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sldIdLst>
    <p:sldId id="256" r:id="rId2"/>
    <p:sldId id="257" r:id="rId3"/>
    <p:sldId id="258" r:id="rId4"/>
    <p:sldId id="270" r:id="rId5"/>
    <p:sldId id="271" r:id="rId6"/>
    <p:sldId id="27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4" r:id="rId15"/>
    <p:sldId id="275" r:id="rId16"/>
    <p:sldId id="276" r:id="rId17"/>
    <p:sldId id="277" r:id="rId18"/>
    <p:sldId id="280" r:id="rId19"/>
    <p:sldId id="278" r:id="rId20"/>
    <p:sldId id="273" r:id="rId21"/>
    <p:sldId id="260" r:id="rId22"/>
    <p:sldId id="301" r:id="rId23"/>
    <p:sldId id="279" r:id="rId24"/>
    <p:sldId id="262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300" r:id="rId38"/>
    <p:sldId id="303" r:id="rId39"/>
    <p:sldId id="310" r:id="rId40"/>
    <p:sldId id="307" r:id="rId41"/>
    <p:sldId id="308" r:id="rId42"/>
    <p:sldId id="309" r:id="rId43"/>
    <p:sldId id="295" r:id="rId44"/>
    <p:sldId id="302" r:id="rId45"/>
    <p:sldId id="297" r:id="rId46"/>
    <p:sldId id="298" r:id="rId47"/>
    <p:sldId id="299" r:id="rId48"/>
    <p:sldId id="293" r:id="rId49"/>
    <p:sldId id="294" r:id="rId50"/>
    <p:sldId id="31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85"/>
  </p:normalViewPr>
  <p:slideViewPr>
    <p:cSldViewPr snapToGrid="0" snapToObjects="1">
      <p:cViewPr varScale="1">
        <p:scale>
          <a:sx n="86" d="100"/>
          <a:sy n="86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C2CBC-3BA4-C343-ACD3-478E3F5B2A78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45B21-919D-2E43-A1BA-C936EB685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1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Pain Management Standards began recognizing pain as the “fifth vital sign”, lead by campaign by Dr. Russell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Portenoy</a:t>
            </a:r>
            <a:r>
              <a:rPr lang="en-US" baseline="0" dirty="0" smtClean="0"/>
              <a:t>, then the president of the American Pain Society</a:t>
            </a:r>
          </a:p>
          <a:p>
            <a:pPr lvl="1"/>
            <a:r>
              <a:rPr lang="en-US" dirty="0" smtClean="0"/>
              <a:t>Healthcare providers were required to ask about pain as a standard to maintain accreditation</a:t>
            </a:r>
          </a:p>
          <a:p>
            <a:pPr lvl="1"/>
            <a:r>
              <a:rPr lang="en-US" dirty="0" smtClean="0"/>
              <a:t>CMS also uses patient surveys, which include questions regarding patients’ satisfaction with their pain treatment to determine hospital reimbursement rates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5B21-919D-2E43-A1BA-C936EB685A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01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-Important</a:t>
            </a:r>
            <a:r>
              <a:rPr lang="en-US" baseline="0" dirty="0" smtClean="0"/>
              <a:t> to note that control studies at the time of introduction of </a:t>
            </a:r>
            <a:r>
              <a:rPr lang="en-US" baseline="0" dirty="0" err="1" smtClean="0"/>
              <a:t>Oxycontin</a:t>
            </a:r>
            <a:r>
              <a:rPr lang="en-US" baseline="0" dirty="0" smtClean="0"/>
              <a:t> did not find any therapeutic benefit between that medication and other available opioids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Aggressive marketing techniques: </a:t>
            </a:r>
          </a:p>
          <a:p>
            <a:pPr lvl="1"/>
            <a:r>
              <a:rPr lang="en-US" dirty="0" smtClean="0"/>
              <a:t>1996-2001 &gt;5000 physicians, nurses and pharmacists attended paid conferences to be part of Purdue’s national speaking bureau</a:t>
            </a:r>
          </a:p>
          <a:p>
            <a:pPr lvl="1"/>
            <a:r>
              <a:rPr lang="en-US" dirty="0" smtClean="0"/>
              <a:t>Purdue specifically targeted and marketed high opioid prescribing physicians</a:t>
            </a:r>
          </a:p>
          <a:p>
            <a:pPr lvl="1"/>
            <a:r>
              <a:rPr lang="en-US" dirty="0" smtClean="0"/>
              <a:t>Patients provided with coupon for free trial (up to 30 days) of OxyContin. By 2001 34,000 coupons redeemed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9CA3C-AA62-7843-874B-1FC8F808A6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4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prstClr val="white"/>
              </a:buClr>
              <a:buFontTx/>
              <a:buChar char="•"/>
            </a:pPr>
            <a:r>
              <a:rPr lang="en-US" sz="1200" dirty="0" smtClean="0">
                <a:solidFill>
                  <a:prstClr val="white"/>
                </a:solidFill>
              </a:rPr>
              <a:t>Inflammatory mediators increase dorsal root ganglion sensitivity and firing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prstClr val="white"/>
              </a:buClr>
              <a:buFontTx/>
              <a:buChar char="•"/>
            </a:pPr>
            <a:r>
              <a:rPr lang="en-US" sz="1200" dirty="0" smtClean="0">
                <a:solidFill>
                  <a:prstClr val="white"/>
                </a:solidFill>
              </a:rPr>
              <a:t>Nucleus Pulposus when placed on to the DRG causes excitation and mechanical hypersensitivity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prstClr val="white"/>
              </a:buClr>
              <a:buFontTx/>
              <a:buChar char="•"/>
            </a:pPr>
            <a:r>
              <a:rPr lang="en-US" sz="1200" dirty="0" smtClean="0">
                <a:solidFill>
                  <a:prstClr val="white"/>
                </a:solidFill>
              </a:rPr>
              <a:t>Only the inflamed nerve root is painful when pressed or stretched</a:t>
            </a:r>
            <a:endParaRPr lang="en-US" sz="900" b="1" dirty="0" smtClean="0">
              <a:solidFill>
                <a:prstClr val="white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5B21-919D-2E43-A1BA-C936EB685A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66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69867-01AB-E843-A3A7-70D89CEFBA5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63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69867-01AB-E843-A3A7-70D89CEFBA5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14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312D-D0CC-6243-8B23-D1235B565BE6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A960-17E2-954F-A201-54F6E78EDA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312D-D0CC-6243-8B23-D1235B565BE6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A960-17E2-954F-A201-54F6E78EDA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312D-D0CC-6243-8B23-D1235B565BE6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A960-17E2-954F-A201-54F6E78EDA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312D-D0CC-6243-8B23-D1235B565BE6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A960-17E2-954F-A201-54F6E78EDA7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312D-D0CC-6243-8B23-D1235B565BE6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A960-17E2-954F-A201-54F6E78EDA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312D-D0CC-6243-8B23-D1235B565BE6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A960-17E2-954F-A201-54F6E78EDA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312D-D0CC-6243-8B23-D1235B565BE6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A960-17E2-954F-A201-54F6E78EDA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312D-D0CC-6243-8B23-D1235B565BE6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A960-17E2-954F-A201-54F6E78EDA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312D-D0CC-6243-8B23-D1235B565BE6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A960-17E2-954F-A201-54F6E78EDA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312D-D0CC-6243-8B23-D1235B565BE6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A960-17E2-954F-A201-54F6E78EDA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312D-D0CC-6243-8B23-D1235B565BE6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A960-17E2-954F-A201-54F6E78EDA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312D-D0CC-6243-8B23-D1235B565BE6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A960-17E2-954F-A201-54F6E78EDA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312D-D0CC-6243-8B23-D1235B565BE6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A960-17E2-954F-A201-54F6E78EDA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312D-D0CC-6243-8B23-D1235B565BE6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A960-17E2-954F-A201-54F6E78EDA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312D-D0CC-6243-8B23-D1235B565BE6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A960-17E2-954F-A201-54F6E78EDA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312D-D0CC-6243-8B23-D1235B565BE6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A960-17E2-954F-A201-54F6E78EDA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312D-D0CC-6243-8B23-D1235B565BE6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A960-17E2-954F-A201-54F6E78EDA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4FE312D-D0CC-6243-8B23-D1235B565BE6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CA960-17E2-954F-A201-54F6E78E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000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mprovingopioidcare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youtu.be/Er78Dj5hyeI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youtu.be/hwtSvHb_PRk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Non-Opioid Options for the Treatment of Pain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Sarah </a:t>
            </a:r>
            <a:r>
              <a:rPr lang="en-US" dirty="0" err="1" smtClean="0"/>
              <a:t>Endrizzi</a:t>
            </a:r>
            <a:r>
              <a:rPr lang="en-US" dirty="0" smtClean="0"/>
              <a:t>, MD</a:t>
            </a:r>
          </a:p>
          <a:p>
            <a:r>
              <a:rPr lang="en-US" dirty="0" smtClean="0"/>
              <a:t>Medical Director, MCW Pain Management Centers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791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pic>
        <p:nvPicPr>
          <p:cNvPr id="6146" name="Picture 2" descr="C:\Users\amsingh\Desktop\Opioid\opioid-deaths-by-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1600200"/>
            <a:ext cx="8915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75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pic>
        <p:nvPicPr>
          <p:cNvPr id="7170" name="Picture 2" descr="C:\Users\amsingh\Desktop\Opioid\opioid-related-hospitalizati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676400"/>
            <a:ext cx="88392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55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pic>
        <p:nvPicPr>
          <p:cNvPr id="9218" name="Picture 2" descr="C:\Users\amsingh\Desktop\Opioid\wisconsin-opioid-overdose-death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86868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6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Opioid Safety and Effectiveness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/>
          <a:stretch/>
        </p:blipFill>
        <p:spPr>
          <a:xfrm>
            <a:off x="909638" y="1495250"/>
            <a:ext cx="4900682" cy="4102629"/>
          </a:xfrm>
        </p:spPr>
      </p:pic>
      <p:sp>
        <p:nvSpPr>
          <p:cNvPr id="5" name="TextBox 4"/>
          <p:cNvSpPr txBox="1"/>
          <p:nvPr/>
        </p:nvSpPr>
        <p:spPr>
          <a:xfrm>
            <a:off x="1185509" y="5769166"/>
            <a:ext cx="3939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Wall Street Journal, December 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0800" y="1609550"/>
            <a:ext cx="5243513" cy="5110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“Dr. </a:t>
            </a:r>
            <a:r>
              <a:rPr lang="en-US" sz="2000" dirty="0" err="1">
                <a:latin typeface="+mj-lt"/>
              </a:rPr>
              <a:t>Portenoy</a:t>
            </a:r>
            <a:r>
              <a:rPr lang="en-US" sz="2000" dirty="0">
                <a:latin typeface="+mj-lt"/>
              </a:rPr>
              <a:t> and other pain doctors who promoted the drugs (opioids) say they erred by overstating the drugs’ benefits and glossing over risks.”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“Clearly, if I had an inkling of what I know now then, I wouldn’t have spoken in the way that I spoke. It was clearly the wrong thing to do.” – Dr. </a:t>
            </a:r>
            <a:r>
              <a:rPr lang="en-US" sz="2000" dirty="0" err="1">
                <a:latin typeface="+mj-lt"/>
              </a:rPr>
              <a:t>Portenoy</a:t>
            </a:r>
            <a:endParaRPr lang="en-US" sz="2000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“Data about the effectiveness of opioids does not exist.” – Dr. </a:t>
            </a:r>
            <a:r>
              <a:rPr lang="en-US" sz="2000" dirty="0" err="1">
                <a:latin typeface="+mj-lt"/>
              </a:rPr>
              <a:t>Portenoy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1720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Opioid Effectiveness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49" y="1457325"/>
            <a:ext cx="9815513" cy="454836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SPACE RCT, JAMA, March 2018</a:t>
            </a:r>
          </a:p>
          <a:p>
            <a:pPr lvl="1"/>
            <a:r>
              <a:rPr lang="en-US" sz="2000" dirty="0" smtClean="0"/>
              <a:t>One of very few studies to look at long term opioid effectiveness</a:t>
            </a:r>
          </a:p>
          <a:p>
            <a:pPr lvl="1"/>
            <a:r>
              <a:rPr lang="en-US" sz="2000" dirty="0" smtClean="0"/>
              <a:t>240 patients with chronic back, hip or knee pain randomized to opioid or non-opioid treatment</a:t>
            </a:r>
          </a:p>
          <a:p>
            <a:pPr lvl="1"/>
            <a:r>
              <a:rPr lang="en-US" sz="2000" dirty="0" smtClean="0"/>
              <a:t>Primary outcome was Brief Pain Inventory interference scale (BPI)</a:t>
            </a:r>
          </a:p>
          <a:p>
            <a:pPr lvl="1"/>
            <a:r>
              <a:rPr lang="en-US" sz="2000" dirty="0" smtClean="0"/>
              <a:t>At 12 months, groups did not significantly differ on pain interference (3.4 for opioid group, 3.3 for non-opioid group)</a:t>
            </a:r>
          </a:p>
          <a:p>
            <a:pPr lvl="1"/>
            <a:r>
              <a:rPr lang="en-US" sz="2000" dirty="0" smtClean="0"/>
              <a:t>Pain intensity was significantly better in the non-opioid group (3.5 vs 4.0 in opioid group)</a:t>
            </a:r>
          </a:p>
          <a:p>
            <a:pPr lvl="1"/>
            <a:r>
              <a:rPr lang="en-US" sz="2000" dirty="0" smtClean="0"/>
              <a:t>Adverse medication symptoms significantly more common in opioid group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30248" y="6177139"/>
            <a:ext cx="10298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Krebs EE, Gravely A, Nugent S. Effect of Opioid vs </a:t>
            </a:r>
            <a:r>
              <a:rPr lang="en-US" sz="1400" dirty="0" err="1"/>
              <a:t>Nonopioid</a:t>
            </a:r>
            <a:r>
              <a:rPr lang="en-US" sz="1400" dirty="0"/>
              <a:t> Medications on Pain-Related Function in Patients with Chronic Back Pain or Hip or Knee Osteoarthritis Pain. JAMA. 2018; 319(9):872-882.</a:t>
            </a:r>
          </a:p>
        </p:txBody>
      </p:sp>
    </p:spTree>
    <p:extLst>
      <p:ext uri="{BB962C8B-B14F-4D97-AF65-F5344CB8AC3E}">
        <p14:creationId xmlns:p14="http://schemas.microsoft.com/office/powerpoint/2010/main" val="822199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Post-op Opioid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471613"/>
            <a:ext cx="10541002" cy="5057775"/>
          </a:xfrm>
        </p:spPr>
        <p:txBody>
          <a:bodyPr>
            <a:normAutofit fontScale="92500"/>
          </a:bodyPr>
          <a:lstStyle/>
          <a:p>
            <a:r>
              <a:rPr lang="en-US" sz="2600" dirty="0" smtClean="0"/>
              <a:t>Prescription Opioid Analgesics Commonly Unused After Surgery. A Systematic Review. </a:t>
            </a:r>
            <a:r>
              <a:rPr lang="en-US" sz="2600" dirty="0" err="1" smtClean="0"/>
              <a:t>Bicket</a:t>
            </a:r>
            <a:r>
              <a:rPr lang="en-US" sz="2600" dirty="0" smtClean="0"/>
              <a:t>, MC, et al. JAMA Surgery, 2017</a:t>
            </a:r>
          </a:p>
          <a:p>
            <a:pPr lvl="1"/>
            <a:r>
              <a:rPr lang="en-US" sz="2400" dirty="0" smtClean="0"/>
              <a:t>Review of 6 studies with a total of 810 patients undergoing </a:t>
            </a:r>
            <a:r>
              <a:rPr lang="en-US" sz="2400" dirty="0" err="1" smtClean="0"/>
              <a:t>ortho</a:t>
            </a:r>
            <a:r>
              <a:rPr lang="en-US" sz="2400" dirty="0" smtClean="0"/>
              <a:t>, trauma, OB and general surgery procedures</a:t>
            </a:r>
          </a:p>
          <a:p>
            <a:pPr lvl="1"/>
            <a:r>
              <a:rPr lang="en-US" sz="2400" dirty="0" smtClean="0"/>
              <a:t>67-92% of patients reported unused opioids</a:t>
            </a:r>
          </a:p>
          <a:p>
            <a:pPr lvl="1"/>
            <a:r>
              <a:rPr lang="en-US" sz="2400" dirty="0" smtClean="0"/>
              <a:t>Of all opioid tablets, 42-71% went unused</a:t>
            </a:r>
          </a:p>
          <a:p>
            <a:pPr lvl="1"/>
            <a:r>
              <a:rPr lang="en-US" sz="2400" dirty="0" smtClean="0"/>
              <a:t>Ortho specific: 25% of patients had &gt;/= 200 OME leftover 1 month post-op; 20% stopped taking opioids by POD 2</a:t>
            </a:r>
          </a:p>
          <a:p>
            <a:pPr lvl="1"/>
            <a:r>
              <a:rPr lang="en-US" sz="2400" dirty="0" smtClean="0"/>
              <a:t>71-83% reported not taking or finishing opioid prescription because of adequate pain control</a:t>
            </a:r>
          </a:p>
          <a:p>
            <a:pPr lvl="1"/>
            <a:r>
              <a:rPr lang="en-US" sz="2400" dirty="0" smtClean="0"/>
              <a:t>&gt;90% of patient did not dispose of medications in FDA recommended manner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799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Post-Op Opioid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systematic review of opioid use after extremity trauma in orthopedic surgery. </a:t>
            </a:r>
          </a:p>
          <a:p>
            <a:pPr lvl="1"/>
            <a:r>
              <a:rPr lang="en-US" sz="2400" dirty="0" smtClean="0"/>
              <a:t>Patients who consume more opioid medications report greater pain intensity and less satisfaction with pain control</a:t>
            </a:r>
          </a:p>
          <a:p>
            <a:pPr lvl="1"/>
            <a:r>
              <a:rPr lang="en-US" sz="2400" dirty="0" smtClean="0"/>
              <a:t>Post-op pain control should be tailored to each patient and include multimodal drugs and regional anesthesia, if appropriate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85838" y="6143625"/>
            <a:ext cx="10086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Koehler RM, et al. Injury. Accepted for publication April 3, 2018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95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Post-op Opioid Requirements</a:t>
            </a:r>
            <a:endParaRPr lang="en-US" sz="10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800226"/>
            <a:ext cx="6740535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400" y="60198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http://michigan-open.org/</a:t>
            </a:r>
          </a:p>
        </p:txBody>
      </p:sp>
    </p:spTree>
    <p:extLst>
      <p:ext uri="{BB962C8B-B14F-4D97-AF65-F5344CB8AC3E}">
        <p14:creationId xmlns:p14="http://schemas.microsoft.com/office/powerpoint/2010/main" val="185439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Transition to Chronic Opioid Use</a:t>
            </a:r>
            <a:endParaRPr lang="en-US" sz="4400" dirty="0"/>
          </a:p>
        </p:txBody>
      </p:sp>
      <p:pic>
        <p:nvPicPr>
          <p:cNvPr id="11266" name="Picture 2" descr="C:\Users\amsingh\Desktop\Opioid\Probability_Chart_7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334000" cy="25908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50800" dist="50800" dir="5400000" algn="ctr" rotWithShape="0">
              <a:srgbClr val="000000">
                <a:alpha val="17000"/>
              </a:srgbClr>
            </a:outerShdw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14800"/>
            <a:ext cx="5399494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75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of Pain</a:t>
            </a:r>
            <a:br>
              <a:rPr lang="en-US" dirty="0" smtClean="0"/>
            </a:br>
            <a:endParaRPr lang="en-US" sz="12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490" y="1828800"/>
            <a:ext cx="540702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48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411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 of Chronic Pain</a:t>
            </a:r>
            <a:br>
              <a:rPr lang="en-US" dirty="0" smtClean="0"/>
            </a:br>
            <a:endParaRPr lang="en-US" sz="1200" i="1" dirty="0"/>
          </a:p>
        </p:txBody>
      </p:sp>
      <p:pic>
        <p:nvPicPr>
          <p:cNvPr id="5" name="Picture 4" descr="Untit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8289" y="1905000"/>
            <a:ext cx="8839200" cy="396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6248401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Trebuchet MS"/>
              </a:rPr>
              <a:t>American Academy of Pain Medicine</a:t>
            </a:r>
          </a:p>
        </p:txBody>
      </p:sp>
    </p:spTree>
    <p:extLst>
      <p:ext uri="{BB962C8B-B14F-4D97-AF65-F5344CB8AC3E}">
        <p14:creationId xmlns:p14="http://schemas.microsoft.com/office/powerpoint/2010/main" val="166058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229" y="1300260"/>
            <a:ext cx="10087211" cy="4475699"/>
          </a:xfrm>
        </p:spPr>
        <p:txBody>
          <a:bodyPr>
            <a:noAutofit/>
          </a:bodyPr>
          <a:lstStyle/>
          <a:p>
            <a:pPr lvl="1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Most </a:t>
            </a:r>
            <a:r>
              <a:rPr lang="en-US" sz="2400" dirty="0"/>
              <a:t>prevalent cause of pain and disability in advanced industrialized nations</a:t>
            </a:r>
          </a:p>
          <a:p>
            <a:pPr lvl="1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Most prevalent reason for lost work time, worker’s compensation claims and early social security disability</a:t>
            </a:r>
          </a:p>
          <a:p>
            <a:pPr lvl="1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Approximately 150 million work days lost per year</a:t>
            </a:r>
          </a:p>
          <a:p>
            <a:pPr lvl="1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ea typeface="MS PGothic" pitchFamily="34" charset="-128"/>
                <a:cs typeface="MS PGothic" pitchFamily="34" charset="-128"/>
              </a:rPr>
              <a:t>In the US, healthcare costs due to </a:t>
            </a:r>
            <a:r>
              <a:rPr lang="en-US" sz="2400" dirty="0" smtClean="0">
                <a:ea typeface="MS PGothic" pitchFamily="34" charset="-128"/>
                <a:cs typeface="MS PGothic" pitchFamily="34" charset="-128"/>
              </a:rPr>
              <a:t>chronic back and neck </a:t>
            </a:r>
            <a:r>
              <a:rPr lang="en-US" sz="2400" dirty="0">
                <a:ea typeface="MS PGothic" pitchFamily="34" charset="-128"/>
                <a:cs typeface="MS PGothic" pitchFamily="34" charset="-128"/>
              </a:rPr>
              <a:t>pain are over </a:t>
            </a:r>
            <a:r>
              <a:rPr lang="en-US" sz="2400" dirty="0" smtClean="0">
                <a:ea typeface="MS PGothic" pitchFamily="34" charset="-128"/>
                <a:cs typeface="MS PGothic" pitchFamily="34" charset="-128"/>
              </a:rPr>
              <a:t>$87 </a:t>
            </a:r>
            <a:r>
              <a:rPr lang="en-US" sz="2400" dirty="0">
                <a:ea typeface="MS PGothic" pitchFamily="34" charset="-128"/>
                <a:cs typeface="MS PGothic" pitchFamily="34" charset="-128"/>
              </a:rPr>
              <a:t>Billion per </a:t>
            </a:r>
            <a:r>
              <a:rPr lang="en-US" sz="2400" dirty="0" smtClean="0">
                <a:ea typeface="MS PGothic" pitchFamily="34" charset="-128"/>
                <a:cs typeface="MS PGothic" pitchFamily="34" charset="-128"/>
              </a:rPr>
              <a:t>year (2013)</a:t>
            </a:r>
          </a:p>
          <a:p>
            <a:pPr lvl="2">
              <a:lnSpc>
                <a:spcPct val="120000"/>
              </a:lnSpc>
              <a:buFont typeface="Arial"/>
              <a:buChar char="•"/>
            </a:pPr>
            <a:r>
              <a:rPr lang="en-US" sz="2200" dirty="0" smtClean="0">
                <a:ea typeface="MS PGothic" pitchFamily="34" charset="-128"/>
                <a:cs typeface="MS PGothic" pitchFamily="34" charset="-128"/>
              </a:rPr>
              <a:t>3</a:t>
            </a:r>
            <a:r>
              <a:rPr lang="en-US" sz="2200" baseline="30000" dirty="0" smtClean="0">
                <a:ea typeface="MS PGothic" pitchFamily="34" charset="-128"/>
                <a:cs typeface="MS PGothic" pitchFamily="34" charset="-128"/>
              </a:rPr>
              <a:t>rd</a:t>
            </a:r>
            <a:r>
              <a:rPr lang="en-US" sz="2200" dirty="0" smtClean="0">
                <a:ea typeface="MS PGothic" pitchFamily="34" charset="-128"/>
                <a:cs typeface="MS PGothic" pitchFamily="34" charset="-128"/>
              </a:rPr>
              <a:t> highest cause of health care spending after diabetes and heart disease </a:t>
            </a:r>
            <a:endParaRPr lang="en-US" sz="2200" dirty="0"/>
          </a:p>
          <a:p>
            <a:pPr lvl="1">
              <a:lnSpc>
                <a:spcPct val="120000"/>
              </a:lnSpc>
              <a:buNone/>
            </a:pPr>
            <a:endParaRPr lang="en-US" sz="2200" dirty="0"/>
          </a:p>
          <a:p>
            <a:pPr lvl="1">
              <a:lnSpc>
                <a:spcPct val="120000"/>
              </a:lnSpc>
              <a:buFont typeface="Arial"/>
              <a:buChar char="•"/>
            </a:pPr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" y="483870"/>
            <a:ext cx="8930640" cy="1143000"/>
          </a:xfrm>
        </p:spPr>
        <p:txBody>
          <a:bodyPr/>
          <a:lstStyle/>
          <a:p>
            <a:r>
              <a:rPr lang="en-US" smtClean="0"/>
              <a:t>Chronic Low Back Pain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9640" y="5882640"/>
            <a:ext cx="1034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Dieleman</a:t>
            </a:r>
            <a:r>
              <a:rPr lang="en-US" sz="1400" dirty="0"/>
              <a:t> JL, </a:t>
            </a:r>
            <a:r>
              <a:rPr lang="en-US" sz="1400" dirty="0" err="1"/>
              <a:t>Baral</a:t>
            </a:r>
            <a:r>
              <a:rPr lang="en-US" sz="1400" dirty="0"/>
              <a:t> R, Birger M, et al. US Spending on Personal Health Care and Public Health, 1996-2013. </a:t>
            </a:r>
            <a:r>
              <a:rPr lang="en-US" sz="1400" i="1" dirty="0"/>
              <a:t>JAMA.</a:t>
            </a:r>
            <a:r>
              <a:rPr lang="en-US" sz="1400" dirty="0"/>
              <a:t> 2016;316(24):2627–2646. doi:10.1001/jama.2016.16885</a:t>
            </a:r>
          </a:p>
        </p:txBody>
      </p:sp>
    </p:spTree>
    <p:extLst>
      <p:ext uri="{BB962C8B-B14F-4D97-AF65-F5344CB8AC3E}">
        <p14:creationId xmlns:p14="http://schemas.microsoft.com/office/powerpoint/2010/main" val="1055323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Non-Pharmacologic Treatment Options for Chronic Pain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Behavioral Health</a:t>
            </a:r>
          </a:p>
          <a:p>
            <a:pPr lvl="1"/>
            <a:r>
              <a:rPr lang="en-US" dirty="0" smtClean="0"/>
              <a:t>Biofeedback</a:t>
            </a:r>
          </a:p>
          <a:p>
            <a:pPr lvl="1"/>
            <a:r>
              <a:rPr lang="en-US" dirty="0" smtClean="0"/>
              <a:t>CBT</a:t>
            </a:r>
          </a:p>
          <a:p>
            <a:pPr lvl="1"/>
            <a:r>
              <a:rPr lang="en-US" dirty="0" smtClean="0"/>
              <a:t>Guided imagery</a:t>
            </a:r>
          </a:p>
          <a:p>
            <a:pPr lvl="1"/>
            <a:r>
              <a:rPr lang="en-US" dirty="0" smtClean="0"/>
              <a:t>Mindfulness</a:t>
            </a:r>
          </a:p>
          <a:p>
            <a:pPr lvl="1"/>
            <a:r>
              <a:rPr lang="en-US" dirty="0" smtClean="0"/>
              <a:t>Pain School</a:t>
            </a:r>
          </a:p>
          <a:p>
            <a:r>
              <a:rPr lang="en-US" dirty="0" smtClean="0"/>
              <a:t>Therapy</a:t>
            </a:r>
          </a:p>
          <a:p>
            <a:pPr lvl="1"/>
            <a:r>
              <a:rPr lang="en-US" dirty="0" smtClean="0"/>
              <a:t>PT, OT</a:t>
            </a:r>
          </a:p>
          <a:p>
            <a:pPr lvl="1"/>
            <a:r>
              <a:rPr lang="en-US" dirty="0" smtClean="0"/>
              <a:t>Aquatic therapy</a:t>
            </a:r>
          </a:p>
          <a:p>
            <a:pPr lvl="1"/>
            <a:r>
              <a:rPr lang="en-US" dirty="0" smtClean="0"/>
              <a:t>Therapeutic Massage</a:t>
            </a:r>
          </a:p>
          <a:p>
            <a:pPr lvl="1"/>
            <a:r>
              <a:rPr lang="en-US" dirty="0" smtClean="0"/>
              <a:t>Chiropractic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CAM</a:t>
            </a:r>
          </a:p>
          <a:p>
            <a:pPr lvl="1"/>
            <a:r>
              <a:rPr lang="en-US" dirty="0" smtClean="0"/>
              <a:t>Acupuncture</a:t>
            </a:r>
          </a:p>
          <a:p>
            <a:pPr lvl="1"/>
            <a:r>
              <a:rPr lang="en-US" dirty="0" smtClean="0"/>
              <a:t>Tai Chi, yoga</a:t>
            </a:r>
          </a:p>
          <a:p>
            <a:pPr lvl="1"/>
            <a:r>
              <a:rPr lang="en-US" dirty="0" smtClean="0"/>
              <a:t>Hypnosis</a:t>
            </a:r>
          </a:p>
          <a:p>
            <a:pPr lvl="1"/>
            <a:r>
              <a:rPr lang="en-US" dirty="0" smtClean="0"/>
              <a:t>Music therapy</a:t>
            </a:r>
          </a:p>
          <a:p>
            <a:r>
              <a:rPr lang="en-US" dirty="0" smtClean="0"/>
              <a:t>Interventions</a:t>
            </a:r>
          </a:p>
        </p:txBody>
      </p:sp>
    </p:spTree>
    <p:extLst>
      <p:ext uri="{BB962C8B-B14F-4D97-AF65-F5344CB8AC3E}">
        <p14:creationId xmlns:p14="http://schemas.microsoft.com/office/powerpoint/2010/main" val="1804150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51484" y="1728792"/>
            <a:ext cx="6709906" cy="4519611"/>
          </a:xfrm>
        </p:spPr>
        <p:txBody>
          <a:bodyPr>
            <a:normAutofit/>
          </a:bodyPr>
          <a:lstStyle/>
          <a:p>
            <a:r>
              <a:rPr lang="en-US" sz="2400" dirty="0" err="1"/>
              <a:t>ESIs</a:t>
            </a:r>
            <a:r>
              <a:rPr lang="en-US" sz="2400" dirty="0"/>
              <a:t>:</a:t>
            </a:r>
          </a:p>
          <a:p>
            <a:pPr lvl="1"/>
            <a:r>
              <a:rPr lang="en-US" sz="2400" dirty="0" smtClean="0"/>
              <a:t>Mainly beneficial for radicular pain</a:t>
            </a:r>
            <a:endParaRPr lang="en-US" sz="2400" dirty="0"/>
          </a:p>
          <a:p>
            <a:pPr lvl="2"/>
            <a:r>
              <a:rPr lang="en-US" sz="2000" dirty="0" smtClean="0"/>
              <a:t>Failed back/neck surgical syndrome</a:t>
            </a:r>
          </a:p>
          <a:p>
            <a:pPr lvl="2"/>
            <a:r>
              <a:rPr lang="en-US" sz="2000" dirty="0" smtClean="0"/>
              <a:t>Spinal Stenosis</a:t>
            </a:r>
          </a:p>
          <a:p>
            <a:pPr lvl="2"/>
            <a:r>
              <a:rPr lang="en-US" sz="2000" dirty="0" smtClean="0"/>
              <a:t>Disc Herniation</a:t>
            </a:r>
          </a:p>
          <a:p>
            <a:pPr lvl="2"/>
            <a:r>
              <a:rPr lang="en-US" sz="2000" dirty="0" smtClean="0"/>
              <a:t>Disc Tear</a:t>
            </a:r>
          </a:p>
          <a:p>
            <a:pPr lvl="1"/>
            <a:r>
              <a:rPr lang="en-US" sz="2200" dirty="0" smtClean="0"/>
              <a:t>Neuropathic pain </a:t>
            </a:r>
          </a:p>
          <a:p>
            <a:pPr lvl="2"/>
            <a:r>
              <a:rPr lang="en-US" sz="2000" dirty="0" smtClean="0"/>
              <a:t>Post-herpetic Neuralgia</a:t>
            </a:r>
          </a:p>
          <a:p>
            <a:pPr lvl="2"/>
            <a:r>
              <a:rPr lang="en-US" sz="2000" dirty="0" smtClean="0"/>
              <a:t>Intercostal neuralgia</a:t>
            </a:r>
          </a:p>
          <a:p>
            <a:pPr lvl="2"/>
            <a:r>
              <a:rPr lang="en-US" sz="2000" dirty="0" smtClean="0"/>
              <a:t>Post-thoracotomy pain</a:t>
            </a:r>
          </a:p>
          <a:p>
            <a:pPr lvl="2"/>
            <a:endParaRPr lang="en-US" sz="2000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Interventional Procedures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29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Epidural Steroid Injection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1148" y="1853248"/>
            <a:ext cx="3134209" cy="4195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775" y="1853248"/>
            <a:ext cx="3164681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01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Transforaminal</a:t>
            </a:r>
            <a:r>
              <a:rPr lang="en-US" dirty="0" smtClean="0"/>
              <a:t> Approach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3430" y="2152651"/>
            <a:ext cx="3228848" cy="4195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73" y="2528098"/>
            <a:ext cx="4766124" cy="344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28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Facet (zygapophyseal) Joints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2052922"/>
            <a:ext cx="5983290" cy="4195481"/>
          </a:xfrm>
        </p:spPr>
        <p:txBody>
          <a:bodyPr/>
          <a:lstStyle/>
          <a:p>
            <a:pPr fontAlgn="base"/>
            <a:r>
              <a:rPr lang="en-US" dirty="0"/>
              <a:t>True synovial joints formed from superior and inferior articular </a:t>
            </a:r>
            <a:r>
              <a:rPr lang="en-US" dirty="0" smtClean="0"/>
              <a:t>processes</a:t>
            </a:r>
          </a:p>
          <a:p>
            <a:pPr fontAlgn="base"/>
            <a:r>
              <a:rPr lang="en-US" dirty="0" smtClean="0"/>
              <a:t>Source </a:t>
            </a:r>
            <a:r>
              <a:rPr lang="en-US" dirty="0"/>
              <a:t>of </a:t>
            </a:r>
            <a:r>
              <a:rPr lang="en-US" dirty="0" smtClean="0"/>
              <a:t>axial spine pain, headaches, referred pain patterns</a:t>
            </a:r>
            <a:endParaRPr lang="en-US" dirty="0"/>
          </a:p>
          <a:p>
            <a:pPr fontAlgn="base"/>
            <a:r>
              <a:rPr lang="en-US" dirty="0" smtClean="0"/>
              <a:t>Volume </a:t>
            </a:r>
            <a:r>
              <a:rPr lang="en-US" dirty="0"/>
              <a:t>capacity is </a:t>
            </a:r>
            <a:r>
              <a:rPr lang="en-US" dirty="0" smtClean="0"/>
              <a:t>0.5-1.0 ml in cervical and 1.0-1.5 </a:t>
            </a:r>
            <a:r>
              <a:rPr lang="en-US" dirty="0"/>
              <a:t>ml in </a:t>
            </a:r>
            <a:r>
              <a:rPr lang="en-US" dirty="0" smtClean="0"/>
              <a:t>lumbar</a:t>
            </a:r>
            <a:r>
              <a:rPr lang="en-US" baseline="30000" dirty="0" smtClean="0"/>
              <a:t>1</a:t>
            </a:r>
            <a:endParaRPr lang="en-US" baseline="30000" dirty="0"/>
          </a:p>
          <a:p>
            <a:pPr fontAlgn="base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767" y="1853248"/>
            <a:ext cx="3305842" cy="3429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8583" y="6248403"/>
            <a:ext cx="6919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1. </a:t>
            </a:r>
            <a:r>
              <a:rPr lang="en-US" sz="1400" dirty="0" err="1">
                <a:solidFill>
                  <a:prstClr val="white"/>
                </a:solidFill>
              </a:rPr>
              <a:t>Benzon</a:t>
            </a:r>
            <a:r>
              <a:rPr lang="en-US" sz="1400" dirty="0">
                <a:solidFill>
                  <a:prstClr val="white"/>
                </a:solidFill>
              </a:rPr>
              <a:t>, H, et al. Practical Management of Pain. Elsevier 2014. </a:t>
            </a:r>
            <a:r>
              <a:rPr lang="en-US" sz="1400" dirty="0" err="1">
                <a:solidFill>
                  <a:prstClr val="white"/>
                </a:solidFill>
              </a:rPr>
              <a:t>Pg</a:t>
            </a:r>
            <a:r>
              <a:rPr lang="en-US" sz="1400" dirty="0">
                <a:solidFill>
                  <a:prstClr val="white"/>
                </a:solidFill>
              </a:rPr>
              <a:t> 816.</a:t>
            </a:r>
          </a:p>
        </p:txBody>
      </p:sp>
    </p:spTree>
    <p:extLst>
      <p:ext uri="{BB962C8B-B14F-4D97-AF65-F5344CB8AC3E}">
        <p14:creationId xmlns:p14="http://schemas.microsoft.com/office/powerpoint/2010/main" val="77109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Facet Innervation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38" y="2052917"/>
            <a:ext cx="5122864" cy="4195481"/>
          </a:xfrm>
        </p:spPr>
        <p:txBody>
          <a:bodyPr>
            <a:normAutofit/>
          </a:bodyPr>
          <a:lstStyle/>
          <a:p>
            <a:r>
              <a:rPr lang="en-US" sz="2400" dirty="0"/>
              <a:t>Lateral </a:t>
            </a:r>
            <a:r>
              <a:rPr lang="en-US" sz="2400" dirty="0" smtClean="0"/>
              <a:t>branch of the dorsal rami innervates </a:t>
            </a:r>
            <a:r>
              <a:rPr lang="en-US" sz="2400" dirty="0" err="1"/>
              <a:t>paraspinous</a:t>
            </a:r>
            <a:r>
              <a:rPr lang="en-US" sz="2400" dirty="0"/>
              <a:t> </a:t>
            </a:r>
            <a:r>
              <a:rPr lang="en-US" sz="2400" dirty="0" smtClean="0"/>
              <a:t>muscles (except multifidus), </a:t>
            </a:r>
            <a:r>
              <a:rPr lang="en-US" sz="2400" dirty="0"/>
              <a:t>skin, and SI joint. </a:t>
            </a:r>
            <a:endParaRPr lang="en-US" sz="2400" dirty="0" smtClean="0"/>
          </a:p>
          <a:p>
            <a:r>
              <a:rPr lang="en-US" sz="2400" dirty="0" smtClean="0"/>
              <a:t>Intermediate branch </a:t>
            </a:r>
            <a:r>
              <a:rPr lang="en-US" sz="2400" dirty="0"/>
              <a:t>innervates </a:t>
            </a:r>
            <a:r>
              <a:rPr lang="en-US" sz="2400" dirty="0" smtClean="0"/>
              <a:t>longissimus muscles. 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Medial branches</a:t>
            </a:r>
            <a:r>
              <a:rPr lang="en-US" sz="2400" dirty="0" smtClean="0"/>
              <a:t> innervate the facet joints and the multifidus muscle</a:t>
            </a:r>
            <a:endParaRPr 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2" y="2052920"/>
            <a:ext cx="4907756" cy="373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843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Facet Innervation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245" y="1627470"/>
            <a:ext cx="4847855" cy="4659030"/>
          </a:xfrm>
        </p:spPr>
        <p:txBody>
          <a:bodyPr>
            <a:normAutofit/>
          </a:bodyPr>
          <a:lstStyle/>
          <a:p>
            <a:r>
              <a:rPr lang="en-US" sz="2400" dirty="0"/>
              <a:t>Each facet is innervated by two medial branches:</a:t>
            </a:r>
          </a:p>
          <a:p>
            <a:pPr lvl="1"/>
            <a:r>
              <a:rPr lang="en-US" sz="2200" dirty="0"/>
              <a:t>Cervical level: nerve at the level of the joint and the nerve below (</a:t>
            </a:r>
            <a:r>
              <a:rPr lang="en-US" sz="2200" dirty="0" err="1"/>
              <a:t>ie</a:t>
            </a:r>
            <a:r>
              <a:rPr lang="en-US" sz="2200" dirty="0"/>
              <a:t>: C2-3 facet is innervated by C2 and C3 medial branch nerves</a:t>
            </a:r>
            <a:r>
              <a:rPr lang="en-US" sz="2200" dirty="0" smtClean="0"/>
              <a:t>)</a:t>
            </a:r>
          </a:p>
          <a:p>
            <a:pPr lvl="1"/>
            <a:r>
              <a:rPr lang="en-US" sz="2000" dirty="0"/>
              <a:t>Thoracic and lumbar levels: nerve above and at the level of the joint (</a:t>
            </a:r>
            <a:r>
              <a:rPr lang="en-US" sz="2000" dirty="0" err="1"/>
              <a:t>ie</a:t>
            </a:r>
            <a:r>
              <a:rPr lang="en-US" sz="2000" dirty="0"/>
              <a:t>: L4-5 facet joint is innervated by L3 and L4 medial branches)</a:t>
            </a:r>
          </a:p>
          <a:p>
            <a:pPr lvl="1"/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634" y="1950143"/>
            <a:ext cx="3336195" cy="3320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5962" y="1362633"/>
            <a:ext cx="271462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52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Facet Mapping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382" y="1465482"/>
            <a:ext cx="3083719" cy="4897221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125" t="1" b="431"/>
          <a:stretch/>
        </p:blipFill>
        <p:spPr>
          <a:xfrm>
            <a:off x="1208088" y="2185988"/>
            <a:ext cx="4749800" cy="300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14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 state of opioid prescribing</a:t>
            </a:r>
          </a:p>
          <a:p>
            <a:pPr lvl="1"/>
            <a:r>
              <a:rPr lang="en-US" dirty="0" smtClean="0"/>
              <a:t>How did we get here?</a:t>
            </a:r>
          </a:p>
          <a:p>
            <a:pPr lvl="1"/>
            <a:r>
              <a:rPr lang="en-US" dirty="0" smtClean="0"/>
              <a:t>Scope of the crises</a:t>
            </a:r>
          </a:p>
          <a:p>
            <a:r>
              <a:rPr lang="en-US" dirty="0" smtClean="0"/>
              <a:t>Implications of chronic pain</a:t>
            </a:r>
          </a:p>
          <a:p>
            <a:r>
              <a:rPr lang="en-US" dirty="0" smtClean="0"/>
              <a:t>Non-opioid treatment options for pain</a:t>
            </a:r>
          </a:p>
          <a:p>
            <a:pPr lvl="1"/>
            <a:r>
              <a:rPr lang="en-US" dirty="0" smtClean="0"/>
              <a:t>Medications</a:t>
            </a:r>
          </a:p>
          <a:p>
            <a:pPr lvl="1"/>
            <a:r>
              <a:rPr lang="en-US" dirty="0" smtClean="0"/>
              <a:t>Interventions</a:t>
            </a:r>
          </a:p>
          <a:p>
            <a:pPr lvl="1"/>
            <a:r>
              <a:rPr lang="en-US" dirty="0" smtClean="0"/>
              <a:t>Behavioral Health</a:t>
            </a:r>
          </a:p>
          <a:p>
            <a:pPr lvl="1"/>
            <a:r>
              <a:rPr lang="en-US" dirty="0" smtClean="0"/>
              <a:t>Therapy</a:t>
            </a:r>
          </a:p>
          <a:p>
            <a:pPr lvl="1"/>
            <a:r>
              <a:rPr lang="en-US" dirty="0" smtClean="0"/>
              <a:t>CAM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473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Medial Branch Block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4168776" cy="4195481"/>
          </a:xfrm>
        </p:spPr>
        <p:txBody>
          <a:bodyPr>
            <a:normAutofit/>
          </a:bodyPr>
          <a:lstStyle/>
          <a:p>
            <a:r>
              <a:rPr lang="en-US" sz="2400" dirty="0"/>
              <a:t>Two diagnostic </a:t>
            </a:r>
            <a:r>
              <a:rPr lang="en-US" sz="2400" dirty="0" smtClean="0"/>
              <a:t>MBBs</a:t>
            </a:r>
          </a:p>
          <a:p>
            <a:pPr lvl="1"/>
            <a:r>
              <a:rPr lang="en-US" dirty="0" smtClean="0"/>
              <a:t>Two different local anesthetics, each procedure about a week apart</a:t>
            </a:r>
          </a:p>
          <a:p>
            <a:pPr lvl="1"/>
            <a:r>
              <a:rPr lang="en-US" dirty="0" smtClean="0"/>
              <a:t>Patient keeps a pain diary for 6 hours</a:t>
            </a:r>
            <a:endParaRPr lang="en-US" dirty="0"/>
          </a:p>
          <a:p>
            <a:r>
              <a:rPr lang="en-US" sz="2400" dirty="0"/>
              <a:t>If &gt;50-80% pain </a:t>
            </a:r>
            <a:r>
              <a:rPr lang="en-US" sz="2400" dirty="0" smtClean="0"/>
              <a:t>relief with both blocks, </a:t>
            </a:r>
            <a:r>
              <a:rPr lang="en-US" sz="2400" dirty="0"/>
              <a:t>proceed to </a:t>
            </a:r>
            <a:r>
              <a:rPr lang="en-US" sz="2400" dirty="0" smtClean="0"/>
              <a:t>RFA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25" y="2052918"/>
            <a:ext cx="39624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84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Lumbar Medial Branch RFA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9865" y="1889422"/>
            <a:ext cx="3848607" cy="3653615"/>
          </a:xfrm>
        </p:spPr>
        <p:txBody>
          <a:bodyPr/>
          <a:lstStyle/>
          <a:p>
            <a:r>
              <a:rPr lang="en-US" dirty="0" smtClean="0"/>
              <a:t>18 or 20 gauge RFA needle with a 5 or 10 mm active tip placed at each nerve</a:t>
            </a:r>
          </a:p>
          <a:p>
            <a:r>
              <a:rPr lang="en-US" dirty="0" smtClean="0"/>
              <a:t>Needle probe heated to 80* C for 90 seconds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741" y="4468529"/>
            <a:ext cx="2936615" cy="2149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185" y="1341722"/>
            <a:ext cx="3375316" cy="510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</p:spPr>
        <p:txBody>
          <a:bodyPr/>
          <a:lstStyle/>
          <a:p>
            <a:r>
              <a:rPr lang="en-US" dirty="0" smtClean="0"/>
              <a:t>SI Joint Pain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1"/>
            <a:ext cx="8229600" cy="1904999"/>
          </a:xfrm>
        </p:spPr>
        <p:txBody>
          <a:bodyPr>
            <a:normAutofit/>
          </a:bodyPr>
          <a:lstStyle/>
          <a:p>
            <a:r>
              <a:rPr lang="en-US" dirty="0" smtClean="0"/>
              <a:t>Primary Innervation is L5 dorsal ramus and S1-S3 lateral branches.</a:t>
            </a:r>
          </a:p>
          <a:p>
            <a:r>
              <a:rPr lang="en-US" dirty="0" smtClean="0"/>
              <a:t>Prevalence 10-38%</a:t>
            </a:r>
          </a:p>
          <a:p>
            <a:r>
              <a:rPr lang="en-US" dirty="0" smtClean="0"/>
              <a:t>Significant pain generator after lumbar fusion.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144" y="3276600"/>
            <a:ext cx="4658277" cy="3276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7" b="6617"/>
          <a:stretch/>
        </p:blipFill>
        <p:spPr bwMode="auto">
          <a:xfrm>
            <a:off x="6934200" y="3276601"/>
            <a:ext cx="3540168" cy="343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28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Joint Pain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4772554" cy="4195482"/>
          </a:xfrm>
        </p:spPr>
        <p:txBody>
          <a:bodyPr/>
          <a:lstStyle/>
          <a:p>
            <a:r>
              <a:rPr lang="en-US" dirty="0" smtClean="0"/>
              <a:t>RFA of lateral branches of sacral dorsal rami</a:t>
            </a:r>
          </a:p>
          <a:p>
            <a:pPr lvl="1"/>
            <a:r>
              <a:rPr lang="en-US" dirty="0" smtClean="0"/>
              <a:t>Lateral branches sit at the inferior, superior and lateral portion of the sacral foramen</a:t>
            </a:r>
          </a:p>
          <a:p>
            <a:pPr lvl="1"/>
            <a:r>
              <a:rPr lang="en-US" dirty="0" smtClean="0"/>
              <a:t>SI joint also has sensory contribution from L4 (?) and L5 medial branches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915" y="2188385"/>
            <a:ext cx="5555720" cy="369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4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Fusion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072" y="2438400"/>
            <a:ext cx="4184550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012" y="2626995"/>
            <a:ext cx="44577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21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Neuromodulation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63" y="1428750"/>
            <a:ext cx="5500687" cy="481964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Spinal Cord Stimulator:</a:t>
            </a:r>
          </a:p>
          <a:p>
            <a:pPr lvl="1"/>
            <a:r>
              <a:rPr lang="en-US" dirty="0" smtClean="0"/>
              <a:t>Implanted devices that provides electrical stimulation to the dorsal column of the spinal cord</a:t>
            </a:r>
          </a:p>
          <a:p>
            <a:pPr lvl="1"/>
            <a:r>
              <a:rPr lang="en-US" dirty="0" smtClean="0"/>
              <a:t>Lead placed in the cervical or thoracic epidural space </a:t>
            </a:r>
          </a:p>
          <a:p>
            <a:pPr lvl="1"/>
            <a:r>
              <a:rPr lang="en-US" dirty="0" smtClean="0"/>
              <a:t>Common indications:</a:t>
            </a:r>
          </a:p>
          <a:p>
            <a:pPr lvl="2"/>
            <a:r>
              <a:rPr lang="en-US" dirty="0" smtClean="0"/>
              <a:t>Failed back or neck surgical syndrome</a:t>
            </a:r>
          </a:p>
          <a:p>
            <a:pPr lvl="2"/>
            <a:r>
              <a:rPr lang="en-US" dirty="0" smtClean="0"/>
              <a:t>Spinal radicular pain</a:t>
            </a:r>
          </a:p>
          <a:p>
            <a:pPr lvl="2"/>
            <a:r>
              <a:rPr lang="en-US" dirty="0" smtClean="0"/>
              <a:t>Neuropathy</a:t>
            </a:r>
          </a:p>
          <a:p>
            <a:pPr lvl="2"/>
            <a:r>
              <a:rPr lang="en-US" dirty="0" smtClean="0"/>
              <a:t>Complex Regional Pain Syndrome </a:t>
            </a:r>
          </a:p>
          <a:p>
            <a:r>
              <a:rPr lang="en-US" dirty="0" smtClean="0"/>
              <a:t>Dorsal Root Ganglion (DRG) Stimulation</a:t>
            </a:r>
          </a:p>
          <a:p>
            <a:pPr lvl="1"/>
            <a:r>
              <a:rPr lang="en-US" dirty="0" smtClean="0"/>
              <a:t>Specifically targets DRG for localized pain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537" y="1543050"/>
            <a:ext cx="4633913" cy="441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177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Neuromodulation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comprehensive multidisciplinary neuromodulation program in the state</a:t>
            </a:r>
          </a:p>
          <a:p>
            <a:r>
              <a:rPr lang="en-US" dirty="0" smtClean="0"/>
              <a:t>Pain physicians, functional neurosurgeon, psychologists</a:t>
            </a:r>
          </a:p>
          <a:p>
            <a:r>
              <a:rPr lang="en-US" dirty="0" smtClean="0"/>
              <a:t>Monthly case conference to discuss candidates, difficult cases, current patients</a:t>
            </a:r>
          </a:p>
          <a:p>
            <a:r>
              <a:rPr lang="en-US" dirty="0" smtClean="0"/>
              <a:t>Trial is done at the ASC in the MCW Pain Centers </a:t>
            </a:r>
            <a:r>
              <a:rPr lang="en-US" dirty="0" err="1" smtClean="0"/>
              <a:t>Tosa</a:t>
            </a:r>
            <a:r>
              <a:rPr lang="en-US" dirty="0" smtClean="0"/>
              <a:t> Clinic</a:t>
            </a:r>
          </a:p>
          <a:p>
            <a:r>
              <a:rPr lang="en-US" dirty="0" smtClean="0"/>
              <a:t>Most implants are done at </a:t>
            </a:r>
            <a:r>
              <a:rPr lang="en-US" dirty="0" err="1" smtClean="0"/>
              <a:t>Froedtert</a:t>
            </a:r>
            <a:r>
              <a:rPr lang="en-US" dirty="0" smtClean="0"/>
              <a:t> with Dr. </a:t>
            </a:r>
            <a:r>
              <a:rPr lang="en-US" dirty="0" err="1" smtClean="0"/>
              <a:t>Pahapill</a:t>
            </a:r>
            <a:r>
              <a:rPr lang="en-US" dirty="0" smtClean="0"/>
              <a:t> (neurosurgery)</a:t>
            </a:r>
          </a:p>
          <a:p>
            <a:r>
              <a:rPr lang="en-US" dirty="0" smtClean="0"/>
              <a:t>Same day procedure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3408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Interventions for Peripheral Joint Pain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Intra-articular steroid injections</a:t>
            </a:r>
          </a:p>
          <a:p>
            <a:r>
              <a:rPr lang="en-US" dirty="0" err="1" smtClean="0"/>
              <a:t>Viscosupplementation</a:t>
            </a:r>
            <a:endParaRPr lang="en-US" dirty="0" smtClean="0"/>
          </a:p>
          <a:p>
            <a:r>
              <a:rPr lang="en-US" dirty="0" smtClean="0"/>
              <a:t>Nerve ablation for hip (obturator and femoral articular branches) and knee (genicular nerves)</a:t>
            </a:r>
          </a:p>
          <a:p>
            <a:r>
              <a:rPr lang="en-US" dirty="0" smtClean="0"/>
              <a:t>Can be candidate for neuromodulation if pain is neuropathic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2990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Non-Opioid Medications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4737" y="1853248"/>
            <a:ext cx="4396339" cy="41957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Nonsteroidal Anti-inflammatory</a:t>
            </a:r>
          </a:p>
          <a:p>
            <a:pPr lvl="1"/>
            <a:r>
              <a:rPr lang="en-US" dirty="0" smtClean="0"/>
              <a:t>Ibuprofen</a:t>
            </a:r>
          </a:p>
          <a:p>
            <a:pPr lvl="1"/>
            <a:r>
              <a:rPr lang="en-US" dirty="0" smtClean="0"/>
              <a:t>Naproxen</a:t>
            </a:r>
          </a:p>
          <a:p>
            <a:pPr lvl="1"/>
            <a:r>
              <a:rPr lang="en-US" dirty="0" smtClean="0"/>
              <a:t>Diclofenac</a:t>
            </a:r>
          </a:p>
          <a:p>
            <a:pPr lvl="1"/>
            <a:r>
              <a:rPr lang="en-US" dirty="0" smtClean="0"/>
              <a:t>Celecoxib</a:t>
            </a:r>
          </a:p>
          <a:p>
            <a:r>
              <a:rPr lang="en-US" dirty="0" smtClean="0"/>
              <a:t>Antidepressants</a:t>
            </a:r>
          </a:p>
          <a:p>
            <a:pPr lvl="1"/>
            <a:r>
              <a:rPr lang="en-US" dirty="0" smtClean="0"/>
              <a:t>SNRIs</a:t>
            </a:r>
          </a:p>
          <a:p>
            <a:pPr lvl="2"/>
            <a:r>
              <a:rPr lang="en-US" dirty="0" smtClean="0"/>
              <a:t>Duloxetine</a:t>
            </a:r>
          </a:p>
          <a:p>
            <a:pPr lvl="2"/>
            <a:r>
              <a:rPr lang="en-US" dirty="0" smtClean="0"/>
              <a:t>Venlafaxine</a:t>
            </a:r>
          </a:p>
          <a:p>
            <a:pPr lvl="1"/>
            <a:r>
              <a:rPr lang="en-US" dirty="0" smtClean="0"/>
              <a:t>TCA</a:t>
            </a:r>
          </a:p>
          <a:p>
            <a:pPr lvl="2"/>
            <a:r>
              <a:rPr lang="en-US" dirty="0" smtClean="0"/>
              <a:t>Amitriptyline</a:t>
            </a:r>
          </a:p>
          <a:p>
            <a:pPr lvl="2"/>
            <a:r>
              <a:rPr lang="en-US" dirty="0" smtClean="0"/>
              <a:t>Doxepin</a:t>
            </a:r>
          </a:p>
          <a:p>
            <a:r>
              <a:rPr lang="en-US" dirty="0"/>
              <a:t>Low Dose </a:t>
            </a:r>
            <a:r>
              <a:rPr lang="en-US" dirty="0" smtClean="0"/>
              <a:t>Naltrexone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1853248"/>
            <a:ext cx="4396341" cy="481901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Anticonvulsants</a:t>
            </a:r>
          </a:p>
          <a:p>
            <a:pPr lvl="1"/>
            <a:r>
              <a:rPr lang="en-US" dirty="0" smtClean="0"/>
              <a:t>Gabapentin</a:t>
            </a:r>
          </a:p>
          <a:p>
            <a:pPr lvl="1"/>
            <a:r>
              <a:rPr lang="en-US" dirty="0" err="1" smtClean="0"/>
              <a:t>Pregabalin</a:t>
            </a:r>
            <a:endParaRPr lang="en-US" dirty="0" smtClean="0"/>
          </a:p>
          <a:p>
            <a:pPr lvl="1"/>
            <a:r>
              <a:rPr lang="en-US" dirty="0" err="1" smtClean="0"/>
              <a:t>Topiramate</a:t>
            </a:r>
            <a:endParaRPr lang="en-US" dirty="0" smtClean="0"/>
          </a:p>
          <a:p>
            <a:r>
              <a:rPr lang="en-US" dirty="0" smtClean="0"/>
              <a:t>Muscle relaxants</a:t>
            </a:r>
          </a:p>
          <a:p>
            <a:pPr lvl="1"/>
            <a:r>
              <a:rPr lang="en-US" dirty="0" smtClean="0"/>
              <a:t>Baclofen</a:t>
            </a:r>
          </a:p>
          <a:p>
            <a:pPr lvl="1"/>
            <a:r>
              <a:rPr lang="en-US" dirty="0" err="1" smtClean="0"/>
              <a:t>Tizanidine</a:t>
            </a:r>
            <a:endParaRPr lang="en-US" dirty="0" smtClean="0"/>
          </a:p>
          <a:p>
            <a:r>
              <a:rPr lang="en-US" dirty="0" smtClean="0"/>
              <a:t>NMDA inhibitors</a:t>
            </a:r>
          </a:p>
          <a:p>
            <a:pPr lvl="1"/>
            <a:r>
              <a:rPr lang="en-US" dirty="0" smtClean="0"/>
              <a:t>Ketamine</a:t>
            </a:r>
          </a:p>
          <a:p>
            <a:pPr lvl="1"/>
            <a:r>
              <a:rPr lang="en-US" dirty="0" err="1" smtClean="0"/>
              <a:t>Dexmedetomidine</a:t>
            </a:r>
            <a:endParaRPr lang="en-US" dirty="0" smtClean="0"/>
          </a:p>
          <a:p>
            <a:r>
              <a:rPr lang="en-US" dirty="0" smtClean="0"/>
              <a:t>Topical Medications</a:t>
            </a:r>
          </a:p>
          <a:p>
            <a:pPr lvl="1"/>
            <a:r>
              <a:rPr lang="en-US" dirty="0" smtClean="0"/>
              <a:t>Lidocaine</a:t>
            </a:r>
          </a:p>
          <a:p>
            <a:pPr lvl="1"/>
            <a:r>
              <a:rPr lang="en-US" dirty="0" smtClean="0"/>
              <a:t>Diclofenac</a:t>
            </a:r>
          </a:p>
          <a:p>
            <a:pPr lvl="1"/>
            <a:r>
              <a:rPr lang="en-US" dirty="0" smtClean="0"/>
              <a:t>Capsaicin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205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 Psychology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18-85% of patients with chronic pain have a comorbid psychiatric condition </a:t>
            </a:r>
            <a:r>
              <a:rPr lang="en-US" sz="1800" dirty="0"/>
              <a:t>(</a:t>
            </a:r>
            <a:r>
              <a:rPr lang="en-US" sz="1400" dirty="0"/>
              <a:t>Doan, Neural Plasticity, 2015</a:t>
            </a:r>
            <a:r>
              <a:rPr lang="en-US" sz="1800" dirty="0"/>
              <a:t>)</a:t>
            </a:r>
          </a:p>
          <a:p>
            <a:r>
              <a:rPr lang="en-US" dirty="0" smtClean="0"/>
              <a:t>35% with Chronic back/neck pain have depression or anxiety disorder  (</a:t>
            </a:r>
            <a:r>
              <a:rPr lang="en-US" sz="1400" dirty="0"/>
              <a:t>Katz, Spine. 1997,1999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Correlation between severity of pain and degree of depression </a:t>
            </a:r>
            <a:r>
              <a:rPr lang="en-US" sz="1800" dirty="0"/>
              <a:t>(</a:t>
            </a:r>
            <a:r>
              <a:rPr lang="en-US" sz="1400" dirty="0" err="1"/>
              <a:t>Fishbain</a:t>
            </a:r>
            <a:r>
              <a:rPr lang="en-US" sz="1400" dirty="0"/>
              <a:t>, CJ of Pain, 1997</a:t>
            </a:r>
            <a:r>
              <a:rPr lang="en-US" sz="1800" dirty="0"/>
              <a:t>)</a:t>
            </a:r>
          </a:p>
          <a:p>
            <a:r>
              <a:rPr lang="en-US" dirty="0" smtClean="0"/>
              <a:t>Cognitive approaches include CBT, biofeedback, hypnosis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4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the Opioid Epidemic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676" y="1657351"/>
            <a:ext cx="10144124" cy="46577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1985-1995</a:t>
            </a:r>
          </a:p>
          <a:p>
            <a:pPr lvl="1"/>
            <a:r>
              <a:rPr lang="en-US" sz="2400" dirty="0"/>
              <a:t>Medical Practice  - acknowledgement of the under treatment of pain</a:t>
            </a:r>
          </a:p>
          <a:p>
            <a:pPr lvl="1"/>
            <a:r>
              <a:rPr lang="en-US" sz="2400" dirty="0"/>
              <a:t>Availability of Medications - lack of fully effective pain medications aside from opioids</a:t>
            </a:r>
          </a:p>
          <a:p>
            <a:pPr lvl="1"/>
            <a:r>
              <a:rPr lang="en-US" sz="2400" dirty="0"/>
              <a:t>Understanding of pain </a:t>
            </a:r>
            <a:r>
              <a:rPr lang="mr-IN" sz="2400" dirty="0"/>
              <a:t>–</a:t>
            </a:r>
            <a:r>
              <a:rPr lang="en-US" sz="2400" dirty="0"/>
              <a:t> relatively little $ dedicated to pain </a:t>
            </a:r>
            <a:r>
              <a:rPr lang="en-US" sz="2400" dirty="0" smtClean="0"/>
              <a:t>research</a:t>
            </a:r>
          </a:p>
          <a:p>
            <a:pPr lvl="1"/>
            <a:r>
              <a:rPr lang="en-US" sz="2400" dirty="0"/>
              <a:t>Medical (</a:t>
            </a:r>
            <a:r>
              <a:rPr lang="en-US" sz="2400" dirty="0" err="1"/>
              <a:t>mis</a:t>
            </a:r>
            <a:r>
              <a:rPr lang="en-US" sz="2400" dirty="0"/>
              <a:t>-)Education </a:t>
            </a:r>
            <a:r>
              <a:rPr lang="mr-IN" sz="2400" dirty="0"/>
              <a:t>–</a:t>
            </a:r>
            <a:r>
              <a:rPr lang="en-US" sz="2400" dirty="0"/>
              <a:t> “&lt;1% of patients receiving opioids for pain become addicted</a:t>
            </a:r>
            <a:r>
              <a:rPr lang="en-US" sz="2400" dirty="0" smtClean="0"/>
              <a:t>” 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M</a:t>
            </a:r>
            <a:r>
              <a:rPr lang="en-US" sz="2400" dirty="0" smtClean="0"/>
              <a:t>id 1990’s: Pain as the “fifth vital sign”</a:t>
            </a:r>
          </a:p>
        </p:txBody>
      </p:sp>
    </p:spTree>
    <p:extLst>
      <p:ext uri="{BB962C8B-B14F-4D97-AF65-F5344CB8AC3E}">
        <p14:creationId xmlns:p14="http://schemas.microsoft.com/office/powerpoint/2010/main" val="11140522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PT/OT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Physical Therapist/Occupation Therapist</a:t>
            </a:r>
          </a:p>
          <a:p>
            <a:pPr lvl="1"/>
            <a:r>
              <a:rPr lang="en-US" dirty="0" smtClean="0"/>
              <a:t>Educate on physiological basis of pain</a:t>
            </a:r>
          </a:p>
          <a:p>
            <a:pPr lvl="1"/>
            <a:r>
              <a:rPr lang="en-US" dirty="0" smtClean="0"/>
              <a:t>Teaches body mechanics, pacing</a:t>
            </a:r>
          </a:p>
          <a:p>
            <a:pPr lvl="1"/>
            <a:r>
              <a:rPr lang="en-US" dirty="0" smtClean="0"/>
              <a:t>Role in physical rehabilitation</a:t>
            </a:r>
          </a:p>
          <a:p>
            <a:pPr lvl="1"/>
            <a:r>
              <a:rPr lang="en-US" dirty="0" smtClean="0"/>
              <a:t>Address vocational issues</a:t>
            </a:r>
          </a:p>
          <a:p>
            <a:pPr lvl="1"/>
            <a:r>
              <a:rPr lang="en-US" dirty="0" smtClean="0"/>
              <a:t>Techniques for managing pain on the job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42521" y="5988874"/>
            <a:ext cx="2849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Gatchel</a:t>
            </a:r>
            <a:r>
              <a:rPr lang="en-US" sz="1400" dirty="0"/>
              <a:t>, Am Psychologist. 2014</a:t>
            </a:r>
          </a:p>
        </p:txBody>
      </p:sp>
    </p:spTree>
    <p:extLst>
      <p:ext uri="{BB962C8B-B14F-4D97-AF65-F5344CB8AC3E}">
        <p14:creationId xmlns:p14="http://schemas.microsoft.com/office/powerpoint/2010/main" val="91431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Active  Treatment (better evidence)</a:t>
            </a:r>
          </a:p>
          <a:p>
            <a:pPr lvl="1"/>
            <a:r>
              <a:rPr lang="en-US" dirty="0" smtClean="0"/>
              <a:t>Gait Training</a:t>
            </a:r>
            <a:endParaRPr lang="en-US" dirty="0"/>
          </a:p>
          <a:p>
            <a:pPr lvl="1"/>
            <a:r>
              <a:rPr lang="en-US" dirty="0" smtClean="0"/>
              <a:t>Core Strengthening and stability</a:t>
            </a:r>
            <a:endParaRPr lang="en-US" dirty="0"/>
          </a:p>
          <a:p>
            <a:pPr lvl="1"/>
            <a:r>
              <a:rPr lang="en-US" dirty="0" smtClean="0"/>
              <a:t>Postural re-education</a:t>
            </a:r>
          </a:p>
          <a:p>
            <a:r>
              <a:rPr lang="en-US" dirty="0" smtClean="0"/>
              <a:t>Passive Treatment (less evidence)</a:t>
            </a:r>
          </a:p>
          <a:p>
            <a:pPr lvl="1"/>
            <a:r>
              <a:rPr lang="en-US" dirty="0" smtClean="0"/>
              <a:t>TENS</a:t>
            </a:r>
          </a:p>
          <a:p>
            <a:pPr lvl="1"/>
            <a:r>
              <a:rPr lang="en-US" dirty="0" smtClean="0"/>
              <a:t>Heat/ Cold</a:t>
            </a:r>
          </a:p>
          <a:p>
            <a:pPr lvl="1"/>
            <a:r>
              <a:rPr lang="en-US" dirty="0" smtClean="0"/>
              <a:t>Ultrasound</a:t>
            </a:r>
          </a:p>
        </p:txBody>
      </p:sp>
    </p:spTree>
    <p:extLst>
      <p:ext uri="{BB962C8B-B14F-4D97-AF65-F5344CB8AC3E}">
        <p14:creationId xmlns:p14="http://schemas.microsoft.com/office/powerpoint/2010/main" val="1627147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601535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 smtClean="0"/>
              <a:t>CAM Therapies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011" y="1904066"/>
            <a:ext cx="7770813" cy="4257022"/>
          </a:xfrm>
        </p:spPr>
        <p:txBody>
          <a:bodyPr/>
          <a:lstStyle/>
          <a:p>
            <a:r>
              <a:rPr lang="en-US" dirty="0" smtClean="0"/>
              <a:t>Acupuncture </a:t>
            </a:r>
          </a:p>
          <a:p>
            <a:r>
              <a:rPr lang="en-US" dirty="0" smtClean="0"/>
              <a:t>Massage</a:t>
            </a:r>
          </a:p>
          <a:p>
            <a:r>
              <a:rPr lang="en-US" dirty="0" smtClean="0"/>
              <a:t>Manipulation</a:t>
            </a:r>
          </a:p>
          <a:p>
            <a:pPr lvl="1"/>
            <a:r>
              <a:rPr lang="en-US" dirty="0" smtClean="0"/>
              <a:t>Better than placebo at improving pain, function </a:t>
            </a:r>
            <a:r>
              <a:rPr lang="en-US" sz="1400" dirty="0"/>
              <a:t>(</a:t>
            </a:r>
            <a:r>
              <a:rPr lang="en-US" sz="1400" dirty="0" err="1"/>
              <a:t>Furlan</a:t>
            </a:r>
            <a:r>
              <a:rPr lang="en-US" sz="1400" dirty="0"/>
              <a:t> 2010)</a:t>
            </a:r>
          </a:p>
          <a:p>
            <a:r>
              <a:rPr lang="en-US" dirty="0" smtClean="0"/>
              <a:t>Yoga and tai chi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90362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LBP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012" y="1652868"/>
            <a:ext cx="8946541" cy="4195481"/>
          </a:xfrm>
        </p:spPr>
        <p:txBody>
          <a:bodyPr/>
          <a:lstStyle/>
          <a:p>
            <a:r>
              <a:rPr lang="en-US" dirty="0" smtClean="0"/>
              <a:t>Medications</a:t>
            </a:r>
          </a:p>
          <a:p>
            <a:pPr lvl="1"/>
            <a:r>
              <a:rPr lang="en-US" dirty="0" smtClean="0"/>
              <a:t> First-line</a:t>
            </a:r>
            <a:r>
              <a:rPr lang="en-US" dirty="0"/>
              <a:t>: acetaminophen, non-steroidal </a:t>
            </a:r>
            <a:r>
              <a:rPr lang="en-US" dirty="0" smtClean="0"/>
              <a:t>anti inflammatory drugs </a:t>
            </a:r>
            <a:r>
              <a:rPr lang="en-US" dirty="0"/>
              <a:t>(NSAIDs)</a:t>
            </a:r>
          </a:p>
          <a:p>
            <a:pPr lvl="1"/>
            <a:r>
              <a:rPr lang="en-US" dirty="0" smtClean="0"/>
              <a:t>Second-line</a:t>
            </a:r>
            <a:r>
              <a:rPr lang="en-US" dirty="0"/>
              <a:t>: Serotonin and norepinephrine reuptake </a:t>
            </a:r>
            <a:r>
              <a:rPr lang="en-US" dirty="0" smtClean="0"/>
              <a:t>inhibitors(SNRIs)- duloxetine, venlafaxine; tricyclic </a:t>
            </a:r>
            <a:r>
              <a:rPr lang="en-US" dirty="0"/>
              <a:t>antidepressants (TCAs</a:t>
            </a:r>
            <a:r>
              <a:rPr lang="en-US" dirty="0" smtClean="0"/>
              <a:t>)- amitriptyline, nortriptyline</a:t>
            </a:r>
          </a:p>
          <a:p>
            <a:r>
              <a:rPr lang="en-US" dirty="0" smtClean="0"/>
              <a:t>Focused PT</a:t>
            </a:r>
          </a:p>
          <a:p>
            <a:r>
              <a:rPr lang="en-US" dirty="0" smtClean="0"/>
              <a:t>Interventions</a:t>
            </a:r>
          </a:p>
          <a:p>
            <a:pPr lvl="1"/>
            <a:r>
              <a:rPr lang="en-US" dirty="0" smtClean="0"/>
              <a:t>ESI, MBB/RFA, SCS</a:t>
            </a:r>
          </a:p>
          <a:p>
            <a:r>
              <a:rPr lang="en-US" dirty="0" smtClean="0"/>
              <a:t>Behavioral Health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6110" y="6248399"/>
            <a:ext cx="10383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Finnerup, et al. </a:t>
            </a:r>
            <a:r>
              <a:rPr lang="de-DE" sz="1400" dirty="0" err="1" smtClean="0"/>
              <a:t>Pharmacotherapy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neuropathic</a:t>
            </a:r>
            <a:r>
              <a:rPr lang="de-DE" sz="1400" dirty="0" smtClean="0"/>
              <a:t> </a:t>
            </a:r>
            <a:r>
              <a:rPr lang="de-DE" sz="1400" dirty="0" err="1" smtClean="0"/>
              <a:t>pain</a:t>
            </a:r>
            <a:r>
              <a:rPr lang="de-DE" sz="1400" dirty="0" smtClean="0"/>
              <a:t> in </a:t>
            </a:r>
            <a:r>
              <a:rPr lang="de-DE" sz="1400" dirty="0" err="1" smtClean="0"/>
              <a:t>adults</a:t>
            </a:r>
            <a:r>
              <a:rPr lang="de-DE" sz="1400" dirty="0" smtClean="0"/>
              <a:t>: a </a:t>
            </a:r>
            <a:r>
              <a:rPr lang="de-DE" sz="1400" dirty="0" err="1" smtClean="0"/>
              <a:t>systematic</a:t>
            </a:r>
            <a:r>
              <a:rPr lang="de-DE" sz="1400" dirty="0" smtClean="0"/>
              <a:t> </a:t>
            </a:r>
            <a:r>
              <a:rPr lang="de-DE" sz="1400" dirty="0" err="1" smtClean="0"/>
              <a:t>review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meta-analysis. Lancet </a:t>
            </a:r>
            <a:r>
              <a:rPr lang="de-DE" sz="1400" dirty="0"/>
              <a:t>Neurol. 2015 Feb;14(2):162-73. </a:t>
            </a:r>
            <a:r>
              <a:rPr lang="de-DE" sz="1400" dirty="0" err="1"/>
              <a:t>doi</a:t>
            </a:r>
            <a:r>
              <a:rPr lang="de-DE" sz="1400" dirty="0"/>
              <a:t>: 10.1016/S1474-4422(14)70251-0. </a:t>
            </a:r>
            <a:r>
              <a:rPr lang="de-DE" sz="1400" dirty="0" err="1"/>
              <a:t>Epub</a:t>
            </a:r>
            <a:r>
              <a:rPr lang="de-DE" sz="1400" dirty="0"/>
              <a:t> 2015 Jan 7.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093139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Neuropathic Pain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667156"/>
            <a:ext cx="8946541" cy="419548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Medications</a:t>
            </a:r>
            <a:endParaRPr lang="en-US" dirty="0"/>
          </a:p>
          <a:p>
            <a:pPr lvl="1"/>
            <a:r>
              <a:rPr lang="en-US" dirty="0"/>
              <a:t>First-line: </a:t>
            </a:r>
            <a:r>
              <a:rPr lang="en-US" dirty="0" smtClean="0"/>
              <a:t>Anti-seizure meds </a:t>
            </a:r>
            <a:r>
              <a:rPr lang="en-US" dirty="0"/>
              <a:t>(gabapentin, </a:t>
            </a:r>
            <a:r>
              <a:rPr lang="en-US" dirty="0" err="1"/>
              <a:t>pregabalin</a:t>
            </a:r>
            <a:r>
              <a:rPr lang="en-US" dirty="0"/>
              <a:t>, </a:t>
            </a:r>
            <a:r>
              <a:rPr lang="en-US" dirty="0" err="1"/>
              <a:t>topiramate</a:t>
            </a:r>
            <a:r>
              <a:rPr lang="en-US" dirty="0"/>
              <a:t>), SNRIs/TCAs</a:t>
            </a:r>
          </a:p>
          <a:p>
            <a:pPr lvl="1"/>
            <a:r>
              <a:rPr lang="en-US" dirty="0"/>
              <a:t>Second-line: lidocaine patches, capsaicin, tramadol</a:t>
            </a:r>
          </a:p>
          <a:p>
            <a:pPr lvl="1"/>
            <a:r>
              <a:rPr lang="en-US" dirty="0"/>
              <a:t>Third-line: stronger opioids, </a:t>
            </a:r>
            <a:r>
              <a:rPr lang="en-US" dirty="0" smtClean="0"/>
              <a:t>Botox</a:t>
            </a:r>
          </a:p>
          <a:p>
            <a:r>
              <a:rPr lang="en-US" dirty="0" smtClean="0"/>
              <a:t>Interventions</a:t>
            </a:r>
          </a:p>
          <a:p>
            <a:pPr lvl="1"/>
            <a:r>
              <a:rPr lang="en-US" dirty="0" smtClean="0"/>
              <a:t>Sympathetic blocks</a:t>
            </a:r>
          </a:p>
          <a:p>
            <a:pPr lvl="1"/>
            <a:r>
              <a:rPr lang="en-US" dirty="0" smtClean="0"/>
              <a:t>Peripheral nerve blocks</a:t>
            </a:r>
          </a:p>
          <a:p>
            <a:pPr lvl="1"/>
            <a:r>
              <a:rPr lang="en-US" dirty="0" smtClean="0"/>
              <a:t>Neuromodulation</a:t>
            </a:r>
          </a:p>
          <a:p>
            <a:r>
              <a:rPr lang="en-US" dirty="0" smtClean="0"/>
              <a:t>Therapy</a:t>
            </a:r>
          </a:p>
          <a:p>
            <a:pPr lvl="1"/>
            <a:r>
              <a:rPr lang="en-US" dirty="0" smtClean="0"/>
              <a:t>Desensitization therapy</a:t>
            </a:r>
          </a:p>
          <a:p>
            <a:pPr lvl="1"/>
            <a:r>
              <a:rPr lang="en-US" dirty="0" smtClean="0"/>
              <a:t>Mirror therapy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3387" y="6186459"/>
            <a:ext cx="11758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/>
              <a:t>Finnerup</a:t>
            </a:r>
            <a:r>
              <a:rPr lang="de-DE" sz="1400" dirty="0" smtClean="0"/>
              <a:t>, et al. </a:t>
            </a:r>
            <a:r>
              <a:rPr lang="de-DE" sz="1400" dirty="0" err="1" smtClean="0"/>
              <a:t>Pharmacotherapy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neuropathic</a:t>
            </a:r>
            <a:r>
              <a:rPr lang="de-DE" sz="1400" dirty="0" smtClean="0"/>
              <a:t> </a:t>
            </a:r>
            <a:r>
              <a:rPr lang="de-DE" sz="1400" dirty="0" err="1" smtClean="0"/>
              <a:t>pain</a:t>
            </a:r>
            <a:r>
              <a:rPr lang="de-DE" sz="1400" dirty="0" smtClean="0"/>
              <a:t> in </a:t>
            </a:r>
            <a:r>
              <a:rPr lang="de-DE" sz="1400" dirty="0" err="1" smtClean="0"/>
              <a:t>adults</a:t>
            </a:r>
            <a:r>
              <a:rPr lang="de-DE" sz="1400" dirty="0" smtClean="0"/>
              <a:t>: a </a:t>
            </a:r>
            <a:r>
              <a:rPr lang="de-DE" sz="1400" dirty="0" err="1" smtClean="0"/>
              <a:t>systematic</a:t>
            </a:r>
            <a:r>
              <a:rPr lang="de-DE" sz="1400" dirty="0" smtClean="0"/>
              <a:t> </a:t>
            </a:r>
            <a:r>
              <a:rPr lang="de-DE" sz="1400" dirty="0" err="1" smtClean="0"/>
              <a:t>review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meta-analysis. Lancet </a:t>
            </a:r>
            <a:r>
              <a:rPr lang="de-DE" sz="1400" dirty="0" err="1" smtClean="0"/>
              <a:t>Neurol</a:t>
            </a:r>
            <a:r>
              <a:rPr lang="de-DE" sz="1400" dirty="0" smtClean="0"/>
              <a:t>. 2015 Feb;14(2):162-73. </a:t>
            </a:r>
            <a:r>
              <a:rPr lang="de-DE" sz="1400" dirty="0" err="1" smtClean="0"/>
              <a:t>doi</a:t>
            </a:r>
            <a:r>
              <a:rPr lang="de-DE" sz="1400" dirty="0" smtClean="0"/>
              <a:t>: 10.1016/S1474-4422(14)70251-0. </a:t>
            </a:r>
            <a:r>
              <a:rPr lang="de-DE" sz="1400" dirty="0" err="1" smtClean="0"/>
              <a:t>Epub</a:t>
            </a:r>
            <a:r>
              <a:rPr lang="de-DE" sz="1400" dirty="0" smtClean="0"/>
              <a:t> 2015 Jan 7.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41790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Study: Chronic </a:t>
            </a:r>
            <a:r>
              <a:rPr lang="en-US" dirty="0"/>
              <a:t>Migraines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Preventive treatments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Beta-blockers</a:t>
            </a:r>
          </a:p>
          <a:p>
            <a:r>
              <a:rPr lang="en-US" dirty="0" smtClean="0"/>
              <a:t>TCAs</a:t>
            </a:r>
            <a:endParaRPr lang="en-US" dirty="0"/>
          </a:p>
          <a:p>
            <a:r>
              <a:rPr lang="en-US" dirty="0" err="1" smtClean="0"/>
              <a:t>Antiseizure</a:t>
            </a:r>
            <a:r>
              <a:rPr lang="en-US" dirty="0" smtClean="0"/>
              <a:t> </a:t>
            </a:r>
            <a:r>
              <a:rPr lang="en-US" dirty="0"/>
              <a:t>medications</a:t>
            </a:r>
          </a:p>
          <a:p>
            <a:r>
              <a:rPr lang="en-US" dirty="0" smtClean="0"/>
              <a:t>Calcium </a:t>
            </a:r>
            <a:r>
              <a:rPr lang="en-US" dirty="0"/>
              <a:t>channel blockers</a:t>
            </a:r>
          </a:p>
          <a:p>
            <a:r>
              <a:rPr lang="en-US" dirty="0" smtClean="0"/>
              <a:t>Non</a:t>
            </a:r>
            <a:r>
              <a:rPr lang="en-US" dirty="0"/>
              <a:t>-pharmacological </a:t>
            </a:r>
            <a:r>
              <a:rPr lang="en-US" dirty="0" smtClean="0"/>
              <a:t>treatments:  CBT, relaxation</a:t>
            </a:r>
            <a:r>
              <a:rPr lang="en-US" dirty="0"/>
              <a:t>, biofeedback, exercise </a:t>
            </a:r>
            <a:r>
              <a:rPr lang="en-US" dirty="0" smtClean="0"/>
              <a:t>therapy</a:t>
            </a:r>
          </a:p>
          <a:p>
            <a:r>
              <a:rPr lang="en-US" dirty="0" smtClean="0"/>
              <a:t>Interventions:</a:t>
            </a:r>
          </a:p>
          <a:p>
            <a:pPr lvl="1"/>
            <a:r>
              <a:rPr lang="en-US" dirty="0" smtClean="0"/>
              <a:t>Occipital blocks, cervical RFA, Botox, sphenopalatine block</a:t>
            </a:r>
            <a:endParaRPr lang="en-US" dirty="0"/>
          </a:p>
          <a:p>
            <a:r>
              <a:rPr lang="en-US" dirty="0" smtClean="0"/>
              <a:t>Avoid </a:t>
            </a:r>
            <a:r>
              <a:rPr lang="en-US" dirty="0"/>
              <a:t>migraine triggers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Acute treatments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1876" y="2646363"/>
            <a:ext cx="4041775" cy="4535629"/>
          </a:xfrm>
        </p:spPr>
        <p:txBody>
          <a:bodyPr>
            <a:normAutofit/>
          </a:bodyPr>
          <a:lstStyle/>
          <a:p>
            <a:r>
              <a:rPr lang="en-US" dirty="0"/>
              <a:t>Aspirin, acetaminophen, NSAIDs (may be </a:t>
            </a:r>
            <a:r>
              <a:rPr lang="en-US" dirty="0" smtClean="0"/>
              <a:t>combined with </a:t>
            </a:r>
            <a:r>
              <a:rPr lang="en-US" dirty="0"/>
              <a:t>caffeine)</a:t>
            </a:r>
          </a:p>
          <a:p>
            <a:r>
              <a:rPr lang="en-US" dirty="0" err="1" smtClean="0"/>
              <a:t>Antinausea</a:t>
            </a:r>
            <a:r>
              <a:rPr lang="en-US" dirty="0" smtClean="0"/>
              <a:t> </a:t>
            </a:r>
            <a:r>
              <a:rPr lang="en-US" dirty="0"/>
              <a:t>medication</a:t>
            </a:r>
          </a:p>
          <a:p>
            <a:r>
              <a:rPr lang="en-US" dirty="0" err="1" smtClean="0"/>
              <a:t>Triptans</a:t>
            </a:r>
            <a:r>
              <a:rPr lang="en-US" dirty="0" smtClean="0"/>
              <a:t>-migraine-specific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1300" dirty="0" err="1"/>
              <a:t>www.cdc.gov</a:t>
            </a:r>
            <a:r>
              <a:rPr lang="en-US" sz="1300" dirty="0"/>
              <a:t>/</a:t>
            </a:r>
            <a:r>
              <a:rPr lang="en-US" sz="1300" dirty="0" err="1"/>
              <a:t>drugoverdose</a:t>
            </a:r>
            <a:r>
              <a:rPr lang="en-US" sz="1300" dirty="0"/>
              <a:t>/prescribing/</a:t>
            </a:r>
            <a:r>
              <a:rPr lang="en-US" sz="1300" dirty="0" err="1"/>
              <a:t>guideline.html</a:t>
            </a:r>
            <a:endParaRPr lang="en-US" sz="1300" dirty="0"/>
          </a:p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5746384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Study: Chronic Osteoarthritis Pain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263" y="2171700"/>
            <a:ext cx="9253537" cy="4484760"/>
          </a:xfrm>
        </p:spPr>
        <p:txBody>
          <a:bodyPr>
            <a:normAutofit/>
          </a:bodyPr>
          <a:lstStyle/>
          <a:p>
            <a:r>
              <a:rPr lang="en-US" dirty="0" err="1"/>
              <a:t>Nonpharmacological</a:t>
            </a:r>
            <a:r>
              <a:rPr lang="en-US" dirty="0"/>
              <a:t> treatments: </a:t>
            </a:r>
            <a:endParaRPr lang="en-US" dirty="0" smtClean="0"/>
          </a:p>
          <a:p>
            <a:pPr lvl="1"/>
            <a:r>
              <a:rPr lang="en-US" dirty="0" smtClean="0"/>
              <a:t>Exercise</a:t>
            </a:r>
            <a:r>
              <a:rPr lang="en-US" dirty="0"/>
              <a:t>, </a:t>
            </a:r>
            <a:r>
              <a:rPr lang="en-US" dirty="0" smtClean="0"/>
              <a:t>water therapy, weight loss</a:t>
            </a:r>
            <a:r>
              <a:rPr lang="en-US" dirty="0"/>
              <a:t>, patient </a:t>
            </a:r>
            <a:r>
              <a:rPr lang="en-US" dirty="0" smtClean="0"/>
              <a:t>education</a:t>
            </a:r>
          </a:p>
          <a:p>
            <a:r>
              <a:rPr lang="en-US" dirty="0" smtClean="0"/>
              <a:t>Interventions:</a:t>
            </a:r>
          </a:p>
          <a:p>
            <a:pPr lvl="1"/>
            <a:r>
              <a:rPr lang="en-US" dirty="0" smtClean="0"/>
              <a:t>Joint injections (steroid or </a:t>
            </a:r>
            <a:r>
              <a:rPr lang="en-US" dirty="0" err="1" smtClean="0"/>
              <a:t>viscosupplements</a:t>
            </a:r>
            <a:r>
              <a:rPr lang="en-US" dirty="0" smtClean="0"/>
              <a:t>), nerve blocks/RFA</a:t>
            </a:r>
            <a:endParaRPr lang="en-US" dirty="0"/>
          </a:p>
          <a:p>
            <a:r>
              <a:rPr lang="en-US" dirty="0" smtClean="0"/>
              <a:t>Medications</a:t>
            </a:r>
          </a:p>
          <a:p>
            <a:pPr lvl="1"/>
            <a:r>
              <a:rPr lang="en-US" dirty="0" smtClean="0"/>
              <a:t>First</a:t>
            </a:r>
            <a:r>
              <a:rPr lang="en-US" dirty="0"/>
              <a:t>-line: </a:t>
            </a:r>
            <a:r>
              <a:rPr lang="en-US" dirty="0" err="1"/>
              <a:t>Acetamionphen</a:t>
            </a:r>
            <a:r>
              <a:rPr lang="en-US" dirty="0"/>
              <a:t>, oral NSAIDs, topical </a:t>
            </a:r>
            <a:r>
              <a:rPr lang="en-US" dirty="0" smtClean="0"/>
              <a:t>NSAIDs</a:t>
            </a:r>
          </a:p>
          <a:p>
            <a:pPr lvl="1"/>
            <a:r>
              <a:rPr lang="en-US" dirty="0" smtClean="0"/>
              <a:t>Second</a:t>
            </a:r>
            <a:r>
              <a:rPr lang="en-US" dirty="0"/>
              <a:t>-line: Intra-articular hyaluronic acid, </a:t>
            </a:r>
            <a:r>
              <a:rPr lang="en-US" dirty="0" smtClean="0"/>
              <a:t>capsaicin (</a:t>
            </a:r>
            <a:r>
              <a:rPr lang="en-US" dirty="0"/>
              <a:t>limited number of intra-articular glucocorticoid </a:t>
            </a:r>
            <a:r>
              <a:rPr lang="en-US" dirty="0" smtClean="0"/>
              <a:t>injections if </a:t>
            </a:r>
            <a:r>
              <a:rPr lang="en-US" dirty="0"/>
              <a:t>acetaminophen and NSAIDs insufficient</a:t>
            </a:r>
            <a:r>
              <a:rPr lang="en-US" dirty="0" smtClean="0"/>
              <a:t>)</a:t>
            </a:r>
          </a:p>
          <a:p>
            <a:pPr marL="3657600" lvl="8" indent="0">
              <a:buNone/>
            </a:pPr>
            <a:r>
              <a:rPr lang="en-US" sz="1300" dirty="0" err="1"/>
              <a:t>www.cdc.gov</a:t>
            </a:r>
            <a:r>
              <a:rPr lang="en-US" sz="1300" dirty="0"/>
              <a:t>/</a:t>
            </a:r>
            <a:r>
              <a:rPr lang="en-US" sz="1300" dirty="0" err="1"/>
              <a:t>drugoverdose</a:t>
            </a:r>
            <a:r>
              <a:rPr lang="en-US" sz="1300" dirty="0"/>
              <a:t>/prescribing/</a:t>
            </a:r>
            <a:r>
              <a:rPr lang="en-US" sz="1300" dirty="0" err="1"/>
              <a:t>guideline.html</a:t>
            </a:r>
            <a:endParaRPr lang="en-US" sz="1300" dirty="0"/>
          </a:p>
          <a:p>
            <a:pPr lvl="8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101579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Study: </a:t>
            </a:r>
            <a:r>
              <a:rPr lang="en-US" dirty="0" err="1" smtClean="0"/>
              <a:t>Fibromylagia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Nonpharmacological </a:t>
            </a:r>
            <a:r>
              <a:rPr lang="en-US" dirty="0"/>
              <a:t>treatments: </a:t>
            </a:r>
            <a:endParaRPr lang="en-US" dirty="0" smtClean="0"/>
          </a:p>
          <a:p>
            <a:pPr lvl="1"/>
            <a:r>
              <a:rPr lang="en-US" dirty="0" smtClean="0"/>
              <a:t>Low</a:t>
            </a:r>
            <a:r>
              <a:rPr lang="en-US" dirty="0"/>
              <a:t>-impact </a:t>
            </a:r>
            <a:r>
              <a:rPr lang="en-US" dirty="0" smtClean="0"/>
              <a:t>aerobic exercise </a:t>
            </a:r>
            <a:r>
              <a:rPr lang="en-US" dirty="0"/>
              <a:t>(e.g., brisk walking, swimming, </a:t>
            </a:r>
            <a:r>
              <a:rPr lang="en-US" dirty="0" smtClean="0"/>
              <a:t>water aerobics</a:t>
            </a:r>
            <a:r>
              <a:rPr lang="en-US" dirty="0"/>
              <a:t>, or bicycling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C</a:t>
            </a:r>
            <a:r>
              <a:rPr lang="en-US" dirty="0" smtClean="0"/>
              <a:t>ognitive </a:t>
            </a:r>
            <a:r>
              <a:rPr lang="en-US" dirty="0"/>
              <a:t>B</a:t>
            </a:r>
            <a:r>
              <a:rPr lang="en-US" dirty="0" smtClean="0"/>
              <a:t>ehavioral </a:t>
            </a:r>
            <a:r>
              <a:rPr lang="en-US" dirty="0"/>
              <a:t>T</a:t>
            </a:r>
            <a:r>
              <a:rPr lang="en-US" dirty="0" smtClean="0"/>
              <a:t>herapy</a:t>
            </a:r>
            <a:endParaRPr lang="en-US" dirty="0"/>
          </a:p>
          <a:p>
            <a:pPr lvl="1"/>
            <a:r>
              <a:rPr lang="en-US" dirty="0"/>
              <a:t>B</a:t>
            </a:r>
            <a:r>
              <a:rPr lang="en-US" dirty="0" smtClean="0"/>
              <a:t>iofeedback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nterdisciplinary rehabilitation</a:t>
            </a:r>
          </a:p>
          <a:p>
            <a:pPr lvl="1"/>
            <a:r>
              <a:rPr lang="en-US" dirty="0" smtClean="0"/>
              <a:t>Smoking Cessation</a:t>
            </a:r>
            <a:endParaRPr lang="en-US" dirty="0"/>
          </a:p>
          <a:p>
            <a:r>
              <a:rPr lang="en-US" dirty="0" smtClean="0"/>
              <a:t>Medications</a:t>
            </a:r>
          </a:p>
          <a:p>
            <a:pPr lvl="1"/>
            <a:r>
              <a:rPr lang="en-US" dirty="0" smtClean="0"/>
              <a:t>FDA</a:t>
            </a:r>
            <a:r>
              <a:rPr lang="en-US" dirty="0"/>
              <a:t>-approved: </a:t>
            </a:r>
            <a:r>
              <a:rPr lang="en-US" dirty="0" err="1"/>
              <a:t>Pregabalin</a:t>
            </a:r>
            <a:r>
              <a:rPr lang="en-US" dirty="0"/>
              <a:t>, duloxetine, </a:t>
            </a:r>
            <a:r>
              <a:rPr lang="en-US" dirty="0" err="1" smtClean="0"/>
              <a:t>milnacipran</a:t>
            </a:r>
            <a:endParaRPr lang="en-US" dirty="0" smtClean="0"/>
          </a:p>
          <a:p>
            <a:pPr lvl="1"/>
            <a:r>
              <a:rPr lang="en-US" dirty="0" smtClean="0"/>
              <a:t>Other </a:t>
            </a:r>
            <a:r>
              <a:rPr lang="en-US" dirty="0"/>
              <a:t>options: TCAs, </a:t>
            </a:r>
            <a:r>
              <a:rPr lang="en-US" dirty="0" smtClean="0"/>
              <a:t>gabapentin</a:t>
            </a:r>
          </a:p>
          <a:p>
            <a:pPr lvl="8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522953" y="6224106"/>
            <a:ext cx="45393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www.cdc.gov/drugoverdose/prescribing/</a:t>
            </a:r>
            <a:r>
              <a:rPr lang="en-US" sz="1300" dirty="0" err="1"/>
              <a:t>guideline.html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9836529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Helpful resources: Explain Pain 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6648450" cy="4195481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eveloped by MCW pain management physicians</a:t>
            </a:r>
          </a:p>
          <a:p>
            <a:r>
              <a:rPr lang="en-US" dirty="0" smtClean="0"/>
              <a:t>Includes</a:t>
            </a:r>
          </a:p>
          <a:p>
            <a:pPr lvl="1"/>
            <a:r>
              <a:rPr lang="en-US" dirty="0" smtClean="0"/>
              <a:t>Pain assessment</a:t>
            </a:r>
          </a:p>
          <a:p>
            <a:pPr lvl="1"/>
            <a:r>
              <a:rPr lang="en-US" dirty="0" smtClean="0"/>
              <a:t>Pain pathologies</a:t>
            </a:r>
          </a:p>
          <a:p>
            <a:pPr lvl="1"/>
            <a:r>
              <a:rPr lang="en-US" dirty="0" smtClean="0"/>
              <a:t>Pharmacologic classes</a:t>
            </a:r>
          </a:p>
          <a:p>
            <a:pPr lvl="1"/>
            <a:r>
              <a:rPr lang="en-US" dirty="0" smtClean="0"/>
              <a:t>Rational opioid prescribing</a:t>
            </a:r>
          </a:p>
          <a:p>
            <a:pPr lvl="1"/>
            <a:r>
              <a:rPr lang="en-US" dirty="0" smtClean="0"/>
              <a:t>Psychological treatment for chronic pain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6" b="25625"/>
          <a:stretch/>
        </p:blipFill>
        <p:spPr>
          <a:xfrm>
            <a:off x="7751763" y="2210435"/>
            <a:ext cx="3855697" cy="344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948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Helpful Resources: Improving Opioid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>
                <a:hlinkClick r:id="rId2"/>
              </a:rPr>
              <a:t>www.improvingopioidcare.org</a:t>
            </a:r>
            <a:endParaRPr lang="en-US" dirty="0"/>
          </a:p>
          <a:p>
            <a:pPr lvl="0"/>
            <a:r>
              <a:rPr lang="en-US" dirty="0"/>
              <a:t>Great website with many different handouts and </a:t>
            </a:r>
            <a:r>
              <a:rPr lang="en-US" dirty="0" smtClean="0"/>
              <a:t>resources</a:t>
            </a:r>
            <a:endParaRPr lang="en-US" dirty="0"/>
          </a:p>
          <a:p>
            <a:pPr lvl="0"/>
            <a:r>
              <a:rPr lang="en-US" dirty="0"/>
              <a:t>Under </a:t>
            </a:r>
            <a:r>
              <a:rPr lang="en-US" dirty="0" smtClean="0"/>
              <a:t>“Helpful Resources” </a:t>
            </a:r>
            <a:r>
              <a:rPr lang="en-US" dirty="0"/>
              <a:t>and </a:t>
            </a:r>
            <a:r>
              <a:rPr lang="en-US" dirty="0" smtClean="0"/>
              <a:t>then “Resources for Clinics”</a:t>
            </a:r>
            <a:endParaRPr lang="en-US" dirty="0"/>
          </a:p>
          <a:p>
            <a:pPr lvl="1"/>
            <a:r>
              <a:rPr lang="en-US" dirty="0" smtClean="0"/>
              <a:t>Tips for difficult conversations, including </a:t>
            </a:r>
            <a:r>
              <a:rPr lang="en-US" smtClean="0"/>
              <a:t>video vignettes</a:t>
            </a:r>
            <a:endParaRPr lang="en-US" dirty="0"/>
          </a:p>
          <a:p>
            <a:pPr lvl="1"/>
            <a:r>
              <a:rPr lang="en-US" dirty="0"/>
              <a:t>“5 Negotiation Strategies for Compassion-Based Interactions”</a:t>
            </a:r>
          </a:p>
          <a:p>
            <a:pPr lvl="1"/>
            <a:r>
              <a:rPr lang="en-US" dirty="0"/>
              <a:t>“Opioid Patient Discussion Guidelines”:  language suggestions and scripts.</a:t>
            </a:r>
          </a:p>
          <a:p>
            <a:pPr lvl="0"/>
            <a:r>
              <a:rPr lang="en-US" dirty="0"/>
              <a:t>MED Calculator</a:t>
            </a:r>
          </a:p>
          <a:p>
            <a:pPr lvl="0"/>
            <a:r>
              <a:rPr lang="en-US" dirty="0"/>
              <a:t>Tapering flow chart</a:t>
            </a:r>
          </a:p>
          <a:p>
            <a:pPr lvl="0"/>
            <a:r>
              <a:rPr lang="en-US" dirty="0"/>
              <a:t>Handout on medical risks of long-term opioid use for patients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57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Opioid Epidemic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2" y="1485900"/>
            <a:ext cx="10555288" cy="5143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1996-2007</a:t>
            </a:r>
          </a:p>
          <a:p>
            <a:r>
              <a:rPr lang="en-US" sz="2400" dirty="0" smtClean="0"/>
              <a:t>1996: Purdue Pharma introduced OxyContin</a:t>
            </a:r>
          </a:p>
          <a:p>
            <a:r>
              <a:rPr lang="en-US" sz="2400" dirty="0" smtClean="0"/>
              <a:t>1997: FDA relaxes Direct to Consumer Advertising regulations</a:t>
            </a:r>
            <a:endParaRPr lang="en-US" sz="2400" dirty="0"/>
          </a:p>
          <a:p>
            <a:r>
              <a:rPr lang="en-US" sz="2400" dirty="0" smtClean="0"/>
              <a:t>Aggressive marketing techniques</a:t>
            </a:r>
          </a:p>
          <a:p>
            <a:pPr lvl="1"/>
            <a:r>
              <a:rPr lang="en-US" sz="2000" dirty="0" smtClean="0"/>
              <a:t>Sales $48M in 1996 --&gt; $1.1B in 2000</a:t>
            </a:r>
          </a:p>
          <a:p>
            <a:pPr lvl="1"/>
            <a:r>
              <a:rPr lang="en-US" sz="2000" dirty="0" smtClean="0"/>
              <a:t>1996-2001: providers paid to speak for Perdue</a:t>
            </a:r>
          </a:p>
          <a:p>
            <a:pPr lvl="1"/>
            <a:r>
              <a:rPr lang="en-US" sz="2000" dirty="0" smtClean="0"/>
              <a:t>Purdue specifically targeted and marketed high opioid prescribing physicians</a:t>
            </a:r>
          </a:p>
          <a:p>
            <a:pPr lvl="1"/>
            <a:r>
              <a:rPr lang="en-US" sz="2000" dirty="0" smtClean="0"/>
              <a:t>Patient coupons for </a:t>
            </a:r>
            <a:r>
              <a:rPr lang="en-US" sz="2000" dirty="0" err="1" smtClean="0"/>
              <a:t>Oxycontin</a:t>
            </a:r>
            <a:endParaRPr lang="en-US" sz="2000" dirty="0" smtClean="0"/>
          </a:p>
          <a:p>
            <a:pPr lvl="1"/>
            <a:r>
              <a:rPr lang="en-US" sz="2000" dirty="0"/>
              <a:t>S</a:t>
            </a:r>
            <a:r>
              <a:rPr lang="en-US" sz="2000" dirty="0" smtClean="0"/>
              <a:t>pecifically marketed to PCPs for non-cancer pain patients</a:t>
            </a:r>
          </a:p>
          <a:p>
            <a:pPr lvl="2"/>
            <a:r>
              <a:rPr lang="en-US" sz="1800" dirty="0" smtClean="0"/>
              <a:t>Prescriptions for non-cancer pain increased 10x (670k to 6.2M) from 1997-2002</a:t>
            </a:r>
          </a:p>
          <a:p>
            <a:pPr lvl="2"/>
            <a:r>
              <a:rPr lang="en-US" sz="1800" dirty="0" smtClean="0"/>
              <a:t>Cancer pain prescriptions increased 4x in same time period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26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0668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05000"/>
            <a:ext cx="6096000" cy="2209800"/>
          </a:xfrm>
        </p:spPr>
      </p:pic>
      <p:sp>
        <p:nvSpPr>
          <p:cNvPr id="5" name="TextBox 4"/>
          <p:cNvSpPr txBox="1"/>
          <p:nvPr/>
        </p:nvSpPr>
        <p:spPr>
          <a:xfrm>
            <a:off x="2455333" y="4419601"/>
            <a:ext cx="7086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MCW Pain Management Centers- </a:t>
            </a:r>
            <a:r>
              <a:rPr lang="en-US" sz="2400" dirty="0" err="1" smtClean="0"/>
              <a:t>Tosa</a:t>
            </a:r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dirty="0"/>
              <a:t>Medical College of Wisconsin </a:t>
            </a:r>
            <a:r>
              <a:rPr lang="en-US" dirty="0" smtClean="0"/>
              <a:t>Pain </a:t>
            </a:r>
            <a:r>
              <a:rPr lang="en-US" dirty="0"/>
              <a:t>Management</a:t>
            </a:r>
          </a:p>
          <a:p>
            <a:pPr algn="ctr"/>
            <a:r>
              <a:rPr lang="en-US" sz="1600" dirty="0"/>
              <a:t>959 N Mayfair Road</a:t>
            </a:r>
          </a:p>
          <a:p>
            <a:pPr algn="ctr"/>
            <a:r>
              <a:rPr lang="en-US" sz="1600" dirty="0"/>
              <a:t>Wauwatosa, WI 53226</a:t>
            </a:r>
          </a:p>
        </p:txBody>
      </p:sp>
    </p:spTree>
    <p:extLst>
      <p:ext uri="{BB962C8B-B14F-4D97-AF65-F5344CB8AC3E}">
        <p14:creationId xmlns:p14="http://schemas.microsoft.com/office/powerpoint/2010/main" val="745764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Opioid Epidemic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5776" y="2060575"/>
            <a:ext cx="5013876" cy="41957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Purdue marketed lack of risks/side effects of OxyContin</a:t>
            </a:r>
          </a:p>
          <a:p>
            <a:r>
              <a:rPr lang="en-US" sz="2400" dirty="0" smtClean="0"/>
              <a:t>Marketing material quoted studies that showed that &lt;1% of patients using opioids for acute pain were found to develop addiction</a:t>
            </a:r>
          </a:p>
          <a:p>
            <a:r>
              <a:rPr lang="en-US" sz="2400" dirty="0" smtClean="0">
                <a:hlinkClick r:id="rId2"/>
              </a:rPr>
              <a:t>Purdue OxyContin Commercial</a:t>
            </a:r>
            <a:endParaRPr lang="en-US" sz="2400" dirty="0" smtClean="0"/>
          </a:p>
          <a:p>
            <a:endParaRPr lang="en-US" dirty="0" smtClean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90"/>
          <a:stretch/>
        </p:blipFill>
        <p:spPr>
          <a:xfrm>
            <a:off x="5986463" y="1853249"/>
            <a:ext cx="5884712" cy="2315200"/>
          </a:xfrm>
        </p:spPr>
      </p:pic>
      <p:sp>
        <p:nvSpPr>
          <p:cNvPr id="7" name="TextBox 6"/>
          <p:cNvSpPr txBox="1"/>
          <p:nvPr/>
        </p:nvSpPr>
        <p:spPr>
          <a:xfrm>
            <a:off x="5986463" y="4315897"/>
            <a:ext cx="465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September 8, 2012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986463" y="4832677"/>
            <a:ext cx="3579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https://youtu.be/hwtSvHb_PRk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74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pic>
        <p:nvPicPr>
          <p:cNvPr id="2050" name="Picture 2" descr="C:\Users\amsingh\Desktop\Opioid\OpioidDeathsByTypeU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8839200" cy="506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68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pic>
        <p:nvPicPr>
          <p:cNvPr id="3074" name="Picture 2" descr="C:\Users\amsingh\Desktop\Opioid\drug-related-death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88392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88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pic>
        <p:nvPicPr>
          <p:cNvPr id="4098" name="Picture 2" descr="C:\Users\amsingh\Desktop\Opioid\heroin-related-death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2"/>
            <a:ext cx="8839200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1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2954</TotalTime>
  <Words>2097</Words>
  <Application>Microsoft Office PowerPoint</Application>
  <PresentationFormat>Widescreen</PresentationFormat>
  <Paragraphs>334</Paragraphs>
  <Slides>50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MS PGothic</vt:lpstr>
      <vt:lpstr>Arial</vt:lpstr>
      <vt:lpstr>Calibri</vt:lpstr>
      <vt:lpstr>Century Gothic</vt:lpstr>
      <vt:lpstr>Mangal</vt:lpstr>
      <vt:lpstr>Trebuchet MS</vt:lpstr>
      <vt:lpstr>Wingdings 3</vt:lpstr>
      <vt:lpstr>Ion</vt:lpstr>
      <vt:lpstr>Non-Opioid Options for the Treatment of Pain</vt:lpstr>
      <vt:lpstr>Disclosures</vt:lpstr>
      <vt:lpstr>Overview</vt:lpstr>
      <vt:lpstr>History of the Opioid Epidemic</vt:lpstr>
      <vt:lpstr>History of Opioid Epidemic</vt:lpstr>
      <vt:lpstr>History of Opioid Epidemic</vt:lpstr>
      <vt:lpstr>Current state</vt:lpstr>
      <vt:lpstr>Current state</vt:lpstr>
      <vt:lpstr>Current state</vt:lpstr>
      <vt:lpstr>Current state</vt:lpstr>
      <vt:lpstr>Current state</vt:lpstr>
      <vt:lpstr>Current state</vt:lpstr>
      <vt:lpstr>Opioid Safety and Effectiveness</vt:lpstr>
      <vt:lpstr>Opioid Effectiveness</vt:lpstr>
      <vt:lpstr>Post-op Opioid Requirements</vt:lpstr>
      <vt:lpstr>Post-Op Opioid Requirements</vt:lpstr>
      <vt:lpstr>Post-op Opioid Requirements</vt:lpstr>
      <vt:lpstr>Transition to Chronic Opioid Use</vt:lpstr>
      <vt:lpstr>Treatment of Pain </vt:lpstr>
      <vt:lpstr>Epidemiology of Chronic Pain </vt:lpstr>
      <vt:lpstr>Chronic Low Back Pain</vt:lpstr>
      <vt:lpstr>Non-Pharmacologic Treatment Options for Chronic Pain</vt:lpstr>
      <vt:lpstr>Interventional Procedures</vt:lpstr>
      <vt:lpstr>Epidural Steroid Injection</vt:lpstr>
      <vt:lpstr>Transforaminal Approach</vt:lpstr>
      <vt:lpstr>Facet (zygapophyseal) Joints</vt:lpstr>
      <vt:lpstr>Facet Innervation</vt:lpstr>
      <vt:lpstr>Facet Innervation</vt:lpstr>
      <vt:lpstr>Facet Mapping</vt:lpstr>
      <vt:lpstr>Medial Branch Block</vt:lpstr>
      <vt:lpstr>Lumbar Medial Branch RFA</vt:lpstr>
      <vt:lpstr>SI Joint Pain</vt:lpstr>
      <vt:lpstr>SI Joint Pain</vt:lpstr>
      <vt:lpstr>SI Fusion</vt:lpstr>
      <vt:lpstr>Neuromodulation</vt:lpstr>
      <vt:lpstr>Neuromodulation Program</vt:lpstr>
      <vt:lpstr>Interventions for Peripheral Joint Pain</vt:lpstr>
      <vt:lpstr>Non-Opioid Medications</vt:lpstr>
      <vt:lpstr>Pain Psychology</vt:lpstr>
      <vt:lpstr>PT/OT</vt:lpstr>
      <vt:lpstr>Physical Therapy</vt:lpstr>
      <vt:lpstr>CAM Therapies</vt:lpstr>
      <vt:lpstr>Case Study: LBP</vt:lpstr>
      <vt:lpstr>Case Study: Neuropathic Pain</vt:lpstr>
      <vt:lpstr>Case Study: Chronic Migraines</vt:lpstr>
      <vt:lpstr>Case Study: Chronic Osteoarthritis Pain</vt:lpstr>
      <vt:lpstr>Case Study: Fibromylagia</vt:lpstr>
      <vt:lpstr>Helpful resources: Explain Pain App</vt:lpstr>
      <vt:lpstr>Helpful Resources: Improving Opioid Care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Non-Opioid Options for the Treatment of Pain</dc:title>
  <dc:creator>Microsoft Office User</dc:creator>
  <cp:lastModifiedBy>Oehlke, Gail</cp:lastModifiedBy>
  <cp:revision>20</cp:revision>
  <dcterms:created xsi:type="dcterms:W3CDTF">2018-06-04T18:44:13Z</dcterms:created>
  <dcterms:modified xsi:type="dcterms:W3CDTF">2018-06-06T20:08:10Z</dcterms:modified>
</cp:coreProperties>
</file>