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sldIdLst>
    <p:sldId id="261" r:id="rId2"/>
    <p:sldId id="262" r:id="rId3"/>
    <p:sldId id="259" r:id="rId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1" autoAdjust="0"/>
    <p:restoredTop sz="94660"/>
  </p:normalViewPr>
  <p:slideViewPr>
    <p:cSldViewPr snapToGrid="0">
      <p:cViewPr varScale="1">
        <p:scale>
          <a:sx n="90" d="100"/>
          <a:sy n="90" d="100"/>
        </p:scale>
        <p:origin x="52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ED9700-8713-4764-A3D8-5D2E6CD8F5EE}"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9B8AA-89B1-431E-ACB6-7F9FB60FFB2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85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ED9700-8713-4764-A3D8-5D2E6CD8F5EE}"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9B8AA-89B1-431E-ACB6-7F9FB60FFB25}" type="slidenum">
              <a:rPr lang="en-US" smtClean="0"/>
              <a:t>‹#›</a:t>
            </a:fld>
            <a:endParaRPr lang="en-US"/>
          </a:p>
        </p:txBody>
      </p:sp>
    </p:spTree>
    <p:extLst>
      <p:ext uri="{BB962C8B-B14F-4D97-AF65-F5344CB8AC3E}">
        <p14:creationId xmlns:p14="http://schemas.microsoft.com/office/powerpoint/2010/main" val="4163888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ED9700-8713-4764-A3D8-5D2E6CD8F5EE}"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9B8AA-89B1-431E-ACB6-7F9FB60FFB25}" type="slidenum">
              <a:rPr lang="en-US" smtClean="0"/>
              <a:t>‹#›</a:t>
            </a:fld>
            <a:endParaRPr lang="en-US"/>
          </a:p>
        </p:txBody>
      </p:sp>
    </p:spTree>
    <p:extLst>
      <p:ext uri="{BB962C8B-B14F-4D97-AF65-F5344CB8AC3E}">
        <p14:creationId xmlns:p14="http://schemas.microsoft.com/office/powerpoint/2010/main" val="1716836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ED9700-8713-4764-A3D8-5D2E6CD8F5EE}"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9B8AA-89B1-431E-ACB6-7F9FB60FFB25}" type="slidenum">
              <a:rPr lang="en-US" smtClean="0"/>
              <a:t>‹#›</a:t>
            </a:fld>
            <a:endParaRPr lang="en-US"/>
          </a:p>
        </p:txBody>
      </p:sp>
    </p:spTree>
    <p:extLst>
      <p:ext uri="{BB962C8B-B14F-4D97-AF65-F5344CB8AC3E}">
        <p14:creationId xmlns:p14="http://schemas.microsoft.com/office/powerpoint/2010/main" val="2840080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ED9700-8713-4764-A3D8-5D2E6CD8F5EE}"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9B8AA-89B1-431E-ACB6-7F9FB60FFB2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026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ED9700-8713-4764-A3D8-5D2E6CD8F5EE}"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C9B8AA-89B1-431E-ACB6-7F9FB60FFB25}" type="slidenum">
              <a:rPr lang="en-US" smtClean="0"/>
              <a:t>‹#›</a:t>
            </a:fld>
            <a:endParaRPr lang="en-US"/>
          </a:p>
        </p:txBody>
      </p:sp>
    </p:spTree>
    <p:extLst>
      <p:ext uri="{BB962C8B-B14F-4D97-AF65-F5344CB8AC3E}">
        <p14:creationId xmlns:p14="http://schemas.microsoft.com/office/powerpoint/2010/main" val="237146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ED9700-8713-4764-A3D8-5D2E6CD8F5EE}" type="datetimeFigureOut">
              <a:rPr lang="en-US" smtClean="0"/>
              <a:t>7/18/2019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C9B8AA-89B1-431E-ACB6-7F9FB60FFB25}" type="slidenum">
              <a:rPr lang="en-US" smtClean="0"/>
              <a:t>‹#›</a:t>
            </a:fld>
            <a:endParaRPr lang="en-US"/>
          </a:p>
        </p:txBody>
      </p:sp>
    </p:spTree>
    <p:extLst>
      <p:ext uri="{BB962C8B-B14F-4D97-AF65-F5344CB8AC3E}">
        <p14:creationId xmlns:p14="http://schemas.microsoft.com/office/powerpoint/2010/main" val="2614191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ED9700-8713-4764-A3D8-5D2E6CD8F5EE}" type="datetimeFigureOut">
              <a:rPr lang="en-US" smtClean="0"/>
              <a:t>7/18/2019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C9B8AA-89B1-431E-ACB6-7F9FB60FFB25}" type="slidenum">
              <a:rPr lang="en-US" smtClean="0"/>
              <a:t>‹#›</a:t>
            </a:fld>
            <a:endParaRPr lang="en-US"/>
          </a:p>
        </p:txBody>
      </p:sp>
    </p:spTree>
    <p:extLst>
      <p:ext uri="{BB962C8B-B14F-4D97-AF65-F5344CB8AC3E}">
        <p14:creationId xmlns:p14="http://schemas.microsoft.com/office/powerpoint/2010/main" val="318412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BED9700-8713-4764-A3D8-5D2E6CD8F5EE}" type="datetimeFigureOut">
              <a:rPr lang="en-US" smtClean="0"/>
              <a:t>7/18/2019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8C9B8AA-89B1-431E-ACB6-7F9FB60FFB25}" type="slidenum">
              <a:rPr lang="en-US" smtClean="0"/>
              <a:t>‹#›</a:t>
            </a:fld>
            <a:endParaRPr lang="en-US"/>
          </a:p>
        </p:txBody>
      </p:sp>
    </p:spTree>
    <p:extLst>
      <p:ext uri="{BB962C8B-B14F-4D97-AF65-F5344CB8AC3E}">
        <p14:creationId xmlns:p14="http://schemas.microsoft.com/office/powerpoint/2010/main" val="491459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BED9700-8713-4764-A3D8-5D2E6CD8F5EE}" type="datetimeFigureOut">
              <a:rPr lang="en-US" smtClean="0"/>
              <a:t>7/18/2019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8C9B8AA-89B1-431E-ACB6-7F9FB60FFB25}" type="slidenum">
              <a:rPr lang="en-US" smtClean="0"/>
              <a:t>‹#›</a:t>
            </a:fld>
            <a:endParaRPr lang="en-US"/>
          </a:p>
        </p:txBody>
      </p:sp>
    </p:spTree>
    <p:extLst>
      <p:ext uri="{BB962C8B-B14F-4D97-AF65-F5344CB8AC3E}">
        <p14:creationId xmlns:p14="http://schemas.microsoft.com/office/powerpoint/2010/main" val="3759845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ED9700-8713-4764-A3D8-5D2E6CD8F5EE}"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C9B8AA-89B1-431E-ACB6-7F9FB60FFB25}" type="slidenum">
              <a:rPr lang="en-US" smtClean="0"/>
              <a:t>‹#›</a:t>
            </a:fld>
            <a:endParaRPr lang="en-US"/>
          </a:p>
        </p:txBody>
      </p:sp>
    </p:spTree>
    <p:extLst>
      <p:ext uri="{BB962C8B-B14F-4D97-AF65-F5344CB8AC3E}">
        <p14:creationId xmlns:p14="http://schemas.microsoft.com/office/powerpoint/2010/main" val="3519656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BED9700-8713-4764-A3D8-5D2E6CD8F5EE}" type="datetimeFigureOut">
              <a:rPr lang="en-US" smtClean="0"/>
              <a:t>7/18/2019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8C9B8AA-89B1-431E-ACB6-7F9FB60FFB2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64034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hyperlink" Target="mailto:Enhancing%20Ethical%20Decision%20Making%20for%20Vulnerable%20Populations" TargetMode="External"/><Relationship Id="rId2" Type="http://schemas.openxmlformats.org/officeDocument/2006/relationships/hyperlink" Target="http://ocpe.mcw.edu/ethics/" TargetMode="Externa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mailto:dkramer@mcw.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37000" y="1146048"/>
            <a:ext cx="7982098" cy="1384995"/>
          </a:xfrm>
          <a:prstGeom prst="rect">
            <a:avLst/>
          </a:prstGeom>
        </p:spPr>
        <p:txBody>
          <a:bodyPr wrap="square">
            <a:spAutoFit/>
          </a:bodyPr>
          <a:lstStyle/>
          <a:p>
            <a:pPr algn="ctr"/>
            <a:r>
              <a:rPr lang="en-US" sz="4400" dirty="0"/>
              <a:t>Buoyancy, Belay, Broken: </a:t>
            </a:r>
          </a:p>
          <a:p>
            <a:pPr algn="ctr"/>
            <a:r>
              <a:rPr lang="en-US" sz="4000" dirty="0"/>
              <a:t>Peering Over the Precipice of Burnout</a:t>
            </a:r>
          </a:p>
        </p:txBody>
      </p:sp>
      <p:sp>
        <p:nvSpPr>
          <p:cNvPr id="4" name="TextBox 3"/>
          <p:cNvSpPr txBox="1"/>
          <p:nvPr/>
        </p:nvSpPr>
        <p:spPr>
          <a:xfrm>
            <a:off x="3091491" y="2888858"/>
            <a:ext cx="6979535" cy="3569018"/>
          </a:xfrm>
          <a:prstGeom prst="rect">
            <a:avLst/>
          </a:prstGeom>
          <a:noFill/>
        </p:spPr>
        <p:txBody>
          <a:bodyPr wrap="square" rtlCol="0">
            <a:spAutoFit/>
          </a:bodyPr>
          <a:lstStyle/>
          <a:p>
            <a:pPr algn="ctr"/>
            <a:r>
              <a:rPr lang="en-US" sz="3200" dirty="0"/>
              <a:t>Friday, September 13, 2019</a:t>
            </a:r>
          </a:p>
          <a:p>
            <a:pPr algn="ctr"/>
            <a:r>
              <a:rPr lang="en-US" sz="3200" dirty="0"/>
              <a:t>8:00 am – 4:30 pm</a:t>
            </a:r>
          </a:p>
          <a:p>
            <a:pPr algn="ctr"/>
            <a:endParaRPr lang="en-US" sz="3200" dirty="0"/>
          </a:p>
          <a:p>
            <a:pPr algn="ctr"/>
            <a:r>
              <a:rPr lang="en-US" sz="3200" dirty="0"/>
              <a:t>Alumni Center </a:t>
            </a:r>
            <a:br>
              <a:rPr lang="en-US" sz="3200" dirty="0"/>
            </a:br>
            <a:r>
              <a:rPr lang="en-US" sz="3200" dirty="0"/>
              <a:t>Medical College of Wisconsin</a:t>
            </a:r>
          </a:p>
          <a:p>
            <a:pPr algn="ctr"/>
            <a:r>
              <a:rPr lang="en-US" sz="2000" dirty="0"/>
              <a:t>8701 Watertown Plank Road</a:t>
            </a:r>
          </a:p>
          <a:p>
            <a:pPr algn="ctr"/>
            <a:r>
              <a:rPr lang="en-US" sz="2000" dirty="0"/>
              <a:t>Milwaukee, Wisconsin</a:t>
            </a:r>
          </a:p>
          <a:p>
            <a:endParaRPr lang="en-US" dirty="0"/>
          </a:p>
        </p:txBody>
      </p:sp>
      <p:sp>
        <p:nvSpPr>
          <p:cNvPr id="5" name="TextBox 4"/>
          <p:cNvSpPr txBox="1"/>
          <p:nvPr/>
        </p:nvSpPr>
        <p:spPr>
          <a:xfrm>
            <a:off x="769122" y="142100"/>
            <a:ext cx="11337534" cy="769441"/>
          </a:xfrm>
          <a:prstGeom prst="rect">
            <a:avLst/>
          </a:prstGeom>
          <a:noFill/>
        </p:spPr>
        <p:txBody>
          <a:bodyPr wrap="square" rtlCol="0">
            <a:spAutoFit/>
          </a:bodyPr>
          <a:lstStyle/>
          <a:p>
            <a:r>
              <a:rPr lang="en-US" sz="2000" dirty="0"/>
              <a:t>Center for Bioethics and Medical Humanities &amp; Department of Psychiatry and Behavioral Medicine</a:t>
            </a:r>
          </a:p>
          <a:p>
            <a:pPr algn="ctr"/>
            <a:r>
              <a:rPr lang="en-US" sz="2400" dirty="0"/>
              <a:t>Medical College of Wisconsin</a:t>
            </a:r>
          </a:p>
        </p:txBody>
      </p:sp>
      <p:cxnSp>
        <p:nvCxnSpPr>
          <p:cNvPr id="7" name="Straight Connector 6"/>
          <p:cNvCxnSpPr/>
          <p:nvPr/>
        </p:nvCxnSpPr>
        <p:spPr>
          <a:xfrm>
            <a:off x="2679700" y="2721033"/>
            <a:ext cx="9164828" cy="1"/>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1027" name="Picture 3" descr="C:\Users\jweis\AppData\Local\Microsoft\Windows\Temporary Internet Files\Content.Outlook\PN1XZTAP\MCW_CE_gre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2344" y="3429000"/>
            <a:ext cx="1821024" cy="1602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26" y="1311131"/>
            <a:ext cx="3414174" cy="2819804"/>
          </a:xfrm>
          <a:prstGeom prst="rect">
            <a:avLst/>
          </a:prstGeom>
        </p:spPr>
      </p:pic>
    </p:spTree>
    <p:extLst>
      <p:ext uri="{BB962C8B-B14F-4D97-AF65-F5344CB8AC3E}">
        <p14:creationId xmlns:p14="http://schemas.microsoft.com/office/powerpoint/2010/main" val="1645867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2196" y="791784"/>
            <a:ext cx="7639304" cy="5922541"/>
          </a:xfrm>
        </p:spPr>
        <p:txBody>
          <a:bodyPr>
            <a:normAutofit fontScale="25000" lnSpcReduction="20000"/>
          </a:bodyPr>
          <a:lstStyle/>
          <a:p>
            <a:pPr marL="0" indent="0">
              <a:buNone/>
            </a:pPr>
            <a:r>
              <a:rPr lang="en-US" sz="6400" i="1" u="sng" dirty="0"/>
              <a:t>Conference Program</a:t>
            </a:r>
            <a:br>
              <a:rPr lang="en-US" sz="6400" i="1" u="sng" dirty="0"/>
            </a:br>
            <a:endParaRPr lang="en-US" sz="6400" i="1" u="sng" dirty="0"/>
          </a:p>
          <a:p>
            <a:pPr>
              <a:spcBef>
                <a:spcPts val="0"/>
              </a:spcBef>
              <a:spcAft>
                <a:spcPts val="0"/>
              </a:spcAft>
              <a:buFont typeface="Arial" panose="020B0604020202020204" pitchFamily="34" charset="0"/>
              <a:buChar char="•"/>
            </a:pPr>
            <a:r>
              <a:rPr lang="en-US" sz="6000" dirty="0"/>
              <a:t>8:00 am		</a:t>
            </a:r>
            <a:r>
              <a:rPr lang="en-US" sz="6000" b="1" dirty="0"/>
              <a:t>Check-In with Continental Breakfast</a:t>
            </a:r>
          </a:p>
          <a:p>
            <a:pPr marL="0" indent="0">
              <a:spcBef>
                <a:spcPts val="0"/>
              </a:spcBef>
              <a:spcAft>
                <a:spcPts val="0"/>
              </a:spcAft>
              <a:buNone/>
            </a:pPr>
            <a:endParaRPr lang="en-US" sz="6000" dirty="0"/>
          </a:p>
          <a:p>
            <a:pPr>
              <a:spcBef>
                <a:spcPts val="0"/>
              </a:spcBef>
              <a:spcAft>
                <a:spcPts val="0"/>
              </a:spcAft>
              <a:buFont typeface="Arial" panose="020B0604020202020204" pitchFamily="34" charset="0"/>
              <a:buChar char="•"/>
            </a:pPr>
            <a:r>
              <a:rPr lang="en-US" sz="6000" dirty="0"/>
              <a:t>8:25 am 		</a:t>
            </a:r>
            <a:r>
              <a:rPr lang="en-US" sz="6000" b="1" dirty="0"/>
              <a:t>Welcome and Opening Comments</a:t>
            </a:r>
          </a:p>
          <a:p>
            <a:pPr marL="0" indent="0">
              <a:spcBef>
                <a:spcPts val="0"/>
              </a:spcBef>
              <a:spcAft>
                <a:spcPts val="0"/>
              </a:spcAft>
              <a:buNone/>
            </a:pPr>
            <a:endParaRPr lang="en-US" sz="6000" dirty="0"/>
          </a:p>
          <a:p>
            <a:pPr>
              <a:spcBef>
                <a:spcPts val="0"/>
              </a:spcBef>
              <a:spcAft>
                <a:spcPts val="0"/>
              </a:spcAft>
              <a:buFont typeface="Arial" panose="020B0604020202020204" pitchFamily="34" charset="0"/>
              <a:buChar char="•"/>
            </a:pPr>
            <a:r>
              <a:rPr lang="en-US" sz="6000" dirty="0"/>
              <a:t>8:30 am		</a:t>
            </a:r>
            <a:r>
              <a:rPr lang="en-US" sz="6000" b="1" dirty="0"/>
              <a:t>Searching for a Hand Hold</a:t>
            </a:r>
            <a:r>
              <a:rPr lang="en-US" sz="5400" dirty="0"/>
              <a:t>	</a:t>
            </a:r>
          </a:p>
          <a:p>
            <a:pPr marL="201168" lvl="1" indent="0">
              <a:spcBef>
                <a:spcPts val="0"/>
              </a:spcBef>
              <a:spcAft>
                <a:spcPts val="0"/>
              </a:spcAft>
              <a:buNone/>
            </a:pPr>
            <a:r>
              <a:rPr lang="en-US" sz="5200" dirty="0"/>
              <a:t>		</a:t>
            </a:r>
            <a:r>
              <a:rPr lang="en-US" sz="5600" i="1" dirty="0"/>
              <a:t>Jonathan Gully, MD</a:t>
            </a:r>
          </a:p>
          <a:p>
            <a:pPr>
              <a:spcBef>
                <a:spcPts val="0"/>
              </a:spcBef>
              <a:spcAft>
                <a:spcPts val="0"/>
              </a:spcAft>
            </a:pPr>
            <a:r>
              <a:rPr lang="en-US" sz="6000" dirty="0"/>
              <a:t> </a:t>
            </a:r>
          </a:p>
          <a:p>
            <a:pPr>
              <a:spcBef>
                <a:spcPts val="0"/>
              </a:spcBef>
              <a:spcAft>
                <a:spcPts val="0"/>
              </a:spcAft>
              <a:buFont typeface="Arial" panose="020B0604020202020204" pitchFamily="34" charset="0"/>
              <a:buChar char="•"/>
            </a:pPr>
            <a:r>
              <a:rPr lang="en-US" sz="6000" dirty="0"/>
              <a:t>9:00 am		</a:t>
            </a:r>
            <a:r>
              <a:rPr lang="en-US" sz="6000" b="1" dirty="0"/>
              <a:t>Compassion Fatigue: How to Avoid the Pitfalls</a:t>
            </a:r>
            <a:endParaRPr lang="en-US" sz="6000" dirty="0">
              <a:solidFill>
                <a:srgbClr val="FF0000"/>
              </a:solidFill>
            </a:endParaRPr>
          </a:p>
          <a:p>
            <a:pPr marL="201168" lvl="1" indent="0">
              <a:spcBef>
                <a:spcPts val="0"/>
              </a:spcBef>
              <a:spcAft>
                <a:spcPts val="0"/>
              </a:spcAft>
              <a:buNone/>
            </a:pPr>
            <a:r>
              <a:rPr lang="en-US" sz="6000" dirty="0"/>
              <a:t>		</a:t>
            </a:r>
            <a:r>
              <a:rPr lang="en-US" sz="5600" i="1" dirty="0"/>
              <a:t>Lawrence Miller, PsyD</a:t>
            </a:r>
            <a:r>
              <a:rPr lang="en-US" sz="5600" dirty="0"/>
              <a:t> </a:t>
            </a:r>
          </a:p>
          <a:p>
            <a:pPr marL="201168" lvl="1" indent="0">
              <a:spcBef>
                <a:spcPts val="0"/>
              </a:spcBef>
              <a:spcAft>
                <a:spcPts val="0"/>
              </a:spcAft>
              <a:buNone/>
            </a:pPr>
            <a:endParaRPr lang="en-US" sz="6000" dirty="0"/>
          </a:p>
          <a:p>
            <a:pPr>
              <a:spcBef>
                <a:spcPts val="0"/>
              </a:spcBef>
              <a:spcAft>
                <a:spcPts val="0"/>
              </a:spcAft>
              <a:buFont typeface="Arial" panose="020B0604020202020204" pitchFamily="34" charset="0"/>
              <a:buChar char="•"/>
            </a:pPr>
            <a:r>
              <a:rPr lang="en-US" sz="6000" dirty="0"/>
              <a:t>9:45 am		</a:t>
            </a:r>
            <a:r>
              <a:rPr lang="en-US" sz="6000" b="1" dirty="0"/>
              <a:t>Break</a:t>
            </a:r>
          </a:p>
          <a:p>
            <a:pPr marL="0" indent="0">
              <a:spcBef>
                <a:spcPts val="0"/>
              </a:spcBef>
              <a:spcAft>
                <a:spcPts val="0"/>
              </a:spcAft>
              <a:buNone/>
            </a:pPr>
            <a:endParaRPr lang="en-US" sz="6000" dirty="0"/>
          </a:p>
          <a:p>
            <a:pPr>
              <a:spcBef>
                <a:spcPts val="0"/>
              </a:spcBef>
              <a:spcAft>
                <a:spcPts val="0"/>
              </a:spcAft>
              <a:buFont typeface="Arial" panose="020B0604020202020204" pitchFamily="34" charset="0"/>
              <a:buChar char="•"/>
            </a:pPr>
            <a:r>
              <a:rPr lang="en-US" sz="6000" dirty="0"/>
              <a:t>10:00 am		</a:t>
            </a:r>
            <a:r>
              <a:rPr lang="en-US" sz="6000" b="1" dirty="0"/>
              <a:t>Panel Discussion: Is this Working?</a:t>
            </a:r>
          </a:p>
          <a:p>
            <a:pPr marL="0" indent="0">
              <a:spcBef>
                <a:spcPts val="0"/>
              </a:spcBef>
              <a:spcAft>
                <a:spcPts val="0"/>
              </a:spcAft>
              <a:buNone/>
            </a:pPr>
            <a:r>
              <a:rPr lang="en-US" sz="6000" b="1" dirty="0"/>
              <a:t>		</a:t>
            </a:r>
            <a:r>
              <a:rPr lang="en-US" sz="5600" i="1" dirty="0"/>
              <a:t>Moderator: Brittany Bice-</a:t>
            </a:r>
            <a:r>
              <a:rPr lang="en-US" sz="5600" i="1" dirty="0" err="1"/>
              <a:t>Urbach</a:t>
            </a:r>
            <a:r>
              <a:rPr lang="en-US" sz="5600" i="1" dirty="0"/>
              <a:t>, PhD</a:t>
            </a:r>
            <a:endParaRPr lang="en-US" sz="5600" dirty="0"/>
          </a:p>
          <a:p>
            <a:pPr>
              <a:spcBef>
                <a:spcPts val="0"/>
              </a:spcBef>
              <a:spcAft>
                <a:spcPts val="0"/>
              </a:spcAft>
            </a:pPr>
            <a:r>
              <a:rPr lang="en-US" sz="6000" dirty="0"/>
              <a:t> </a:t>
            </a:r>
          </a:p>
          <a:p>
            <a:pPr>
              <a:spcBef>
                <a:spcPts val="0"/>
              </a:spcBef>
              <a:spcAft>
                <a:spcPts val="0"/>
              </a:spcAft>
              <a:buFont typeface="Arial" panose="020B0604020202020204" pitchFamily="34" charset="0"/>
              <a:buChar char="•"/>
            </a:pPr>
            <a:r>
              <a:rPr lang="en-US" sz="6000" dirty="0"/>
              <a:t>11:00 am 		</a:t>
            </a:r>
            <a:r>
              <a:rPr lang="en-US" sz="6000" b="1" dirty="0"/>
              <a:t>Staying Between the Lines: Assessing the Impaired Provider</a:t>
            </a:r>
          </a:p>
          <a:p>
            <a:pPr marL="1471400" lvl="8" indent="0">
              <a:spcBef>
                <a:spcPts val="0"/>
              </a:spcBef>
              <a:spcAft>
                <a:spcPts val="0"/>
              </a:spcAft>
              <a:buNone/>
            </a:pPr>
            <a:r>
              <a:rPr lang="en-US" sz="5400" b="1" dirty="0"/>
              <a:t>	</a:t>
            </a:r>
            <a:r>
              <a:rPr lang="en-US" sz="5600" i="1" dirty="0"/>
              <a:t>Alison Minkin, PhD</a:t>
            </a:r>
            <a:endParaRPr lang="en-US" sz="5600" b="1" dirty="0"/>
          </a:p>
          <a:p>
            <a:pPr marL="1471400" lvl="8" indent="0">
              <a:spcBef>
                <a:spcPts val="0"/>
              </a:spcBef>
              <a:spcAft>
                <a:spcPts val="0"/>
              </a:spcAft>
              <a:buNone/>
            </a:pPr>
            <a:r>
              <a:rPr lang="en-US" sz="6000" dirty="0"/>
              <a:t>  </a:t>
            </a:r>
          </a:p>
          <a:p>
            <a:pPr>
              <a:spcBef>
                <a:spcPts val="0"/>
              </a:spcBef>
              <a:spcAft>
                <a:spcPts val="0"/>
              </a:spcAft>
              <a:buFont typeface="Arial" panose="020B0604020202020204" pitchFamily="34" charset="0"/>
              <a:buChar char="•"/>
            </a:pPr>
            <a:r>
              <a:rPr lang="en-US" sz="6000" dirty="0"/>
              <a:t>12:00 am		</a:t>
            </a:r>
            <a:r>
              <a:rPr lang="en-US" sz="6000" b="1" dirty="0"/>
              <a:t>Lunch</a:t>
            </a:r>
          </a:p>
          <a:p>
            <a:pPr marL="0" indent="0">
              <a:spcBef>
                <a:spcPts val="0"/>
              </a:spcBef>
              <a:spcAft>
                <a:spcPts val="0"/>
              </a:spcAft>
              <a:buNone/>
            </a:pPr>
            <a:endParaRPr lang="en-US" sz="6000" b="1" dirty="0"/>
          </a:p>
          <a:p>
            <a:pPr>
              <a:spcBef>
                <a:spcPts val="0"/>
              </a:spcBef>
              <a:spcAft>
                <a:spcPts val="0"/>
              </a:spcAft>
              <a:buFont typeface="Arial" panose="020B0604020202020204" pitchFamily="34" charset="0"/>
              <a:buChar char="•"/>
            </a:pPr>
            <a:r>
              <a:rPr lang="en-US" sz="6000" dirty="0"/>
              <a:t>1:00pm		</a:t>
            </a:r>
            <a:r>
              <a:rPr lang="en-US" sz="6000" b="1" dirty="0"/>
              <a:t>Hanging in Tension: The State of the Science</a:t>
            </a:r>
          </a:p>
          <a:p>
            <a:pPr marL="1471400" lvl="8" indent="0">
              <a:spcBef>
                <a:spcPts val="0"/>
              </a:spcBef>
              <a:spcAft>
                <a:spcPts val="0"/>
              </a:spcAft>
              <a:buNone/>
            </a:pPr>
            <a:r>
              <a:rPr lang="en-US" sz="5400" b="1" dirty="0"/>
              <a:t>	</a:t>
            </a:r>
            <a:r>
              <a:rPr lang="en-US" sz="5600" i="1" dirty="0"/>
              <a:t>David Cipriano, PhD</a:t>
            </a:r>
            <a:r>
              <a:rPr lang="en-US" sz="5400" b="1" dirty="0"/>
              <a:t>	</a:t>
            </a:r>
          </a:p>
          <a:p>
            <a:pPr marL="1471400" lvl="8" indent="0">
              <a:spcBef>
                <a:spcPts val="0"/>
              </a:spcBef>
              <a:spcAft>
                <a:spcPts val="0"/>
              </a:spcAft>
              <a:buNone/>
            </a:pPr>
            <a:r>
              <a:rPr lang="en-US" sz="6000" b="1" dirty="0"/>
              <a:t>	</a:t>
            </a:r>
          </a:p>
          <a:p>
            <a:pPr>
              <a:spcBef>
                <a:spcPts val="0"/>
              </a:spcBef>
              <a:spcAft>
                <a:spcPts val="0"/>
              </a:spcAft>
              <a:buFont typeface="Arial" panose="020B0604020202020204" pitchFamily="34" charset="0"/>
              <a:buChar char="•"/>
            </a:pPr>
            <a:r>
              <a:rPr lang="en-US" sz="6000" dirty="0"/>
              <a:t>2:00pm</a:t>
            </a:r>
            <a:r>
              <a:rPr lang="en-US" sz="6000" b="1" dirty="0"/>
              <a:t> 		Break		</a:t>
            </a:r>
            <a:endParaRPr lang="en-US" sz="6000" i="1" dirty="0"/>
          </a:p>
          <a:p>
            <a:pPr>
              <a:spcBef>
                <a:spcPts val="0"/>
              </a:spcBef>
              <a:spcAft>
                <a:spcPts val="0"/>
              </a:spcAft>
              <a:buFont typeface="Arial" panose="020B0604020202020204" pitchFamily="34" charset="0"/>
              <a:buChar char="•"/>
            </a:pPr>
            <a:endParaRPr lang="en-US" sz="6000" b="1" dirty="0"/>
          </a:p>
          <a:p>
            <a:pPr>
              <a:spcBef>
                <a:spcPts val="0"/>
              </a:spcBef>
              <a:spcAft>
                <a:spcPts val="0"/>
              </a:spcAft>
              <a:buFont typeface="Arial" panose="020B0604020202020204" pitchFamily="34" charset="0"/>
              <a:buChar char="•"/>
            </a:pPr>
            <a:r>
              <a:rPr lang="en-US" sz="6000" dirty="0"/>
              <a:t>2:15pm		</a:t>
            </a:r>
            <a:r>
              <a:rPr lang="en-US" sz="6000" b="1" dirty="0"/>
              <a:t>Across the Ages: Duty to Whom?</a:t>
            </a:r>
          </a:p>
          <a:p>
            <a:pPr marL="1471400" lvl="8" indent="0">
              <a:spcBef>
                <a:spcPts val="0"/>
              </a:spcBef>
              <a:spcAft>
                <a:spcPts val="0"/>
              </a:spcAft>
              <a:buNone/>
            </a:pPr>
            <a:r>
              <a:rPr lang="en-US" sz="6000" b="1" dirty="0"/>
              <a:t>	</a:t>
            </a:r>
            <a:r>
              <a:rPr lang="en-US" sz="5600" i="1" dirty="0"/>
              <a:t>Moderator: Sadie Larsen, PhD</a:t>
            </a:r>
          </a:p>
          <a:p>
            <a:pPr marL="1471400" lvl="8" indent="0">
              <a:spcBef>
                <a:spcPts val="0"/>
              </a:spcBef>
              <a:spcAft>
                <a:spcPts val="0"/>
              </a:spcAft>
              <a:buNone/>
            </a:pPr>
            <a:endParaRPr lang="en-US" sz="6000" i="1" dirty="0"/>
          </a:p>
          <a:p>
            <a:pPr>
              <a:spcBef>
                <a:spcPts val="0"/>
              </a:spcBef>
              <a:spcAft>
                <a:spcPts val="0"/>
              </a:spcAft>
              <a:buFont typeface="Arial" panose="020B0604020202020204" pitchFamily="34" charset="0"/>
              <a:buChar char="•"/>
            </a:pPr>
            <a:r>
              <a:rPr lang="en-US" sz="6000" dirty="0"/>
              <a:t>3:15pm		</a:t>
            </a:r>
            <a:r>
              <a:rPr lang="en-US" sz="6000" b="1" dirty="0"/>
              <a:t>Individual Burnout and the Organization  </a:t>
            </a:r>
            <a:endParaRPr lang="en-US" sz="6000" b="1" dirty="0">
              <a:solidFill>
                <a:schemeClr val="tx1"/>
              </a:solidFill>
            </a:endParaRPr>
          </a:p>
          <a:p>
            <a:pPr marL="0" indent="0">
              <a:spcBef>
                <a:spcPts val="0"/>
              </a:spcBef>
              <a:spcAft>
                <a:spcPts val="0"/>
              </a:spcAft>
              <a:buNone/>
            </a:pPr>
            <a:r>
              <a:rPr lang="en-US" sz="6000" b="1" dirty="0"/>
              <a:t>		</a:t>
            </a:r>
            <a:r>
              <a:rPr lang="en-US" sz="5600" i="1" dirty="0"/>
              <a:t>Michelle Shasha, PhD and Natalie Fleury, JD </a:t>
            </a:r>
          </a:p>
          <a:p>
            <a:pPr>
              <a:spcBef>
                <a:spcPts val="0"/>
              </a:spcBef>
              <a:spcAft>
                <a:spcPts val="0"/>
              </a:spcAft>
              <a:buFont typeface="Arial" panose="020B0604020202020204" pitchFamily="34" charset="0"/>
              <a:buChar char="•"/>
            </a:pPr>
            <a:endParaRPr lang="en-US" sz="6000" dirty="0"/>
          </a:p>
          <a:p>
            <a:pPr>
              <a:spcBef>
                <a:spcPts val="0"/>
              </a:spcBef>
              <a:spcAft>
                <a:spcPts val="0"/>
              </a:spcAft>
              <a:buFont typeface="Arial" panose="020B0604020202020204" pitchFamily="34" charset="0"/>
              <a:buChar char="•"/>
            </a:pPr>
            <a:r>
              <a:rPr lang="en-US" sz="6000" dirty="0"/>
              <a:t>4:00pm		</a:t>
            </a:r>
            <a:r>
              <a:rPr lang="en-US" sz="6000" b="1" dirty="0"/>
              <a:t>What Do We Do Now? </a:t>
            </a:r>
          </a:p>
          <a:p>
            <a:pPr marL="0" indent="0">
              <a:spcBef>
                <a:spcPts val="0"/>
              </a:spcBef>
              <a:spcAft>
                <a:spcPts val="0"/>
              </a:spcAft>
              <a:buNone/>
            </a:pPr>
            <a:r>
              <a:rPr lang="en-US" sz="6000" b="1" dirty="0"/>
              <a:t>		</a:t>
            </a:r>
            <a:r>
              <a:rPr lang="en-US" sz="5600" i="1" dirty="0"/>
              <a:t>Moderator, Table Discussions: Kenneth Grizzle, PhD</a:t>
            </a:r>
          </a:p>
          <a:p>
            <a:pPr marL="0" indent="0">
              <a:spcBef>
                <a:spcPts val="0"/>
              </a:spcBef>
              <a:spcAft>
                <a:spcPts val="0"/>
              </a:spcAft>
              <a:buNone/>
            </a:pPr>
            <a:endParaRPr lang="en-US" sz="6000" i="1" dirty="0"/>
          </a:p>
          <a:p>
            <a:pPr>
              <a:spcBef>
                <a:spcPts val="0"/>
              </a:spcBef>
              <a:spcAft>
                <a:spcPts val="0"/>
              </a:spcAft>
              <a:buFont typeface="Arial" panose="020B0604020202020204" pitchFamily="34" charset="0"/>
              <a:buChar char="•"/>
            </a:pPr>
            <a:r>
              <a:rPr lang="en-US" sz="6000" dirty="0"/>
              <a:t>4:30pm </a:t>
            </a:r>
            <a:r>
              <a:rPr lang="en-US" sz="6000" b="1" dirty="0"/>
              <a:t>                          Thank you for Coming!</a:t>
            </a:r>
          </a:p>
          <a:p>
            <a:pPr marL="0" indent="0">
              <a:spcBef>
                <a:spcPts val="0"/>
              </a:spcBef>
              <a:spcAft>
                <a:spcPts val="0"/>
              </a:spcAft>
              <a:buNone/>
            </a:pPr>
            <a:endParaRPr lang="en-US" sz="7600" dirty="0"/>
          </a:p>
          <a:p>
            <a:pPr marL="0" indent="0">
              <a:spcBef>
                <a:spcPts val="0"/>
              </a:spcBef>
              <a:spcAft>
                <a:spcPts val="0"/>
              </a:spcAft>
              <a:buNone/>
            </a:pPr>
            <a:r>
              <a:rPr lang="en-US" sz="7600" b="1" dirty="0"/>
              <a:t>		</a:t>
            </a:r>
            <a:endParaRPr lang="en-US" sz="7600" i="1" dirty="0"/>
          </a:p>
          <a:p>
            <a:pPr marL="0" indent="0">
              <a:spcBef>
                <a:spcPts val="0"/>
              </a:spcBef>
              <a:spcAft>
                <a:spcPts val="0"/>
              </a:spcAft>
              <a:buNone/>
            </a:pPr>
            <a:endParaRPr lang="en-US" sz="7600" dirty="0"/>
          </a:p>
          <a:p>
            <a:pPr marL="1471400" lvl="8" indent="0">
              <a:spcBef>
                <a:spcPts val="0"/>
              </a:spcBef>
              <a:spcAft>
                <a:spcPts val="0"/>
              </a:spcAft>
              <a:buNone/>
            </a:pPr>
            <a:r>
              <a:rPr lang="en-US" sz="7600" b="1" dirty="0"/>
              <a:t>	</a:t>
            </a:r>
            <a:endParaRPr lang="en-US" sz="7600" dirty="0"/>
          </a:p>
          <a:p>
            <a:pPr marL="1471400" lvl="8" indent="0">
              <a:spcBef>
                <a:spcPts val="0"/>
              </a:spcBef>
              <a:spcAft>
                <a:spcPts val="0"/>
              </a:spcAft>
              <a:buNone/>
            </a:pPr>
            <a:endParaRPr lang="en-US" sz="7600" b="1" dirty="0"/>
          </a:p>
          <a:p>
            <a:pPr>
              <a:spcBef>
                <a:spcPts val="0"/>
              </a:spcBef>
              <a:spcAft>
                <a:spcPts val="0"/>
              </a:spcAft>
              <a:buFont typeface="Arial" panose="020B0604020202020204" pitchFamily="34" charset="0"/>
              <a:buChar char="•"/>
            </a:pPr>
            <a:endParaRPr lang="en-US" sz="7600" b="1" dirty="0"/>
          </a:p>
          <a:p>
            <a:pPr>
              <a:spcBef>
                <a:spcPts val="0"/>
              </a:spcBef>
              <a:spcAft>
                <a:spcPts val="0"/>
              </a:spcAft>
            </a:pPr>
            <a:r>
              <a:rPr lang="en-US" sz="7600" i="1" dirty="0"/>
              <a:t>		</a:t>
            </a:r>
            <a:r>
              <a:rPr lang="en-US" sz="7600" b="1" dirty="0"/>
              <a:t> </a:t>
            </a:r>
          </a:p>
          <a:p>
            <a:endParaRPr lang="en-US" sz="7600" dirty="0"/>
          </a:p>
          <a:p>
            <a:endParaRPr lang="en-US" dirty="0"/>
          </a:p>
        </p:txBody>
      </p:sp>
      <p:sp>
        <p:nvSpPr>
          <p:cNvPr id="6" name="TextBox 5"/>
          <p:cNvSpPr txBox="1"/>
          <p:nvPr/>
        </p:nvSpPr>
        <p:spPr>
          <a:xfrm>
            <a:off x="4362196" y="235445"/>
            <a:ext cx="7829804" cy="43088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Buoyancy, Belay, Broken: Peering over the Precipice of Burnout</a:t>
            </a:r>
          </a:p>
        </p:txBody>
      </p:sp>
      <p:cxnSp>
        <p:nvCxnSpPr>
          <p:cNvPr id="8" name="Straight Connector 7"/>
          <p:cNvCxnSpPr/>
          <p:nvPr/>
        </p:nvCxnSpPr>
        <p:spPr>
          <a:xfrm flipV="1">
            <a:off x="4362196" y="674603"/>
            <a:ext cx="7639304" cy="27843"/>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1220" y="140749"/>
            <a:ext cx="35922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a:ea typeface="+mn-ea"/>
                <a:cs typeface="+mn-cs"/>
              </a:rPr>
              <a:t>Guest Speakers</a:t>
            </a:r>
          </a:p>
        </p:txBody>
      </p:sp>
      <p:grpSp>
        <p:nvGrpSpPr>
          <p:cNvPr id="28" name="Group 27">
            <a:extLst>
              <a:ext uri="{FF2B5EF4-FFF2-40B4-BE49-F238E27FC236}">
                <a16:creationId xmlns:a16="http://schemas.microsoft.com/office/drawing/2014/main" id="{268A1C88-F8BF-40CE-97C1-760D72D7AD01}"/>
              </a:ext>
            </a:extLst>
          </p:cNvPr>
          <p:cNvGrpSpPr/>
          <p:nvPr/>
        </p:nvGrpSpPr>
        <p:grpSpPr>
          <a:xfrm>
            <a:off x="88418" y="663969"/>
            <a:ext cx="3970434" cy="6050356"/>
            <a:chOff x="92278" y="674602"/>
            <a:chExt cx="3970434" cy="6050356"/>
          </a:xfrm>
        </p:grpSpPr>
        <p:grpSp>
          <p:nvGrpSpPr>
            <p:cNvPr id="13" name="Group 12">
              <a:extLst>
                <a:ext uri="{FF2B5EF4-FFF2-40B4-BE49-F238E27FC236}">
                  <a16:creationId xmlns:a16="http://schemas.microsoft.com/office/drawing/2014/main" id="{A344D436-BC21-4F9D-9317-D3FCFD41AEBF}"/>
                </a:ext>
              </a:extLst>
            </p:cNvPr>
            <p:cNvGrpSpPr/>
            <p:nvPr/>
          </p:nvGrpSpPr>
          <p:grpSpPr>
            <a:xfrm>
              <a:off x="92278" y="674602"/>
              <a:ext cx="3858936" cy="893098"/>
              <a:chOff x="92278" y="674602"/>
              <a:chExt cx="3858936" cy="893098"/>
            </a:xfrm>
          </p:grpSpPr>
          <p:sp>
            <p:nvSpPr>
              <p:cNvPr id="2" name="TextBox 1">
                <a:extLst>
                  <a:ext uri="{FF2B5EF4-FFF2-40B4-BE49-F238E27FC236}">
                    <a16:creationId xmlns:a16="http://schemas.microsoft.com/office/drawing/2014/main" id="{C4CC6417-93EE-4D30-B8B5-382A0C963CE1}"/>
                  </a:ext>
                </a:extLst>
              </p:cNvPr>
              <p:cNvSpPr txBox="1"/>
              <p:nvPr/>
            </p:nvSpPr>
            <p:spPr>
              <a:xfrm>
                <a:off x="92278" y="674602"/>
                <a:ext cx="3858936" cy="884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a:ea typeface="+mn-ea"/>
                    <a:cs typeface="+mn-cs"/>
                  </a:rPr>
                  <a:t>Jonathan Gully,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Associate Professor, Palliative 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Division of Hematology and Oncology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Medical College of Wisconsin </a:t>
                </a:r>
              </a:p>
            </p:txBody>
          </p:sp>
          <p:pic>
            <p:nvPicPr>
              <p:cNvPr id="11" name="Picture 10">
                <a:extLst>
                  <a:ext uri="{FF2B5EF4-FFF2-40B4-BE49-F238E27FC236}">
                    <a16:creationId xmlns:a16="http://schemas.microsoft.com/office/drawing/2014/main" id="{4F8EC845-0361-43AB-B45C-2540FF8AF6B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000"/>
                        </a14:imgEffect>
                        <a14:imgEffect>
                          <a14:saturation sat="115000"/>
                        </a14:imgEffect>
                        <a14:imgEffect>
                          <a14:brightnessContrast bright="16000" contrast="-18000"/>
                        </a14:imgEffect>
                      </a14:imgLayer>
                    </a14:imgProps>
                  </a:ext>
                </a:extLst>
              </a:blip>
              <a:stretch>
                <a:fillRect/>
              </a:stretch>
            </p:blipFill>
            <p:spPr>
              <a:xfrm>
                <a:off x="3089526" y="674602"/>
                <a:ext cx="614004" cy="893098"/>
              </a:xfrm>
              <a:prstGeom prst="rect">
                <a:avLst/>
              </a:prstGeom>
              <a:noFill/>
              <a:ln>
                <a:solidFill>
                  <a:srgbClr val="FFFFFF"/>
                </a:solidFill>
              </a:ln>
            </p:spPr>
          </p:pic>
        </p:grpSp>
        <p:grpSp>
          <p:nvGrpSpPr>
            <p:cNvPr id="14" name="Group 13">
              <a:extLst>
                <a:ext uri="{FF2B5EF4-FFF2-40B4-BE49-F238E27FC236}">
                  <a16:creationId xmlns:a16="http://schemas.microsoft.com/office/drawing/2014/main" id="{2FA98953-3EB2-4BD9-85CB-19F0BF93B143}"/>
                </a:ext>
              </a:extLst>
            </p:cNvPr>
            <p:cNvGrpSpPr/>
            <p:nvPr/>
          </p:nvGrpSpPr>
          <p:grpSpPr>
            <a:xfrm>
              <a:off x="92278" y="1709163"/>
              <a:ext cx="3777888" cy="893098"/>
              <a:chOff x="92278" y="1711443"/>
              <a:chExt cx="3777888" cy="893098"/>
            </a:xfrm>
          </p:grpSpPr>
          <p:sp>
            <p:nvSpPr>
              <p:cNvPr id="9" name="TextBox 8"/>
              <p:cNvSpPr txBox="1"/>
              <p:nvPr/>
            </p:nvSpPr>
            <p:spPr>
              <a:xfrm>
                <a:off x="92278" y="1711443"/>
                <a:ext cx="3777888" cy="884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a:ea typeface="+mn-ea"/>
                    <a:cs typeface="+mn-cs"/>
                  </a:rPr>
                  <a:t>Lawrence Miller, PsyD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Assistant Professor, Department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Psychiatry and Behavioral Medicine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Medical College of Wisconsin </a:t>
                </a:r>
              </a:p>
            </p:txBody>
          </p:sp>
          <p:pic>
            <p:nvPicPr>
              <p:cNvPr id="15" name="Picture 14">
                <a:extLst>
                  <a:ext uri="{FF2B5EF4-FFF2-40B4-BE49-F238E27FC236}">
                    <a16:creationId xmlns:a16="http://schemas.microsoft.com/office/drawing/2014/main" id="{0767C801-A0CA-49D8-9792-C3796D03A10A}"/>
                  </a:ext>
                </a:extLst>
              </p:cNvPr>
              <p:cNvPicPr>
                <a:picLocks noChangeAspect="1"/>
              </p:cNvPicPr>
              <p:nvPr/>
            </p:nvPicPr>
            <p:blipFill rotWithShape="1">
              <a:blip r:embed="rId4"/>
              <a:srcRect b="2955"/>
              <a:stretch/>
            </p:blipFill>
            <p:spPr>
              <a:xfrm>
                <a:off x="3089526" y="1711443"/>
                <a:ext cx="614005" cy="893098"/>
              </a:xfrm>
              <a:prstGeom prst="rect">
                <a:avLst/>
              </a:prstGeom>
              <a:noFill/>
              <a:ln>
                <a:solidFill>
                  <a:srgbClr val="FFFFFF"/>
                </a:solidFill>
              </a:ln>
            </p:spPr>
          </p:pic>
        </p:grpSp>
        <p:grpSp>
          <p:nvGrpSpPr>
            <p:cNvPr id="25" name="Group 24">
              <a:extLst>
                <a:ext uri="{FF2B5EF4-FFF2-40B4-BE49-F238E27FC236}">
                  <a16:creationId xmlns:a16="http://schemas.microsoft.com/office/drawing/2014/main" id="{2FF75C87-FF81-4866-9DF4-5542077DB6C3}"/>
                </a:ext>
              </a:extLst>
            </p:cNvPr>
            <p:cNvGrpSpPr/>
            <p:nvPr/>
          </p:nvGrpSpPr>
          <p:grpSpPr>
            <a:xfrm>
              <a:off x="92278" y="3777370"/>
              <a:ext cx="3858936" cy="890576"/>
              <a:chOff x="92278" y="3775088"/>
              <a:chExt cx="3858936" cy="890576"/>
            </a:xfrm>
          </p:grpSpPr>
          <p:sp>
            <p:nvSpPr>
              <p:cNvPr id="4" name="TextBox 3">
                <a:extLst>
                  <a:ext uri="{FF2B5EF4-FFF2-40B4-BE49-F238E27FC236}">
                    <a16:creationId xmlns:a16="http://schemas.microsoft.com/office/drawing/2014/main" id="{4E5935E6-BB4E-408C-8EB4-6A144B4C4D91}"/>
                  </a:ext>
                </a:extLst>
              </p:cNvPr>
              <p:cNvSpPr txBox="1"/>
              <p:nvPr/>
            </p:nvSpPr>
            <p:spPr>
              <a:xfrm>
                <a:off x="92278" y="3775088"/>
                <a:ext cx="3858936" cy="884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a:ea typeface="+mn-ea"/>
                    <a:cs typeface="+mn-cs"/>
                  </a:rPr>
                  <a:t>David Cipriano,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Associate Professor,  Psychiatry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Director of Student and Resident Behavioral 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Medical College of Wisconsin</a:t>
                </a:r>
              </a:p>
            </p:txBody>
          </p:sp>
          <p:pic>
            <p:nvPicPr>
              <p:cNvPr id="16" name="Picture 15">
                <a:extLst>
                  <a:ext uri="{FF2B5EF4-FFF2-40B4-BE49-F238E27FC236}">
                    <a16:creationId xmlns:a16="http://schemas.microsoft.com/office/drawing/2014/main" id="{3FE53B21-1799-438C-AF1C-BE84E935933D}"/>
                  </a:ext>
                </a:extLst>
              </p:cNvPr>
              <p:cNvPicPr>
                <a:picLocks noChangeAspect="1"/>
              </p:cNvPicPr>
              <p:nvPr/>
            </p:nvPicPr>
            <p:blipFill rotWithShape="1">
              <a:blip r:embed="rId5"/>
              <a:srcRect l="1409" r="1409"/>
              <a:stretch/>
            </p:blipFill>
            <p:spPr>
              <a:xfrm>
                <a:off x="3089526" y="3775088"/>
                <a:ext cx="618200" cy="890576"/>
              </a:xfrm>
              <a:prstGeom prst="rect">
                <a:avLst/>
              </a:prstGeom>
              <a:noFill/>
              <a:ln>
                <a:solidFill>
                  <a:srgbClr val="FFFFFF"/>
                </a:solidFill>
              </a:ln>
            </p:spPr>
          </p:pic>
        </p:grpSp>
        <p:grpSp>
          <p:nvGrpSpPr>
            <p:cNvPr id="24" name="Group 23">
              <a:extLst>
                <a:ext uri="{FF2B5EF4-FFF2-40B4-BE49-F238E27FC236}">
                  <a16:creationId xmlns:a16="http://schemas.microsoft.com/office/drawing/2014/main" id="{B2A03B7E-91C0-46C2-AB8D-2F4883856DA9}"/>
                </a:ext>
              </a:extLst>
            </p:cNvPr>
            <p:cNvGrpSpPr/>
            <p:nvPr/>
          </p:nvGrpSpPr>
          <p:grpSpPr>
            <a:xfrm>
              <a:off x="92278" y="2743724"/>
              <a:ext cx="3970434" cy="892183"/>
              <a:chOff x="92278" y="2748284"/>
              <a:chExt cx="3970434" cy="892183"/>
            </a:xfrm>
          </p:grpSpPr>
          <p:sp>
            <p:nvSpPr>
              <p:cNvPr id="7" name="TextBox 6"/>
              <p:cNvSpPr txBox="1"/>
              <p:nvPr/>
            </p:nvSpPr>
            <p:spPr>
              <a:xfrm>
                <a:off x="92278" y="2748284"/>
                <a:ext cx="3970434"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a:ea typeface="+mn-ea"/>
                    <a:cs typeface="+mn-cs"/>
                  </a:rPr>
                  <a:t>Alison </a:t>
                </a:r>
                <a:r>
                  <a:rPr kumimoji="0" lang="en-US" sz="2000" b="1" i="1" u="none" strike="noStrike" kern="1200" cap="none" spc="0" normalizeH="0" baseline="0" noProof="0" dirty="0" err="1">
                    <a:ln>
                      <a:noFill/>
                    </a:ln>
                    <a:solidFill>
                      <a:srgbClr val="000000"/>
                    </a:solidFill>
                    <a:effectLst/>
                    <a:uLnTx/>
                    <a:uFillTx/>
                    <a:latin typeface="Calibri" panose="020F0502020204030204"/>
                    <a:ea typeface="+mn-ea"/>
                    <a:cs typeface="+mn-cs"/>
                  </a:rPr>
                  <a:t>Minkin</a:t>
                </a:r>
                <a:r>
                  <a:rPr kumimoji="0" lang="en-US" sz="2000" b="1" i="1" u="none" strike="noStrike" kern="1200" cap="none" spc="0" normalizeH="0" baseline="0" noProof="0" dirty="0">
                    <a:ln>
                      <a:noFill/>
                    </a:ln>
                    <a:solidFill>
                      <a:srgbClr val="000000"/>
                    </a:solidFill>
                    <a:effectLst/>
                    <a:uLnTx/>
                    <a:uFillTx/>
                    <a:latin typeface="Calibri" panose="020F0502020204030204"/>
                    <a:ea typeface="+mn-ea"/>
                    <a:cs typeface="+mn-cs"/>
                  </a:rPr>
                  <a:t>, PhD</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Psychologist Program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000000"/>
                    </a:solidFill>
                    <a:effectLst/>
                    <a:uLnTx/>
                    <a:uFillTx/>
                    <a:latin typeface="Calibri" panose="020F0502020204030204"/>
                    <a:ea typeface="+mn-ea"/>
                    <a:cs typeface="+mn-cs"/>
                  </a:rPr>
                  <a:t>Clement J. Zablocki VA Medical Center, Milwaukee</a:t>
                </a:r>
                <a:endPar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7D66C3E1-8E7D-41EA-80DF-0AD4C9D7CD76}"/>
                  </a:ext>
                </a:extLst>
              </p:cNvPr>
              <p:cNvPicPr>
                <a:picLocks noChangeAspect="1"/>
              </p:cNvPicPr>
              <p:nvPr/>
            </p:nvPicPr>
            <p:blipFill rotWithShape="1">
              <a:blip r:embed="rId6"/>
              <a:srcRect r="3652"/>
              <a:stretch/>
            </p:blipFill>
            <p:spPr>
              <a:xfrm>
                <a:off x="3089526" y="2748284"/>
                <a:ext cx="614004" cy="892183"/>
              </a:xfrm>
              <a:prstGeom prst="rect">
                <a:avLst/>
              </a:prstGeom>
              <a:noFill/>
              <a:ln>
                <a:solidFill>
                  <a:srgbClr val="FFFFFF"/>
                </a:solidFill>
              </a:ln>
            </p:spPr>
          </p:pic>
        </p:grpSp>
        <p:grpSp>
          <p:nvGrpSpPr>
            <p:cNvPr id="27" name="Group 26">
              <a:extLst>
                <a:ext uri="{FF2B5EF4-FFF2-40B4-BE49-F238E27FC236}">
                  <a16:creationId xmlns:a16="http://schemas.microsoft.com/office/drawing/2014/main" id="{0AE93ED7-5488-4A62-B58F-848C862D5001}"/>
                </a:ext>
              </a:extLst>
            </p:cNvPr>
            <p:cNvGrpSpPr/>
            <p:nvPr/>
          </p:nvGrpSpPr>
          <p:grpSpPr>
            <a:xfrm>
              <a:off x="92278" y="5838448"/>
              <a:ext cx="3617515" cy="886510"/>
              <a:chOff x="92278" y="5838448"/>
              <a:chExt cx="3617515" cy="886510"/>
            </a:xfrm>
          </p:grpSpPr>
          <p:sp>
            <p:nvSpPr>
              <p:cNvPr id="5" name="TextBox 4">
                <a:extLst>
                  <a:ext uri="{FF2B5EF4-FFF2-40B4-BE49-F238E27FC236}">
                    <a16:creationId xmlns:a16="http://schemas.microsoft.com/office/drawing/2014/main" id="{0795C42C-D9FE-4635-8D2C-6352CE95C1A6}"/>
                  </a:ext>
                </a:extLst>
              </p:cNvPr>
              <p:cNvSpPr txBox="1"/>
              <p:nvPr/>
            </p:nvSpPr>
            <p:spPr>
              <a:xfrm>
                <a:off x="92278" y="5838448"/>
                <a:ext cx="2488045"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Natalie Fleury, JD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err="1">
                    <a:ln>
                      <a:noFill/>
                    </a:ln>
                    <a:solidFill>
                      <a:srgbClr val="000000"/>
                    </a:solidFill>
                    <a:effectLst/>
                    <a:uLnTx/>
                    <a:uFillTx/>
                    <a:latin typeface="Calibri" panose="020F0502020204030204"/>
                    <a:ea typeface="+mn-ea"/>
                    <a:cs typeface="+mn-cs"/>
                  </a:rPr>
                  <a:t>Ombuds</a:t>
                </a:r>
                <a:endParaRPr kumimoji="0" lang="en-US" sz="105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000000"/>
                    </a:solidFill>
                    <a:effectLst/>
                    <a:uLnTx/>
                    <a:uFillTx/>
                    <a:latin typeface="Calibri" panose="020F0502020204030204"/>
                    <a:ea typeface="+mn-ea"/>
                    <a:cs typeface="+mn-cs"/>
                  </a:rPr>
                  <a:t>Medical college of Wisconsin</a:t>
                </a:r>
              </a:p>
            </p:txBody>
          </p:sp>
          <p:pic>
            <p:nvPicPr>
              <p:cNvPr id="18" name="Picture 17">
                <a:extLst>
                  <a:ext uri="{FF2B5EF4-FFF2-40B4-BE49-F238E27FC236}">
                    <a16:creationId xmlns:a16="http://schemas.microsoft.com/office/drawing/2014/main" id="{00E38499-AE61-40AF-8665-30094C263206}"/>
                  </a:ext>
                </a:extLst>
              </p:cNvPr>
              <p:cNvPicPr/>
              <p:nvPr/>
            </p:nvPicPr>
            <p:blipFill rotWithShape="1">
              <a:blip r:embed="rId7">
                <a:extLst>
                  <a:ext uri="{28A0092B-C50C-407E-A947-70E740481C1C}">
                    <a14:useLocalDpi xmlns:a14="http://schemas.microsoft.com/office/drawing/2010/main" val="0"/>
                  </a:ext>
                </a:extLst>
              </a:blip>
              <a:srcRect t="2687" b="2687"/>
              <a:stretch/>
            </p:blipFill>
            <p:spPr>
              <a:xfrm>
                <a:off x="3089526" y="5838448"/>
                <a:ext cx="620267" cy="886510"/>
              </a:xfrm>
              <a:prstGeom prst="rect">
                <a:avLst/>
              </a:prstGeom>
              <a:noFill/>
              <a:ln>
                <a:solidFill>
                  <a:srgbClr val="FFFFFF"/>
                </a:solidFill>
              </a:ln>
            </p:spPr>
          </p:pic>
        </p:grpSp>
        <p:grpSp>
          <p:nvGrpSpPr>
            <p:cNvPr id="26" name="Group 25">
              <a:extLst>
                <a:ext uri="{FF2B5EF4-FFF2-40B4-BE49-F238E27FC236}">
                  <a16:creationId xmlns:a16="http://schemas.microsoft.com/office/drawing/2014/main" id="{3366972A-A075-4620-B13B-28B0259539F5}"/>
                </a:ext>
              </a:extLst>
            </p:cNvPr>
            <p:cNvGrpSpPr/>
            <p:nvPr/>
          </p:nvGrpSpPr>
          <p:grpSpPr>
            <a:xfrm>
              <a:off x="92278" y="4809409"/>
              <a:ext cx="3777888" cy="887575"/>
              <a:chOff x="92278" y="4818529"/>
              <a:chExt cx="3777888" cy="887575"/>
            </a:xfrm>
          </p:grpSpPr>
          <p:sp>
            <p:nvSpPr>
              <p:cNvPr id="12" name="TextBox 11">
                <a:extLst>
                  <a:ext uri="{FF2B5EF4-FFF2-40B4-BE49-F238E27FC236}">
                    <a16:creationId xmlns:a16="http://schemas.microsoft.com/office/drawing/2014/main" id="{4A848848-643F-4F64-9263-F9DBCD6463BB}"/>
                  </a:ext>
                </a:extLst>
              </p:cNvPr>
              <p:cNvSpPr txBox="1"/>
              <p:nvPr/>
            </p:nvSpPr>
            <p:spPr>
              <a:xfrm>
                <a:off x="92278" y="4818529"/>
                <a:ext cx="3777888"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a:ea typeface="+mn-ea"/>
                    <a:cs typeface="+mn-cs"/>
                  </a:rPr>
                  <a:t>Michelle Shasha,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err="1">
                    <a:ln>
                      <a:noFill/>
                    </a:ln>
                    <a:solidFill>
                      <a:srgbClr val="000000"/>
                    </a:solidFill>
                    <a:effectLst/>
                    <a:uLnTx/>
                    <a:uFillTx/>
                    <a:latin typeface="Calibri" panose="020F0502020204030204"/>
                    <a:ea typeface="+mn-ea"/>
                    <a:cs typeface="+mn-cs"/>
                  </a:rPr>
                  <a:t>Ombuds</a:t>
                </a:r>
                <a:endParaRPr kumimoji="0" lang="en-US" sz="105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000000"/>
                    </a:solidFill>
                    <a:effectLst/>
                    <a:uLnTx/>
                    <a:uFillTx/>
                    <a:latin typeface="Calibri" panose="020F0502020204030204"/>
                    <a:ea typeface="+mn-ea"/>
                    <a:cs typeface="+mn-cs"/>
                  </a:rPr>
                  <a:t>Medical College of Wisconsin</a:t>
                </a:r>
              </a:p>
            </p:txBody>
          </p:sp>
          <p:pic>
            <p:nvPicPr>
              <p:cNvPr id="19" name="Picture 18" descr="Meet the Ombuds 2">
                <a:extLst>
                  <a:ext uri="{FF2B5EF4-FFF2-40B4-BE49-F238E27FC236}">
                    <a16:creationId xmlns:a16="http://schemas.microsoft.com/office/drawing/2014/main" id="{22DF163B-6378-4E87-86C8-415141086B76}"/>
                  </a:ext>
                </a:extLst>
              </p:cNvPr>
              <p:cNvPicPr/>
              <p:nvPr/>
            </p:nvPicPr>
            <p:blipFill>
              <a:blip r:embed="rId8">
                <a:extLst>
                  <a:ext uri="{28A0092B-C50C-407E-A947-70E740481C1C}">
                    <a14:useLocalDpi xmlns:a14="http://schemas.microsoft.com/office/drawing/2010/main" val="0"/>
                  </a:ext>
                </a:extLst>
              </a:blip>
              <a:srcRect l="80299" r="3146"/>
              <a:stretch>
                <a:fillRect/>
              </a:stretch>
            </p:blipFill>
            <p:spPr bwMode="auto">
              <a:xfrm>
                <a:off x="3089526" y="4818529"/>
                <a:ext cx="626611" cy="887575"/>
              </a:xfrm>
              <a:prstGeom prst="rect">
                <a:avLst/>
              </a:prstGeom>
              <a:noFill/>
              <a:ln w="9525" algn="in">
                <a:solidFill>
                  <a:srgbClr val="FFFFFF"/>
                </a:solidFill>
                <a:miter lim="800000"/>
                <a:headEnd/>
                <a:tailEnd/>
              </a:ln>
              <a:effectLst/>
            </p:spPr>
          </p:pic>
        </p:grpSp>
      </p:grpSp>
    </p:spTree>
    <p:extLst>
      <p:ext uri="{BB962C8B-B14F-4D97-AF65-F5344CB8AC3E}">
        <p14:creationId xmlns:p14="http://schemas.microsoft.com/office/powerpoint/2010/main" val="574059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8300" y="800100"/>
            <a:ext cx="7826502" cy="5916386"/>
          </a:xfrm>
        </p:spPr>
        <p:txBody>
          <a:bodyPr>
            <a:normAutofit fontScale="55000" lnSpcReduction="20000"/>
          </a:bodyPr>
          <a:lstStyle/>
          <a:p>
            <a:r>
              <a:rPr lang="en-US" sz="2900" b="1" dirty="0"/>
              <a:t>REGISTRATION:</a:t>
            </a:r>
            <a:endParaRPr lang="en-US" sz="2900" dirty="0"/>
          </a:p>
          <a:p>
            <a:r>
              <a:rPr lang="en-US" sz="2300" dirty="0"/>
              <a:t>To register, log in to your EthosCE account and visit </a:t>
            </a:r>
            <a:r>
              <a:rPr lang="en-US" u="sng" dirty="0">
                <a:hlinkClick r:id="rId2"/>
              </a:rPr>
              <a:t>http://ocpe.mcw.edu/ethics/</a:t>
            </a:r>
            <a:r>
              <a:rPr lang="en-US" dirty="0"/>
              <a:t>  </a:t>
            </a:r>
            <a:r>
              <a:rPr lang="en-US" sz="2300" dirty="0"/>
              <a:t>and select </a:t>
            </a:r>
            <a:r>
              <a:rPr lang="en-US" sz="2300" b="1" dirty="0">
                <a:solidFill>
                  <a:schemeClr val="tx1"/>
                </a:solidFill>
              </a:rPr>
              <a:t>Buoyancy, Belay, Broken</a:t>
            </a:r>
            <a:r>
              <a:rPr lang="en-US" sz="2300" dirty="0">
                <a:solidFill>
                  <a:schemeClr val="tx1"/>
                </a:solidFill>
              </a:rPr>
              <a:t>.</a:t>
            </a:r>
            <a:r>
              <a:rPr lang="en-US" sz="2300" dirty="0">
                <a:solidFill>
                  <a:srgbClr val="FF0000"/>
                </a:solidFill>
              </a:rPr>
              <a:t> </a:t>
            </a:r>
            <a:r>
              <a:rPr lang="en-US" sz="2300" dirty="0"/>
              <a:t>Choose the appropriate registration option and educational credit fee (if desired) and “Add to Cart.” Click “Checkout” and follow the screen prompts to complete the registration process. Successful registrations will receive a receipt via email. </a:t>
            </a:r>
            <a:br>
              <a:rPr lang="en-US" sz="2300" dirty="0"/>
            </a:br>
            <a:br>
              <a:rPr lang="en-US" sz="2300" dirty="0"/>
            </a:br>
            <a:r>
              <a:rPr lang="en-US" sz="2300" dirty="0"/>
              <a:t>If you do not already have an EthosCE account, go to </a:t>
            </a:r>
            <a:r>
              <a:rPr lang="en-US" u="sng" dirty="0">
                <a:hlinkClick r:id="rId2"/>
              </a:rPr>
              <a:t>http://ocpe.mcw.edu/ethics/</a:t>
            </a:r>
            <a:r>
              <a:rPr lang="en-US" dirty="0"/>
              <a:t>  </a:t>
            </a:r>
            <a:r>
              <a:rPr lang="en-US" sz="2300" dirty="0"/>
              <a:t>and select “Create Account” and enter all required information. You will need to access this account again to complete a course evaluation and print a CE certificate. Please note your username and password for future use.   </a:t>
            </a:r>
          </a:p>
          <a:p>
            <a:r>
              <a:rPr lang="en-US" sz="2400" b="1" i="1" dirty="0"/>
              <a:t>No on-site registration available</a:t>
            </a:r>
            <a:endParaRPr lang="en-US" sz="2300" dirty="0"/>
          </a:p>
          <a:p>
            <a:r>
              <a:rPr lang="en-US" sz="2900" b="1" dirty="0"/>
              <a:t>Registration Fees:</a:t>
            </a:r>
            <a:r>
              <a:rPr lang="en-US" sz="1900" b="1" i="1" dirty="0"/>
              <a:t>.</a:t>
            </a:r>
            <a:br>
              <a:rPr lang="en-US" sz="1900" i="1" dirty="0"/>
            </a:br>
            <a:endParaRPr lang="en-US" sz="1900" dirty="0"/>
          </a:p>
          <a:p>
            <a:r>
              <a:rPr lang="en-US" sz="2300" dirty="0"/>
              <a:t>$100 General registration</a:t>
            </a:r>
          </a:p>
          <a:p>
            <a:r>
              <a:rPr lang="en-US" sz="2300" dirty="0"/>
              <a:t>$75 MECN members and MCW affiliated hospital staff/employees</a:t>
            </a:r>
          </a:p>
          <a:p>
            <a:r>
              <a:rPr lang="en-US" sz="2300" dirty="0"/>
              <a:t>Plus an additional $25 fee for CE credit certificate, if requested.</a:t>
            </a:r>
          </a:p>
          <a:p>
            <a:r>
              <a:rPr lang="en-US" sz="2300" i="1" dirty="0"/>
              <a:t>Please note there is a non-refundable $4.00 processing fee added to all registrations.</a:t>
            </a:r>
          </a:p>
          <a:p>
            <a:r>
              <a:rPr lang="en-US" sz="2300" b="1" dirty="0"/>
              <a:t>Please note: </a:t>
            </a:r>
            <a:r>
              <a:rPr lang="en-US" sz="2300" dirty="0"/>
              <a:t>The billing address entered upon checkout </a:t>
            </a:r>
            <a:r>
              <a:rPr lang="en-US" sz="2300" u="sng" dirty="0"/>
              <a:t>MUST</a:t>
            </a:r>
            <a:r>
              <a:rPr lang="en-US" sz="2300" dirty="0"/>
              <a:t> match the billing address on the credit card you will be using to pay for the course.  MCW accepts MasterCard, VISA and Discover cards.</a:t>
            </a:r>
          </a:p>
          <a:p>
            <a:r>
              <a:rPr lang="en-US" sz="2300" b="1" dirty="0"/>
              <a:t>Refunds: </a:t>
            </a:r>
            <a:r>
              <a:rPr lang="en-US" sz="2300" dirty="0"/>
              <a:t>Registration and CE credit fee refunds will be provided if requested prior to 12:00 Noon on September </a:t>
            </a:r>
            <a:r>
              <a:rPr lang="en-US" sz="2300" dirty="0">
                <a:solidFill>
                  <a:schemeClr val="tx1"/>
                </a:solidFill>
              </a:rPr>
              <a:t>11, 2019</a:t>
            </a:r>
            <a:r>
              <a:rPr lang="en-US" sz="2300" dirty="0"/>
              <a:t>.  Submit refund requests to Diane Kramer at </a:t>
            </a:r>
            <a:r>
              <a:rPr lang="en-US" sz="2300" u="sng" dirty="0">
                <a:hlinkClick r:id="rId3"/>
              </a:rPr>
              <a:t>dkramer@mcw.edu</a:t>
            </a:r>
            <a:r>
              <a:rPr lang="en-US" sz="2300" dirty="0"/>
              <a:t>.</a:t>
            </a:r>
          </a:p>
          <a:p>
            <a:r>
              <a:rPr lang="en-US" sz="2400" b="1" dirty="0"/>
              <a:t>NEED MORE INFORMATION OR SPECIAL ACCOMODATIONS? 			</a:t>
            </a:r>
            <a:endParaRPr lang="en-US" sz="2400" dirty="0"/>
          </a:p>
          <a:p>
            <a:r>
              <a:rPr lang="en-US" sz="2400" dirty="0"/>
              <a:t>Please call or email Diane Kramer at 414-955-8498 or </a:t>
            </a:r>
            <a:r>
              <a:rPr lang="en-US" sz="2400" u="sng" dirty="0">
                <a:hlinkClick r:id="rId4"/>
              </a:rPr>
              <a:t>dkramer@mcw.edu</a:t>
            </a:r>
            <a:r>
              <a:rPr lang="en-US" sz="2400" dirty="0"/>
              <a:t>	</a:t>
            </a:r>
          </a:p>
          <a:p>
            <a:r>
              <a:rPr lang="en-US" sz="2400" b="1" dirty="0"/>
              <a:t>Planning committee:  </a:t>
            </a:r>
            <a:r>
              <a:rPr lang="en-US" sz="2400" dirty="0"/>
              <a:t>Jo Weis, PhD, Program Director, Jonathan Gully, MD, Kenneth Grizzle, PhD, Sadie Larsen, PhD, Brittany Bice-Urbach, PhD, Heather Smith, PhD, Lawrence Miller, PsyD, Kris Tym, MA, and Diane Kramer.</a:t>
            </a:r>
          </a:p>
        </p:txBody>
      </p:sp>
      <p:sp>
        <p:nvSpPr>
          <p:cNvPr id="5" name="TextBox 4"/>
          <p:cNvSpPr txBox="1"/>
          <p:nvPr/>
        </p:nvSpPr>
        <p:spPr>
          <a:xfrm>
            <a:off x="4365498" y="190500"/>
            <a:ext cx="7826502" cy="369332"/>
          </a:xfrm>
          <a:prstGeom prst="rect">
            <a:avLst/>
          </a:prstGeom>
          <a:noFill/>
        </p:spPr>
        <p:txBody>
          <a:bodyPr wrap="square" rtlCol="0">
            <a:spAutoFit/>
          </a:bodyPr>
          <a:lstStyle/>
          <a:p>
            <a:r>
              <a:rPr lang="en-US" dirty="0"/>
              <a:t>Buoyancy, Belay, Broken: Peering Over the Precipice of Burnout</a:t>
            </a:r>
          </a:p>
        </p:txBody>
      </p:sp>
      <p:cxnSp>
        <p:nvCxnSpPr>
          <p:cNvPr id="6" name="Straight Connector 5"/>
          <p:cNvCxnSpPr/>
          <p:nvPr/>
        </p:nvCxnSpPr>
        <p:spPr>
          <a:xfrm flipV="1">
            <a:off x="4365498" y="607465"/>
            <a:ext cx="7639304" cy="27843"/>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2600" y="143831"/>
            <a:ext cx="3966059" cy="2746906"/>
          </a:xfrm>
          <a:prstGeom prst="rect">
            <a:avLst/>
          </a:prstGeom>
          <a:noFill/>
        </p:spPr>
        <p:txBody>
          <a:bodyPr wrap="square" rtlCol="0">
            <a:spAutoFit/>
          </a:bodyPr>
          <a:lstStyle/>
          <a:p>
            <a:r>
              <a:rPr lang="en-US" sz="1150" b="1" dirty="0"/>
              <a:t>Target audience: Psychologists, Physicians, Health care providers</a:t>
            </a:r>
          </a:p>
          <a:p>
            <a:r>
              <a:rPr lang="en-US" sz="1150" u="sng" dirty="0"/>
              <a:t>At the conclusion of this activity participants will be able to:</a:t>
            </a:r>
          </a:p>
          <a:p>
            <a:pPr marL="342900" lvl="0" indent="-342900">
              <a:buFont typeface="+mj-lt"/>
              <a:buAutoNum type="arabicPeriod"/>
            </a:pPr>
            <a:r>
              <a:rPr lang="en-US" sz="1150" dirty="0"/>
              <a:t>Given that “burnout” is a diagnosis assigned to  health care providers, outline present symptom profile and strategies for treatment.</a:t>
            </a:r>
          </a:p>
          <a:p>
            <a:pPr marL="342900" lvl="0" indent="-342900">
              <a:buFont typeface="+mj-lt"/>
              <a:buAutoNum type="arabicPeriod"/>
            </a:pPr>
            <a:r>
              <a:rPr lang="en-US" sz="1150" dirty="0"/>
              <a:t>Identify behaviors that indicate possible impairment in health care providers and discuss competence/fitness for duty evaluations.    </a:t>
            </a:r>
          </a:p>
          <a:p>
            <a:pPr marL="342900" lvl="0" indent="-342900">
              <a:buFont typeface="+mj-lt"/>
              <a:buAutoNum type="arabicPeriod"/>
            </a:pPr>
            <a:r>
              <a:rPr lang="en-US" sz="1150" dirty="0"/>
              <a:t>Analyze challenges facing health care providers focusing on age and gender differences and share perspectives related to “duty to whom.”</a:t>
            </a:r>
          </a:p>
          <a:p>
            <a:pPr marL="342900" lvl="0" indent="-342900">
              <a:buFont typeface="+mj-lt"/>
              <a:buAutoNum type="arabicPeriod"/>
            </a:pPr>
            <a:r>
              <a:rPr lang="en-US" sz="1150" dirty="0"/>
              <a:t>Outline personal barriers to sustaining careers in the health care field and discuss how to communicate needs concerning system-based challenges.  </a:t>
            </a:r>
          </a:p>
        </p:txBody>
      </p:sp>
      <p:sp>
        <p:nvSpPr>
          <p:cNvPr id="9" name="TextBox 8"/>
          <p:cNvSpPr txBox="1"/>
          <p:nvPr/>
        </p:nvSpPr>
        <p:spPr>
          <a:xfrm>
            <a:off x="187198" y="6063359"/>
            <a:ext cx="3922317" cy="523220"/>
          </a:xfrm>
          <a:prstGeom prst="rect">
            <a:avLst/>
          </a:prstGeom>
          <a:noFill/>
        </p:spPr>
        <p:txBody>
          <a:bodyPr wrap="square" rtlCol="0">
            <a:spAutoFit/>
          </a:bodyPr>
          <a:lstStyle/>
          <a:p>
            <a:r>
              <a:rPr lang="en-US" sz="1400" b="1" dirty="0"/>
              <a:t>This activity meets the </a:t>
            </a:r>
            <a:r>
              <a:rPr lang="en-US" sz="1400" b="1" i="1" dirty="0"/>
              <a:t>Ethics Requirements for State of Wisconsin Psychology Licensing</a:t>
            </a:r>
            <a:endParaRPr lang="en-US" i="1" dirty="0"/>
          </a:p>
        </p:txBody>
      </p:sp>
      <p:sp>
        <p:nvSpPr>
          <p:cNvPr id="2" name="TextBox 1">
            <a:extLst>
              <a:ext uri="{FF2B5EF4-FFF2-40B4-BE49-F238E27FC236}">
                <a16:creationId xmlns:a16="http://schemas.microsoft.com/office/drawing/2014/main" id="{37A44893-B5B5-4B62-85AB-43EFC3BD87DA}"/>
              </a:ext>
            </a:extLst>
          </p:cNvPr>
          <p:cNvSpPr txBox="1"/>
          <p:nvPr/>
        </p:nvSpPr>
        <p:spPr>
          <a:xfrm>
            <a:off x="102599" y="2953554"/>
            <a:ext cx="3966059" cy="3046988"/>
          </a:xfrm>
          <a:prstGeom prst="rect">
            <a:avLst/>
          </a:prstGeom>
          <a:noFill/>
        </p:spPr>
        <p:txBody>
          <a:bodyPr wrap="square" rtlCol="0">
            <a:spAutoFit/>
          </a:bodyPr>
          <a:lstStyle/>
          <a:p>
            <a:r>
              <a:rPr lang="en-US" sz="1200" b="1" dirty="0"/>
              <a:t>ACCME Accreditation Statement:</a:t>
            </a:r>
            <a:endParaRPr lang="en-US" sz="1200" dirty="0"/>
          </a:p>
          <a:p>
            <a:r>
              <a:rPr lang="en-US" sz="1200" dirty="0"/>
              <a:t>The Medical College of Wisconsin is accredited by the Accreditation Council for Continuing Medical Education to provide continuing medical education for physicians.</a:t>
            </a:r>
          </a:p>
          <a:p>
            <a:r>
              <a:rPr lang="en-US" sz="1200" dirty="0"/>
              <a:t> </a:t>
            </a:r>
          </a:p>
          <a:p>
            <a:r>
              <a:rPr lang="en-US" sz="1200" b="1" dirty="0"/>
              <a:t>AMA Credit Designation Statement:</a:t>
            </a:r>
            <a:endParaRPr lang="en-US" sz="1200" dirty="0"/>
          </a:p>
          <a:p>
            <a:r>
              <a:rPr lang="en-US" sz="1200" dirty="0"/>
              <a:t>The Medical College of Wisconsin designates this Live Activity for a maximum of 6.5  </a:t>
            </a:r>
            <a:r>
              <a:rPr lang="en-US" sz="1200" i="1" dirty="0"/>
              <a:t>AMA PRA Category 1 Credit(s)™.  </a:t>
            </a:r>
            <a:r>
              <a:rPr lang="en-US" sz="1200" dirty="0"/>
              <a:t>Physicians should claim only the credit commensurate with the extent of their participation in the activity.</a:t>
            </a:r>
            <a:br>
              <a:rPr lang="en-US" sz="1200" dirty="0"/>
            </a:br>
            <a:br>
              <a:rPr lang="en-US" sz="1200" dirty="0"/>
            </a:br>
            <a:r>
              <a:rPr lang="en-US" sz="1200" b="1" dirty="0"/>
              <a:t>Hours of Participation for Allied Health Care Professionals</a:t>
            </a:r>
            <a:br>
              <a:rPr lang="en-US" sz="1200" b="1" dirty="0"/>
            </a:br>
            <a:r>
              <a:rPr lang="en-US" sz="1200" dirty="0"/>
              <a:t>The Medical College of Wisconsin designates this activity for up to 6.5 hours of participation for continuing education for allied health professionals.  </a:t>
            </a:r>
          </a:p>
        </p:txBody>
      </p:sp>
      <p:pic>
        <p:nvPicPr>
          <p:cNvPr id="10" name="Picture 3" descr="C:\Users\jweis\AppData\Local\Microsoft\Windows\Temporary Internet Files\Content.Outlook\PN1XZTAP\MCW_CE_green.png">
            <a:extLst>
              <a:ext uri="{FF2B5EF4-FFF2-40B4-BE49-F238E27FC236}">
                <a16:creationId xmlns:a16="http://schemas.microsoft.com/office/drawing/2014/main" id="{6E3BC20F-B683-488F-9D05-6DD39ADF3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1442" y="2557829"/>
            <a:ext cx="1364165" cy="1200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428524"/>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3149</TotalTime>
  <Words>379</Words>
  <Application>Microsoft Office PowerPoint</Application>
  <PresentationFormat>Widescreen</PresentationFormat>
  <Paragraphs>102</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Retrospect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Weis, Jo</dc:creator>
  <cp:lastModifiedBy>Kramer, Diane</cp:lastModifiedBy>
  <cp:revision>113</cp:revision>
  <cp:lastPrinted>2019-07-16T15:01:03Z</cp:lastPrinted>
  <dcterms:created xsi:type="dcterms:W3CDTF">2018-06-11T01:44:29Z</dcterms:created>
  <dcterms:modified xsi:type="dcterms:W3CDTF">2019-07-18T14:05:10Z</dcterms:modified>
</cp:coreProperties>
</file>