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1"/>
  </p:notesMasterIdLst>
  <p:handoutMasterIdLst>
    <p:handoutMasterId r:id="rId32"/>
  </p:handoutMasterIdLst>
  <p:sldIdLst>
    <p:sldId id="256" r:id="rId2"/>
    <p:sldId id="263" r:id="rId3"/>
    <p:sldId id="264" r:id="rId4"/>
    <p:sldId id="262" r:id="rId5"/>
    <p:sldId id="266" r:id="rId6"/>
    <p:sldId id="291" r:id="rId7"/>
    <p:sldId id="276" r:id="rId8"/>
    <p:sldId id="267" r:id="rId9"/>
    <p:sldId id="288" r:id="rId10"/>
    <p:sldId id="270" r:id="rId11"/>
    <p:sldId id="278" r:id="rId12"/>
    <p:sldId id="274" r:id="rId13"/>
    <p:sldId id="279" r:id="rId14"/>
    <p:sldId id="292" r:id="rId15"/>
    <p:sldId id="290" r:id="rId16"/>
    <p:sldId id="275" r:id="rId17"/>
    <p:sldId id="280" r:id="rId18"/>
    <p:sldId id="287" r:id="rId19"/>
    <p:sldId id="282" r:id="rId20"/>
    <p:sldId id="281" r:id="rId21"/>
    <p:sldId id="284" r:id="rId22"/>
    <p:sldId id="285" r:id="rId23"/>
    <p:sldId id="293" r:id="rId24"/>
    <p:sldId id="294" r:id="rId25"/>
    <p:sldId id="295" r:id="rId26"/>
    <p:sldId id="296" r:id="rId27"/>
    <p:sldId id="283" r:id="rId28"/>
    <p:sldId id="272" r:id="rId29"/>
    <p:sldId id="297" r:id="rId30"/>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36" autoAdjust="0"/>
    <p:restoredTop sz="93721" autoAdjust="0"/>
  </p:normalViewPr>
  <p:slideViewPr>
    <p:cSldViewPr>
      <p:cViewPr varScale="1">
        <p:scale>
          <a:sx n="85" d="100"/>
          <a:sy n="85" d="100"/>
        </p:scale>
        <p:origin x="312" y="96"/>
      </p:cViewPr>
      <p:guideLst>
        <p:guide pos="3839"/>
        <p:guide orient="horz" pos="2160"/>
      </p:guideLst>
    </p:cSldViewPr>
  </p:slideViewPr>
  <p:notesTextViewPr>
    <p:cViewPr>
      <p:scale>
        <a:sx n="1" d="1"/>
        <a:sy n="1" d="1"/>
      </p:scale>
      <p:origin x="0" y="0"/>
    </p:cViewPr>
  </p:notesTextViewPr>
  <p:sorterViewPr>
    <p:cViewPr>
      <p:scale>
        <a:sx n="76" d="100"/>
        <a:sy n="76" d="100"/>
      </p:scale>
      <p:origin x="0" y="0"/>
    </p:cViewPr>
  </p:sorter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FFB499-024B-48D5-BF3A-A8D9F98FC849}" type="doc">
      <dgm:prSet loTypeId="urn:microsoft.com/office/officeart/2008/layout/LinedList" loCatId="list" qsTypeId="urn:microsoft.com/office/officeart/2005/8/quickstyle/simple3" qsCatId="simple" csTypeId="urn:microsoft.com/office/officeart/2005/8/colors/accent3_2" csCatId="accent3"/>
      <dgm:spPr/>
      <dgm:t>
        <a:bodyPr/>
        <a:lstStyle/>
        <a:p>
          <a:endParaRPr lang="en-US"/>
        </a:p>
      </dgm:t>
    </dgm:pt>
    <dgm:pt modelId="{658A5292-FAAF-46FF-BB8D-9B4A9B3E7A9F}">
      <dgm:prSet/>
      <dgm:spPr/>
      <dgm:t>
        <a:bodyPr/>
        <a:lstStyle/>
        <a:p>
          <a:r>
            <a:rPr lang="en-US" dirty="0"/>
            <a:t>Class 1 evidence that adjuvant use improves control compared to placebo for </a:t>
          </a:r>
          <a:r>
            <a:rPr lang="en-US" dirty="0" err="1"/>
            <a:t>Dravet</a:t>
          </a:r>
          <a:r>
            <a:rPr lang="en-US" dirty="0"/>
            <a:t> syndrome  and Lennox-</a:t>
          </a:r>
          <a:r>
            <a:rPr lang="en-US" dirty="0" err="1"/>
            <a:t>Gastaut</a:t>
          </a:r>
          <a:r>
            <a:rPr lang="en-US" dirty="0"/>
            <a:t> syndrome </a:t>
          </a:r>
        </a:p>
      </dgm:t>
    </dgm:pt>
    <dgm:pt modelId="{DD04575F-8ECA-4810-9EFB-E28B5497C001}" type="parTrans" cxnId="{936B7E38-8074-46B0-97EA-7545BD6BF545}">
      <dgm:prSet/>
      <dgm:spPr/>
      <dgm:t>
        <a:bodyPr/>
        <a:lstStyle/>
        <a:p>
          <a:endParaRPr lang="en-US"/>
        </a:p>
      </dgm:t>
    </dgm:pt>
    <dgm:pt modelId="{FDD1A9D3-A95A-40FE-98D6-38E7BD366C2E}" type="sibTrans" cxnId="{936B7E38-8074-46B0-97EA-7545BD6BF545}">
      <dgm:prSet/>
      <dgm:spPr/>
      <dgm:t>
        <a:bodyPr/>
        <a:lstStyle/>
        <a:p>
          <a:endParaRPr lang="en-US"/>
        </a:p>
      </dgm:t>
    </dgm:pt>
    <dgm:pt modelId="{267BE09D-5AF9-4101-9DBA-F55A44567B9B}">
      <dgm:prSet/>
      <dgm:spPr/>
      <dgm:t>
        <a:bodyPr/>
        <a:lstStyle/>
        <a:p>
          <a:r>
            <a:rPr lang="en-US"/>
            <a:t>Unclear if related to combination use with other meds</a:t>
          </a:r>
        </a:p>
      </dgm:t>
    </dgm:pt>
    <dgm:pt modelId="{7F25C886-AD95-4628-ADEA-A68935227328}" type="parTrans" cxnId="{CBFCD347-EB7A-495C-963D-E7B5FC11A54B}">
      <dgm:prSet/>
      <dgm:spPr/>
      <dgm:t>
        <a:bodyPr/>
        <a:lstStyle/>
        <a:p>
          <a:endParaRPr lang="en-US"/>
        </a:p>
      </dgm:t>
    </dgm:pt>
    <dgm:pt modelId="{9422CCE0-DDD7-4DA6-8F9E-EB23F092DB39}" type="sibTrans" cxnId="{CBFCD347-EB7A-495C-963D-E7B5FC11A54B}">
      <dgm:prSet/>
      <dgm:spPr/>
      <dgm:t>
        <a:bodyPr/>
        <a:lstStyle/>
        <a:p>
          <a:endParaRPr lang="en-US"/>
        </a:p>
      </dgm:t>
    </dgm:pt>
    <dgm:pt modelId="{DC57A403-E16A-417D-9F0F-8B5303A4A873}">
      <dgm:prSet/>
      <dgm:spPr/>
      <dgm:t>
        <a:bodyPr/>
        <a:lstStyle/>
        <a:p>
          <a:r>
            <a:rPr lang="en-US"/>
            <a:t>April 2018: Federal health advisors endorsed use of CBD for severe seizures in children with epilepsy</a:t>
          </a:r>
        </a:p>
      </dgm:t>
    </dgm:pt>
    <dgm:pt modelId="{FD13C400-BA1B-45E9-AB31-FB22CB3986D6}" type="parTrans" cxnId="{85FD732C-1A6E-4167-8934-BBE904344263}">
      <dgm:prSet/>
      <dgm:spPr/>
      <dgm:t>
        <a:bodyPr/>
        <a:lstStyle/>
        <a:p>
          <a:endParaRPr lang="en-US"/>
        </a:p>
      </dgm:t>
    </dgm:pt>
    <dgm:pt modelId="{3F96E7B9-C58D-42AC-9D0B-1EDD7A459C48}" type="sibTrans" cxnId="{85FD732C-1A6E-4167-8934-BBE904344263}">
      <dgm:prSet/>
      <dgm:spPr/>
      <dgm:t>
        <a:bodyPr/>
        <a:lstStyle/>
        <a:p>
          <a:endParaRPr lang="en-US"/>
        </a:p>
      </dgm:t>
    </dgm:pt>
    <dgm:pt modelId="{9198FEF0-BEC1-49B8-8BA1-4C4D55F228AF}" type="pres">
      <dgm:prSet presAssocID="{19FFB499-024B-48D5-BF3A-A8D9F98FC849}" presName="vert0" presStyleCnt="0">
        <dgm:presLayoutVars>
          <dgm:dir/>
          <dgm:animOne val="branch"/>
          <dgm:animLvl val="lvl"/>
        </dgm:presLayoutVars>
      </dgm:prSet>
      <dgm:spPr/>
      <dgm:t>
        <a:bodyPr/>
        <a:lstStyle/>
        <a:p>
          <a:endParaRPr lang="en-US"/>
        </a:p>
      </dgm:t>
    </dgm:pt>
    <dgm:pt modelId="{3EE56673-40D1-46E6-A891-3455C3EB6BCF}" type="pres">
      <dgm:prSet presAssocID="{658A5292-FAAF-46FF-BB8D-9B4A9B3E7A9F}" presName="thickLine" presStyleLbl="alignNode1" presStyleIdx="0" presStyleCnt="3"/>
      <dgm:spPr/>
    </dgm:pt>
    <dgm:pt modelId="{86B63E62-A365-4228-8FCB-DDD979E46D7C}" type="pres">
      <dgm:prSet presAssocID="{658A5292-FAAF-46FF-BB8D-9B4A9B3E7A9F}" presName="horz1" presStyleCnt="0"/>
      <dgm:spPr/>
    </dgm:pt>
    <dgm:pt modelId="{4F714F21-C87F-49DD-8ED8-30F753518264}" type="pres">
      <dgm:prSet presAssocID="{658A5292-FAAF-46FF-BB8D-9B4A9B3E7A9F}" presName="tx1" presStyleLbl="revTx" presStyleIdx="0" presStyleCnt="3"/>
      <dgm:spPr/>
      <dgm:t>
        <a:bodyPr/>
        <a:lstStyle/>
        <a:p>
          <a:endParaRPr lang="en-US"/>
        </a:p>
      </dgm:t>
    </dgm:pt>
    <dgm:pt modelId="{E4C6963D-A9B3-44C0-BD6F-533895018296}" type="pres">
      <dgm:prSet presAssocID="{658A5292-FAAF-46FF-BB8D-9B4A9B3E7A9F}" presName="vert1" presStyleCnt="0"/>
      <dgm:spPr/>
    </dgm:pt>
    <dgm:pt modelId="{69A89B47-AFAD-4481-99CD-DD1E5B88343E}" type="pres">
      <dgm:prSet presAssocID="{267BE09D-5AF9-4101-9DBA-F55A44567B9B}" presName="thickLine" presStyleLbl="alignNode1" presStyleIdx="1" presStyleCnt="3"/>
      <dgm:spPr/>
    </dgm:pt>
    <dgm:pt modelId="{1B49E0F5-3292-45CE-9D50-BE8B9E6CDD88}" type="pres">
      <dgm:prSet presAssocID="{267BE09D-5AF9-4101-9DBA-F55A44567B9B}" presName="horz1" presStyleCnt="0"/>
      <dgm:spPr/>
    </dgm:pt>
    <dgm:pt modelId="{C3F64343-1DAB-4396-B296-A96250CF870C}" type="pres">
      <dgm:prSet presAssocID="{267BE09D-5AF9-4101-9DBA-F55A44567B9B}" presName="tx1" presStyleLbl="revTx" presStyleIdx="1" presStyleCnt="3"/>
      <dgm:spPr/>
      <dgm:t>
        <a:bodyPr/>
        <a:lstStyle/>
        <a:p>
          <a:endParaRPr lang="en-US"/>
        </a:p>
      </dgm:t>
    </dgm:pt>
    <dgm:pt modelId="{5C9CC787-C360-42C3-93C9-0CDA470D2D11}" type="pres">
      <dgm:prSet presAssocID="{267BE09D-5AF9-4101-9DBA-F55A44567B9B}" presName="vert1" presStyleCnt="0"/>
      <dgm:spPr/>
    </dgm:pt>
    <dgm:pt modelId="{741E98B1-E407-4FCA-B510-BCD80FDACED2}" type="pres">
      <dgm:prSet presAssocID="{DC57A403-E16A-417D-9F0F-8B5303A4A873}" presName="thickLine" presStyleLbl="alignNode1" presStyleIdx="2" presStyleCnt="3"/>
      <dgm:spPr/>
    </dgm:pt>
    <dgm:pt modelId="{1F62B69D-03FD-4E5F-A828-C1AFA893A07E}" type="pres">
      <dgm:prSet presAssocID="{DC57A403-E16A-417D-9F0F-8B5303A4A873}" presName="horz1" presStyleCnt="0"/>
      <dgm:spPr/>
    </dgm:pt>
    <dgm:pt modelId="{C3F10CA7-7C80-44C9-BD6B-36F686585AB5}" type="pres">
      <dgm:prSet presAssocID="{DC57A403-E16A-417D-9F0F-8B5303A4A873}" presName="tx1" presStyleLbl="revTx" presStyleIdx="2" presStyleCnt="3"/>
      <dgm:spPr/>
      <dgm:t>
        <a:bodyPr/>
        <a:lstStyle/>
        <a:p>
          <a:endParaRPr lang="en-US"/>
        </a:p>
      </dgm:t>
    </dgm:pt>
    <dgm:pt modelId="{0A17E7CE-5D12-4D42-AB43-73F1ADC736BD}" type="pres">
      <dgm:prSet presAssocID="{DC57A403-E16A-417D-9F0F-8B5303A4A873}" presName="vert1" presStyleCnt="0"/>
      <dgm:spPr/>
    </dgm:pt>
  </dgm:ptLst>
  <dgm:cxnLst>
    <dgm:cxn modelId="{936B7E38-8074-46B0-97EA-7545BD6BF545}" srcId="{19FFB499-024B-48D5-BF3A-A8D9F98FC849}" destId="{658A5292-FAAF-46FF-BB8D-9B4A9B3E7A9F}" srcOrd="0" destOrd="0" parTransId="{DD04575F-8ECA-4810-9EFB-E28B5497C001}" sibTransId="{FDD1A9D3-A95A-40FE-98D6-38E7BD366C2E}"/>
    <dgm:cxn modelId="{4F94C9E7-263E-4738-B0B2-B952F54F064A}" type="presOf" srcId="{DC57A403-E16A-417D-9F0F-8B5303A4A873}" destId="{C3F10CA7-7C80-44C9-BD6B-36F686585AB5}" srcOrd="0" destOrd="0" presId="urn:microsoft.com/office/officeart/2008/layout/LinedList"/>
    <dgm:cxn modelId="{AD0465C7-7018-41F0-9ACC-636F4D85996F}" type="presOf" srcId="{267BE09D-5AF9-4101-9DBA-F55A44567B9B}" destId="{C3F64343-1DAB-4396-B296-A96250CF870C}" srcOrd="0" destOrd="0" presId="urn:microsoft.com/office/officeart/2008/layout/LinedList"/>
    <dgm:cxn modelId="{DA58449D-A42E-49F2-AAB0-4386DE15F542}" type="presOf" srcId="{658A5292-FAAF-46FF-BB8D-9B4A9B3E7A9F}" destId="{4F714F21-C87F-49DD-8ED8-30F753518264}" srcOrd="0" destOrd="0" presId="urn:microsoft.com/office/officeart/2008/layout/LinedList"/>
    <dgm:cxn modelId="{7ECE1D7C-FB04-403C-9185-25167B78C449}" type="presOf" srcId="{19FFB499-024B-48D5-BF3A-A8D9F98FC849}" destId="{9198FEF0-BEC1-49B8-8BA1-4C4D55F228AF}" srcOrd="0" destOrd="0" presId="urn:microsoft.com/office/officeart/2008/layout/LinedList"/>
    <dgm:cxn modelId="{85FD732C-1A6E-4167-8934-BBE904344263}" srcId="{19FFB499-024B-48D5-BF3A-A8D9F98FC849}" destId="{DC57A403-E16A-417D-9F0F-8B5303A4A873}" srcOrd="2" destOrd="0" parTransId="{FD13C400-BA1B-45E9-AB31-FB22CB3986D6}" sibTransId="{3F96E7B9-C58D-42AC-9D0B-1EDD7A459C48}"/>
    <dgm:cxn modelId="{CBFCD347-EB7A-495C-963D-E7B5FC11A54B}" srcId="{19FFB499-024B-48D5-BF3A-A8D9F98FC849}" destId="{267BE09D-5AF9-4101-9DBA-F55A44567B9B}" srcOrd="1" destOrd="0" parTransId="{7F25C886-AD95-4628-ADEA-A68935227328}" sibTransId="{9422CCE0-DDD7-4DA6-8F9E-EB23F092DB39}"/>
    <dgm:cxn modelId="{A61C42FF-FC7C-471A-95BE-2DD78E5AB862}" type="presParOf" srcId="{9198FEF0-BEC1-49B8-8BA1-4C4D55F228AF}" destId="{3EE56673-40D1-46E6-A891-3455C3EB6BCF}" srcOrd="0" destOrd="0" presId="urn:microsoft.com/office/officeart/2008/layout/LinedList"/>
    <dgm:cxn modelId="{54132E02-C940-46E4-9557-0029C6085C53}" type="presParOf" srcId="{9198FEF0-BEC1-49B8-8BA1-4C4D55F228AF}" destId="{86B63E62-A365-4228-8FCB-DDD979E46D7C}" srcOrd="1" destOrd="0" presId="urn:microsoft.com/office/officeart/2008/layout/LinedList"/>
    <dgm:cxn modelId="{372031D2-936F-467D-ACF9-EAF1DBD13226}" type="presParOf" srcId="{86B63E62-A365-4228-8FCB-DDD979E46D7C}" destId="{4F714F21-C87F-49DD-8ED8-30F753518264}" srcOrd="0" destOrd="0" presId="urn:microsoft.com/office/officeart/2008/layout/LinedList"/>
    <dgm:cxn modelId="{76E54DBC-E360-4DB5-96B8-D35E8215E33A}" type="presParOf" srcId="{86B63E62-A365-4228-8FCB-DDD979E46D7C}" destId="{E4C6963D-A9B3-44C0-BD6F-533895018296}" srcOrd="1" destOrd="0" presId="urn:microsoft.com/office/officeart/2008/layout/LinedList"/>
    <dgm:cxn modelId="{33DA10DD-CAD1-408A-A381-330915BEDFD7}" type="presParOf" srcId="{9198FEF0-BEC1-49B8-8BA1-4C4D55F228AF}" destId="{69A89B47-AFAD-4481-99CD-DD1E5B88343E}" srcOrd="2" destOrd="0" presId="urn:microsoft.com/office/officeart/2008/layout/LinedList"/>
    <dgm:cxn modelId="{04512D07-2F8C-4ADB-94E3-01D54C8F926F}" type="presParOf" srcId="{9198FEF0-BEC1-49B8-8BA1-4C4D55F228AF}" destId="{1B49E0F5-3292-45CE-9D50-BE8B9E6CDD88}" srcOrd="3" destOrd="0" presId="urn:microsoft.com/office/officeart/2008/layout/LinedList"/>
    <dgm:cxn modelId="{BAD3D238-913A-4EB8-8224-2BB9D8E6204D}" type="presParOf" srcId="{1B49E0F5-3292-45CE-9D50-BE8B9E6CDD88}" destId="{C3F64343-1DAB-4396-B296-A96250CF870C}" srcOrd="0" destOrd="0" presId="urn:microsoft.com/office/officeart/2008/layout/LinedList"/>
    <dgm:cxn modelId="{59BD818C-614D-41D8-BD01-3D883101CA2C}" type="presParOf" srcId="{1B49E0F5-3292-45CE-9D50-BE8B9E6CDD88}" destId="{5C9CC787-C360-42C3-93C9-0CDA470D2D11}" srcOrd="1" destOrd="0" presId="urn:microsoft.com/office/officeart/2008/layout/LinedList"/>
    <dgm:cxn modelId="{1E5B29E3-E67A-4785-80CF-1D6724265AF3}" type="presParOf" srcId="{9198FEF0-BEC1-49B8-8BA1-4C4D55F228AF}" destId="{741E98B1-E407-4FCA-B510-BCD80FDACED2}" srcOrd="4" destOrd="0" presId="urn:microsoft.com/office/officeart/2008/layout/LinedList"/>
    <dgm:cxn modelId="{76EBCF16-8D95-4C8D-BE9D-25F6E83895A7}" type="presParOf" srcId="{9198FEF0-BEC1-49B8-8BA1-4C4D55F228AF}" destId="{1F62B69D-03FD-4E5F-A828-C1AFA893A07E}" srcOrd="5" destOrd="0" presId="urn:microsoft.com/office/officeart/2008/layout/LinedList"/>
    <dgm:cxn modelId="{10B7FFEB-203C-4902-8346-28735F5F60A7}" type="presParOf" srcId="{1F62B69D-03FD-4E5F-A828-C1AFA893A07E}" destId="{C3F10CA7-7C80-44C9-BD6B-36F686585AB5}" srcOrd="0" destOrd="0" presId="urn:microsoft.com/office/officeart/2008/layout/LinedList"/>
    <dgm:cxn modelId="{3A35566C-DC3A-4EB2-AAF2-EBB269CE66C1}" type="presParOf" srcId="{1F62B69D-03FD-4E5F-A828-C1AFA893A07E}" destId="{0A17E7CE-5D12-4D42-AB43-73F1ADC736BD}" srcOrd="1"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56673-40D1-46E6-A891-3455C3EB6BCF}">
      <dsp:nvSpPr>
        <dsp:cNvPr id="0" name=""/>
        <dsp:cNvSpPr/>
      </dsp:nvSpPr>
      <dsp:spPr>
        <a:xfrm>
          <a:off x="0" y="2758"/>
          <a:ext cx="6795904" cy="0"/>
        </a:xfrm>
        <a:prstGeom prst="line">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w="12700"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4F714F21-C87F-49DD-8ED8-30F753518264}">
      <dsp:nvSpPr>
        <dsp:cNvPr id="0" name=""/>
        <dsp:cNvSpPr/>
      </dsp:nvSpPr>
      <dsp:spPr>
        <a:xfrm>
          <a:off x="0" y="2758"/>
          <a:ext cx="6795904"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dirty="0"/>
            <a:t>Class 1 evidence that adjuvant use improves control compared to placebo for </a:t>
          </a:r>
          <a:r>
            <a:rPr lang="en-US" sz="2900" kern="1200" dirty="0" err="1"/>
            <a:t>Dravet</a:t>
          </a:r>
          <a:r>
            <a:rPr lang="en-US" sz="2900" kern="1200" dirty="0"/>
            <a:t> syndrome  and Lennox-</a:t>
          </a:r>
          <a:r>
            <a:rPr lang="en-US" sz="2900" kern="1200" dirty="0" err="1"/>
            <a:t>Gastaut</a:t>
          </a:r>
          <a:r>
            <a:rPr lang="en-US" sz="2900" kern="1200" dirty="0"/>
            <a:t> syndrome </a:t>
          </a:r>
        </a:p>
      </dsp:txBody>
      <dsp:txXfrm>
        <a:off x="0" y="2758"/>
        <a:ext cx="6795904" cy="1881464"/>
      </dsp:txXfrm>
    </dsp:sp>
    <dsp:sp modelId="{69A89B47-AFAD-4481-99CD-DD1E5B88343E}">
      <dsp:nvSpPr>
        <dsp:cNvPr id="0" name=""/>
        <dsp:cNvSpPr/>
      </dsp:nvSpPr>
      <dsp:spPr>
        <a:xfrm>
          <a:off x="0" y="1884223"/>
          <a:ext cx="6795904" cy="0"/>
        </a:xfrm>
        <a:prstGeom prst="line">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w="12700"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C3F64343-1DAB-4396-B296-A96250CF870C}">
      <dsp:nvSpPr>
        <dsp:cNvPr id="0" name=""/>
        <dsp:cNvSpPr/>
      </dsp:nvSpPr>
      <dsp:spPr>
        <a:xfrm>
          <a:off x="0" y="1884223"/>
          <a:ext cx="6795904"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a:t>Unclear if related to combination use with other meds</a:t>
          </a:r>
        </a:p>
      </dsp:txBody>
      <dsp:txXfrm>
        <a:off x="0" y="1884223"/>
        <a:ext cx="6795904" cy="1881464"/>
      </dsp:txXfrm>
    </dsp:sp>
    <dsp:sp modelId="{741E98B1-E407-4FCA-B510-BCD80FDACED2}">
      <dsp:nvSpPr>
        <dsp:cNvPr id="0" name=""/>
        <dsp:cNvSpPr/>
      </dsp:nvSpPr>
      <dsp:spPr>
        <a:xfrm>
          <a:off x="0" y="3765688"/>
          <a:ext cx="6795904" cy="0"/>
        </a:xfrm>
        <a:prstGeom prst="line">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w="12700"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C3F10CA7-7C80-44C9-BD6B-36F686585AB5}">
      <dsp:nvSpPr>
        <dsp:cNvPr id="0" name=""/>
        <dsp:cNvSpPr/>
      </dsp:nvSpPr>
      <dsp:spPr>
        <a:xfrm>
          <a:off x="0" y="3765688"/>
          <a:ext cx="6795904"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a:t>April 2018: Federal health advisors endorsed use of CBD for severe seizures in children with epilepsy</a:t>
          </a:r>
        </a:p>
      </dsp:txBody>
      <dsp:txXfrm>
        <a:off x="0" y="3765688"/>
        <a:ext cx="6795904" cy="188146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6/4/2018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6/4/2018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Wilkie</a:t>
            </a:r>
            <a:r>
              <a:rPr lang="en-US" dirty="0"/>
              <a:t> 2016</a:t>
            </a:r>
          </a:p>
          <a:p>
            <a:r>
              <a:rPr lang="en-US" dirty="0"/>
              <a:t>Schedule 1: Hi</a:t>
            </a:r>
            <a:r>
              <a:rPr lang="en-US" baseline="0" dirty="0"/>
              <a:t> pot for abuse, lack of medicinal use, lack of accepted safety for use under med supervision</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a:t>
            </a:fld>
            <a:endParaRPr lang="en-US"/>
          </a:p>
        </p:txBody>
      </p:sp>
    </p:spTree>
    <p:extLst>
      <p:ext uri="{BB962C8B-B14F-4D97-AF65-F5344CB8AC3E}">
        <p14:creationId xmlns:p14="http://schemas.microsoft.com/office/powerpoint/2010/main" val="740965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health effects of cannabis and </a:t>
            </a:r>
            <a:r>
              <a:rPr lang="en-US" dirty="0" err="1"/>
              <a:t>cannabinoids:the</a:t>
            </a:r>
            <a:r>
              <a:rPr lang="en-US" dirty="0"/>
              <a:t> current state of evidence and recommendations research: </a:t>
            </a:r>
          </a:p>
        </p:txBody>
      </p:sp>
      <p:sp>
        <p:nvSpPr>
          <p:cNvPr id="4" name="Slide Number Placeholder 3"/>
          <p:cNvSpPr>
            <a:spLocks noGrp="1"/>
          </p:cNvSpPr>
          <p:nvPr>
            <p:ph type="sldNum" sz="quarter" idx="10"/>
          </p:nvPr>
        </p:nvSpPr>
        <p:spPr/>
        <p:txBody>
          <a:bodyPr/>
          <a:lstStyle/>
          <a:p>
            <a:fld id="{01F2A70B-78F2-4DCF-B53B-C990D2FAFB8A}" type="slidenum">
              <a:rPr lang="en-US" smtClean="0"/>
              <a:t>15</a:t>
            </a:fld>
            <a:endParaRPr lang="en-US"/>
          </a:p>
        </p:txBody>
      </p:sp>
    </p:spTree>
    <p:extLst>
      <p:ext uri="{BB962C8B-B14F-4D97-AF65-F5344CB8AC3E}">
        <p14:creationId xmlns:p14="http://schemas.microsoft.com/office/powerpoint/2010/main" val="2663255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Whiting</a:t>
            </a:r>
          </a:p>
        </p:txBody>
      </p:sp>
      <p:sp>
        <p:nvSpPr>
          <p:cNvPr id="4" name="Slide Number Placeholder 3"/>
          <p:cNvSpPr>
            <a:spLocks noGrp="1"/>
          </p:cNvSpPr>
          <p:nvPr>
            <p:ph type="sldNum" sz="quarter" idx="10"/>
          </p:nvPr>
        </p:nvSpPr>
        <p:spPr/>
        <p:txBody>
          <a:bodyPr/>
          <a:lstStyle/>
          <a:p>
            <a:fld id="{01F2A70B-78F2-4DCF-B53B-C990D2FAFB8A}" type="slidenum">
              <a:rPr lang="en-US" smtClean="0"/>
              <a:t>16</a:t>
            </a:fld>
            <a:endParaRPr lang="en-US"/>
          </a:p>
        </p:txBody>
      </p:sp>
    </p:spTree>
    <p:extLst>
      <p:ext uri="{BB962C8B-B14F-4D97-AF65-F5344CB8AC3E}">
        <p14:creationId xmlns:p14="http://schemas.microsoft.com/office/powerpoint/2010/main" val="3349818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Iffland</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17</a:t>
            </a:fld>
            <a:endParaRPr lang="en-US"/>
          </a:p>
        </p:txBody>
      </p:sp>
    </p:spTree>
    <p:extLst>
      <p:ext uri="{BB962C8B-B14F-4D97-AF65-F5344CB8AC3E}">
        <p14:creationId xmlns:p14="http://schemas.microsoft.com/office/powerpoint/2010/main" val="3010461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t>
            </a:r>
            <a:r>
              <a:rPr lang="en-US" dirty="0" err="1"/>
              <a:t>ocpe.mcw.edu</a:t>
            </a:r>
            <a:r>
              <a:rPr lang="en-US" dirty="0"/>
              <a:t> Stoned</a:t>
            </a:r>
            <a:r>
              <a:rPr lang="en-US" baseline="0" dirty="0"/>
              <a:t> A Doctor’s Case for Medical Marijuana</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19</a:t>
            </a:fld>
            <a:endParaRPr lang="en-US"/>
          </a:p>
        </p:txBody>
      </p:sp>
    </p:spTree>
    <p:extLst>
      <p:ext uri="{BB962C8B-B14F-4D97-AF65-F5344CB8AC3E}">
        <p14:creationId xmlns:p14="http://schemas.microsoft.com/office/powerpoint/2010/main" val="4196822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Tashkin</a:t>
            </a:r>
            <a:r>
              <a:rPr lang="en-US" dirty="0"/>
              <a:t> 2013 and 2018</a:t>
            </a:r>
          </a:p>
        </p:txBody>
      </p:sp>
      <p:sp>
        <p:nvSpPr>
          <p:cNvPr id="4" name="Slide Number Placeholder 3"/>
          <p:cNvSpPr>
            <a:spLocks noGrp="1"/>
          </p:cNvSpPr>
          <p:nvPr>
            <p:ph type="sldNum" sz="quarter" idx="10"/>
          </p:nvPr>
        </p:nvSpPr>
        <p:spPr/>
        <p:txBody>
          <a:bodyPr/>
          <a:lstStyle/>
          <a:p>
            <a:fld id="{01F2A70B-78F2-4DCF-B53B-C990D2FAFB8A}" type="slidenum">
              <a:rPr lang="en-US" smtClean="0"/>
              <a:t>20</a:t>
            </a:fld>
            <a:endParaRPr lang="en-US"/>
          </a:p>
        </p:txBody>
      </p:sp>
    </p:spTree>
    <p:extLst>
      <p:ext uri="{BB962C8B-B14F-4D97-AF65-F5344CB8AC3E}">
        <p14:creationId xmlns:p14="http://schemas.microsoft.com/office/powerpoint/2010/main" val="2520615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a:t>
            </a:r>
          </a:p>
          <a:p>
            <a:pPr>
              <a:buFont typeface="Courier New"/>
              <a:buChar char="o"/>
            </a:pPr>
            <a:r>
              <a:rPr lang="en-US" dirty="0"/>
              <a:t>Smoking (max blood level after about 30 minutes)</a:t>
            </a:r>
          </a:p>
          <a:p>
            <a:pPr>
              <a:buFont typeface="Courier New"/>
              <a:buChar char="o"/>
            </a:pPr>
            <a:r>
              <a:rPr lang="en-US" dirty="0"/>
              <a:t>Vaping similar to smoking</a:t>
            </a:r>
          </a:p>
          <a:p>
            <a:pPr>
              <a:buFont typeface="Courier New"/>
              <a:buChar char="o"/>
            </a:pPr>
            <a:r>
              <a:rPr lang="en-US" dirty="0"/>
              <a:t>“Dabbing”-flash-vaporizing butane hash oil based concentrates stronger effect than smoking</a:t>
            </a:r>
          </a:p>
          <a:p>
            <a:pPr>
              <a:buFont typeface="Courier New"/>
              <a:buChar char="o"/>
            </a:pPr>
            <a:r>
              <a:rPr lang="en-US" dirty="0"/>
              <a:t>Edibles produces effects 30 minutes to 2 hours with prolonged effect</a:t>
            </a:r>
          </a:p>
          <a:p>
            <a:r>
              <a:rPr lang="en-US" dirty="0" err="1"/>
              <a:t>ral</a:t>
            </a:r>
            <a:r>
              <a:rPr lang="en-US" dirty="0"/>
              <a:t> route absorbed by intestine</a:t>
            </a:r>
            <a:r>
              <a:rPr lang="en-US" baseline="0" dirty="0"/>
              <a:t> and </a:t>
            </a:r>
            <a:r>
              <a:rPr lang="en-US" baseline="0" dirty="0" err="1"/>
              <a:t>trasnported</a:t>
            </a:r>
            <a:r>
              <a:rPr lang="en-US" baseline="0" dirty="0"/>
              <a:t> to the liver. Edibles have delayed and variable onset. </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21</a:t>
            </a:fld>
            <a:endParaRPr lang="en-US"/>
          </a:p>
        </p:txBody>
      </p:sp>
    </p:spTree>
    <p:extLst>
      <p:ext uri="{BB962C8B-B14F-4D97-AF65-F5344CB8AC3E}">
        <p14:creationId xmlns:p14="http://schemas.microsoft.com/office/powerpoint/2010/main" val="1923908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more states making medical and recreational</a:t>
            </a:r>
            <a:r>
              <a:rPr lang="en-US" baseline="0" dirty="0"/>
              <a:t> marijuana legal, opinions seem to be changing and support for therapeutic use and further research seems to be growing. </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23</a:t>
            </a:fld>
            <a:endParaRPr lang="en-US"/>
          </a:p>
        </p:txBody>
      </p:sp>
    </p:spTree>
    <p:extLst>
      <p:ext uri="{BB962C8B-B14F-4D97-AF65-F5344CB8AC3E}">
        <p14:creationId xmlns:p14="http://schemas.microsoft.com/office/powerpoint/2010/main" val="722008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Marijuana</a:t>
            </a:r>
            <a:r>
              <a:rPr lang="en-US" baseline="0" dirty="0"/>
              <a:t> is illegal on the federal level and considered a schedule I substance, therefore, no provider prescribes it, but make a recommendation</a:t>
            </a:r>
          </a:p>
          <a:p>
            <a:r>
              <a:rPr lang="en-US" baseline="0" dirty="0"/>
              <a:t>Some states are MD only while others allow APPs</a:t>
            </a:r>
          </a:p>
          <a:p>
            <a:r>
              <a:rPr lang="en-US" baseline="0" dirty="0"/>
              <a:t>Dispensaries and growers are regulated and monitored per state guidelines. Some states have registries for patients and all have registries for providers who can recommend or certify </a:t>
            </a:r>
          </a:p>
          <a:p>
            <a:r>
              <a:rPr lang="en-US" baseline="0" dirty="0"/>
              <a:t>Documentation varies by state, but is fairly consistent</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24</a:t>
            </a:fld>
            <a:endParaRPr lang="en-US"/>
          </a:p>
        </p:txBody>
      </p:sp>
    </p:spTree>
    <p:extLst>
      <p:ext uri="{BB962C8B-B14F-4D97-AF65-F5344CB8AC3E}">
        <p14:creationId xmlns:p14="http://schemas.microsoft.com/office/powerpoint/2010/main" val="906210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marijuana is not legal, we cannot make a</a:t>
            </a:r>
            <a:r>
              <a:rPr lang="en-US" baseline="0" dirty="0"/>
              <a:t> recommendation for use, but we can counsel and provide education about risks </a:t>
            </a:r>
            <a:r>
              <a:rPr lang="en-US" baseline="0" dirty="0" err="1"/>
              <a:t>vs</a:t>
            </a:r>
            <a:r>
              <a:rPr lang="en-US" baseline="0" dirty="0"/>
              <a:t> potential benefits, things to think about if they are going to use it: THC </a:t>
            </a:r>
            <a:r>
              <a:rPr lang="en-US" baseline="0" dirty="0" err="1"/>
              <a:t>vs</a:t>
            </a:r>
            <a:r>
              <a:rPr lang="en-US" baseline="0" dirty="0"/>
              <a:t> CBD content, where is it coming from, not all are created equally, who is providing guidance on use, etc. </a:t>
            </a:r>
          </a:p>
          <a:p>
            <a:r>
              <a:rPr lang="en-US" baseline="0" dirty="0"/>
              <a:t>CBD was originally only legal for </a:t>
            </a:r>
            <a:r>
              <a:rPr lang="en-US" baseline="0" dirty="0" err="1"/>
              <a:t>pt’s</a:t>
            </a:r>
            <a:r>
              <a:rPr lang="en-US" baseline="0" dirty="0"/>
              <a:t> using it for seizures when law originated in 2014; was updated in 2017 to okay CBD to ALL patients with a letter from and MD</a:t>
            </a:r>
          </a:p>
          <a:p>
            <a:r>
              <a:rPr lang="en-US" baseline="0" dirty="0"/>
              <a:t>Production of  CBD products is NOT legal in WI</a:t>
            </a:r>
          </a:p>
          <a:p>
            <a:r>
              <a:rPr lang="en-US" dirty="0"/>
              <a:t>WI law around CBD is</a:t>
            </a:r>
            <a:r>
              <a:rPr lang="en-US" baseline="0" dirty="0"/>
              <a:t> quite vague, unclear what needs to be documented, if anything for making recommendation/certification</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25</a:t>
            </a:fld>
            <a:endParaRPr lang="en-US"/>
          </a:p>
        </p:txBody>
      </p:sp>
    </p:spTree>
    <p:extLst>
      <p:ext uri="{BB962C8B-B14F-4D97-AF65-F5344CB8AC3E}">
        <p14:creationId xmlns:p14="http://schemas.microsoft.com/office/powerpoint/2010/main" val="3709269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our palliative care clinic team: don’t turn them in,</a:t>
            </a:r>
            <a:r>
              <a:rPr lang="en-US" baseline="0" dirty="0"/>
              <a:t> does not routinely screen for THC. Let patients know we cannot prescribe, counsel on use, and they need to use caution when using because it’s not known how it could affect prescribed medications, how strong the marijuana is, how they will react, etc. </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26</a:t>
            </a:fld>
            <a:endParaRPr lang="en-US"/>
          </a:p>
        </p:txBody>
      </p:sp>
    </p:spTree>
    <p:extLst>
      <p:ext uri="{BB962C8B-B14F-4D97-AF65-F5344CB8AC3E}">
        <p14:creationId xmlns:p14="http://schemas.microsoft.com/office/powerpoint/2010/main" val="2216077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Whiting 2015</a:t>
            </a:r>
          </a:p>
        </p:txBody>
      </p:sp>
      <p:sp>
        <p:nvSpPr>
          <p:cNvPr id="4" name="Slide Number Placeholder 3"/>
          <p:cNvSpPr>
            <a:spLocks noGrp="1"/>
          </p:cNvSpPr>
          <p:nvPr>
            <p:ph type="sldNum" sz="quarter" idx="10"/>
          </p:nvPr>
        </p:nvSpPr>
        <p:spPr/>
        <p:txBody>
          <a:bodyPr/>
          <a:lstStyle/>
          <a:p>
            <a:fld id="{01F2A70B-78F2-4DCF-B53B-C990D2FAFB8A}" type="slidenum">
              <a:rPr lang="en-US" smtClean="0"/>
              <a:t>5</a:t>
            </a:fld>
            <a:endParaRPr lang="en-US"/>
          </a:p>
        </p:txBody>
      </p:sp>
    </p:spTree>
    <p:extLst>
      <p:ext uri="{BB962C8B-B14F-4D97-AF65-F5344CB8AC3E}">
        <p14:creationId xmlns:p14="http://schemas.microsoft.com/office/powerpoint/2010/main" val="217274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health effects of cannabis</a:t>
            </a:r>
            <a:r>
              <a:rPr lang="en-US" baseline="0" dirty="0"/>
              <a:t> and cannabinoids: the current state of evidence and recommendations for research</a:t>
            </a:r>
          </a:p>
          <a:p>
            <a:r>
              <a:rPr lang="en-US" dirty="0"/>
              <a:t>Mackie, 2006</a:t>
            </a:r>
          </a:p>
          <a:p>
            <a:r>
              <a:rPr lang="en-US" dirty="0" err="1"/>
              <a:t>Dronabinol</a:t>
            </a:r>
            <a:r>
              <a:rPr lang="en-US" dirty="0"/>
              <a:t>: and </a:t>
            </a:r>
            <a:r>
              <a:rPr lang="en-US" dirty="0" err="1"/>
              <a:t>Nabilone</a:t>
            </a:r>
            <a:r>
              <a:rPr lang="en-US" dirty="0"/>
              <a:t>: approved for</a:t>
            </a:r>
            <a:r>
              <a:rPr lang="en-US" baseline="0" dirty="0"/>
              <a:t> anorexia for AIDS and n/v for chemo pt</a:t>
            </a:r>
          </a:p>
          <a:p>
            <a:r>
              <a:rPr lang="en-US" baseline="0" dirty="0" err="1"/>
              <a:t>Nabiximol</a:t>
            </a:r>
            <a:r>
              <a:rPr lang="en-US" baseline="0" dirty="0"/>
              <a:t> not approved in US but examine by FDA, used in several countries for pain from MS and cancer, spray</a:t>
            </a:r>
          </a:p>
        </p:txBody>
      </p:sp>
      <p:sp>
        <p:nvSpPr>
          <p:cNvPr id="4" name="Slide Number Placeholder 3"/>
          <p:cNvSpPr>
            <a:spLocks noGrp="1"/>
          </p:cNvSpPr>
          <p:nvPr>
            <p:ph type="sldNum" sz="quarter" idx="10"/>
          </p:nvPr>
        </p:nvSpPr>
        <p:spPr/>
        <p:txBody>
          <a:bodyPr/>
          <a:lstStyle/>
          <a:p>
            <a:fld id="{01F2A70B-78F2-4DCF-B53B-C990D2FAFB8A}" type="slidenum">
              <a:rPr lang="en-US" smtClean="0"/>
              <a:t>7</a:t>
            </a:fld>
            <a:endParaRPr lang="en-US"/>
          </a:p>
        </p:txBody>
      </p:sp>
    </p:spTree>
    <p:extLst>
      <p:ext uri="{BB962C8B-B14F-4D97-AF65-F5344CB8AC3E}">
        <p14:creationId xmlns:p14="http://schemas.microsoft.com/office/powerpoint/2010/main" val="2466570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Health</a:t>
            </a:r>
            <a:r>
              <a:rPr lang="en-US" baseline="0" dirty="0"/>
              <a:t> Effects</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8</a:t>
            </a:fld>
            <a:endParaRPr lang="en-US"/>
          </a:p>
        </p:txBody>
      </p:sp>
    </p:spTree>
    <p:extLst>
      <p:ext uri="{BB962C8B-B14F-4D97-AF65-F5344CB8AC3E}">
        <p14:creationId xmlns:p14="http://schemas.microsoft.com/office/powerpoint/2010/main" val="1433668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Pharmacology and Therapeutics July 2017 Cannabidiol: State of the art and new challenges for therapeutic applications</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10</a:t>
            </a:fld>
            <a:endParaRPr lang="en-US"/>
          </a:p>
        </p:txBody>
      </p:sp>
    </p:spTree>
    <p:extLst>
      <p:ext uri="{BB962C8B-B14F-4D97-AF65-F5344CB8AC3E}">
        <p14:creationId xmlns:p14="http://schemas.microsoft.com/office/powerpoint/2010/main" val="1196891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FDA approved</a:t>
            </a:r>
            <a:r>
              <a:rPr lang="en-US" baseline="0" dirty="0"/>
              <a:t> study for seizures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a:t>Perucca</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11</a:t>
            </a:fld>
            <a:endParaRPr lang="en-US"/>
          </a:p>
        </p:txBody>
      </p:sp>
    </p:spTree>
    <p:extLst>
      <p:ext uri="{BB962C8B-B14F-4D97-AF65-F5344CB8AC3E}">
        <p14:creationId xmlns:p14="http://schemas.microsoft.com/office/powerpoint/2010/main" val="281206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Whiting</a:t>
            </a:r>
          </a:p>
        </p:txBody>
      </p:sp>
      <p:sp>
        <p:nvSpPr>
          <p:cNvPr id="4" name="Slide Number Placeholder 3"/>
          <p:cNvSpPr>
            <a:spLocks noGrp="1"/>
          </p:cNvSpPr>
          <p:nvPr>
            <p:ph type="sldNum" sz="quarter" idx="10"/>
          </p:nvPr>
        </p:nvSpPr>
        <p:spPr/>
        <p:txBody>
          <a:bodyPr/>
          <a:lstStyle/>
          <a:p>
            <a:fld id="{01F2A70B-78F2-4DCF-B53B-C990D2FAFB8A}" type="slidenum">
              <a:rPr lang="en-US" smtClean="0"/>
              <a:t>12</a:t>
            </a:fld>
            <a:endParaRPr lang="en-US"/>
          </a:p>
        </p:txBody>
      </p:sp>
    </p:spTree>
    <p:extLst>
      <p:ext uri="{BB962C8B-B14F-4D97-AF65-F5344CB8AC3E}">
        <p14:creationId xmlns:p14="http://schemas.microsoft.com/office/powerpoint/2010/main" val="4170342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13</a:t>
            </a:fld>
            <a:endParaRPr lang="en-US"/>
          </a:p>
        </p:txBody>
      </p:sp>
    </p:spTree>
    <p:extLst>
      <p:ext uri="{BB962C8B-B14F-4D97-AF65-F5344CB8AC3E}">
        <p14:creationId xmlns:p14="http://schemas.microsoft.com/office/powerpoint/2010/main" val="2853696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Cannabis and cannabinoids for the treatment of people with chronic non-cancer</a:t>
            </a:r>
            <a:r>
              <a:rPr lang="en-US" baseline="0" dirty="0"/>
              <a:t> pain conditions: a systematic review and meta-analysis of controlled and observational studies. Stockings E, Campbell G, Hall WD, </a:t>
            </a:r>
            <a:r>
              <a:rPr lang="en-US" baseline="0" dirty="0" err="1"/>
              <a:t>Zagic</a:t>
            </a:r>
            <a:r>
              <a:rPr lang="en-US" baseline="0" dirty="0"/>
              <a:t> D, </a:t>
            </a:r>
            <a:r>
              <a:rPr lang="en-US" baseline="0" dirty="0" err="1"/>
              <a:t>Rahman</a:t>
            </a:r>
            <a:r>
              <a:rPr lang="en-US" baseline="0" dirty="0"/>
              <a:t> R, </a:t>
            </a:r>
            <a:r>
              <a:rPr lang="en-US" baseline="0" dirty="0" err="1"/>
              <a:t>Murnion</a:t>
            </a:r>
            <a:r>
              <a:rPr lang="en-US" baseline="0" dirty="0"/>
              <a:t> B. Pain. 2018.</a:t>
            </a:r>
          </a:p>
          <a:p>
            <a:r>
              <a:rPr lang="en-US" baseline="0" dirty="0"/>
              <a:t>NNTB high, NNTH low</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14</a:t>
            </a:fld>
            <a:endParaRPr lang="en-US"/>
          </a:p>
        </p:txBody>
      </p:sp>
    </p:spTree>
    <p:extLst>
      <p:ext uri="{BB962C8B-B14F-4D97-AF65-F5344CB8AC3E}">
        <p14:creationId xmlns:p14="http://schemas.microsoft.com/office/powerpoint/2010/main" val="1144287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6994" y="758952"/>
            <a:ext cx="10055781" cy="3566160"/>
          </a:xfrm>
        </p:spPr>
        <p:txBody>
          <a:bodyPr anchor="b">
            <a:normAutofit/>
          </a:bodyPr>
          <a:lstStyle>
            <a:lvl1pPr algn="l">
              <a:lnSpc>
                <a:spcPct val="85000"/>
              </a:lnSpc>
              <a:defRPr sz="7998"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099764" y="4455621"/>
            <a:ext cx="10055781" cy="1143000"/>
          </a:xfrm>
        </p:spPr>
        <p:txBody>
          <a:bodyPr lIns="91440" rIns="91440">
            <a:normAutofit/>
          </a:bodyPr>
          <a:lstStyle>
            <a:lvl1pPr marL="0" indent="0" algn="l">
              <a:buNone/>
              <a:defRPr sz="2399" cap="all" spc="200" baseline="0">
                <a:solidFill>
                  <a:schemeClr val="tx2"/>
                </a:solidFill>
                <a:latin typeface="+mj-lt"/>
              </a:defRPr>
            </a:lvl1pPr>
            <a:lvl2pPr marL="457063" indent="0" algn="ctr">
              <a:buNone/>
              <a:defRPr sz="2399"/>
            </a:lvl2pPr>
            <a:lvl3pPr marL="914126" indent="0" algn="ctr">
              <a:buNone/>
              <a:defRPr sz="23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95F338-03C7-4DF6-91AD-4FCA96D7BE51}"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213F5-62CA-4AA5-A5CC-37F2C50CD2FE}" type="slidenum">
              <a:rPr lang="en-US" smtClean="0"/>
              <a:t>‹#›</a:t>
            </a:fld>
            <a:endParaRPr lang="en-US"/>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1906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412427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2628" y="412302"/>
            <a:ext cx="262821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7982" y="412302"/>
            <a:ext cx="7732286"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9990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67363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758952"/>
            <a:ext cx="10055781" cy="3566160"/>
          </a:xfrm>
        </p:spPr>
        <p:txBody>
          <a:bodyPr anchor="b" anchorCtr="0">
            <a:normAutofit/>
          </a:bodyPr>
          <a:lstStyle>
            <a:lvl1pPr>
              <a:lnSpc>
                <a:spcPct val="85000"/>
              </a:lnSpc>
              <a:defRPr sz="7998"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6994" y="4453128"/>
            <a:ext cx="10055781" cy="1143000"/>
          </a:xfrm>
        </p:spPr>
        <p:txBody>
          <a:bodyPr lIns="91440" rIns="91440" anchor="t" anchorCtr="0">
            <a:normAutofit/>
          </a:bodyPr>
          <a:lstStyle>
            <a:lvl1pPr marL="0" indent="0">
              <a:buNone/>
              <a:defRPr sz="2399" cap="all" spc="200" baseline="0">
                <a:solidFill>
                  <a:schemeClr val="tx2"/>
                </a:solidFill>
                <a:latin typeface="+mj-lt"/>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92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6994" y="286604"/>
            <a:ext cx="10055781"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6992" y="1845734"/>
            <a:ext cx="4936474"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6301" y="1845735"/>
            <a:ext cx="4936474"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FE8FB1-0A7A-443E-AAF7-31D4FA1AA312}" type="datetimeFigureOut">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16320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6994" y="286604"/>
            <a:ext cx="10055781"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6994"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1096994" y="2582334"/>
            <a:ext cx="4936474"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6301"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216301" y="2582334"/>
            <a:ext cx="4936474"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FE8FB1-0A7A-443E-AAF7-31D4FA1AA312}" type="datetimeFigureOut">
              <a:rPr lang="en-US" smtClean="0"/>
              <a:t>6/4/2018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54318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FE8FB1-0A7A-443E-AAF7-31D4FA1AA312}" type="datetimeFigureOut">
              <a:rPr lang="en-US" smtClean="0"/>
              <a:t>6/4/2018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77292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AFE8FB1-0A7A-443E-AAF7-31D4FA1AA312}" type="datetimeFigureOut">
              <a:rPr lang="en-US" smtClean="0"/>
              <a:t>6/4/2018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63718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7" y="0"/>
            <a:ext cx="404973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39019" y="0"/>
            <a:ext cx="63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081" y="594359"/>
            <a:ext cx="3199567" cy="2286000"/>
          </a:xfrm>
        </p:spPr>
        <p:txBody>
          <a:bodyPr anchor="b">
            <a:normAutofit/>
          </a:bodyPr>
          <a:lstStyle>
            <a:lvl1pPr>
              <a:defRPr sz="3599"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799350" y="731520"/>
            <a:ext cx="6490549"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081" y="2926080"/>
            <a:ext cx="3199567" cy="3379124"/>
          </a:xfrm>
        </p:spPr>
        <p:txBody>
          <a:bodyPr lIns="91440" rIns="91440">
            <a:normAutofit/>
          </a:bodyPr>
          <a:lstStyle>
            <a:lvl1pPr marL="0" indent="0">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a:xfrm>
            <a:off x="465391" y="6459786"/>
            <a:ext cx="2617828" cy="365125"/>
          </a:xfrm>
        </p:spPr>
        <p:txBody>
          <a:bodyPr/>
          <a:lstStyle>
            <a:lvl1pPr algn="l">
              <a:defRPr/>
            </a:lvl1pPr>
          </a:lstStyle>
          <a:p>
            <a:fld id="{9AFE8FB1-0A7A-443E-AAF7-31D4FA1AA312}" type="datetimeFigureOut">
              <a:rPr lang="en-US" smtClean="0"/>
              <a:t>6/4/2018</a:t>
            </a:fld>
            <a:endParaRPr lang="en-US"/>
          </a:p>
        </p:txBody>
      </p:sp>
      <p:sp>
        <p:nvSpPr>
          <p:cNvPr id="6" name="Footer Placeholder 5"/>
          <p:cNvSpPr>
            <a:spLocks noGrp="1"/>
          </p:cNvSpPr>
          <p:nvPr>
            <p:ph type="ftr" sz="quarter" idx="11"/>
          </p:nvPr>
        </p:nvSpPr>
        <p:spPr>
          <a:xfrm>
            <a:off x="4799350" y="6459786"/>
            <a:ext cx="464699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5BA54BD-C84D-46CE-8B72-31BFB26ABA43}" type="slidenum">
              <a:rPr lang="en-US" smtClean="0"/>
              <a:t>‹#›</a:t>
            </a:fld>
            <a:endParaRPr lang="en-US"/>
          </a:p>
        </p:txBody>
      </p:sp>
    </p:spTree>
    <p:extLst>
      <p:ext uri="{BB962C8B-B14F-4D97-AF65-F5344CB8AC3E}">
        <p14:creationId xmlns:p14="http://schemas.microsoft.com/office/powerpoint/2010/main" val="144686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565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5" y="5074920"/>
            <a:ext cx="10111011" cy="822960"/>
          </a:xfrm>
        </p:spPr>
        <p:txBody>
          <a:bodyPr lIns="91440" tIns="0" rIns="91440" bIns="0" anchor="b">
            <a:noAutofit/>
          </a:bodyPr>
          <a:lstStyle>
            <a:lvl1pPr>
              <a:defRPr sz="3599"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88810" cy="4915076"/>
          </a:xfrm>
          <a:solidFill>
            <a:schemeClr val="bg2">
              <a:lumMod val="90000"/>
            </a:schemeClr>
          </a:solidFill>
        </p:spPr>
        <p:txBody>
          <a:bodyPr lIns="457200" tIns="457200"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1096994" y="5907024"/>
            <a:ext cx="1011063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66363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1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94" y="286604"/>
            <a:ext cx="10055781"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6994" y="1845734"/>
            <a:ext cx="1005578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6995" y="6459786"/>
            <a:ext cx="2471627" cy="365125"/>
          </a:xfrm>
          <a:prstGeom prst="rect">
            <a:avLst/>
          </a:prstGeom>
        </p:spPr>
        <p:txBody>
          <a:bodyPr vert="horz" lIns="91440" tIns="45720" rIns="91440" bIns="45720" rtlCol="0" anchor="ctr"/>
          <a:lstStyle>
            <a:lvl1pPr algn="l">
              <a:defRPr sz="900">
                <a:solidFill>
                  <a:srgbClr val="FFFFFF"/>
                </a:solidFill>
              </a:defRPr>
            </a:lvl1pPr>
          </a:lstStyle>
          <a:p>
            <a:fld id="{9AFE8FB1-0A7A-443E-AAF7-31D4FA1AA312}" type="datetimeFigureOut">
              <a:rPr lang="en-US" smtClean="0"/>
              <a:pPr/>
              <a:t>6/4/2018</a:t>
            </a:fld>
            <a:endParaRPr lang="en-US" dirty="0"/>
          </a:p>
        </p:txBody>
      </p:sp>
      <p:sp>
        <p:nvSpPr>
          <p:cNvPr id="5" name="Footer Placeholder 4"/>
          <p:cNvSpPr>
            <a:spLocks noGrp="1"/>
          </p:cNvSpPr>
          <p:nvPr>
            <p:ph type="ftr" sz="quarter" idx="3"/>
          </p:nvPr>
        </p:nvSpPr>
        <p:spPr>
          <a:xfrm>
            <a:off x="3685225" y="6459786"/>
            <a:ext cx="4821548"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897880" y="6459786"/>
            <a:ext cx="1311683" cy="365125"/>
          </a:xfrm>
          <a:prstGeom prst="rect">
            <a:avLst/>
          </a:prstGeom>
        </p:spPr>
        <p:txBody>
          <a:bodyPr vert="horz" lIns="91440" tIns="45720" rIns="91440" bIns="45720" rtlCol="0" anchor="ctr"/>
          <a:lstStyle>
            <a:lvl1pPr algn="r">
              <a:defRPr sz="1050">
                <a:solidFill>
                  <a:srgbClr val="FFFFFF"/>
                </a:solidFill>
              </a:defRPr>
            </a:lvl1pPr>
          </a:lstStyle>
          <a:p>
            <a:fld id="{25BA54BD-C84D-46CE-8B72-31BFB26ABA43}" type="slidenum">
              <a:rPr lang="en-US" smtClean="0"/>
              <a:pPr/>
              <a:t>‹#›</a:t>
            </a:fld>
            <a:endParaRPr lang="en-US"/>
          </a:p>
        </p:txBody>
      </p:sp>
      <p:cxnSp>
        <p:nvCxnSpPr>
          <p:cNvPr id="10" name="Straight Connector 9"/>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38359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85000"/>
        </a:lnSpc>
        <a:spcBef>
          <a:spcPct val="0"/>
        </a:spcBef>
        <a:buNone/>
        <a:defRPr sz="4799" kern="1200" spc="-50" baseline="0">
          <a:solidFill>
            <a:schemeClr val="tx1">
              <a:lumMod val="75000"/>
              <a:lumOff val="25000"/>
            </a:schemeClr>
          </a:solidFill>
          <a:latin typeface="+mj-lt"/>
          <a:ea typeface="+mj-ea"/>
          <a:cs typeface="+mj-cs"/>
        </a:defRPr>
      </a:lvl1pPr>
    </p:titleStyle>
    <p:body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hyperlink" Target="https://ocpe.mcw.edu/"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oregon.gov/omb/Topics-o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edica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9286AD2-18A9-4868-A4E3-7A2097A208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7A7CD63-7EC3-44F3-95D0-595C4019FF2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5652" y="4343400"/>
            <a:ext cx="5634639"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3787028-3466-4D3F-B3DA-F64D3DEDE1A7}"/>
              </a:ext>
            </a:extLst>
          </p:cNvPr>
          <p:cNvPicPr>
            <a:picLocks noChangeAspect="1"/>
          </p:cNvPicPr>
          <p:nvPr/>
        </p:nvPicPr>
        <p:blipFill rotWithShape="1">
          <a:blip r:embed="rId2">
            <a:extLst>
              <a:ext uri="{28A0092B-C50C-407E-A947-70E740481C1C}">
                <a14:useLocalDpi xmlns:a14="http://schemas.microsoft.com/office/drawing/2010/main" val="0"/>
              </a:ext>
            </a:extLst>
          </a:blip>
          <a:srcRect l="25126" r="29938"/>
          <a:stretch/>
        </p:blipFill>
        <p:spPr>
          <a:xfrm>
            <a:off x="20" y="10"/>
            <a:ext cx="4634086" cy="6857989"/>
          </a:xfrm>
          <a:prstGeom prst="rect">
            <a:avLst/>
          </a:prstGeom>
        </p:spPr>
      </p:pic>
      <p:sp>
        <p:nvSpPr>
          <p:cNvPr id="2" name="Title 1"/>
          <p:cNvSpPr>
            <a:spLocks noGrp="1"/>
          </p:cNvSpPr>
          <p:nvPr>
            <p:ph type="ctrTitle"/>
          </p:nvPr>
        </p:nvSpPr>
        <p:spPr>
          <a:xfrm>
            <a:off x="5288376" y="639097"/>
            <a:ext cx="6251688" cy="3686015"/>
          </a:xfrm>
        </p:spPr>
        <p:txBody>
          <a:bodyPr>
            <a:normAutofit/>
          </a:bodyPr>
          <a:lstStyle/>
          <a:p>
            <a:r>
              <a:rPr lang="en-US" dirty="0"/>
              <a:t>“What is a Weed?”</a:t>
            </a:r>
          </a:p>
        </p:txBody>
      </p:sp>
      <p:sp>
        <p:nvSpPr>
          <p:cNvPr id="3" name="Subtitle 2"/>
          <p:cNvSpPr>
            <a:spLocks noGrp="1"/>
          </p:cNvSpPr>
          <p:nvPr>
            <p:ph type="subTitle" idx="1"/>
          </p:nvPr>
        </p:nvSpPr>
        <p:spPr>
          <a:xfrm>
            <a:off x="5288375" y="4455621"/>
            <a:ext cx="6267714" cy="1238616"/>
          </a:xfrm>
        </p:spPr>
        <p:txBody>
          <a:bodyPr>
            <a:normAutofit/>
          </a:bodyPr>
          <a:lstStyle/>
          <a:p>
            <a:r>
              <a:rPr lang="en-US" dirty="0">
                <a:solidFill>
                  <a:schemeClr val="tx1">
                    <a:lumMod val="85000"/>
                    <a:lumOff val="15000"/>
                  </a:schemeClr>
                </a:solidFill>
              </a:rPr>
              <a:t>Tracy Kersten MSN, FNP-BC, APNP</a:t>
            </a:r>
          </a:p>
          <a:p>
            <a:r>
              <a:rPr lang="en-US" dirty="0">
                <a:solidFill>
                  <a:schemeClr val="tx1">
                    <a:lumMod val="85000"/>
                    <a:lumOff val="15000"/>
                  </a:schemeClr>
                </a:solidFill>
              </a:rPr>
              <a:t>Renee Foutz MD</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497DE5-0939-4D1D-9350-0C5E1B209C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CC70ED-6C63-4537-B7EB-51990D6C0A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604" y="457200"/>
            <a:ext cx="11271616"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76E24C1-2968-40DC-A36E-F6B85F0F07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595" y="521208"/>
            <a:ext cx="11143634"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BC4C695-F137-464A-86CB-5DAAB3FB8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5663" y="905933"/>
            <a:ext cx="5129493" cy="5039728"/>
          </a:xfrm>
          <a:prstGeom prst="rect">
            <a:avLst/>
          </a:prstGeom>
        </p:spPr>
      </p:pic>
    </p:spTree>
    <p:extLst>
      <p:ext uri="{BB962C8B-B14F-4D97-AF65-F5344CB8AC3E}">
        <p14:creationId xmlns:p14="http://schemas.microsoft.com/office/powerpoint/2010/main" val="367636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9F5E263C-FB7E-4A3E-AD04-5140CD3D1D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3141"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 name="Rectangle 13">
            <a:extLst>
              <a:ext uri="{FF2B5EF4-FFF2-40B4-BE49-F238E27FC236}">
                <a16:creationId xmlns:a16="http://schemas.microsoft.com/office/drawing/2014/main" id="{9E65ED8C-90F7-4EB0-ACCB-64AEF411E8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0"/>
            <a:ext cx="404973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5">
            <a:extLst>
              <a:ext uri="{FF2B5EF4-FFF2-40B4-BE49-F238E27FC236}">
                <a16:creationId xmlns:a16="http://schemas.microsoft.com/office/drawing/2014/main" id="{6604E3BF-88F7-4D19-BEC9-8486966EA4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18" y="0"/>
            <a:ext cx="639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p:cNvSpPr>
            <a:spLocks noGrp="1"/>
          </p:cNvSpPr>
          <p:nvPr>
            <p:ph type="title"/>
          </p:nvPr>
        </p:nvSpPr>
        <p:spPr>
          <a:xfrm>
            <a:off x="492241" y="516835"/>
            <a:ext cx="3084041" cy="5772840"/>
          </a:xfrm>
        </p:spPr>
        <p:txBody>
          <a:bodyPr anchor="ctr">
            <a:normAutofit/>
          </a:bodyPr>
          <a:lstStyle/>
          <a:p>
            <a:r>
              <a:rPr lang="en-US" sz="3600">
                <a:solidFill>
                  <a:srgbClr val="FFFFFF"/>
                </a:solidFill>
              </a:rPr>
              <a:t>CBD and seizures</a:t>
            </a:r>
          </a:p>
        </p:txBody>
      </p:sp>
      <p:graphicFrame>
        <p:nvGraphicFramePr>
          <p:cNvPr id="7" name="Content Placeholder 4">
            <a:extLst>
              <a:ext uri="{FF2B5EF4-FFF2-40B4-BE49-F238E27FC236}">
                <a16:creationId xmlns:a16="http://schemas.microsoft.com/office/drawing/2014/main" id="{6A737D45-8320-4B18-AE7E-B1412FA16042}"/>
              </a:ext>
            </a:extLst>
          </p:cNvPr>
          <p:cNvGraphicFramePr>
            <a:graphicFrameLocks noGrp="1"/>
          </p:cNvGraphicFramePr>
          <p:nvPr>
            <p:ph idx="1"/>
            <p:extLst>
              <p:ext uri="{D42A27DB-BD31-4B8C-83A1-F6EECF244321}">
                <p14:modId xmlns:p14="http://schemas.microsoft.com/office/powerpoint/2010/main" val="1676328906"/>
              </p:ext>
            </p:extLst>
          </p:nvPr>
        </p:nvGraphicFramePr>
        <p:xfrm>
          <a:off x="4740628" y="639763"/>
          <a:ext cx="6795904"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020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6994" y="286604"/>
            <a:ext cx="10055781" cy="1450757"/>
          </a:xfrm>
        </p:spPr>
        <p:txBody>
          <a:bodyPr/>
          <a:lstStyle/>
          <a:p>
            <a:r>
              <a:rPr lang="en-US"/>
              <a:t>Evidence for Medical Marijuana</a:t>
            </a:r>
            <a:endParaRPr lang="en-US" dirty="0"/>
          </a:p>
        </p:txBody>
      </p:sp>
      <p:sp>
        <p:nvSpPr>
          <p:cNvPr id="5" name="Content Placeholder 4"/>
          <p:cNvSpPr>
            <a:spLocks noGrp="1"/>
          </p:cNvSpPr>
          <p:nvPr>
            <p:ph idx="1"/>
          </p:nvPr>
        </p:nvSpPr>
        <p:spPr>
          <a:xfrm>
            <a:off x="1096994" y="1845734"/>
            <a:ext cx="10055781" cy="4023360"/>
          </a:xfrm>
        </p:spPr>
        <p:txBody>
          <a:bodyPr/>
          <a:lstStyle/>
          <a:p>
            <a:pPr lvl="1">
              <a:buFont typeface="Courier New" panose="02070309020205020404" pitchFamily="49" charset="0"/>
              <a:buChar char="o"/>
            </a:pPr>
            <a:r>
              <a:rPr lang="en-US"/>
              <a:t>Moderate quality evidence for:</a:t>
            </a:r>
          </a:p>
          <a:p>
            <a:pPr lvl="2">
              <a:buFont typeface="Courier New" panose="02070309020205020404" pitchFamily="49" charset="0"/>
              <a:buChar char="o"/>
            </a:pPr>
            <a:r>
              <a:rPr lang="en-US"/>
              <a:t>Chronic neuropathic </a:t>
            </a:r>
          </a:p>
          <a:p>
            <a:pPr lvl="2">
              <a:buFont typeface="Courier New" panose="02070309020205020404" pitchFamily="49" charset="0"/>
              <a:buChar char="o"/>
            </a:pPr>
            <a:r>
              <a:rPr lang="en-US"/>
              <a:t>Cancer pain</a:t>
            </a:r>
          </a:p>
          <a:p>
            <a:pPr lvl="2">
              <a:buFont typeface="Courier New" panose="02070309020205020404" pitchFamily="49" charset="0"/>
              <a:buChar char="o"/>
            </a:pPr>
            <a:r>
              <a:rPr lang="en-US"/>
              <a:t>Spasticity</a:t>
            </a:r>
          </a:p>
          <a:p>
            <a:pPr lvl="1">
              <a:buFont typeface="Courier New" panose="02070309020205020404" pitchFamily="49" charset="0"/>
              <a:buChar char="o"/>
            </a:pPr>
            <a:r>
              <a:rPr lang="en-US"/>
              <a:t>Low quality evidence for:</a:t>
            </a:r>
          </a:p>
          <a:p>
            <a:pPr lvl="2">
              <a:buFont typeface="Courier New" panose="02070309020205020404" pitchFamily="49" charset="0"/>
              <a:buChar char="o"/>
            </a:pPr>
            <a:r>
              <a:rPr lang="en-US"/>
              <a:t>Chemotherapy induced nausea and vomiting</a:t>
            </a:r>
          </a:p>
          <a:p>
            <a:pPr lvl="2">
              <a:buFont typeface="Courier New" panose="02070309020205020404" pitchFamily="49" charset="0"/>
              <a:buChar char="o"/>
            </a:pPr>
            <a:r>
              <a:rPr lang="en-US"/>
              <a:t>Weight gain in HIV infection</a:t>
            </a:r>
          </a:p>
          <a:p>
            <a:pPr lvl="2">
              <a:buFont typeface="Courier New" panose="02070309020205020404" pitchFamily="49" charset="0"/>
              <a:buChar char="o"/>
            </a:pPr>
            <a:r>
              <a:rPr lang="en-US"/>
              <a:t>Sleep disorders</a:t>
            </a:r>
          </a:p>
          <a:p>
            <a:pPr lvl="2">
              <a:buFont typeface="Courier New" panose="02070309020205020404" pitchFamily="49" charset="0"/>
              <a:buChar char="o"/>
            </a:pPr>
            <a:r>
              <a:rPr lang="en-US"/>
              <a:t>Tourette syndrome</a:t>
            </a:r>
          </a:p>
          <a:p>
            <a:pPr lvl="1">
              <a:buFont typeface="Courier New" panose="02070309020205020404" pitchFamily="49" charset="0"/>
              <a:buChar char="o"/>
            </a:pPr>
            <a:endParaRPr lang="en-US" dirty="0"/>
          </a:p>
        </p:txBody>
      </p:sp>
      <p:pic>
        <p:nvPicPr>
          <p:cNvPr id="6" name="Picture 5"/>
          <p:cNvPicPr>
            <a:picLocks noChangeAspect="1"/>
          </p:cNvPicPr>
          <p:nvPr/>
        </p:nvPicPr>
        <p:blipFill>
          <a:blip r:embed="rId3"/>
          <a:stretch>
            <a:fillRect/>
          </a:stretch>
        </p:blipFill>
        <p:spPr>
          <a:xfrm>
            <a:off x="5920240" y="1981200"/>
            <a:ext cx="5225143" cy="3429000"/>
          </a:xfrm>
          <a:prstGeom prst="rect">
            <a:avLst/>
          </a:prstGeom>
        </p:spPr>
      </p:pic>
    </p:spTree>
    <p:extLst>
      <p:ext uri="{BB962C8B-B14F-4D97-AF65-F5344CB8AC3E}">
        <p14:creationId xmlns:p14="http://schemas.microsoft.com/office/powerpoint/2010/main" val="1607970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11973C2-EB8B-452A-A698-4A252FD3A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0162E77-11AD-44A7-84EC-40C59EEFBD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80B0835-A8AD-4A9F-9E07-D56119FB708A}"/>
              </a:ext>
            </a:extLst>
          </p:cNvPr>
          <p:cNvPicPr>
            <a:picLocks noChangeAspect="1"/>
          </p:cNvPicPr>
          <p:nvPr/>
        </p:nvPicPr>
        <p:blipFill rotWithShape="1">
          <a:blip r:embed="rId3">
            <a:extLst>
              <a:ext uri="{28A0092B-C50C-407E-A947-70E740481C1C}">
                <a14:useLocalDpi xmlns:a14="http://schemas.microsoft.com/office/drawing/2010/main" val="0"/>
              </a:ext>
            </a:extLst>
          </a:blip>
          <a:srcRect l="25074" r="29887" b="2"/>
          <a:stretch/>
        </p:blipFill>
        <p:spPr>
          <a:xfrm>
            <a:off x="20" y="-12128"/>
            <a:ext cx="4653063" cy="6870127"/>
          </a:xfrm>
          <a:prstGeom prst="rect">
            <a:avLst/>
          </a:prstGeom>
        </p:spPr>
      </p:pic>
      <p:cxnSp>
        <p:nvCxnSpPr>
          <p:cNvPr id="15" name="Straight Connector 14">
            <a:extLst>
              <a:ext uri="{FF2B5EF4-FFF2-40B4-BE49-F238E27FC236}">
                <a16:creationId xmlns:a16="http://schemas.microsoft.com/office/drawing/2014/main" id="{5AB158E9-1B40-4CD6-95F0-95CA11DF7B7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6240" y="2085703"/>
            <a:ext cx="6169079"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180251" y="634946"/>
            <a:ext cx="6366484" cy="1450757"/>
          </a:xfrm>
        </p:spPr>
        <p:txBody>
          <a:bodyPr>
            <a:normAutofit/>
          </a:bodyPr>
          <a:lstStyle/>
          <a:p>
            <a:r>
              <a:rPr lang="en-US"/>
              <a:t>Cochrane Review, </a:t>
            </a:r>
            <a:r>
              <a:rPr lang="en-US" dirty="0"/>
              <a:t>March 2018</a:t>
            </a:r>
          </a:p>
        </p:txBody>
      </p:sp>
      <p:sp>
        <p:nvSpPr>
          <p:cNvPr id="5" name="Content Placeholder 4"/>
          <p:cNvSpPr>
            <a:spLocks noGrp="1"/>
          </p:cNvSpPr>
          <p:nvPr>
            <p:ph idx="1"/>
          </p:nvPr>
        </p:nvSpPr>
        <p:spPr>
          <a:xfrm>
            <a:off x="5180251" y="2198914"/>
            <a:ext cx="6366484" cy="3670180"/>
          </a:xfrm>
        </p:spPr>
        <p:txBody>
          <a:bodyPr>
            <a:normAutofit/>
          </a:bodyPr>
          <a:lstStyle/>
          <a:p>
            <a:endParaRPr lang="en-US" b="1"/>
          </a:p>
          <a:p>
            <a:r>
              <a:rPr lang="en-US" b="1" dirty="0"/>
              <a:t>Author’s conclusions: </a:t>
            </a:r>
            <a:endParaRPr lang="en-US" b="1"/>
          </a:p>
          <a:p>
            <a:r>
              <a:rPr lang="en-US" b="1" dirty="0"/>
              <a:t>“The potential benefits of cannabis-based medicine (herbal cannabis, plant-derived or synthetic THC, THC/CBD </a:t>
            </a:r>
            <a:r>
              <a:rPr lang="en-US" b="1" dirty="0" err="1"/>
              <a:t>oromucosal</a:t>
            </a:r>
            <a:r>
              <a:rPr lang="en-US" b="1" dirty="0"/>
              <a:t> spray) in chronic neuropathic pain might be outweighed by their potential harms.”</a:t>
            </a:r>
            <a:endParaRPr lang="en-US" b="1"/>
          </a:p>
        </p:txBody>
      </p:sp>
    </p:spTree>
    <p:extLst>
      <p:ext uri="{BB962C8B-B14F-4D97-AF65-F5344CB8AC3E}">
        <p14:creationId xmlns:p14="http://schemas.microsoft.com/office/powerpoint/2010/main" val="264979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311973C2-EB8B-452A-A698-4A252FD3A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2">
            <a:extLst>
              <a:ext uri="{FF2B5EF4-FFF2-40B4-BE49-F238E27FC236}">
                <a16:creationId xmlns:a16="http://schemas.microsoft.com/office/drawing/2014/main" id="{10162E77-11AD-44A7-84EC-40C59EEFBD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203D91D-D66B-41AA-BA2B-2BFBAE972D1A}"/>
              </a:ext>
            </a:extLst>
          </p:cNvPr>
          <p:cNvPicPr>
            <a:picLocks noChangeAspect="1"/>
          </p:cNvPicPr>
          <p:nvPr/>
        </p:nvPicPr>
        <p:blipFill rotWithShape="1">
          <a:blip r:embed="rId3">
            <a:extLst>
              <a:ext uri="{28A0092B-C50C-407E-A947-70E740481C1C}">
                <a14:useLocalDpi xmlns:a14="http://schemas.microsoft.com/office/drawing/2010/main" val="0"/>
              </a:ext>
            </a:extLst>
          </a:blip>
          <a:srcRect l="25074" r="29887" b="2"/>
          <a:stretch/>
        </p:blipFill>
        <p:spPr>
          <a:xfrm>
            <a:off x="20" y="-12128"/>
            <a:ext cx="4653063" cy="6870127"/>
          </a:xfrm>
          <a:prstGeom prst="rect">
            <a:avLst/>
          </a:prstGeom>
        </p:spPr>
      </p:pic>
      <p:cxnSp>
        <p:nvCxnSpPr>
          <p:cNvPr id="21" name="Straight Connector 14">
            <a:extLst>
              <a:ext uri="{FF2B5EF4-FFF2-40B4-BE49-F238E27FC236}">
                <a16:creationId xmlns:a16="http://schemas.microsoft.com/office/drawing/2014/main" id="{5AB158E9-1B40-4CD6-95F0-95CA11DF7B7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6240" y="2085703"/>
            <a:ext cx="6169079"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180251" y="634946"/>
            <a:ext cx="6366484" cy="1450757"/>
          </a:xfrm>
        </p:spPr>
        <p:txBody>
          <a:bodyPr>
            <a:normAutofit/>
          </a:bodyPr>
          <a:lstStyle/>
          <a:p>
            <a:r>
              <a:rPr lang="en-US" dirty="0"/>
              <a:t>Pain, May 2018</a:t>
            </a:r>
          </a:p>
        </p:txBody>
      </p:sp>
      <p:sp>
        <p:nvSpPr>
          <p:cNvPr id="5" name="Content Placeholder 4"/>
          <p:cNvSpPr>
            <a:spLocks noGrp="1"/>
          </p:cNvSpPr>
          <p:nvPr>
            <p:ph idx="1"/>
          </p:nvPr>
        </p:nvSpPr>
        <p:spPr>
          <a:xfrm>
            <a:off x="5180251" y="2198914"/>
            <a:ext cx="6366484" cy="3670180"/>
          </a:xfrm>
        </p:spPr>
        <p:txBody>
          <a:bodyPr>
            <a:normAutofit/>
          </a:bodyPr>
          <a:lstStyle/>
          <a:p>
            <a:endParaRPr lang="en-US" b="1"/>
          </a:p>
          <a:p>
            <a:endParaRPr lang="en-US" b="1"/>
          </a:p>
          <a:p>
            <a:endParaRPr lang="en-US" b="1"/>
          </a:p>
          <a:p>
            <a:r>
              <a:rPr lang="en-US" b="1"/>
              <a:t>“</a:t>
            </a:r>
            <a:r>
              <a:rPr lang="en-US" b="1" dirty="0"/>
              <a:t>It appears unlikely that cannabinoids are highly effective medicines for chronic non cancer pain.”</a:t>
            </a:r>
          </a:p>
        </p:txBody>
      </p:sp>
    </p:spTree>
    <p:extLst>
      <p:ext uri="{BB962C8B-B14F-4D97-AF65-F5344CB8AC3E}">
        <p14:creationId xmlns:p14="http://schemas.microsoft.com/office/powerpoint/2010/main" val="335086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497DE5-0939-4D1D-9350-0C5E1B209C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CCC70ED-6C63-4537-B7EB-51990D6C0A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604" y="457200"/>
            <a:ext cx="11271616"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76E24C1-2968-40DC-A36E-F6B85F0F07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595" y="521208"/>
            <a:ext cx="11143634"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2536134" y="905933"/>
            <a:ext cx="7148551" cy="5039728"/>
          </a:xfrm>
          <a:prstGeom prst="rect">
            <a:avLst/>
          </a:prstGeom>
        </p:spPr>
      </p:pic>
    </p:spTree>
    <p:extLst>
      <p:ext uri="{BB962C8B-B14F-4D97-AF65-F5344CB8AC3E}">
        <p14:creationId xmlns:p14="http://schemas.microsoft.com/office/powerpoint/2010/main" val="88164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FE6735-AB3F-427A-B2BF-FCBA2E13ECB2}"/>
              </a:ext>
            </a:extLst>
          </p:cNvPr>
          <p:cNvPicPr>
            <a:picLocks noChangeAspect="1"/>
          </p:cNvPicPr>
          <p:nvPr/>
        </p:nvPicPr>
        <p:blipFill rotWithShape="1">
          <a:blip r:embed="rId3">
            <a:extLst>
              <a:ext uri="{28A0092B-C50C-407E-A947-70E740481C1C}">
                <a14:useLocalDpi xmlns:a14="http://schemas.microsoft.com/office/drawing/2010/main" val="0"/>
              </a:ext>
            </a:extLst>
          </a:blip>
          <a:srcRect l="25400" r="30211"/>
          <a:stretch/>
        </p:blipFill>
        <p:spPr>
          <a:xfrm>
            <a:off x="20" y="10"/>
            <a:ext cx="4577759" cy="6857990"/>
          </a:xfrm>
          <a:prstGeom prst="rect">
            <a:avLst/>
          </a:prstGeom>
        </p:spPr>
      </p:pic>
      <p:sp>
        <p:nvSpPr>
          <p:cNvPr id="11" name="Rectangle 10">
            <a:extLst>
              <a:ext uri="{FF2B5EF4-FFF2-40B4-BE49-F238E27FC236}">
                <a16:creationId xmlns:a16="http://schemas.microsoft.com/office/drawing/2014/main" id="{4AAB5859-0C3B-4536-9743-0CAF111EDB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8524" y="0"/>
            <a:ext cx="75503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81A51F47-81C5-43A3-98C0-DB7B157210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7779" y="0"/>
            <a:ext cx="63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p:cNvSpPr>
            <a:spLocks noGrp="1"/>
          </p:cNvSpPr>
          <p:nvPr>
            <p:ph type="title"/>
          </p:nvPr>
        </p:nvSpPr>
        <p:spPr>
          <a:xfrm>
            <a:off x="5122871" y="516835"/>
            <a:ext cx="6338189" cy="1666501"/>
          </a:xfrm>
        </p:spPr>
        <p:txBody>
          <a:bodyPr>
            <a:normAutofit/>
          </a:bodyPr>
          <a:lstStyle/>
          <a:p>
            <a:r>
              <a:rPr lang="en-US" sz="4000">
                <a:solidFill>
                  <a:srgbClr val="FFFFFF"/>
                </a:solidFill>
              </a:rPr>
              <a:t>Common Adverse Events </a:t>
            </a:r>
          </a:p>
        </p:txBody>
      </p:sp>
      <p:sp>
        <p:nvSpPr>
          <p:cNvPr id="5" name="Content Placeholder 4"/>
          <p:cNvSpPr>
            <a:spLocks noGrp="1"/>
          </p:cNvSpPr>
          <p:nvPr>
            <p:ph idx="1"/>
          </p:nvPr>
        </p:nvSpPr>
        <p:spPr>
          <a:xfrm>
            <a:off x="5122871" y="2236304"/>
            <a:ext cx="6338189" cy="3652667"/>
          </a:xfrm>
        </p:spPr>
        <p:txBody>
          <a:bodyPr>
            <a:normAutofit/>
          </a:bodyPr>
          <a:lstStyle/>
          <a:p>
            <a:pPr>
              <a:buFont typeface="Courier New" panose="02070309020205020404" pitchFamily="49" charset="0"/>
              <a:buChar char="o"/>
            </a:pPr>
            <a:r>
              <a:rPr lang="en-US" sz="1100">
                <a:solidFill>
                  <a:srgbClr val="FFFFFF"/>
                </a:solidFill>
              </a:rPr>
              <a:t>Asthenia</a:t>
            </a:r>
          </a:p>
          <a:p>
            <a:pPr>
              <a:buFont typeface="Courier New" panose="02070309020205020404" pitchFamily="49" charset="0"/>
              <a:buChar char="o"/>
            </a:pPr>
            <a:r>
              <a:rPr lang="en-US" sz="1100">
                <a:solidFill>
                  <a:srgbClr val="FFFFFF"/>
                </a:solidFill>
              </a:rPr>
              <a:t>Balance problems</a:t>
            </a:r>
          </a:p>
          <a:p>
            <a:pPr>
              <a:buFont typeface="Courier New" panose="02070309020205020404" pitchFamily="49" charset="0"/>
              <a:buChar char="o"/>
            </a:pPr>
            <a:r>
              <a:rPr lang="en-US" sz="1100">
                <a:solidFill>
                  <a:srgbClr val="FFFFFF"/>
                </a:solidFill>
              </a:rPr>
              <a:t>Confusion</a:t>
            </a:r>
          </a:p>
          <a:p>
            <a:pPr>
              <a:buFont typeface="Courier New" panose="02070309020205020404" pitchFamily="49" charset="0"/>
              <a:buChar char="o"/>
            </a:pPr>
            <a:r>
              <a:rPr lang="en-US" sz="1100">
                <a:solidFill>
                  <a:srgbClr val="FFFFFF"/>
                </a:solidFill>
              </a:rPr>
              <a:t>Dizziness</a:t>
            </a:r>
          </a:p>
          <a:p>
            <a:pPr>
              <a:buFont typeface="Courier New" panose="02070309020205020404" pitchFamily="49" charset="0"/>
              <a:buChar char="o"/>
            </a:pPr>
            <a:r>
              <a:rPr lang="en-US" sz="1100">
                <a:solidFill>
                  <a:srgbClr val="FFFFFF"/>
                </a:solidFill>
              </a:rPr>
              <a:t>Disorientation</a:t>
            </a:r>
          </a:p>
          <a:p>
            <a:pPr>
              <a:buFont typeface="Courier New" panose="02070309020205020404" pitchFamily="49" charset="0"/>
              <a:buChar char="o"/>
            </a:pPr>
            <a:r>
              <a:rPr lang="en-US" sz="1100">
                <a:solidFill>
                  <a:srgbClr val="FFFFFF"/>
                </a:solidFill>
              </a:rPr>
              <a:t>Dry mouth</a:t>
            </a:r>
          </a:p>
          <a:p>
            <a:pPr>
              <a:buFont typeface="Courier New" panose="02070309020205020404" pitchFamily="49" charset="0"/>
              <a:buChar char="o"/>
            </a:pPr>
            <a:r>
              <a:rPr lang="en-US" sz="1100">
                <a:solidFill>
                  <a:srgbClr val="FFFFFF"/>
                </a:solidFill>
              </a:rPr>
              <a:t>Fatigue</a:t>
            </a:r>
          </a:p>
          <a:p>
            <a:pPr>
              <a:buFont typeface="Courier New" panose="02070309020205020404" pitchFamily="49" charset="0"/>
              <a:buChar char="o"/>
            </a:pPr>
            <a:r>
              <a:rPr lang="en-US" sz="1100">
                <a:solidFill>
                  <a:srgbClr val="FFFFFF"/>
                </a:solidFill>
              </a:rPr>
              <a:t>Hallucinations</a:t>
            </a:r>
          </a:p>
          <a:p>
            <a:pPr>
              <a:buFont typeface="Courier New" panose="02070309020205020404" pitchFamily="49" charset="0"/>
              <a:buChar char="o"/>
            </a:pPr>
            <a:r>
              <a:rPr lang="en-US" sz="1100">
                <a:solidFill>
                  <a:srgbClr val="FFFFFF"/>
                </a:solidFill>
              </a:rPr>
              <a:t>Nausea</a:t>
            </a:r>
          </a:p>
          <a:p>
            <a:pPr>
              <a:buFont typeface="Courier New" panose="02070309020205020404" pitchFamily="49" charset="0"/>
              <a:buChar char="o"/>
            </a:pPr>
            <a:r>
              <a:rPr lang="en-US" sz="1100">
                <a:solidFill>
                  <a:srgbClr val="FFFFFF"/>
                </a:solidFill>
              </a:rPr>
              <a:t>Vomiting</a:t>
            </a:r>
          </a:p>
          <a:p>
            <a:pPr>
              <a:buFont typeface="Courier New" panose="02070309020205020404" pitchFamily="49" charset="0"/>
              <a:buChar char="o"/>
            </a:pPr>
            <a:r>
              <a:rPr lang="en-US" sz="1100">
                <a:solidFill>
                  <a:srgbClr val="FFFFFF"/>
                </a:solidFill>
              </a:rPr>
              <a:t>Somnolence</a:t>
            </a:r>
          </a:p>
          <a:p>
            <a:pPr>
              <a:buFont typeface="Courier New" panose="02070309020205020404" pitchFamily="49" charset="0"/>
              <a:buChar char="o"/>
            </a:pPr>
            <a:endParaRPr lang="en-US" sz="1100">
              <a:solidFill>
                <a:srgbClr val="FFFFFF"/>
              </a:solidFill>
            </a:endParaRPr>
          </a:p>
          <a:p>
            <a:pPr>
              <a:buFont typeface="Courier New" panose="02070309020205020404" pitchFamily="49" charset="0"/>
              <a:buChar char="o"/>
            </a:pPr>
            <a:endParaRPr lang="en-US" sz="1100">
              <a:solidFill>
                <a:srgbClr val="FFFFFF"/>
              </a:solidFill>
            </a:endParaRPr>
          </a:p>
        </p:txBody>
      </p:sp>
    </p:spTree>
    <p:extLst>
      <p:ext uri="{BB962C8B-B14F-4D97-AF65-F5344CB8AC3E}">
        <p14:creationId xmlns:p14="http://schemas.microsoft.com/office/powerpoint/2010/main" val="145679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DCAE52F-5B80-4175-81FD-AD6195A0512D}"/>
              </a:ext>
            </a:extLst>
          </p:cNvPr>
          <p:cNvPicPr>
            <a:picLocks noChangeAspect="1"/>
          </p:cNvPicPr>
          <p:nvPr/>
        </p:nvPicPr>
        <p:blipFill rotWithShape="1">
          <a:blip r:embed="rId3"/>
          <a:srcRect r="3" b="341"/>
          <a:stretch/>
        </p:blipFill>
        <p:spPr>
          <a:xfrm>
            <a:off x="20" y="-12128"/>
            <a:ext cx="4653063"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6240" y="2085703"/>
            <a:ext cx="6169079"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180251" y="634946"/>
            <a:ext cx="6366484" cy="1450757"/>
          </a:xfrm>
        </p:spPr>
        <p:txBody>
          <a:bodyPr>
            <a:normAutofit/>
          </a:bodyPr>
          <a:lstStyle/>
          <a:p>
            <a:r>
              <a:rPr lang="en-US" dirty="0"/>
              <a:t>CBD Safety and Side Effects</a:t>
            </a:r>
          </a:p>
        </p:txBody>
      </p:sp>
      <p:sp>
        <p:nvSpPr>
          <p:cNvPr id="5" name="Content Placeholder 4"/>
          <p:cNvSpPr>
            <a:spLocks noGrp="1"/>
          </p:cNvSpPr>
          <p:nvPr>
            <p:ph idx="1"/>
          </p:nvPr>
        </p:nvSpPr>
        <p:spPr>
          <a:xfrm>
            <a:off x="5180251" y="2198914"/>
            <a:ext cx="6366484" cy="3670180"/>
          </a:xfrm>
        </p:spPr>
        <p:txBody>
          <a:bodyPr>
            <a:normAutofit/>
          </a:bodyPr>
          <a:lstStyle/>
          <a:p>
            <a:pPr>
              <a:buFont typeface="Courier New"/>
              <a:buChar char="o"/>
            </a:pPr>
            <a:r>
              <a:rPr lang="en-US" dirty="0"/>
              <a:t>Tiredness</a:t>
            </a:r>
          </a:p>
          <a:p>
            <a:pPr>
              <a:buFont typeface="Courier New"/>
              <a:buChar char="o"/>
            </a:pPr>
            <a:r>
              <a:rPr lang="en-US" dirty="0"/>
              <a:t>Diarrhea</a:t>
            </a:r>
          </a:p>
          <a:p>
            <a:pPr>
              <a:buFont typeface="Courier New"/>
              <a:buChar char="o"/>
            </a:pPr>
            <a:r>
              <a:rPr lang="en-US" dirty="0"/>
              <a:t>Changes in appetite/weight</a:t>
            </a:r>
          </a:p>
          <a:p>
            <a:pPr>
              <a:buFont typeface="Courier New"/>
              <a:buChar char="o"/>
            </a:pPr>
            <a:r>
              <a:rPr lang="en-US" dirty="0"/>
              <a:t>Majority of studies performed were for treatment for epilepsy and psychotic disorders</a:t>
            </a:r>
          </a:p>
          <a:p>
            <a:pPr>
              <a:buFont typeface="Courier New"/>
              <a:buChar char="o"/>
            </a:pPr>
            <a:r>
              <a:rPr lang="en-US" dirty="0"/>
              <a:t>Better side effect profile than many meds for those conditions</a:t>
            </a:r>
          </a:p>
          <a:p>
            <a:pPr>
              <a:buFont typeface="Courier New"/>
              <a:buChar char="o"/>
            </a:pPr>
            <a:r>
              <a:rPr lang="en-US" dirty="0"/>
              <a:t>More needs to be known about interactions with other meds</a:t>
            </a:r>
          </a:p>
        </p:txBody>
      </p:sp>
    </p:spTree>
    <p:extLst>
      <p:ext uri="{BB962C8B-B14F-4D97-AF65-F5344CB8AC3E}">
        <p14:creationId xmlns:p14="http://schemas.microsoft.com/office/powerpoint/2010/main" val="219738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497DE5-0939-4D1D-9350-0C5E1B209C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CC70ED-6C63-4537-B7EB-51990D6C0A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604" y="457200"/>
            <a:ext cx="11271616"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6E24C1-2968-40DC-A36E-F6B85F0F07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595" y="521208"/>
            <a:ext cx="11143634"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1875344" y="905933"/>
            <a:ext cx="8470131" cy="5039728"/>
          </a:xfrm>
          <a:prstGeom prst="rect">
            <a:avLst/>
          </a:prstGeom>
        </p:spPr>
      </p:pic>
    </p:spTree>
    <p:extLst>
      <p:ext uri="{BB962C8B-B14F-4D97-AF65-F5344CB8AC3E}">
        <p14:creationId xmlns:p14="http://schemas.microsoft.com/office/powerpoint/2010/main" val="156220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are the risks of marijuana?</a:t>
            </a:r>
          </a:p>
        </p:txBody>
      </p:sp>
      <p:sp>
        <p:nvSpPr>
          <p:cNvPr id="5" name="Content Placeholder 4"/>
          <p:cNvSpPr>
            <a:spLocks noGrp="1"/>
          </p:cNvSpPr>
          <p:nvPr>
            <p:ph sz="half" idx="1"/>
          </p:nvPr>
        </p:nvSpPr>
        <p:spPr/>
        <p:txBody>
          <a:bodyPr/>
          <a:lstStyle/>
          <a:p>
            <a:pPr>
              <a:buFont typeface="Courier New"/>
              <a:buChar char="o"/>
            </a:pPr>
            <a:r>
              <a:rPr lang="en-US" dirty="0"/>
              <a:t>Known Risks:</a:t>
            </a:r>
          </a:p>
          <a:p>
            <a:pPr lvl="1">
              <a:buFont typeface="Courier New"/>
              <a:buChar char="o"/>
            </a:pPr>
            <a:r>
              <a:rPr lang="en-US" dirty="0"/>
              <a:t>Driving impairment</a:t>
            </a:r>
          </a:p>
          <a:p>
            <a:pPr lvl="1">
              <a:buFont typeface="Courier New"/>
              <a:buChar char="o"/>
            </a:pPr>
            <a:r>
              <a:rPr lang="en-US" dirty="0"/>
              <a:t>Addiction</a:t>
            </a:r>
          </a:p>
          <a:p>
            <a:pPr lvl="1">
              <a:buFont typeface="Courier New"/>
              <a:buChar char="o"/>
            </a:pPr>
            <a:r>
              <a:rPr lang="en-US" dirty="0"/>
              <a:t>Hyperemesis syndrome</a:t>
            </a:r>
          </a:p>
          <a:p>
            <a:pPr>
              <a:buFont typeface="Courier New"/>
              <a:buChar char="o"/>
            </a:pPr>
            <a:r>
              <a:rPr lang="en-US" dirty="0"/>
              <a:t>Possible Risks:</a:t>
            </a:r>
          </a:p>
          <a:p>
            <a:pPr lvl="1">
              <a:buFont typeface="Courier New"/>
              <a:buChar char="o"/>
            </a:pPr>
            <a:r>
              <a:rPr lang="en-US" dirty="0"/>
              <a:t>Myocardial infarction</a:t>
            </a:r>
          </a:p>
          <a:p>
            <a:pPr lvl="1">
              <a:buFont typeface="Courier New"/>
              <a:buChar char="o"/>
            </a:pPr>
            <a:r>
              <a:rPr lang="en-US" dirty="0"/>
              <a:t>Stroke</a:t>
            </a:r>
          </a:p>
          <a:p>
            <a:pPr lvl="1">
              <a:buFont typeface="Courier New"/>
              <a:buChar char="o"/>
            </a:pPr>
            <a:r>
              <a:rPr lang="en-US" dirty="0"/>
              <a:t>Schizophrenia</a:t>
            </a:r>
          </a:p>
          <a:p>
            <a:pPr lvl="1">
              <a:buFont typeface="Courier New"/>
              <a:buChar char="o"/>
            </a:pPr>
            <a:r>
              <a:rPr lang="en-US" dirty="0"/>
              <a:t>Psychotic episodes</a:t>
            </a:r>
          </a:p>
          <a:p>
            <a:pPr lvl="1">
              <a:buFont typeface="Courier New"/>
              <a:buChar char="o"/>
            </a:pPr>
            <a:r>
              <a:rPr lang="en-US" dirty="0"/>
              <a:t>Long-term cognitive dysfunction</a:t>
            </a:r>
          </a:p>
          <a:p>
            <a:endParaRPr lang="en-US" dirty="0"/>
          </a:p>
        </p:txBody>
      </p:sp>
      <p:pic>
        <p:nvPicPr>
          <p:cNvPr id="7" name="Content Placeholder 2" descr="Cheech-and-Chong-driving.jpg"/>
          <p:cNvPicPr>
            <a:picLocks noGrp="1" noChangeAspect="1"/>
          </p:cNvPicPr>
          <p:nvPr>
            <p:ph sz="half" idx="2"/>
          </p:nvPr>
        </p:nvPicPr>
        <p:blipFill>
          <a:blip r:embed="rId3">
            <a:extLst>
              <a:ext uri="{28A0092B-C50C-407E-A947-70E740481C1C}">
                <a14:useLocalDpi xmlns:a14="http://schemas.microsoft.com/office/drawing/2010/main" val="0"/>
              </a:ext>
            </a:extLst>
          </a:blip>
          <a:srcRect l="12289" r="12289"/>
          <a:stretch>
            <a:fillRect/>
          </a:stretch>
        </p:blipFill>
        <p:spPr>
          <a:xfrm>
            <a:off x="4570413" y="1846263"/>
            <a:ext cx="6581775" cy="4022725"/>
          </a:xfrm>
        </p:spPr>
      </p:pic>
    </p:spTree>
    <p:extLst>
      <p:ext uri="{BB962C8B-B14F-4D97-AF65-F5344CB8AC3E}">
        <p14:creationId xmlns:p14="http://schemas.microsoft.com/office/powerpoint/2010/main" val="421918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8247643-37AB-47DE-B7BD-7A64FEB133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AEBC3119-F8E7-4266-91B8-7A1E808B48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881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32">
            <a:extLst>
              <a:ext uri="{FF2B5EF4-FFF2-40B4-BE49-F238E27FC236}">
                <a16:creationId xmlns:a16="http://schemas.microsoft.com/office/drawing/2014/main" id="{57D15890-6502-4FAA-AB03-AFAC88EE29D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Content Placeholder 8">
            <a:extLst>
              <a:ext uri="{FF2B5EF4-FFF2-40B4-BE49-F238E27FC236}">
                <a16:creationId xmlns:a16="http://schemas.microsoft.com/office/drawing/2014/main" id="{A71E28A7-0751-4F2E-88F8-7E6600BE9F6B}"/>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5400" r="30211"/>
          <a:stretch/>
        </p:blipFill>
        <p:spPr>
          <a:xfrm>
            <a:off x="20" y="10"/>
            <a:ext cx="4577759" cy="6857990"/>
          </a:xfrm>
          <a:prstGeom prst="rect">
            <a:avLst/>
          </a:prstGeom>
        </p:spPr>
      </p:pic>
      <p:sp>
        <p:nvSpPr>
          <p:cNvPr id="35" name="Rectangle 34">
            <a:extLst>
              <a:ext uri="{FF2B5EF4-FFF2-40B4-BE49-F238E27FC236}">
                <a16:creationId xmlns:a16="http://schemas.microsoft.com/office/drawing/2014/main" id="{4AAB5859-0C3B-4536-9743-0CAF111EDB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8524" y="0"/>
            <a:ext cx="75503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81A51F47-81C5-43A3-98C0-DB7B157210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7779" y="0"/>
            <a:ext cx="63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598E2564-DACA-4900-A471-56E55787963C}"/>
              </a:ext>
            </a:extLst>
          </p:cNvPr>
          <p:cNvSpPr>
            <a:spLocks noGrp="1"/>
          </p:cNvSpPr>
          <p:nvPr>
            <p:ph type="title"/>
          </p:nvPr>
        </p:nvSpPr>
        <p:spPr>
          <a:xfrm>
            <a:off x="5122871" y="516835"/>
            <a:ext cx="6338189" cy="1666501"/>
          </a:xfrm>
        </p:spPr>
        <p:txBody>
          <a:bodyPr vert="horz" lIns="91440" tIns="45720" rIns="91440" bIns="45720" rtlCol="0" anchor="b">
            <a:normAutofit/>
          </a:bodyPr>
          <a:lstStyle/>
          <a:p>
            <a:pPr defTabSz="914400"/>
            <a:r>
              <a:rPr lang="en-US" sz="4000" dirty="0">
                <a:solidFill>
                  <a:srgbClr val="FFFFFF"/>
                </a:solidFill>
              </a:rPr>
              <a:t>Objectives</a:t>
            </a:r>
          </a:p>
        </p:txBody>
      </p:sp>
      <p:sp>
        <p:nvSpPr>
          <p:cNvPr id="7" name="Content Placeholder 6">
            <a:extLst>
              <a:ext uri="{FF2B5EF4-FFF2-40B4-BE49-F238E27FC236}">
                <a16:creationId xmlns:a16="http://schemas.microsoft.com/office/drawing/2014/main" id="{B93BEBAF-0CBF-4699-9E6F-0C0C074D49B8}"/>
              </a:ext>
            </a:extLst>
          </p:cNvPr>
          <p:cNvSpPr>
            <a:spLocks noGrp="1"/>
          </p:cNvSpPr>
          <p:nvPr>
            <p:ph sz="half" idx="2"/>
          </p:nvPr>
        </p:nvSpPr>
        <p:spPr>
          <a:xfrm>
            <a:off x="5122871" y="2236304"/>
            <a:ext cx="6338189" cy="3652667"/>
          </a:xfrm>
        </p:spPr>
        <p:txBody>
          <a:bodyPr vert="horz" lIns="0" tIns="45720" rIns="0" bIns="45720" rtlCol="0">
            <a:normAutofit/>
          </a:bodyPr>
          <a:lstStyle/>
          <a:p>
            <a:pPr defTabSz="914400"/>
            <a:r>
              <a:rPr lang="en-US" sz="1800" dirty="0">
                <a:solidFill>
                  <a:srgbClr val="FFFFFF"/>
                </a:solidFill>
              </a:rPr>
              <a:t>History and current use in the US</a:t>
            </a:r>
          </a:p>
          <a:p>
            <a:pPr defTabSz="914400"/>
            <a:r>
              <a:rPr lang="en-US" sz="1800" dirty="0">
                <a:solidFill>
                  <a:srgbClr val="FFFFFF"/>
                </a:solidFill>
              </a:rPr>
              <a:t>What is “medical marijuana”</a:t>
            </a:r>
          </a:p>
          <a:p>
            <a:pPr defTabSz="914400"/>
            <a:r>
              <a:rPr lang="en-US" sz="1800" dirty="0">
                <a:solidFill>
                  <a:srgbClr val="FFFFFF"/>
                </a:solidFill>
              </a:rPr>
              <a:t>What it’s used for</a:t>
            </a:r>
          </a:p>
          <a:p>
            <a:pPr defTabSz="914400"/>
            <a:r>
              <a:rPr lang="en-US" sz="1800" dirty="0">
                <a:solidFill>
                  <a:srgbClr val="FFFFFF"/>
                </a:solidFill>
              </a:rPr>
              <a:t>How it is used</a:t>
            </a:r>
          </a:p>
          <a:p>
            <a:pPr defTabSz="914400"/>
            <a:r>
              <a:rPr lang="en-US" sz="1800" dirty="0">
                <a:solidFill>
                  <a:srgbClr val="FFFFFF"/>
                </a:solidFill>
              </a:rPr>
              <a:t>Adverse effects</a:t>
            </a:r>
          </a:p>
          <a:p>
            <a:pPr defTabSz="914400"/>
            <a:r>
              <a:rPr lang="en-US" sz="1800" dirty="0">
                <a:solidFill>
                  <a:srgbClr val="FFFFFF"/>
                </a:solidFill>
              </a:rPr>
              <a:t>Long-term risks</a:t>
            </a:r>
          </a:p>
          <a:p>
            <a:pPr defTabSz="914400"/>
            <a:r>
              <a:rPr lang="en-US" sz="1800" dirty="0">
                <a:solidFill>
                  <a:srgbClr val="FFFFFF"/>
                </a:solidFill>
              </a:rPr>
              <a:t>Provider responsibilities</a:t>
            </a:r>
          </a:p>
          <a:p>
            <a:pPr defTabSz="914400"/>
            <a:endParaRPr lang="en-US" sz="1800" dirty="0">
              <a:solidFill>
                <a:srgbClr val="FFFFFF"/>
              </a:solidFill>
            </a:endParaRPr>
          </a:p>
          <a:p>
            <a:pPr defTabSz="914400"/>
            <a:endParaRPr lang="en-US" sz="1800" dirty="0">
              <a:solidFill>
                <a:srgbClr val="FFFFFF"/>
              </a:solidFill>
            </a:endParaRPr>
          </a:p>
        </p:txBody>
      </p:sp>
    </p:spTree>
    <p:extLst>
      <p:ext uri="{BB962C8B-B14F-4D97-AF65-F5344CB8AC3E}">
        <p14:creationId xmlns:p14="http://schemas.microsoft.com/office/powerpoint/2010/main" val="378269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0A14106-4EBC-49E4-B8BE-B06D671E3E56}"/>
              </a:ext>
            </a:extLst>
          </p:cNvPr>
          <p:cNvPicPr>
            <a:picLocks noChangeAspect="1"/>
          </p:cNvPicPr>
          <p:nvPr/>
        </p:nvPicPr>
        <p:blipFill rotWithShape="1">
          <a:blip r:embed="rId3">
            <a:extLst>
              <a:ext uri="{28A0092B-C50C-407E-A947-70E740481C1C}">
                <a14:useLocalDpi xmlns:a14="http://schemas.microsoft.com/office/drawing/2010/main" val="0"/>
              </a:ext>
            </a:extLst>
          </a:blip>
          <a:srcRect l="25074" r="29887" b="2"/>
          <a:stretch/>
        </p:blipFill>
        <p:spPr>
          <a:xfrm>
            <a:off x="20" y="-12128"/>
            <a:ext cx="4653063"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6240" y="2085703"/>
            <a:ext cx="6169079"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180251" y="634946"/>
            <a:ext cx="6366484" cy="1450757"/>
          </a:xfrm>
        </p:spPr>
        <p:txBody>
          <a:bodyPr>
            <a:normAutofit/>
          </a:bodyPr>
          <a:lstStyle/>
          <a:p>
            <a:r>
              <a:rPr lang="en-US" dirty="0"/>
              <a:t>Long-term Risks from Smoking Marijuana</a:t>
            </a:r>
          </a:p>
        </p:txBody>
      </p:sp>
      <p:sp>
        <p:nvSpPr>
          <p:cNvPr id="3" name="Content Placeholder 2"/>
          <p:cNvSpPr>
            <a:spLocks noGrp="1"/>
          </p:cNvSpPr>
          <p:nvPr>
            <p:ph idx="1"/>
          </p:nvPr>
        </p:nvSpPr>
        <p:spPr>
          <a:xfrm>
            <a:off x="5180251" y="2198914"/>
            <a:ext cx="6366484" cy="3670180"/>
          </a:xfrm>
        </p:spPr>
        <p:txBody>
          <a:bodyPr>
            <a:normAutofit/>
          </a:bodyPr>
          <a:lstStyle/>
          <a:p>
            <a:pPr>
              <a:buFont typeface="Courier New"/>
              <a:buChar char="o"/>
            </a:pPr>
            <a:r>
              <a:rPr lang="en-US" dirty="0"/>
              <a:t>Lung disease </a:t>
            </a:r>
          </a:p>
          <a:p>
            <a:pPr>
              <a:buFont typeface="Courier New"/>
              <a:buChar char="o"/>
            </a:pPr>
            <a:r>
              <a:rPr lang="en-US" dirty="0"/>
              <a:t>Most studies found significant association between smoking marijuana and chronic bronchitis symptoms</a:t>
            </a:r>
          </a:p>
          <a:p>
            <a:pPr lvl="1">
              <a:buFont typeface="Courier New"/>
              <a:buChar char="o"/>
            </a:pPr>
            <a:r>
              <a:rPr lang="en-US" dirty="0"/>
              <a:t>Not been shown to cause significant abnormalities in lung function</a:t>
            </a:r>
          </a:p>
          <a:p>
            <a:pPr lvl="1">
              <a:buFont typeface="Courier New"/>
              <a:buChar char="o"/>
            </a:pPr>
            <a:r>
              <a:rPr lang="en-US" dirty="0"/>
              <a:t>Not a clear link to COPD</a:t>
            </a:r>
          </a:p>
          <a:p>
            <a:pPr>
              <a:buFont typeface="Courier New"/>
              <a:buChar char="o"/>
            </a:pPr>
            <a:r>
              <a:rPr lang="en-US" dirty="0"/>
              <a:t>Cancer</a:t>
            </a:r>
          </a:p>
          <a:p>
            <a:pPr lvl="1">
              <a:buFont typeface="Courier New"/>
              <a:buChar char="o"/>
            </a:pPr>
            <a:r>
              <a:rPr lang="en-US" dirty="0"/>
              <a:t>Evidence not found to link marijuana smoking to lung cancer</a:t>
            </a:r>
          </a:p>
        </p:txBody>
      </p:sp>
    </p:spTree>
    <p:extLst>
      <p:ext uri="{BB962C8B-B14F-4D97-AF65-F5344CB8AC3E}">
        <p14:creationId xmlns:p14="http://schemas.microsoft.com/office/powerpoint/2010/main" val="95367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756EED-C980-4B94-93FA-E840E5D6479F}"/>
              </a:ext>
            </a:extLst>
          </p:cNvPr>
          <p:cNvPicPr>
            <a:picLocks noChangeAspect="1"/>
          </p:cNvPicPr>
          <p:nvPr/>
        </p:nvPicPr>
        <p:blipFill rotWithShape="1">
          <a:blip r:embed="rId3">
            <a:extLst>
              <a:ext uri="{28A0092B-C50C-407E-A947-70E740481C1C}">
                <a14:useLocalDpi xmlns:a14="http://schemas.microsoft.com/office/drawing/2010/main" val="0"/>
              </a:ext>
            </a:extLst>
          </a:blip>
          <a:srcRect l="25400" r="30211"/>
          <a:stretch/>
        </p:blipFill>
        <p:spPr>
          <a:xfrm>
            <a:off x="20" y="10"/>
            <a:ext cx="4577759" cy="6857990"/>
          </a:xfrm>
          <a:prstGeom prst="rect">
            <a:avLst/>
          </a:prstGeom>
        </p:spPr>
      </p:pic>
      <p:sp>
        <p:nvSpPr>
          <p:cNvPr id="11" name="Rectangle 10">
            <a:extLst>
              <a:ext uri="{FF2B5EF4-FFF2-40B4-BE49-F238E27FC236}">
                <a16:creationId xmlns:a16="http://schemas.microsoft.com/office/drawing/2014/main" id="{4AAB5859-0C3B-4536-9743-0CAF111EDB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8524" y="0"/>
            <a:ext cx="75503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81A51F47-81C5-43A3-98C0-DB7B157210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7779" y="0"/>
            <a:ext cx="63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p:cNvSpPr>
            <a:spLocks noGrp="1"/>
          </p:cNvSpPr>
          <p:nvPr>
            <p:ph type="title"/>
          </p:nvPr>
        </p:nvSpPr>
        <p:spPr>
          <a:xfrm>
            <a:off x="5122871" y="516835"/>
            <a:ext cx="6338189" cy="1666501"/>
          </a:xfrm>
        </p:spPr>
        <p:txBody>
          <a:bodyPr>
            <a:normAutofit/>
          </a:bodyPr>
          <a:lstStyle/>
          <a:p>
            <a:r>
              <a:rPr lang="en-US" sz="4000">
                <a:solidFill>
                  <a:srgbClr val="FFFFFF"/>
                </a:solidFill>
              </a:rPr>
              <a:t>How it’s used</a:t>
            </a:r>
          </a:p>
        </p:txBody>
      </p:sp>
      <p:sp>
        <p:nvSpPr>
          <p:cNvPr id="5" name="Content Placeholder 4"/>
          <p:cNvSpPr>
            <a:spLocks noGrp="1"/>
          </p:cNvSpPr>
          <p:nvPr>
            <p:ph idx="1"/>
          </p:nvPr>
        </p:nvSpPr>
        <p:spPr>
          <a:xfrm>
            <a:off x="5122871" y="2236304"/>
            <a:ext cx="6338189" cy="3652667"/>
          </a:xfrm>
        </p:spPr>
        <p:txBody>
          <a:bodyPr>
            <a:normAutofit/>
          </a:bodyPr>
          <a:lstStyle/>
          <a:p>
            <a:pPr>
              <a:buFont typeface="Courier New"/>
              <a:buChar char="o"/>
            </a:pPr>
            <a:r>
              <a:rPr lang="en-US" sz="1800" dirty="0">
                <a:solidFill>
                  <a:srgbClr val="FFFFFF"/>
                </a:solidFill>
              </a:rPr>
              <a:t>Route can affect onset, intensity, duration of effect, effect on organs, addictive potential, and negative consequences</a:t>
            </a:r>
          </a:p>
          <a:p>
            <a:pPr>
              <a:buFont typeface="Courier New"/>
              <a:buChar char="o"/>
            </a:pPr>
            <a:r>
              <a:rPr lang="en-US" sz="1800" dirty="0">
                <a:solidFill>
                  <a:srgbClr val="FFFFFF"/>
                </a:solidFill>
              </a:rPr>
              <a:t>Pills</a:t>
            </a:r>
          </a:p>
          <a:p>
            <a:pPr>
              <a:buFont typeface="Courier New"/>
              <a:buChar char="o"/>
            </a:pPr>
            <a:r>
              <a:rPr lang="en-US" sz="1800" dirty="0">
                <a:solidFill>
                  <a:srgbClr val="FFFFFF"/>
                </a:solidFill>
              </a:rPr>
              <a:t>Oils</a:t>
            </a:r>
          </a:p>
          <a:p>
            <a:pPr>
              <a:buFont typeface="Courier New"/>
              <a:buChar char="o"/>
            </a:pPr>
            <a:r>
              <a:rPr lang="en-US" sz="1800" dirty="0">
                <a:solidFill>
                  <a:srgbClr val="FFFFFF"/>
                </a:solidFill>
              </a:rPr>
              <a:t>Smoking </a:t>
            </a:r>
          </a:p>
          <a:p>
            <a:pPr>
              <a:buFont typeface="Courier New"/>
              <a:buChar char="o"/>
            </a:pPr>
            <a:r>
              <a:rPr lang="en-US" sz="1800" dirty="0">
                <a:solidFill>
                  <a:srgbClr val="FFFFFF"/>
                </a:solidFill>
              </a:rPr>
              <a:t>Vaping </a:t>
            </a:r>
          </a:p>
          <a:p>
            <a:pPr>
              <a:buFont typeface="Courier New"/>
              <a:buChar char="o"/>
            </a:pPr>
            <a:r>
              <a:rPr lang="en-US" sz="1800" dirty="0">
                <a:solidFill>
                  <a:srgbClr val="FFFFFF"/>
                </a:solidFill>
              </a:rPr>
              <a:t>“Dabbing”</a:t>
            </a:r>
          </a:p>
          <a:p>
            <a:pPr>
              <a:buFont typeface="Courier New"/>
              <a:buChar char="o"/>
            </a:pPr>
            <a:r>
              <a:rPr lang="en-US" sz="1800" dirty="0">
                <a:solidFill>
                  <a:srgbClr val="FFFFFF"/>
                </a:solidFill>
              </a:rPr>
              <a:t>Edibles</a:t>
            </a:r>
          </a:p>
        </p:txBody>
      </p:sp>
    </p:spTree>
    <p:extLst>
      <p:ext uri="{BB962C8B-B14F-4D97-AF65-F5344CB8AC3E}">
        <p14:creationId xmlns:p14="http://schemas.microsoft.com/office/powerpoint/2010/main" val="246707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6994" y="286604"/>
            <a:ext cx="10055781" cy="1450757"/>
          </a:xfrm>
        </p:spPr>
        <p:txBody>
          <a:bodyPr>
            <a:normAutofit/>
          </a:bodyPr>
          <a:lstStyle/>
          <a:p>
            <a:r>
              <a:rPr lang="en-US" dirty="0"/>
              <a:t>Other Routes of Administration</a:t>
            </a:r>
          </a:p>
        </p:txBody>
      </p:sp>
      <p:sp>
        <p:nvSpPr>
          <p:cNvPr id="5" name="Content Placeholder 4"/>
          <p:cNvSpPr>
            <a:spLocks noGrp="1"/>
          </p:cNvSpPr>
          <p:nvPr>
            <p:ph idx="1"/>
          </p:nvPr>
        </p:nvSpPr>
        <p:spPr>
          <a:xfrm>
            <a:off x="1096994" y="1845734"/>
            <a:ext cx="10055781" cy="4023360"/>
          </a:xfrm>
        </p:spPr>
        <p:txBody>
          <a:bodyPr/>
          <a:lstStyle/>
          <a:p>
            <a:pPr>
              <a:buFont typeface="Courier New"/>
              <a:buChar char="o"/>
            </a:pPr>
            <a:r>
              <a:rPr lang="en-US" dirty="0" err="1"/>
              <a:t>Oromucosal</a:t>
            </a:r>
            <a:r>
              <a:rPr lang="en-US" dirty="0"/>
              <a:t> spray</a:t>
            </a:r>
          </a:p>
          <a:p>
            <a:pPr>
              <a:buFont typeface="Courier New"/>
              <a:buChar char="o"/>
            </a:pPr>
            <a:r>
              <a:rPr lang="en-US" dirty="0"/>
              <a:t>Creams</a:t>
            </a:r>
          </a:p>
          <a:p>
            <a:pPr>
              <a:buFont typeface="Courier New"/>
              <a:buChar char="o"/>
            </a:pPr>
            <a:r>
              <a:rPr lang="en-US" dirty="0"/>
              <a:t>Patches</a:t>
            </a:r>
          </a:p>
          <a:p>
            <a:pPr>
              <a:buFont typeface="Courier New"/>
              <a:buChar char="o"/>
            </a:pPr>
            <a:r>
              <a:rPr lang="en-US" dirty="0"/>
              <a:t>Vaginal sprays</a:t>
            </a:r>
          </a:p>
          <a:p>
            <a:pPr>
              <a:buFont typeface="Courier New"/>
              <a:buChar char="o"/>
            </a:pPr>
            <a:r>
              <a:rPr lang="en-US" dirty="0"/>
              <a:t>Rectal suppositories</a:t>
            </a:r>
          </a:p>
        </p:txBody>
      </p:sp>
      <p:pic>
        <p:nvPicPr>
          <p:cNvPr id="3" name="Picture 2"/>
          <p:cNvPicPr>
            <a:picLocks noChangeAspect="1"/>
          </p:cNvPicPr>
          <p:nvPr/>
        </p:nvPicPr>
        <p:blipFill>
          <a:blip r:embed="rId2"/>
          <a:stretch>
            <a:fillRect/>
          </a:stretch>
        </p:blipFill>
        <p:spPr>
          <a:xfrm>
            <a:off x="5789612" y="2133600"/>
            <a:ext cx="5632632" cy="2971800"/>
          </a:xfrm>
          <a:prstGeom prst="rect">
            <a:avLst/>
          </a:prstGeom>
        </p:spPr>
      </p:pic>
    </p:spTree>
    <p:extLst>
      <p:ext uri="{BB962C8B-B14F-4D97-AF65-F5344CB8AC3E}">
        <p14:creationId xmlns:p14="http://schemas.microsoft.com/office/powerpoint/2010/main" val="300657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D606E63-ECE8-4EB6-949D-79E6308F75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728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E61D8E0-DA04-4142-AB9B-AE7A93D375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4" y="0"/>
            <a:ext cx="75459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 b="11117"/>
          <a:stretch/>
        </p:blipFill>
        <p:spPr>
          <a:xfrm>
            <a:off x="7611460" y="10"/>
            <a:ext cx="4577365" cy="2285990"/>
          </a:xfrm>
          <a:prstGeom prst="rect">
            <a:avLst/>
          </a:prstGeom>
        </p:spPr>
      </p:pic>
      <p:sp>
        <p:nvSpPr>
          <p:cNvPr id="16" name="Rectangle 15">
            <a:extLst>
              <a:ext uri="{FF2B5EF4-FFF2-40B4-BE49-F238E27FC236}">
                <a16:creationId xmlns:a16="http://schemas.microsoft.com/office/drawing/2014/main" id="{19105ED9-0B8B-42EF-8B30-96F916A958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5928" y="0"/>
            <a:ext cx="63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20357" r="-1" b="12991"/>
          <a:stretch/>
        </p:blipFill>
        <p:spPr>
          <a:xfrm>
            <a:off x="7609920" y="4572000"/>
            <a:ext cx="4578905" cy="2286000"/>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4157" r="-1" b="-1"/>
          <a:stretch/>
        </p:blipFill>
        <p:spPr>
          <a:xfrm>
            <a:off x="7609919" y="2318167"/>
            <a:ext cx="4578906" cy="2286000"/>
          </a:xfrm>
          <a:prstGeom prst="rect">
            <a:avLst/>
          </a:prstGeom>
        </p:spPr>
      </p:pic>
      <p:sp>
        <p:nvSpPr>
          <p:cNvPr id="18" name="Rectangle 17">
            <a:extLst>
              <a:ext uri="{FF2B5EF4-FFF2-40B4-BE49-F238E27FC236}">
                <a16:creationId xmlns:a16="http://schemas.microsoft.com/office/drawing/2014/main" id="{B4810D55-E650-46EB-9B73-AD63B95B14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5928" y="2267112"/>
            <a:ext cx="4641356"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9F51718-0C6B-401D-B1A2-FC5E47E0AC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5928" y="4545792"/>
            <a:ext cx="4641356"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6994" y="516835"/>
            <a:ext cx="5976380" cy="1666501"/>
          </a:xfrm>
        </p:spPr>
        <p:txBody>
          <a:bodyPr>
            <a:normAutofit/>
          </a:bodyPr>
          <a:lstStyle/>
          <a:p>
            <a:r>
              <a:rPr lang="en-US" sz="4400">
                <a:solidFill>
                  <a:srgbClr val="FFFFFF"/>
                </a:solidFill>
              </a:rPr>
              <a:t>Changing Attitudes About Marijuana</a:t>
            </a:r>
          </a:p>
        </p:txBody>
      </p:sp>
      <p:sp>
        <p:nvSpPr>
          <p:cNvPr id="3" name="Content Placeholder 2"/>
          <p:cNvSpPr>
            <a:spLocks noGrp="1"/>
          </p:cNvSpPr>
          <p:nvPr>
            <p:ph idx="1"/>
          </p:nvPr>
        </p:nvSpPr>
        <p:spPr>
          <a:xfrm>
            <a:off x="1096993" y="2236304"/>
            <a:ext cx="5976381" cy="3652667"/>
          </a:xfrm>
        </p:spPr>
        <p:txBody>
          <a:bodyPr>
            <a:normAutofit/>
          </a:bodyPr>
          <a:lstStyle/>
          <a:p>
            <a:pPr>
              <a:buFont typeface="Courier New" panose="02070309020205020404" pitchFamily="49" charset="0"/>
              <a:buChar char="o"/>
            </a:pPr>
            <a:r>
              <a:rPr lang="en-US" sz="1500">
                <a:solidFill>
                  <a:srgbClr val="FFFFFF"/>
                </a:solidFill>
              </a:rPr>
              <a:t>In 1969 4% of Americans had tried marijuana, in 2017 45% had tried marijuana (Swift, 2017)</a:t>
            </a:r>
          </a:p>
          <a:p>
            <a:pPr>
              <a:buFont typeface="Courier New" panose="02070309020205020404" pitchFamily="49" charset="0"/>
              <a:buChar char="o"/>
            </a:pPr>
            <a:r>
              <a:rPr lang="en-US" sz="1500">
                <a:solidFill>
                  <a:srgbClr val="FFFFFF"/>
                </a:solidFill>
              </a:rPr>
              <a:t>One in eight Americans smoke marijuana (Swift, 2017)</a:t>
            </a:r>
          </a:p>
          <a:p>
            <a:pPr>
              <a:buFont typeface="Courier New" panose="02070309020205020404" pitchFamily="49" charset="0"/>
              <a:buChar char="o"/>
            </a:pPr>
            <a:r>
              <a:rPr lang="en-US" sz="1500">
                <a:solidFill>
                  <a:srgbClr val="FFFFFF"/>
                </a:solidFill>
              </a:rPr>
              <a:t>60% of Americans believe marijuana should be legal; a record high (Swift, 2017)</a:t>
            </a:r>
          </a:p>
          <a:p>
            <a:pPr>
              <a:buFont typeface="Courier New" panose="02070309020205020404" pitchFamily="49" charset="0"/>
              <a:buChar char="o"/>
            </a:pPr>
            <a:r>
              <a:rPr lang="en-US" sz="1500">
                <a:solidFill>
                  <a:srgbClr val="FFFFFF"/>
                </a:solidFill>
              </a:rPr>
              <a:t>Institute of Medicine, American College of Physicians, American Medical Association and the American Society of Addiction medicine ALL support further research (Kollas, 2012)</a:t>
            </a:r>
          </a:p>
          <a:p>
            <a:pPr>
              <a:buFont typeface="Courier New" panose="02070309020205020404" pitchFamily="49" charset="0"/>
              <a:buChar char="o"/>
            </a:pPr>
            <a:r>
              <a:rPr lang="en-US" sz="1500">
                <a:solidFill>
                  <a:srgbClr val="FFFFFF"/>
                </a:solidFill>
              </a:rPr>
              <a:t>Hospice and Palliative Nurse Association support the need for further research (HPNA, 2014)</a:t>
            </a:r>
          </a:p>
          <a:p>
            <a:pPr>
              <a:buFont typeface="Courier New" panose="02070309020205020404" pitchFamily="49" charset="0"/>
              <a:buChar char="o"/>
            </a:pPr>
            <a:r>
              <a:rPr lang="en-US" sz="1500">
                <a:solidFill>
                  <a:srgbClr val="FFFFFF"/>
                </a:solidFill>
              </a:rPr>
              <a:t>American Nurses Association (ANA) supports therapeutic use of marijuana (HPNA, 2014)</a:t>
            </a:r>
          </a:p>
        </p:txBody>
      </p:sp>
    </p:spTree>
    <p:extLst>
      <p:ext uri="{BB962C8B-B14F-4D97-AF65-F5344CB8AC3E}">
        <p14:creationId xmlns:p14="http://schemas.microsoft.com/office/powerpoint/2010/main" val="219089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8481" y="2605754"/>
            <a:ext cx="3134292" cy="2092140"/>
          </a:xfrm>
          <a:prstGeom prst="rect">
            <a:avLst/>
          </a:prstGeom>
        </p:spPr>
      </p:pic>
      <p:sp>
        <p:nvSpPr>
          <p:cNvPr id="2" name="Title 1"/>
          <p:cNvSpPr>
            <a:spLocks noGrp="1"/>
          </p:cNvSpPr>
          <p:nvPr>
            <p:ph type="title"/>
          </p:nvPr>
        </p:nvSpPr>
        <p:spPr>
          <a:xfrm>
            <a:off x="1096994" y="286603"/>
            <a:ext cx="10055780" cy="1450757"/>
          </a:xfrm>
        </p:spPr>
        <p:txBody>
          <a:bodyPr>
            <a:normAutofit/>
          </a:bodyPr>
          <a:lstStyle/>
          <a:p>
            <a:r>
              <a:rPr lang="en-US"/>
              <a:t>Provider Responsibilities In Other States</a:t>
            </a:r>
            <a:endParaRPr lang="en-US" dirty="0"/>
          </a:p>
        </p:txBody>
      </p:sp>
      <p:sp>
        <p:nvSpPr>
          <p:cNvPr id="3" name="Content Placeholder 2"/>
          <p:cNvSpPr>
            <a:spLocks noGrp="1"/>
          </p:cNvSpPr>
          <p:nvPr>
            <p:ph idx="1"/>
          </p:nvPr>
        </p:nvSpPr>
        <p:spPr>
          <a:xfrm>
            <a:off x="1096993" y="1845734"/>
            <a:ext cx="6453306" cy="4023360"/>
          </a:xfrm>
        </p:spPr>
        <p:txBody>
          <a:bodyPr>
            <a:normAutofit/>
          </a:bodyPr>
          <a:lstStyle/>
          <a:p>
            <a:pPr>
              <a:buFont typeface="Courier New" panose="02070309020205020404" pitchFamily="49" charset="0"/>
              <a:buChar char="o"/>
            </a:pPr>
            <a:r>
              <a:rPr lang="en-US" sz="1700"/>
              <a:t>Providers do not actually prescribe marijuana, but make a recommendation or certify a patient is eligible under individual state laws</a:t>
            </a:r>
          </a:p>
          <a:p>
            <a:pPr>
              <a:buFont typeface="Courier New" panose="02070309020205020404" pitchFamily="49" charset="0"/>
              <a:buChar char="o"/>
            </a:pPr>
            <a:r>
              <a:rPr lang="en-US" sz="1700"/>
              <a:t>The types of providers allowed to make the recommendation(s) or certify vary by state </a:t>
            </a:r>
          </a:p>
          <a:p>
            <a:pPr>
              <a:buFont typeface="Courier New" panose="02070309020205020404" pitchFamily="49" charset="0"/>
              <a:buChar char="o"/>
            </a:pPr>
            <a:r>
              <a:rPr lang="en-US" sz="1700"/>
              <a:t>Indications for use vary by state (cancer, AIDS, chronic pain, glaucoma </a:t>
            </a:r>
            <a:r>
              <a:rPr lang="en-US" sz="1700" err="1"/>
              <a:t>etc</a:t>
            </a:r>
            <a:r>
              <a:rPr lang="en-US" sz="1700"/>
              <a:t>) (Brown, et al, 2018 and </a:t>
            </a:r>
            <a:r>
              <a:rPr lang="en-US" sz="1700" err="1"/>
              <a:t>Ourso</a:t>
            </a:r>
            <a:r>
              <a:rPr lang="en-US" sz="1700"/>
              <a:t> and </a:t>
            </a:r>
            <a:r>
              <a:rPr lang="en-US" sz="1700" err="1"/>
              <a:t>Hedberg</a:t>
            </a:r>
            <a:r>
              <a:rPr lang="en-US" sz="1700"/>
              <a:t>, 2016)</a:t>
            </a:r>
          </a:p>
          <a:p>
            <a:pPr>
              <a:buFont typeface="Courier New" panose="02070309020205020404" pitchFamily="49" charset="0"/>
              <a:buChar char="o"/>
            </a:pPr>
            <a:r>
              <a:rPr lang="en-US" sz="1700"/>
              <a:t>Documentation must include: patient evaluation, treatment plan, ongoing evaluation (</a:t>
            </a:r>
            <a:r>
              <a:rPr lang="en-US" sz="1700" err="1"/>
              <a:t>Ourso</a:t>
            </a:r>
            <a:r>
              <a:rPr lang="en-US" sz="1700"/>
              <a:t> and </a:t>
            </a:r>
            <a:r>
              <a:rPr lang="en-US" sz="1700" err="1"/>
              <a:t>Hedberg</a:t>
            </a:r>
            <a:r>
              <a:rPr lang="en-US" sz="1700"/>
              <a:t>, 2016)</a:t>
            </a:r>
          </a:p>
          <a:p>
            <a:pPr>
              <a:buFont typeface="Courier New" panose="02070309020205020404" pitchFamily="49" charset="0"/>
              <a:buChar char="o"/>
            </a:pPr>
            <a:r>
              <a:rPr lang="en-US" sz="1700"/>
              <a:t>US Attorney General and various state laws are not clear on the legal situation for those recommending or using therapeutic marijuana (</a:t>
            </a:r>
            <a:r>
              <a:rPr lang="en-US" sz="1700" err="1"/>
              <a:t>Phillpsen</a:t>
            </a:r>
            <a:r>
              <a:rPr lang="en-US" sz="1700"/>
              <a:t>, et al, 2014)</a:t>
            </a:r>
          </a:p>
          <a:p>
            <a:pPr>
              <a:buFont typeface="Courier New" panose="02070309020205020404" pitchFamily="49" charset="0"/>
              <a:buChar char="o"/>
            </a:pPr>
            <a:r>
              <a:rPr lang="en-US" sz="1700"/>
              <a:t>Bottom line: know the laws specific to the state you practice in!</a:t>
            </a:r>
          </a:p>
        </p:txBody>
      </p:sp>
    </p:spTree>
    <p:extLst>
      <p:ext uri="{BB962C8B-B14F-4D97-AF65-F5344CB8AC3E}">
        <p14:creationId xmlns:p14="http://schemas.microsoft.com/office/powerpoint/2010/main" val="294986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6240" y="2085703"/>
            <a:ext cx="6169079"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180251" y="634946"/>
            <a:ext cx="6366484" cy="1450757"/>
          </a:xfrm>
        </p:spPr>
        <p:txBody>
          <a:bodyPr>
            <a:normAutofit/>
          </a:bodyPr>
          <a:lstStyle/>
          <a:p>
            <a:r>
              <a:rPr lang="en-US" dirty="0"/>
              <a:t>Provider Responsibility in Wisconsin</a:t>
            </a:r>
          </a:p>
        </p:txBody>
      </p:sp>
      <p:sp>
        <p:nvSpPr>
          <p:cNvPr id="3" name="Content Placeholder 2"/>
          <p:cNvSpPr>
            <a:spLocks noGrp="1"/>
          </p:cNvSpPr>
          <p:nvPr>
            <p:ph idx="1"/>
          </p:nvPr>
        </p:nvSpPr>
        <p:spPr>
          <a:xfrm>
            <a:off x="5180251" y="2198914"/>
            <a:ext cx="6366484" cy="3670180"/>
          </a:xfrm>
        </p:spPr>
        <p:txBody>
          <a:bodyPr>
            <a:normAutofit/>
          </a:bodyPr>
          <a:lstStyle/>
          <a:p>
            <a:pPr>
              <a:buFont typeface="Courier New" panose="02070309020205020404" pitchFamily="49" charset="0"/>
              <a:buChar char="o"/>
            </a:pPr>
            <a:r>
              <a:rPr lang="en-US" sz="1800"/>
              <a:t>It is NOT legal to recommend or provide guidance on how to use marijuana</a:t>
            </a:r>
          </a:p>
          <a:p>
            <a:pPr>
              <a:buFont typeface="Courier New" panose="02070309020205020404" pitchFamily="49" charset="0"/>
              <a:buChar char="o"/>
            </a:pPr>
            <a:r>
              <a:rPr lang="en-US" sz="1800"/>
              <a:t>It IS legal to recommend use of CBD oil for patients for </a:t>
            </a:r>
            <a:r>
              <a:rPr lang="en-US" sz="1800" i="1"/>
              <a:t>any</a:t>
            </a:r>
            <a:r>
              <a:rPr lang="en-US" sz="1800"/>
              <a:t> medical condition (MDs only) (Americans for Safe Access, </a:t>
            </a:r>
            <a:r>
              <a:rPr lang="en-US" sz="1800" err="1"/>
              <a:t>n.d.</a:t>
            </a:r>
            <a:r>
              <a:rPr lang="en-US" sz="1800"/>
              <a:t>)</a:t>
            </a:r>
          </a:p>
          <a:p>
            <a:pPr>
              <a:buFont typeface="Courier New" panose="02070309020205020404" pitchFamily="49" charset="0"/>
              <a:buChar char="o"/>
            </a:pPr>
            <a:r>
              <a:rPr lang="en-US" sz="1800"/>
              <a:t>Physicians must provide official documentation to patients to authorize use and possession of  CBD-only cannabis (Americans for Safe Access, </a:t>
            </a:r>
            <a:r>
              <a:rPr lang="en-US" sz="1800" err="1"/>
              <a:t>n.d.</a:t>
            </a:r>
            <a:r>
              <a:rPr lang="en-US" sz="1800"/>
              <a:t>)</a:t>
            </a:r>
          </a:p>
          <a:p>
            <a:pPr>
              <a:buFont typeface="Courier New" panose="02070309020205020404" pitchFamily="49" charset="0"/>
              <a:buChar char="o"/>
            </a:pPr>
            <a:r>
              <a:rPr lang="en-US" sz="1800"/>
              <a:t>Physicians may dispense some forms of cannabis with investigational drug permit (Americans for Safe Access, </a:t>
            </a:r>
            <a:r>
              <a:rPr lang="en-US" sz="1800" err="1"/>
              <a:t>n.d.</a:t>
            </a:r>
            <a:r>
              <a:rPr lang="en-US" sz="1800"/>
              <a:t>)</a:t>
            </a:r>
          </a:p>
          <a:p>
            <a:pPr>
              <a:buFont typeface="Courier New" panose="02070309020205020404" pitchFamily="49" charset="0"/>
              <a:buChar char="o"/>
            </a:pPr>
            <a:r>
              <a:rPr lang="en-US" sz="1800"/>
              <a:t>It IS legal to have a discussion about medical marijuana to the extent that you are comfortable (</a:t>
            </a:r>
            <a:r>
              <a:rPr lang="en-US" sz="1800" err="1"/>
              <a:t>Kollas</a:t>
            </a:r>
            <a:r>
              <a:rPr lang="en-US" sz="1800"/>
              <a:t>, 2012)</a:t>
            </a:r>
          </a:p>
        </p:txBody>
      </p:sp>
      <p:pic>
        <p:nvPicPr>
          <p:cNvPr id="8" name="Picture 7">
            <a:extLst>
              <a:ext uri="{FF2B5EF4-FFF2-40B4-BE49-F238E27FC236}">
                <a16:creationId xmlns:a16="http://schemas.microsoft.com/office/drawing/2014/main" id="{73A4969F-8065-42E2-82B2-661C7A8DAC00}"/>
              </a:ext>
            </a:extLst>
          </p:cNvPr>
          <p:cNvPicPr>
            <a:picLocks noChangeAspect="1"/>
          </p:cNvPicPr>
          <p:nvPr/>
        </p:nvPicPr>
        <p:blipFill rotWithShape="1">
          <a:blip r:embed="rId3">
            <a:extLst>
              <a:ext uri="{28A0092B-C50C-407E-A947-70E740481C1C}">
                <a14:useLocalDpi xmlns:a14="http://schemas.microsoft.com/office/drawing/2010/main" val="0"/>
              </a:ext>
            </a:extLst>
          </a:blip>
          <a:srcRect l="25126" r="29938"/>
          <a:stretch/>
        </p:blipFill>
        <p:spPr>
          <a:xfrm>
            <a:off x="20" y="10"/>
            <a:ext cx="4634086" cy="6857989"/>
          </a:xfrm>
          <a:prstGeom prst="rect">
            <a:avLst/>
          </a:prstGeom>
        </p:spPr>
      </p:pic>
    </p:spTree>
    <p:extLst>
      <p:ext uri="{BB962C8B-B14F-4D97-AF65-F5344CB8AC3E}">
        <p14:creationId xmlns:p14="http://schemas.microsoft.com/office/powerpoint/2010/main" val="3477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11973C2-EB8B-452A-A698-4A252FD3A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0162E77-11AD-44A7-84EC-40C59EEFBD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1E4C5A0-5E46-4B0F-80C0-BD8EC6EBC5CC}"/>
              </a:ext>
            </a:extLst>
          </p:cNvPr>
          <p:cNvPicPr>
            <a:picLocks noChangeAspect="1"/>
          </p:cNvPicPr>
          <p:nvPr/>
        </p:nvPicPr>
        <p:blipFill rotWithShape="1">
          <a:blip r:embed="rId3">
            <a:extLst>
              <a:ext uri="{28A0092B-C50C-407E-A947-70E740481C1C}">
                <a14:useLocalDpi xmlns:a14="http://schemas.microsoft.com/office/drawing/2010/main" val="0"/>
              </a:ext>
            </a:extLst>
          </a:blip>
          <a:srcRect l="25074" r="29887" b="2"/>
          <a:stretch/>
        </p:blipFill>
        <p:spPr>
          <a:xfrm>
            <a:off x="20" y="-12128"/>
            <a:ext cx="4653063" cy="6870127"/>
          </a:xfrm>
          <a:prstGeom prst="rect">
            <a:avLst/>
          </a:prstGeom>
        </p:spPr>
      </p:pic>
      <p:cxnSp>
        <p:nvCxnSpPr>
          <p:cNvPr id="15" name="Straight Connector 14">
            <a:extLst>
              <a:ext uri="{FF2B5EF4-FFF2-40B4-BE49-F238E27FC236}">
                <a16:creationId xmlns:a16="http://schemas.microsoft.com/office/drawing/2014/main" id="{5AB158E9-1B40-4CD6-95F0-95CA11DF7B7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6240" y="2085703"/>
            <a:ext cx="6169079"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180251" y="634946"/>
            <a:ext cx="6366484" cy="1450757"/>
          </a:xfrm>
        </p:spPr>
        <p:txBody>
          <a:bodyPr>
            <a:normAutofit/>
          </a:bodyPr>
          <a:lstStyle/>
          <a:p>
            <a:r>
              <a:rPr lang="en-US" dirty="0"/>
              <a:t>Conclusion</a:t>
            </a:r>
          </a:p>
        </p:txBody>
      </p:sp>
      <p:sp>
        <p:nvSpPr>
          <p:cNvPr id="3" name="Content Placeholder 2"/>
          <p:cNvSpPr>
            <a:spLocks noGrp="1"/>
          </p:cNvSpPr>
          <p:nvPr>
            <p:ph idx="1"/>
          </p:nvPr>
        </p:nvSpPr>
        <p:spPr>
          <a:xfrm>
            <a:off x="5180251" y="2198914"/>
            <a:ext cx="6366484" cy="3670180"/>
          </a:xfrm>
        </p:spPr>
        <p:txBody>
          <a:bodyPr>
            <a:normAutofit/>
          </a:bodyPr>
          <a:lstStyle/>
          <a:p>
            <a:pPr>
              <a:buFont typeface="Courier New" panose="02070309020205020404" pitchFamily="49" charset="0"/>
              <a:buChar char="o"/>
            </a:pPr>
            <a:r>
              <a:rPr lang="en-US" sz="1700"/>
              <a:t>No provider in the US is allowed to </a:t>
            </a:r>
            <a:r>
              <a:rPr lang="en-US" sz="1700" i="1"/>
              <a:t>prescribe</a:t>
            </a:r>
            <a:r>
              <a:rPr lang="en-US" sz="1700"/>
              <a:t> marijuana (Federal Government still considers marijuana a Schedule I substance).</a:t>
            </a:r>
          </a:p>
          <a:p>
            <a:pPr>
              <a:buFont typeface="Courier New" panose="02070309020205020404" pitchFamily="49" charset="0"/>
              <a:buChar char="o"/>
            </a:pPr>
            <a:r>
              <a:rPr lang="en-US" sz="1700"/>
              <a:t>While marijuana may offer some benefit, it does not come without risks</a:t>
            </a:r>
          </a:p>
          <a:p>
            <a:pPr>
              <a:buFont typeface="Courier New" panose="02070309020205020404" pitchFamily="49" charset="0"/>
              <a:buChar char="o"/>
            </a:pPr>
            <a:r>
              <a:rPr lang="en-US" sz="1700"/>
              <a:t>All marijuana and products containing CBD and/or THC are NOT created equally</a:t>
            </a:r>
          </a:p>
          <a:p>
            <a:pPr>
              <a:buFont typeface="Courier New" panose="02070309020205020404" pitchFamily="49" charset="0"/>
              <a:buChar char="o"/>
            </a:pPr>
            <a:r>
              <a:rPr lang="en-US" sz="1700"/>
              <a:t>It is OKAY to discuss marijuana with patients, however, providers in WI cannot recommend or counsel on how to use it</a:t>
            </a:r>
          </a:p>
          <a:p>
            <a:pPr>
              <a:buFont typeface="Courier New" panose="02070309020205020404" pitchFamily="49" charset="0"/>
              <a:buChar char="o"/>
            </a:pPr>
            <a:r>
              <a:rPr lang="en-US" sz="1700"/>
              <a:t>Each state has different laws/guidelines on medical marijuana</a:t>
            </a:r>
          </a:p>
          <a:p>
            <a:pPr>
              <a:buFont typeface="Courier New" panose="02070309020205020404" pitchFamily="49" charset="0"/>
              <a:buChar char="o"/>
            </a:pPr>
            <a:r>
              <a:rPr lang="en-US" sz="1700"/>
              <a:t>Encourage patients to educate themselves prior to use of CBD oils, marijuana, etc.</a:t>
            </a:r>
          </a:p>
          <a:p>
            <a:endParaRPr lang="en-US" sz="1700"/>
          </a:p>
        </p:txBody>
      </p:sp>
    </p:spTree>
    <p:extLst>
      <p:ext uri="{BB962C8B-B14F-4D97-AF65-F5344CB8AC3E}">
        <p14:creationId xmlns:p14="http://schemas.microsoft.com/office/powerpoint/2010/main" val="385992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pPr algn="ctr"/>
            <a:endParaRPr lang="en-US" dirty="0"/>
          </a:p>
          <a:p>
            <a:pPr algn="ctr"/>
            <a:endParaRPr lang="en-US" dirty="0"/>
          </a:p>
          <a:p>
            <a:pPr algn="ctr"/>
            <a:endParaRPr lang="en-US" sz="2800" b="1" dirty="0"/>
          </a:p>
          <a:p>
            <a:pPr algn="ctr"/>
            <a:endParaRPr lang="en-US" sz="2800" b="1" dirty="0"/>
          </a:p>
          <a:p>
            <a:pPr algn="ctr"/>
            <a:r>
              <a:rPr lang="en-US" sz="2800" b="1" dirty="0"/>
              <a:t>“What is a weed? A plant whose virtues have never been discovered.” </a:t>
            </a:r>
          </a:p>
          <a:p>
            <a:pPr algn="ctr"/>
            <a:r>
              <a:rPr lang="en-US" sz="2800" b="1" dirty="0"/>
              <a:t>-Ralph Waldo Emerson </a:t>
            </a:r>
          </a:p>
          <a:p>
            <a:endParaRPr lang="en-US" dirty="0"/>
          </a:p>
        </p:txBody>
      </p:sp>
      <p:sp>
        <p:nvSpPr>
          <p:cNvPr id="3" name="Text Placeholder 2"/>
          <p:cNvSpPr>
            <a:spLocks noGrp="1"/>
          </p:cNvSpPr>
          <p:nvPr>
            <p:ph type="body" sz="half" idx="2"/>
          </p:nvPr>
        </p:nvSpPr>
        <p:spPr/>
        <p:txBody>
          <a:bodyPr/>
          <a:lstStyle/>
          <a:p>
            <a:endParaRPr lang="en-US"/>
          </a:p>
        </p:txBody>
      </p:sp>
      <p:pic>
        <p:nvPicPr>
          <p:cNvPr id="6" name="Picture 5">
            <a:extLst>
              <a:ext uri="{FF2B5EF4-FFF2-40B4-BE49-F238E27FC236}">
                <a16:creationId xmlns:a16="http://schemas.microsoft.com/office/drawing/2014/main" id="{A3787028-3466-4D3F-B3DA-F64D3DEDE1A7}"/>
              </a:ext>
            </a:extLst>
          </p:cNvPr>
          <p:cNvPicPr>
            <a:picLocks noChangeAspect="1"/>
          </p:cNvPicPr>
          <p:nvPr/>
        </p:nvPicPr>
        <p:blipFill rotWithShape="1">
          <a:blip r:embed="rId2">
            <a:extLst>
              <a:ext uri="{28A0092B-C50C-407E-A947-70E740481C1C}">
                <a14:useLocalDpi xmlns:a14="http://schemas.microsoft.com/office/drawing/2010/main" val="0"/>
              </a:ext>
            </a:extLst>
          </a:blip>
          <a:srcRect l="25126" r="29938"/>
          <a:stretch/>
        </p:blipFill>
        <p:spPr>
          <a:xfrm>
            <a:off x="20" y="10"/>
            <a:ext cx="4634086" cy="6857989"/>
          </a:xfrm>
          <a:prstGeom prst="rect">
            <a:avLst/>
          </a:prstGeom>
        </p:spPr>
      </p:pic>
    </p:spTree>
    <p:extLst>
      <p:ext uri="{BB962C8B-B14F-4D97-AF65-F5344CB8AC3E}">
        <p14:creationId xmlns:p14="http://schemas.microsoft.com/office/powerpoint/2010/main" val="201210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References</a:t>
            </a:r>
          </a:p>
        </p:txBody>
      </p:sp>
      <p:sp>
        <p:nvSpPr>
          <p:cNvPr id="5" name="Content Placeholder 4"/>
          <p:cNvSpPr>
            <a:spLocks noGrp="1"/>
          </p:cNvSpPr>
          <p:nvPr>
            <p:ph idx="1"/>
          </p:nvPr>
        </p:nvSpPr>
        <p:spPr>
          <a:xfrm>
            <a:off x="1096994" y="1845734"/>
            <a:ext cx="10026618" cy="4097866"/>
          </a:xfrm>
        </p:spPr>
        <p:txBody>
          <a:bodyPr>
            <a:normAutofit fontScale="40000" lnSpcReduction="20000"/>
          </a:bodyPr>
          <a:lstStyle/>
          <a:p>
            <a:r>
              <a:rPr lang="en-US" sz="2900" dirty="0" err="1"/>
              <a:t>Abuhasira</a:t>
            </a:r>
            <a:r>
              <a:rPr lang="en-US" sz="2900" dirty="0"/>
              <a:t> R, </a:t>
            </a:r>
            <a:r>
              <a:rPr lang="en-US" sz="2900" dirty="0" err="1"/>
              <a:t>Shbiro</a:t>
            </a:r>
            <a:r>
              <a:rPr lang="en-US" sz="2900" dirty="0"/>
              <a:t> L, </a:t>
            </a:r>
            <a:r>
              <a:rPr lang="en-US" sz="2900" dirty="0" err="1"/>
              <a:t>Landschaft</a:t>
            </a:r>
            <a:r>
              <a:rPr lang="en-US" sz="2900" dirty="0"/>
              <a:t> Y. Medical use of cannabis and cannabinoids containing products – regulations in Europe and North America. </a:t>
            </a:r>
            <a:r>
              <a:rPr lang="en-US" sz="2900" dirty="0" err="1"/>
              <a:t>Eur</a:t>
            </a:r>
            <a:r>
              <a:rPr lang="en-US" sz="2900" dirty="0"/>
              <a:t> J Intern Med. 	2018;49:2-6. </a:t>
            </a:r>
          </a:p>
          <a:p>
            <a:r>
              <a:rPr lang="en-US" sz="2900" dirty="0"/>
              <a:t>Americans for Safe Access. (</a:t>
            </a:r>
            <a:r>
              <a:rPr lang="en-US" sz="2900" dirty="0" err="1"/>
              <a:t>n.d.</a:t>
            </a:r>
            <a:r>
              <a:rPr lang="en-US" sz="2900" dirty="0"/>
              <a:t>). </a:t>
            </a:r>
            <a:r>
              <a:rPr lang="en-US" sz="2900" i="1" dirty="0"/>
              <a:t>Wisconsin Medical Marijuana Laws and Regulations</a:t>
            </a:r>
            <a:r>
              <a:rPr lang="en-US" sz="2900" dirty="0"/>
              <a:t>. Retrieved from: 	https://www.safeaccessnow.org/wisconsin_legal_information</a:t>
            </a:r>
          </a:p>
          <a:p>
            <a:pPr marL="0" indent="0">
              <a:buNone/>
            </a:pPr>
            <a:r>
              <a:rPr lang="en-US" sz="2900" dirty="0"/>
              <a:t>  Brown, E.G., </a:t>
            </a:r>
            <a:r>
              <a:rPr lang="en-US" sz="2900" dirty="0" err="1"/>
              <a:t>GnanaDev</a:t>
            </a:r>
            <a:r>
              <a:rPr lang="en-US" sz="2900" dirty="0"/>
              <a:t>, D., </a:t>
            </a:r>
            <a:r>
              <a:rPr lang="en-US" sz="2900" dirty="0" err="1"/>
              <a:t>Kirchmeyer</a:t>
            </a:r>
            <a:r>
              <a:rPr lang="en-US" sz="2900" dirty="0"/>
              <a:t>, K. (2018). </a:t>
            </a:r>
            <a:r>
              <a:rPr lang="en-US" sz="2900" i="1" dirty="0"/>
              <a:t>Medical Board of California’s Guidelines for the Recommendation of Cannabis for Medical Purposes. </a:t>
            </a:r>
            <a:r>
              <a:rPr lang="en-US" sz="2900" dirty="0"/>
              <a:t>Retrieved 	from: https://www.mbc.ca.gov/Publications/guidelines_cannabis_recommendation.pdf</a:t>
            </a:r>
          </a:p>
          <a:p>
            <a:pPr marL="0" indent="0">
              <a:buNone/>
            </a:pPr>
            <a:r>
              <a:rPr lang="en-US" sz="2900" dirty="0"/>
              <a:t>  </a:t>
            </a:r>
            <a:r>
              <a:rPr lang="en-US" sz="2900" dirty="0" err="1"/>
              <a:t>Casarett</a:t>
            </a:r>
            <a:r>
              <a:rPr lang="en-US" sz="2900" dirty="0"/>
              <a:t>, D. (2018). Stoned: a doctor’s case for medical marijuana. Retrieved from </a:t>
            </a:r>
            <a:r>
              <a:rPr lang="en-US" sz="2900" dirty="0">
                <a:hlinkClick r:id="rId2"/>
              </a:rPr>
              <a:t>https://ocpe.mcw.edu</a:t>
            </a:r>
            <a:r>
              <a:rPr lang="en-US" sz="2900" dirty="0"/>
              <a:t>.</a:t>
            </a:r>
          </a:p>
          <a:p>
            <a:pPr marL="0" indent="0">
              <a:buNone/>
            </a:pPr>
            <a:r>
              <a:rPr lang="en-US" sz="2900" dirty="0"/>
              <a:t>  Hospice and Palliative Nurses Association. (2014). </a:t>
            </a:r>
            <a:r>
              <a:rPr lang="en-US" sz="2900" i="1" dirty="0"/>
              <a:t>HPNA Position Statement: The Use of  Medical Marijuana</a:t>
            </a:r>
            <a:r>
              <a:rPr lang="en-US" sz="2900" dirty="0"/>
              <a:t>. Retrieved from: 	http://www.advancedholistichealth.org/PDF_Files/The_Palliative_Use_of_Medical_Marijuana_2014.pdf</a:t>
            </a:r>
          </a:p>
          <a:p>
            <a:r>
              <a:rPr lang="en-US" sz="2900" dirty="0" err="1"/>
              <a:t>Iffland</a:t>
            </a:r>
            <a:r>
              <a:rPr lang="en-US" sz="2900" dirty="0"/>
              <a:t> K, </a:t>
            </a:r>
            <a:r>
              <a:rPr lang="en-US" sz="2900" dirty="0" err="1"/>
              <a:t>Grotenhermen</a:t>
            </a:r>
            <a:r>
              <a:rPr lang="en-US" sz="2900" dirty="0"/>
              <a:t> F.  An update on safety and side effects of </a:t>
            </a:r>
            <a:r>
              <a:rPr lang="en-US" sz="2900" dirty="0" err="1"/>
              <a:t>cannabidiol</a:t>
            </a:r>
            <a:r>
              <a:rPr lang="en-US" sz="2900" dirty="0"/>
              <a:t>: a review of clinical data and relevant animal studies. Cannabis Cannabinoid Res. 	2017;2(1):139-154.</a:t>
            </a:r>
          </a:p>
          <a:p>
            <a:r>
              <a:rPr lang="en-US" sz="2900" dirty="0" err="1"/>
              <a:t>Kollas</a:t>
            </a:r>
            <a:r>
              <a:rPr lang="en-US" sz="2900" dirty="0"/>
              <a:t>, C. (2012). </a:t>
            </a:r>
            <a:r>
              <a:rPr lang="en-US" sz="2900" i="1" dirty="0"/>
              <a:t>Medical Marijuana: What Should Palliative Care Specialists Know? </a:t>
            </a:r>
            <a:r>
              <a:rPr lang="en-US" sz="2900" dirty="0"/>
              <a:t>Retrieved from: 	http://aahpm.org/uploads/education/publications/Summer_12_Quarterly_Feature.pdf</a:t>
            </a:r>
          </a:p>
          <a:p>
            <a:r>
              <a:rPr lang="en-US" sz="2900" dirty="0"/>
              <a:t>Mackie K. Cannabinoid receptors as therapeutic agents. </a:t>
            </a:r>
            <a:r>
              <a:rPr lang="en-US" sz="2900" dirty="0" err="1"/>
              <a:t>Annu</a:t>
            </a:r>
            <a:r>
              <a:rPr lang="en-US" sz="2900" dirty="0"/>
              <a:t> Rev of </a:t>
            </a:r>
            <a:r>
              <a:rPr lang="en-US" sz="2900" dirty="0" err="1"/>
              <a:t>Pharmacol</a:t>
            </a:r>
            <a:r>
              <a:rPr lang="en-US" sz="2900" dirty="0"/>
              <a:t> </a:t>
            </a:r>
            <a:r>
              <a:rPr lang="en-US" sz="2900" dirty="0" err="1"/>
              <a:t>Toxicol</a:t>
            </a:r>
            <a:r>
              <a:rPr lang="en-US" sz="2900" dirty="0"/>
              <a:t>. 2006;46:101-122.</a:t>
            </a:r>
          </a:p>
          <a:p>
            <a:r>
              <a:rPr lang="en-US" sz="2900" dirty="0" err="1"/>
              <a:t>Mucke</a:t>
            </a:r>
            <a:r>
              <a:rPr lang="en-US" sz="2900" dirty="0"/>
              <a:t> M, Phillips T, </a:t>
            </a:r>
            <a:r>
              <a:rPr lang="en-US" sz="2900" dirty="0" err="1"/>
              <a:t>Radbruch</a:t>
            </a:r>
            <a:r>
              <a:rPr lang="en-US" sz="2900" dirty="0"/>
              <a:t> L, </a:t>
            </a:r>
            <a:r>
              <a:rPr lang="en-US" sz="2900" dirty="0" err="1"/>
              <a:t>Petzke</a:t>
            </a:r>
            <a:r>
              <a:rPr lang="en-US" sz="2900" dirty="0"/>
              <a:t> F, Hauser W. Cannabis-based medicines for chronic neuropathic pain in adults . Cochrane Database </a:t>
            </a:r>
            <a:r>
              <a:rPr lang="en-US" sz="2900" dirty="0" err="1"/>
              <a:t>Syst</a:t>
            </a:r>
            <a:r>
              <a:rPr lang="en-US" sz="2900" dirty="0"/>
              <a:t> Rev. 2018.</a:t>
            </a:r>
          </a:p>
          <a:p>
            <a:r>
              <a:rPr lang="en-US" sz="2900" dirty="0"/>
              <a:t>National Academies of Sciences, Engineering, and Medicine. 2017. </a:t>
            </a:r>
            <a:r>
              <a:rPr lang="en-US" sz="2900" i="1" dirty="0"/>
              <a:t>The health effects of cannabis and 	cannabinoids: Current state of evidence and 	recommendations for research. </a:t>
            </a:r>
            <a:r>
              <a:rPr lang="en-US" sz="2900" dirty="0"/>
              <a:t>Washington, DC: The National Academies Press.</a:t>
            </a:r>
          </a:p>
          <a:p>
            <a:endParaRPr lang="en-US" dirty="0"/>
          </a:p>
          <a:p>
            <a:endParaRPr lang="en-US" dirty="0"/>
          </a:p>
          <a:p>
            <a:endParaRPr lang="en-US" sz="2000" b="1" dirty="0">
              <a:latin typeface="Arial" charset="0"/>
            </a:endParaRPr>
          </a:p>
          <a:p>
            <a:endParaRPr lang="en-US" b="1" dirty="0"/>
          </a:p>
          <a:p>
            <a:endParaRPr lang="en-US" dirty="0"/>
          </a:p>
        </p:txBody>
      </p:sp>
    </p:spTree>
    <p:extLst>
      <p:ext uri="{BB962C8B-B14F-4D97-AF65-F5344CB8AC3E}">
        <p14:creationId xmlns:p14="http://schemas.microsoft.com/office/powerpoint/2010/main" val="349450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85000" lnSpcReduction="20000"/>
          </a:bodyPr>
          <a:lstStyle/>
          <a:p>
            <a:r>
              <a:rPr lang="en-US" sz="1700" dirty="0" err="1"/>
              <a:t>Ourso</a:t>
            </a:r>
            <a:r>
              <a:rPr lang="en-US" sz="1700" dirty="0"/>
              <a:t>, A. and </a:t>
            </a:r>
            <a:r>
              <a:rPr lang="en-US" sz="1700" dirty="0" err="1"/>
              <a:t>Hedberg</a:t>
            </a:r>
            <a:r>
              <a:rPr lang="en-US" sz="1700" dirty="0"/>
              <a:t>, K. (2016). </a:t>
            </a:r>
            <a:r>
              <a:rPr lang="en-US" sz="1700" i="1" dirty="0"/>
              <a:t>HB 4014 Clinical Guidelines Work Group</a:t>
            </a:r>
            <a:r>
              <a:rPr lang="en-US" sz="1700" dirty="0"/>
              <a:t>. Retrieved from: </a:t>
            </a:r>
            <a:r>
              <a:rPr lang="en-US" sz="1700" dirty="0">
                <a:hlinkClick r:id="rId2"/>
              </a:rPr>
              <a:t>http://www.oregon.gov/omb/Topics-of-</a:t>
            </a:r>
            <a:r>
              <a:rPr lang="en-US" sz="1700" dirty="0"/>
              <a:t>	Interest/Documents/medical-marijuana-guidelines.pdf</a:t>
            </a:r>
          </a:p>
          <a:p>
            <a:pPr marL="0" indent="0">
              <a:buNone/>
            </a:pPr>
            <a:r>
              <a:rPr lang="en-US" sz="1700" dirty="0"/>
              <a:t>  </a:t>
            </a:r>
            <a:r>
              <a:rPr lang="en-US" sz="1700" dirty="0" err="1"/>
              <a:t>Perucca</a:t>
            </a:r>
            <a:r>
              <a:rPr lang="en-US" sz="1700" dirty="0"/>
              <a:t> E. Cannabinoids in the treatment of epilepsy: hard evidence at last? J Epilepsy Res. 2017;7(2):61-76.</a:t>
            </a:r>
          </a:p>
          <a:p>
            <a:r>
              <a:rPr lang="en-US" sz="1700" dirty="0" err="1"/>
              <a:t>Philipsen</a:t>
            </a:r>
            <a:r>
              <a:rPr lang="en-US" sz="1700" dirty="0"/>
              <a:t>, N., Butler, R., Simon-Waterman, C., and </a:t>
            </a:r>
            <a:r>
              <a:rPr lang="en-US" sz="1700" dirty="0" err="1"/>
              <a:t>Artis</a:t>
            </a:r>
            <a:r>
              <a:rPr lang="en-US" sz="1700" dirty="0"/>
              <a:t>, J. (2014). Medical Marijuana: A Primer on Ethics, Evidence, and Politics. </a:t>
            </a:r>
            <a:r>
              <a:rPr lang="en-US" sz="1700" i="1" dirty="0"/>
              <a:t>The 	Journal for Nurse Practitioners, 10, 633-640.</a:t>
            </a:r>
            <a:endParaRPr lang="en-US" sz="1700" dirty="0"/>
          </a:p>
          <a:p>
            <a:r>
              <a:rPr lang="en-US" sz="1700" dirty="0" err="1"/>
              <a:t>Philipsen</a:t>
            </a:r>
            <a:r>
              <a:rPr lang="en-US" sz="1700" dirty="0"/>
              <a:t>, N., McMullen, P., and Wood, C. (2017). Medical Marijuana: A 2014-2016 Update on Law and Policy for Nurse Practitioners. </a:t>
            </a:r>
            <a:r>
              <a:rPr lang="en-US" sz="1700" i="1" dirty="0"/>
              <a:t>The 	Journal for Nurse Practitioners, 13, 145-149.</a:t>
            </a:r>
          </a:p>
          <a:p>
            <a:pPr marL="0" indent="0">
              <a:buNone/>
            </a:pPr>
            <a:r>
              <a:rPr lang="en-US" sz="1700" dirty="0"/>
              <a:t>  </a:t>
            </a:r>
            <a:r>
              <a:rPr lang="en-US" sz="1700" dirty="0" err="1"/>
              <a:t>Pisanti</a:t>
            </a:r>
            <a:r>
              <a:rPr lang="en-US" sz="1700" dirty="0"/>
              <a:t> S, </a:t>
            </a:r>
            <a:r>
              <a:rPr lang="en-US" sz="1700" dirty="0" err="1"/>
              <a:t>Malfitano</a:t>
            </a:r>
            <a:r>
              <a:rPr lang="en-US" sz="1700" dirty="0"/>
              <a:t> AM, </a:t>
            </a:r>
            <a:r>
              <a:rPr lang="en-US" sz="1700" dirty="0" err="1"/>
              <a:t>Ciaglia</a:t>
            </a:r>
            <a:r>
              <a:rPr lang="en-US" sz="1700" dirty="0"/>
              <a:t> E, </a:t>
            </a:r>
            <a:r>
              <a:rPr lang="en-US" sz="1700" dirty="0" err="1"/>
              <a:t>Lamberti</a:t>
            </a:r>
            <a:r>
              <a:rPr lang="en-US" sz="1700" dirty="0"/>
              <a:t> A, </a:t>
            </a:r>
            <a:r>
              <a:rPr lang="en-US" sz="1700" dirty="0" err="1"/>
              <a:t>Ranieri</a:t>
            </a:r>
            <a:r>
              <a:rPr lang="en-US" sz="1700" dirty="0"/>
              <a:t> R, Cuomo G, et al. </a:t>
            </a:r>
            <a:r>
              <a:rPr lang="en-US" sz="1700" dirty="0" err="1"/>
              <a:t>Cannabidiol</a:t>
            </a:r>
            <a:r>
              <a:rPr lang="en-US" sz="1700" dirty="0"/>
              <a:t>: state of the art and new challenges 	for 	therapeutic 	applications. </a:t>
            </a:r>
            <a:r>
              <a:rPr lang="en-US" sz="1700" dirty="0" err="1"/>
              <a:t>Pharmacol</a:t>
            </a:r>
            <a:r>
              <a:rPr lang="en-US" sz="1700" dirty="0"/>
              <a:t> </a:t>
            </a:r>
            <a:r>
              <a:rPr lang="en-US" sz="1700" dirty="0" err="1"/>
              <a:t>Ther</a:t>
            </a:r>
            <a:r>
              <a:rPr lang="en-US" sz="1700" dirty="0"/>
              <a:t>. 2017;175:133-150.</a:t>
            </a:r>
          </a:p>
          <a:p>
            <a:pPr marL="0" indent="0">
              <a:buNone/>
            </a:pPr>
            <a:r>
              <a:rPr lang="en-US" sz="1700" dirty="0"/>
              <a:t>  Swift, A. (2017). </a:t>
            </a:r>
            <a:r>
              <a:rPr lang="en-US" sz="1700" i="1" dirty="0"/>
              <a:t>American’s Marijuana Use</a:t>
            </a:r>
            <a:r>
              <a:rPr lang="en-US" sz="1700" dirty="0"/>
              <a:t>. Gallup. Retrieved from: http://news.gallup.com/poll/214250/say-tried-marijuana.aspx</a:t>
            </a:r>
          </a:p>
          <a:p>
            <a:pPr marL="0" indent="0">
              <a:buNone/>
            </a:pPr>
            <a:r>
              <a:rPr lang="en-US" sz="1700" dirty="0"/>
              <a:t>  </a:t>
            </a:r>
            <a:r>
              <a:rPr lang="en-US" sz="1700" dirty="0" err="1"/>
              <a:t>Tashkin</a:t>
            </a:r>
            <a:r>
              <a:rPr lang="en-US" sz="1700" dirty="0"/>
              <a:t> DP. Effects of marijuana smoking on the lung. Ann Am </a:t>
            </a:r>
            <a:r>
              <a:rPr lang="en-US" sz="1700" dirty="0" err="1"/>
              <a:t>Thorac</a:t>
            </a:r>
            <a:r>
              <a:rPr lang="en-US" sz="1700" dirty="0"/>
              <a:t> Soc. 2013;10(3):239-247</a:t>
            </a:r>
          </a:p>
          <a:p>
            <a:r>
              <a:rPr lang="en-US" sz="1700" dirty="0" err="1"/>
              <a:t>Tashkin</a:t>
            </a:r>
            <a:r>
              <a:rPr lang="en-US" sz="1700" dirty="0"/>
              <a:t> DP. Marijuana and lung disease. Chest. 2018.</a:t>
            </a:r>
          </a:p>
          <a:p>
            <a:r>
              <a:rPr lang="en-US" sz="1700" dirty="0"/>
              <a:t>Whiting PF, Wolff RF, </a:t>
            </a:r>
            <a:r>
              <a:rPr lang="en-US" sz="1700" dirty="0" err="1"/>
              <a:t>Deshpande</a:t>
            </a:r>
            <a:r>
              <a:rPr lang="en-US" sz="1700" dirty="0"/>
              <a:t> S, Di </a:t>
            </a:r>
            <a:r>
              <a:rPr lang="en-US" sz="1700" dirty="0" err="1"/>
              <a:t>Nisio</a:t>
            </a:r>
            <a:r>
              <a:rPr lang="en-US" sz="1700" dirty="0"/>
              <a:t> M, Duffy S, Hernandez AV, et al. Cannabinoids for medical use: a systematic review and 	meta-analysis. JAMA. 2015;313(24):2456-2473</a:t>
            </a:r>
          </a:p>
          <a:p>
            <a:r>
              <a:rPr lang="en-US" sz="1700" dirty="0" err="1"/>
              <a:t>Wilkie</a:t>
            </a:r>
            <a:r>
              <a:rPr lang="en-US" sz="1700" dirty="0"/>
              <a:t> G, </a:t>
            </a:r>
            <a:r>
              <a:rPr lang="en-US" sz="1700" dirty="0" err="1"/>
              <a:t>Sakr</a:t>
            </a:r>
            <a:r>
              <a:rPr lang="en-US" sz="1700" dirty="0"/>
              <a:t> B, </a:t>
            </a:r>
            <a:r>
              <a:rPr lang="en-US" sz="1700" dirty="0" err="1"/>
              <a:t>Rizack</a:t>
            </a:r>
            <a:r>
              <a:rPr lang="en-US" sz="1700" dirty="0"/>
              <a:t> T. Medical marijuana use in oncology: a review. JAMA </a:t>
            </a:r>
            <a:r>
              <a:rPr lang="en-US" sz="1700" dirty="0" err="1"/>
              <a:t>Oncol</a:t>
            </a:r>
            <a:r>
              <a:rPr lang="en-US" sz="1700" dirty="0"/>
              <a:t>. 2016;2(5):670-675.</a:t>
            </a:r>
          </a:p>
          <a:p>
            <a:endParaRPr lang="en-US" dirty="0"/>
          </a:p>
        </p:txBody>
      </p:sp>
    </p:spTree>
    <p:extLst>
      <p:ext uri="{BB962C8B-B14F-4D97-AF65-F5344CB8AC3E}">
        <p14:creationId xmlns:p14="http://schemas.microsoft.com/office/powerpoint/2010/main" val="37042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11973C2-EB8B-452A-A698-4A252FD3A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0162E77-11AD-44A7-84EC-40C59EEFBD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F52828E-02AF-4B76-8C40-2CD2DC4236A4}"/>
              </a:ext>
            </a:extLst>
          </p:cNvPr>
          <p:cNvPicPr>
            <a:picLocks noChangeAspect="1"/>
          </p:cNvPicPr>
          <p:nvPr/>
        </p:nvPicPr>
        <p:blipFill rotWithShape="1">
          <a:blip r:embed="rId3">
            <a:extLst>
              <a:ext uri="{28A0092B-C50C-407E-A947-70E740481C1C}">
                <a14:useLocalDpi xmlns:a14="http://schemas.microsoft.com/office/drawing/2010/main" val="0"/>
              </a:ext>
            </a:extLst>
          </a:blip>
          <a:srcRect l="25074" r="29887" b="2"/>
          <a:stretch/>
        </p:blipFill>
        <p:spPr>
          <a:xfrm>
            <a:off x="20" y="-12128"/>
            <a:ext cx="4653063" cy="6870127"/>
          </a:xfrm>
          <a:prstGeom prst="rect">
            <a:avLst/>
          </a:prstGeom>
        </p:spPr>
      </p:pic>
      <p:cxnSp>
        <p:nvCxnSpPr>
          <p:cNvPr id="15" name="Straight Connector 14">
            <a:extLst>
              <a:ext uri="{FF2B5EF4-FFF2-40B4-BE49-F238E27FC236}">
                <a16:creationId xmlns:a16="http://schemas.microsoft.com/office/drawing/2014/main" id="{5AB158E9-1B40-4CD6-95F0-95CA11DF7B7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6240" y="2085703"/>
            <a:ext cx="6169079"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59E0C8AE-A3EF-4AEE-9733-9BA26AE62ECE}"/>
              </a:ext>
            </a:extLst>
          </p:cNvPr>
          <p:cNvSpPr>
            <a:spLocks noGrp="1"/>
          </p:cNvSpPr>
          <p:nvPr>
            <p:ph type="title"/>
          </p:nvPr>
        </p:nvSpPr>
        <p:spPr>
          <a:xfrm>
            <a:off x="5180251" y="634946"/>
            <a:ext cx="6366484" cy="1450757"/>
          </a:xfrm>
        </p:spPr>
        <p:txBody>
          <a:bodyPr>
            <a:normAutofit/>
          </a:bodyPr>
          <a:lstStyle/>
          <a:p>
            <a:r>
              <a:rPr lang="en-US" dirty="0"/>
              <a:t>History</a:t>
            </a:r>
          </a:p>
        </p:txBody>
      </p:sp>
      <p:sp>
        <p:nvSpPr>
          <p:cNvPr id="6" name="Content Placeholder 5">
            <a:extLst>
              <a:ext uri="{FF2B5EF4-FFF2-40B4-BE49-F238E27FC236}">
                <a16:creationId xmlns:a16="http://schemas.microsoft.com/office/drawing/2014/main" id="{FDDDEC1A-60EF-46D9-BA8B-FB68BD2F559E}"/>
              </a:ext>
            </a:extLst>
          </p:cNvPr>
          <p:cNvSpPr>
            <a:spLocks noGrp="1"/>
          </p:cNvSpPr>
          <p:nvPr>
            <p:ph idx="1"/>
          </p:nvPr>
        </p:nvSpPr>
        <p:spPr>
          <a:xfrm>
            <a:off x="5180251" y="2198914"/>
            <a:ext cx="6366484" cy="3670180"/>
          </a:xfrm>
        </p:spPr>
        <p:txBody>
          <a:bodyPr>
            <a:normAutofit/>
          </a:bodyPr>
          <a:lstStyle/>
          <a:p>
            <a:pPr>
              <a:buFont typeface="Courier New" panose="02070309020205020404" pitchFamily="49" charset="0"/>
              <a:buChar char="o"/>
            </a:pPr>
            <a:r>
              <a:rPr lang="en-US" sz="1400"/>
              <a:t>1840’s: First introduced in to Western medicine</a:t>
            </a:r>
          </a:p>
          <a:p>
            <a:pPr>
              <a:buFont typeface="Courier New" panose="02070309020205020404" pitchFamily="49" charset="0"/>
              <a:buChar char="o"/>
            </a:pPr>
            <a:r>
              <a:rPr lang="en-US" sz="1400"/>
              <a:t>1850: Was introduced in to the US Pharmacopeia and prescribed for pain, nausea, and rheumatism</a:t>
            </a:r>
          </a:p>
          <a:p>
            <a:pPr>
              <a:buFont typeface="Courier New" panose="02070309020205020404" pitchFamily="49" charset="0"/>
              <a:buChar char="o"/>
            </a:pPr>
            <a:r>
              <a:rPr lang="en-US" sz="1400"/>
              <a:t>1914: Use was defined as a crime by the Harrison Act and some states passed laws prohibiting use for nonmedicinal purposes</a:t>
            </a:r>
          </a:p>
          <a:p>
            <a:pPr>
              <a:buFont typeface="Courier New" panose="02070309020205020404" pitchFamily="49" charset="0"/>
              <a:buChar char="o"/>
            </a:pPr>
            <a:r>
              <a:rPr lang="en-US" sz="1400"/>
              <a:t>1937: US Congress passed Marijuana Tax Act criminalizing use</a:t>
            </a:r>
          </a:p>
          <a:p>
            <a:pPr>
              <a:buFont typeface="Courier New" panose="02070309020205020404" pitchFamily="49" charset="0"/>
              <a:buChar char="o"/>
            </a:pPr>
            <a:r>
              <a:rPr lang="en-US" sz="1400"/>
              <a:t>1941: Was removed from the US Pharmacopeia no longer being recognized as having medicinal use</a:t>
            </a:r>
          </a:p>
          <a:p>
            <a:pPr>
              <a:buFont typeface="Courier New" panose="02070309020205020404" pitchFamily="49" charset="0"/>
              <a:buChar char="o"/>
            </a:pPr>
            <a:r>
              <a:rPr lang="en-US" sz="1400"/>
              <a:t>1970: Became a Schedule I drug</a:t>
            </a:r>
          </a:p>
          <a:p>
            <a:pPr>
              <a:buFont typeface="Courier New" panose="02070309020205020404" pitchFamily="49" charset="0"/>
              <a:buChar char="o"/>
            </a:pPr>
            <a:r>
              <a:rPr lang="en-US" sz="1400"/>
              <a:t>1996: California legalized use by people with AIDS, cancer, and other serious illnesses</a:t>
            </a:r>
          </a:p>
          <a:p>
            <a:pPr>
              <a:buFont typeface="Courier New" panose="02070309020205020404" pitchFamily="49" charset="0"/>
              <a:buChar char="o"/>
            </a:pPr>
            <a:r>
              <a:rPr lang="en-US" sz="1400"/>
              <a:t>2010: CO and WA passed recreational use laws</a:t>
            </a:r>
          </a:p>
        </p:txBody>
      </p:sp>
    </p:spTree>
    <p:extLst>
      <p:ext uri="{BB962C8B-B14F-4D97-AF65-F5344CB8AC3E}">
        <p14:creationId xmlns:p14="http://schemas.microsoft.com/office/powerpoint/2010/main" val="106443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EF0C36-321A-446C-A8F5-5D2C844D2C84}"/>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6BF41FF8-7F23-4680-9D5A-3BF68AC78FFF}"/>
              </a:ext>
            </a:extLst>
          </p:cNvPr>
          <p:cNvSpPr>
            <a:spLocks noGrp="1"/>
          </p:cNvSpPr>
          <p:nvPr>
            <p:ph idx="1"/>
          </p:nvPr>
        </p:nvSpPr>
        <p:spPr>
          <a:xfrm>
            <a:off x="684212" y="1905000"/>
            <a:ext cx="9144000" cy="4267200"/>
          </a:xfrm>
        </p:spPr>
        <p:txBody>
          <a:bodyPr>
            <a:normAutofit fontScale="92500" lnSpcReduction="1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1200" i="1" dirty="0"/>
          </a:p>
          <a:p>
            <a:pPr marL="0" indent="0">
              <a:buNone/>
            </a:pPr>
            <a:r>
              <a:rPr lang="en-US" sz="1200" i="1" dirty="0"/>
              <a:t>Adapted from </a:t>
            </a:r>
            <a:r>
              <a:rPr lang="en-US" sz="1200" i="1" u="sng" dirty="0">
                <a:solidFill>
                  <a:schemeClr val="accent2"/>
                </a:solidFill>
                <a:hlinkClick r:id="rId2"/>
              </a:rPr>
              <a:t>https://medical</a:t>
            </a:r>
            <a:r>
              <a:rPr lang="en-US" sz="1200" i="1" u="sng" dirty="0">
                <a:solidFill>
                  <a:schemeClr val="accent2"/>
                </a:solidFill>
              </a:rPr>
              <a:t>marijuana.procon.org</a:t>
            </a:r>
            <a:r>
              <a:rPr lang="en-US" i="1" dirty="0">
                <a:solidFill>
                  <a:schemeClr val="accent2"/>
                </a:solidFill>
              </a:rPr>
              <a:t>.               </a:t>
            </a:r>
            <a:r>
              <a:rPr lang="en-US" i="1" dirty="0"/>
              <a:t>Last updated of 4/24/2018</a:t>
            </a:r>
          </a:p>
        </p:txBody>
      </p:sp>
      <p:pic>
        <p:nvPicPr>
          <p:cNvPr id="7" name="Picture 6">
            <a:extLst>
              <a:ext uri="{FF2B5EF4-FFF2-40B4-BE49-F238E27FC236}">
                <a16:creationId xmlns:a16="http://schemas.microsoft.com/office/drawing/2014/main" id="{AA4C4D2A-9DAC-49BC-92D3-2E94527BCF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8212" y="437626"/>
            <a:ext cx="6585185" cy="5334000"/>
          </a:xfrm>
          <a:prstGeom prst="rect">
            <a:avLst/>
          </a:prstGeom>
        </p:spPr>
      </p:pic>
    </p:spTree>
    <p:extLst>
      <p:ext uri="{BB962C8B-B14F-4D97-AF65-F5344CB8AC3E}">
        <p14:creationId xmlns:p14="http://schemas.microsoft.com/office/powerpoint/2010/main" val="46502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D37E5A6-DCCF-4B7D-9246-34D2A7CAD095}"/>
              </a:ext>
            </a:extLst>
          </p:cNvPr>
          <p:cNvPicPr>
            <a:picLocks noChangeAspect="1"/>
          </p:cNvPicPr>
          <p:nvPr/>
        </p:nvPicPr>
        <p:blipFill rotWithShape="1">
          <a:blip r:embed="rId3"/>
          <a:srcRect r="3" b="341"/>
          <a:stretch/>
        </p:blipFill>
        <p:spPr>
          <a:xfrm>
            <a:off x="20" y="-12128"/>
            <a:ext cx="4653063"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6240" y="2085703"/>
            <a:ext cx="6169079"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3B9BB34-B99E-46C6-981F-946FA120C37F}"/>
              </a:ext>
            </a:extLst>
          </p:cNvPr>
          <p:cNvSpPr>
            <a:spLocks noGrp="1"/>
          </p:cNvSpPr>
          <p:nvPr>
            <p:ph type="title"/>
          </p:nvPr>
        </p:nvSpPr>
        <p:spPr>
          <a:xfrm>
            <a:off x="5180251" y="634946"/>
            <a:ext cx="6366484" cy="1450757"/>
          </a:xfrm>
        </p:spPr>
        <p:txBody>
          <a:bodyPr>
            <a:normAutofit/>
          </a:bodyPr>
          <a:lstStyle/>
          <a:p>
            <a:r>
              <a:rPr lang="en-US" dirty="0"/>
              <a:t>Terminology</a:t>
            </a:r>
          </a:p>
        </p:txBody>
      </p:sp>
      <p:sp>
        <p:nvSpPr>
          <p:cNvPr id="3" name="Content Placeholder 2">
            <a:extLst>
              <a:ext uri="{FF2B5EF4-FFF2-40B4-BE49-F238E27FC236}">
                <a16:creationId xmlns:a16="http://schemas.microsoft.com/office/drawing/2014/main" id="{FF425A02-48ED-484B-9F44-21F1173DBDA9}"/>
              </a:ext>
            </a:extLst>
          </p:cNvPr>
          <p:cNvSpPr>
            <a:spLocks noGrp="1"/>
          </p:cNvSpPr>
          <p:nvPr>
            <p:ph idx="1"/>
          </p:nvPr>
        </p:nvSpPr>
        <p:spPr>
          <a:xfrm>
            <a:off x="5180251" y="2198914"/>
            <a:ext cx="6366484" cy="3670180"/>
          </a:xfrm>
        </p:spPr>
        <p:txBody>
          <a:bodyPr>
            <a:normAutofit/>
          </a:bodyPr>
          <a:lstStyle/>
          <a:p>
            <a:pPr>
              <a:buFont typeface="Courier New" panose="02070309020205020404" pitchFamily="49" charset="0"/>
              <a:buChar char="o"/>
            </a:pPr>
            <a:r>
              <a:rPr lang="en-US" dirty="0"/>
              <a:t>Cannabis: generic term used for drugs produced from the dried leaves and flowers of </a:t>
            </a:r>
            <a:r>
              <a:rPr lang="en-US" i="1" dirty="0"/>
              <a:t>Cannabis sativa </a:t>
            </a:r>
            <a:r>
              <a:rPr lang="en-US" i="1" dirty="0" err="1"/>
              <a:t>ssp</a:t>
            </a:r>
            <a:r>
              <a:rPr lang="en-US" i="1" dirty="0"/>
              <a:t> </a:t>
            </a:r>
          </a:p>
          <a:p>
            <a:pPr>
              <a:buFont typeface="Courier New" panose="02070309020205020404" pitchFamily="49" charset="0"/>
              <a:buChar char="o"/>
            </a:pPr>
            <a:r>
              <a:rPr lang="en-US" dirty="0"/>
              <a:t>Medical cannabis refers to use of cannabis or cannabinoids as medical therapy to treat disease or alleviate symptoms </a:t>
            </a:r>
          </a:p>
          <a:p>
            <a:pPr>
              <a:buFont typeface="Courier New" panose="02070309020205020404" pitchFamily="49" charset="0"/>
              <a:buChar char="o"/>
            </a:pPr>
            <a:r>
              <a:rPr lang="en-US" dirty="0"/>
              <a:t>Cannabinoids: molecules that act on the cannabinoid receptors</a:t>
            </a:r>
          </a:p>
          <a:p>
            <a:pPr>
              <a:buFont typeface="Courier New" panose="02070309020205020404" pitchFamily="49" charset="0"/>
              <a:buChar char="o"/>
            </a:pPr>
            <a:r>
              <a:rPr lang="en-US" dirty="0"/>
              <a:t>Cannabinoid receptors </a:t>
            </a:r>
          </a:p>
          <a:p>
            <a:pPr lvl="1">
              <a:buFont typeface="Courier New" panose="02070309020205020404" pitchFamily="49" charset="0"/>
              <a:buChar char="o"/>
            </a:pPr>
            <a:r>
              <a:rPr lang="en-US" dirty="0"/>
              <a:t>CBD1 receptors found throughout body with high concentration in CNS</a:t>
            </a:r>
          </a:p>
          <a:p>
            <a:pPr lvl="1">
              <a:buFont typeface="Courier New" panose="02070309020205020404" pitchFamily="49" charset="0"/>
              <a:buChar char="o"/>
            </a:pPr>
            <a:r>
              <a:rPr lang="en-US" dirty="0"/>
              <a:t>CBD2 receptors found mainly in the immune system</a:t>
            </a:r>
            <a:endParaRPr lang="en-US" i="1" dirty="0"/>
          </a:p>
          <a:p>
            <a:pPr>
              <a:buFont typeface="Courier New" panose="02070309020205020404" pitchFamily="49" charset="0"/>
              <a:buChar char="o"/>
            </a:pPr>
            <a:endParaRPr lang="en-US" dirty="0"/>
          </a:p>
          <a:p>
            <a:pPr>
              <a:buFont typeface="Courier New" panose="02070309020205020404" pitchFamily="49" charset="0"/>
              <a:buChar char="o"/>
            </a:pPr>
            <a:endParaRPr lang="en-US" i="1" dirty="0"/>
          </a:p>
          <a:p>
            <a:pPr>
              <a:buFont typeface="Courier New" panose="02070309020205020404" pitchFamily="49" charset="0"/>
              <a:buChar char="o"/>
            </a:pPr>
            <a:endParaRPr lang="en-US" dirty="0"/>
          </a:p>
        </p:txBody>
      </p:sp>
    </p:spTree>
    <p:extLst>
      <p:ext uri="{BB962C8B-B14F-4D97-AF65-F5344CB8AC3E}">
        <p14:creationId xmlns:p14="http://schemas.microsoft.com/office/powerpoint/2010/main" val="314896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497DE5-0939-4D1D-9350-0C5E1B209C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CC70ED-6C63-4537-B7EB-51990D6C0A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604" y="457200"/>
            <a:ext cx="11271616"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6E24C1-2968-40DC-A36E-F6B85F0F07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595" y="521208"/>
            <a:ext cx="11143634"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2" descr="ijms-19-00833-g002.jpg"/>
          <p:cNvPicPr>
            <a:picLocks noChangeAspect="1"/>
          </p:cNvPicPr>
          <p:nvPr/>
        </p:nvPicPr>
        <p:blipFill>
          <a:blip r:embed="rId2">
            <a:extLst>
              <a:ext uri="{28A0092B-C50C-407E-A947-70E740481C1C}">
                <a14:useLocalDpi xmlns:a14="http://schemas.microsoft.com/office/drawing/2010/main" val="0"/>
              </a:ext>
            </a:extLst>
          </a:blip>
          <a:srcRect t="2074" b="2074"/>
          <a:stretch>
            <a:fillRect/>
          </a:stretch>
        </p:blipFill>
        <p:spPr>
          <a:xfrm>
            <a:off x="3017575" y="905933"/>
            <a:ext cx="6185670" cy="5039728"/>
          </a:xfrm>
          <a:prstGeom prst="rect">
            <a:avLst/>
          </a:prstGeom>
        </p:spPr>
      </p:pic>
    </p:spTree>
    <p:extLst>
      <p:ext uri="{BB962C8B-B14F-4D97-AF65-F5344CB8AC3E}">
        <p14:creationId xmlns:p14="http://schemas.microsoft.com/office/powerpoint/2010/main" val="103783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4">
            <a:extLst>
              <a:ext uri="{FF2B5EF4-FFF2-40B4-BE49-F238E27FC236}">
                <a16:creationId xmlns:a16="http://schemas.microsoft.com/office/drawing/2014/main" id="{311973C2-EB8B-452A-A698-4A252FD3A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16">
            <a:extLst>
              <a:ext uri="{FF2B5EF4-FFF2-40B4-BE49-F238E27FC236}">
                <a16:creationId xmlns:a16="http://schemas.microsoft.com/office/drawing/2014/main" id="{10162E77-11AD-44A7-84EC-40C59EEFBD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5073C92-BEAF-4E86-8149-315062463BC1}"/>
              </a:ext>
            </a:extLst>
          </p:cNvPr>
          <p:cNvPicPr>
            <a:picLocks noChangeAspect="1"/>
          </p:cNvPicPr>
          <p:nvPr/>
        </p:nvPicPr>
        <p:blipFill rotWithShape="1">
          <a:blip r:embed="rId3">
            <a:extLst>
              <a:ext uri="{28A0092B-C50C-407E-A947-70E740481C1C}">
                <a14:useLocalDpi xmlns:a14="http://schemas.microsoft.com/office/drawing/2010/main" val="0"/>
              </a:ext>
            </a:extLst>
          </a:blip>
          <a:srcRect l="25074" r="29887" b="2"/>
          <a:stretch/>
        </p:blipFill>
        <p:spPr>
          <a:xfrm>
            <a:off x="20" y="-12128"/>
            <a:ext cx="4653063" cy="6870127"/>
          </a:xfrm>
          <a:prstGeom prst="rect">
            <a:avLst/>
          </a:prstGeom>
        </p:spPr>
      </p:pic>
      <p:cxnSp>
        <p:nvCxnSpPr>
          <p:cNvPr id="25" name="Straight Connector 18">
            <a:extLst>
              <a:ext uri="{FF2B5EF4-FFF2-40B4-BE49-F238E27FC236}">
                <a16:creationId xmlns:a16="http://schemas.microsoft.com/office/drawing/2014/main" id="{5AB158E9-1B40-4CD6-95F0-95CA11DF7B7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6240" y="2085703"/>
            <a:ext cx="6169079"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180251" y="634946"/>
            <a:ext cx="6366484" cy="1450757"/>
          </a:xfrm>
        </p:spPr>
        <p:txBody>
          <a:bodyPr>
            <a:normAutofit/>
          </a:bodyPr>
          <a:lstStyle/>
          <a:p>
            <a:r>
              <a:rPr lang="en-US"/>
              <a:t> The CBD Receptors</a:t>
            </a:r>
            <a:endParaRPr lang="en-US" dirty="0"/>
          </a:p>
        </p:txBody>
      </p:sp>
      <p:sp>
        <p:nvSpPr>
          <p:cNvPr id="5" name="Content Placeholder 4"/>
          <p:cNvSpPr>
            <a:spLocks noGrp="1"/>
          </p:cNvSpPr>
          <p:nvPr>
            <p:ph idx="1"/>
          </p:nvPr>
        </p:nvSpPr>
        <p:spPr>
          <a:xfrm>
            <a:off x="5180251" y="2198914"/>
            <a:ext cx="6366484" cy="3670180"/>
          </a:xfrm>
        </p:spPr>
        <p:txBody>
          <a:bodyPr>
            <a:normAutofit/>
          </a:bodyPr>
          <a:lstStyle/>
          <a:p>
            <a:pPr lvl="1">
              <a:buFont typeface="Courier New" panose="02070309020205020404" pitchFamily="49" charset="0"/>
              <a:buChar char="o"/>
            </a:pPr>
            <a:r>
              <a:rPr lang="en-US" dirty="0"/>
              <a:t>Endocannabinoids: endogenous neurotransmitters</a:t>
            </a:r>
          </a:p>
          <a:p>
            <a:pPr lvl="2">
              <a:buFont typeface="Courier New" panose="02070309020205020404" pitchFamily="49" charset="0"/>
              <a:buChar char="o"/>
            </a:pPr>
            <a:r>
              <a:rPr lang="en-US" dirty="0"/>
              <a:t>Expression of CBD1 receptors correlates with psychoactive effects of cannabis. Regulates appetite, memory, fear extinction, motor responses, and posture.</a:t>
            </a:r>
          </a:p>
          <a:p>
            <a:pPr lvl="2">
              <a:buFont typeface="Courier New" panose="02070309020205020404" pitchFamily="49" charset="0"/>
              <a:buChar char="o"/>
            </a:pPr>
            <a:r>
              <a:rPr lang="en-US" dirty="0"/>
              <a:t>Physiologic role of CB2 is less well understood.  May have a role in chronic pain, bone density, atherosclerosis, inflammation.</a:t>
            </a:r>
          </a:p>
          <a:p>
            <a:pPr lvl="1">
              <a:buFont typeface="Courier New" panose="02070309020205020404" pitchFamily="49" charset="0"/>
              <a:buChar char="o"/>
            </a:pPr>
            <a:r>
              <a:rPr lang="en-US" dirty="0" err="1"/>
              <a:t>Phytocannabinoids</a:t>
            </a:r>
            <a:r>
              <a:rPr lang="en-US" dirty="0"/>
              <a:t>: hundreds of compounds in </a:t>
            </a:r>
            <a:r>
              <a:rPr lang="en-US" i="1" dirty="0"/>
              <a:t>C sativa</a:t>
            </a:r>
          </a:p>
          <a:p>
            <a:pPr lvl="2">
              <a:buFont typeface="Courier New" panose="02070309020205020404" pitchFamily="49" charset="0"/>
              <a:buChar char="o"/>
            </a:pPr>
            <a:r>
              <a:rPr lang="en-US" i="1" dirty="0" err="1"/>
              <a:t>Tetrahydrocannabinol</a:t>
            </a:r>
            <a:r>
              <a:rPr lang="en-US" i="1" dirty="0"/>
              <a:t> (THC)</a:t>
            </a:r>
          </a:p>
          <a:p>
            <a:pPr lvl="2">
              <a:buFont typeface="Courier New" panose="02070309020205020404" pitchFamily="49" charset="0"/>
              <a:buChar char="o"/>
            </a:pPr>
            <a:r>
              <a:rPr lang="en-US" i="1" dirty="0"/>
              <a:t>Cannabidiol (CBD)</a:t>
            </a:r>
          </a:p>
          <a:p>
            <a:pPr lvl="2">
              <a:buFont typeface="Courier New" panose="02070309020205020404" pitchFamily="49" charset="0"/>
              <a:buChar char="o"/>
            </a:pPr>
            <a:r>
              <a:rPr lang="en-US" i="1" dirty="0"/>
              <a:t>Many other cannabinoids</a:t>
            </a:r>
          </a:p>
          <a:p>
            <a:pPr lvl="1">
              <a:buFont typeface="Courier New" panose="02070309020205020404" pitchFamily="49" charset="0"/>
              <a:buChar char="o"/>
            </a:pPr>
            <a:r>
              <a:rPr lang="en-US" i="1" dirty="0"/>
              <a:t>Synthetic cannabinoids </a:t>
            </a:r>
          </a:p>
          <a:p>
            <a:pPr lvl="2">
              <a:buFont typeface="Courier New" panose="02070309020205020404" pitchFamily="49" charset="0"/>
              <a:buChar char="o"/>
            </a:pPr>
            <a:r>
              <a:rPr lang="en-US" i="1" dirty="0" err="1"/>
              <a:t>Dronabinol</a:t>
            </a:r>
            <a:r>
              <a:rPr lang="en-US" i="1" dirty="0"/>
              <a:t> (</a:t>
            </a:r>
            <a:r>
              <a:rPr lang="en-US" i="1" dirty="0" err="1"/>
              <a:t>Marinol</a:t>
            </a:r>
            <a:r>
              <a:rPr lang="en-US" i="1" dirty="0"/>
              <a:t>, </a:t>
            </a:r>
            <a:r>
              <a:rPr lang="en-US" i="1" dirty="0" err="1"/>
              <a:t>Syndros</a:t>
            </a:r>
            <a:r>
              <a:rPr lang="en-US" i="1" dirty="0"/>
              <a:t>) </a:t>
            </a:r>
          </a:p>
          <a:p>
            <a:pPr lvl="2">
              <a:buFont typeface="Courier New" panose="02070309020205020404" pitchFamily="49" charset="0"/>
              <a:buChar char="o"/>
            </a:pPr>
            <a:r>
              <a:rPr lang="en-US" i="1" dirty="0" err="1"/>
              <a:t>Nabilone</a:t>
            </a:r>
            <a:r>
              <a:rPr lang="en-US" i="1" dirty="0"/>
              <a:t> (</a:t>
            </a:r>
            <a:r>
              <a:rPr lang="en-US" i="1" dirty="0" err="1"/>
              <a:t>Cesamet</a:t>
            </a:r>
            <a:r>
              <a:rPr lang="en-US" i="1" dirty="0"/>
              <a:t>) </a:t>
            </a:r>
          </a:p>
          <a:p>
            <a:pPr lvl="2">
              <a:buFont typeface="Courier New" panose="02070309020205020404" pitchFamily="49" charset="0"/>
              <a:buChar char="o"/>
            </a:pPr>
            <a:r>
              <a:rPr lang="en-US" i="1" dirty="0" err="1"/>
              <a:t>Nabiximol</a:t>
            </a:r>
            <a:r>
              <a:rPr lang="en-US" i="1" dirty="0"/>
              <a:t> (</a:t>
            </a:r>
            <a:r>
              <a:rPr lang="en-US" i="1" dirty="0" err="1"/>
              <a:t>Sativex</a:t>
            </a:r>
            <a:r>
              <a:rPr lang="en-US" i="1" dirty="0"/>
              <a:t>) </a:t>
            </a:r>
          </a:p>
          <a:p>
            <a:pPr lvl="2">
              <a:buFont typeface="Courier New" panose="02070309020205020404" pitchFamily="49" charset="0"/>
              <a:buChar char="o"/>
            </a:pPr>
            <a:endParaRPr lang="en-US" i="1" dirty="0"/>
          </a:p>
          <a:p>
            <a:endParaRPr lang="en-US" dirty="0"/>
          </a:p>
        </p:txBody>
      </p:sp>
    </p:spTree>
    <p:extLst>
      <p:ext uri="{BB962C8B-B14F-4D97-AF65-F5344CB8AC3E}">
        <p14:creationId xmlns:p14="http://schemas.microsoft.com/office/powerpoint/2010/main" val="355824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30">
            <a:extLst>
              <a:ext uri="{FF2B5EF4-FFF2-40B4-BE49-F238E27FC236}">
                <a16:creationId xmlns:a16="http://schemas.microsoft.com/office/drawing/2014/main" id="{430511CB-2556-40C9-9975-93D0D2EF29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Rectangle 32">
            <a:extLst>
              <a:ext uri="{FF2B5EF4-FFF2-40B4-BE49-F238E27FC236}">
                <a16:creationId xmlns:a16="http://schemas.microsoft.com/office/drawing/2014/main" id="{0137E738-AFAB-48B2-97F9-5C4BF39345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881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5" name="Straight Connector 34">
            <a:extLst>
              <a:ext uri="{FF2B5EF4-FFF2-40B4-BE49-F238E27FC236}">
                <a16:creationId xmlns:a16="http://schemas.microsoft.com/office/drawing/2014/main" id="{0703A2A2-0F14-45FC-8CB4-D5DEEC49AC5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6" name="Rectangle 36">
            <a:extLst>
              <a:ext uri="{FF2B5EF4-FFF2-40B4-BE49-F238E27FC236}">
                <a16:creationId xmlns:a16="http://schemas.microsoft.com/office/drawing/2014/main" id="{E6D4A253-652B-4CB8-913F-247DA9CF57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38">
            <a:extLst>
              <a:ext uri="{FF2B5EF4-FFF2-40B4-BE49-F238E27FC236}">
                <a16:creationId xmlns:a16="http://schemas.microsoft.com/office/drawing/2014/main" id="{67AB164F-5D83-4672-A334-AB772EB3F2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649" y="321733"/>
            <a:ext cx="3057109" cy="34082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FD213B1-7FA5-4531-97D9-96C5486D54BA}"/>
              </a:ext>
            </a:extLst>
          </p:cNvPr>
          <p:cNvPicPr>
            <a:picLocks noChangeAspect="1"/>
          </p:cNvPicPr>
          <p:nvPr/>
        </p:nvPicPr>
        <p:blipFill rotWithShape="1">
          <a:blip r:embed="rId3">
            <a:extLst>
              <a:ext uri="{28A0092B-C50C-407E-A947-70E740481C1C}">
                <a14:useLocalDpi xmlns:a14="http://schemas.microsoft.com/office/drawing/2010/main" val="0"/>
              </a:ext>
            </a:extLst>
          </a:blip>
          <a:srcRect l="25074" r="29887" b="2"/>
          <a:stretch/>
        </p:blipFill>
        <p:spPr>
          <a:xfrm>
            <a:off x="799081" y="473902"/>
            <a:ext cx="2102246" cy="3103900"/>
          </a:xfrm>
          <a:prstGeom prst="rect">
            <a:avLst/>
          </a:prstGeom>
        </p:spPr>
      </p:pic>
      <p:sp>
        <p:nvSpPr>
          <p:cNvPr id="58" name="Rectangle 40">
            <a:extLst>
              <a:ext uri="{FF2B5EF4-FFF2-40B4-BE49-F238E27FC236}">
                <a16:creationId xmlns:a16="http://schemas.microsoft.com/office/drawing/2014/main" id="{3E9234AC-8D5E-426E-B92A-5D31003224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1146" y="321733"/>
            <a:ext cx="2583266" cy="195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42">
            <a:extLst>
              <a:ext uri="{FF2B5EF4-FFF2-40B4-BE49-F238E27FC236}">
                <a16:creationId xmlns:a16="http://schemas.microsoft.com/office/drawing/2014/main" id="{8FBF37C7-A709-4F3F-9366-2A4B6178FB8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38314" y="2085703"/>
            <a:ext cx="4113729"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60" name="Rectangle 44">
            <a:extLst>
              <a:ext uri="{FF2B5EF4-FFF2-40B4-BE49-F238E27FC236}">
                <a16:creationId xmlns:a16="http://schemas.microsoft.com/office/drawing/2014/main" id="{E6D826B9-9966-4973-BD95-E66216147D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649" y="3879167"/>
            <a:ext cx="3057109" cy="21355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46">
            <a:extLst>
              <a:ext uri="{FF2B5EF4-FFF2-40B4-BE49-F238E27FC236}">
                <a16:creationId xmlns:a16="http://schemas.microsoft.com/office/drawing/2014/main" id="{1574A666-281C-4FC9-A810-AD760C8B62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7669" y="2451014"/>
            <a:ext cx="2566742" cy="3532765"/>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descr="fc,550x550,white.jpg"/>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r="32270" b="-2"/>
          <a:stretch/>
        </p:blipFill>
        <p:spPr>
          <a:xfrm>
            <a:off x="3716846" y="2601842"/>
            <a:ext cx="2188386" cy="3231109"/>
          </a:xfrm>
          <a:prstGeom prst="rect">
            <a:avLst/>
          </a:prstGeom>
        </p:spPr>
      </p:pic>
      <p:sp>
        <p:nvSpPr>
          <p:cNvPr id="62" name="Rectangle 48">
            <a:extLst>
              <a:ext uri="{FF2B5EF4-FFF2-40B4-BE49-F238E27FC236}">
                <a16:creationId xmlns:a16="http://schemas.microsoft.com/office/drawing/2014/main" id="{F70A07A1-8551-4106-A383-56873AB86F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881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Rectangle 50">
            <a:extLst>
              <a:ext uri="{FF2B5EF4-FFF2-40B4-BE49-F238E27FC236}">
                <a16:creationId xmlns:a16="http://schemas.microsoft.com/office/drawing/2014/main" id="{E4EFE7D9-6F8F-4F8F-84BB-8F1A58C116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p:cNvSpPr>
            <a:spLocks noGrp="1"/>
          </p:cNvSpPr>
          <p:nvPr>
            <p:ph type="title"/>
          </p:nvPr>
        </p:nvSpPr>
        <p:spPr>
          <a:xfrm>
            <a:off x="6726706" y="634946"/>
            <a:ext cx="4820028" cy="1450757"/>
          </a:xfrm>
        </p:spPr>
        <p:txBody>
          <a:bodyPr vert="horz" lIns="91440" tIns="45720" rIns="91440" bIns="45720" rtlCol="0" anchor="b">
            <a:normAutofit/>
          </a:bodyPr>
          <a:lstStyle/>
          <a:p>
            <a:pPr defTabSz="914400"/>
            <a:r>
              <a:rPr lang="en-US" sz="4800"/>
              <a:t>What’s important to us</a:t>
            </a:r>
          </a:p>
        </p:txBody>
      </p:sp>
      <p:sp>
        <p:nvSpPr>
          <p:cNvPr id="5" name="Content Placeholder 4"/>
          <p:cNvSpPr>
            <a:spLocks noGrp="1"/>
          </p:cNvSpPr>
          <p:nvPr>
            <p:ph sz="half" idx="1"/>
          </p:nvPr>
        </p:nvSpPr>
        <p:spPr>
          <a:xfrm>
            <a:off x="6726706" y="2198914"/>
            <a:ext cx="4820028" cy="3670180"/>
          </a:xfrm>
        </p:spPr>
        <p:txBody>
          <a:bodyPr vert="horz" lIns="0" tIns="45720" rIns="0" bIns="45720" rtlCol="0">
            <a:normAutofit lnSpcReduction="10000"/>
          </a:bodyPr>
          <a:lstStyle/>
          <a:p>
            <a:pPr defTabSz="914400">
              <a:buFont typeface="Calibri" panose="020F0502020204030204" pitchFamily="34" charset="0"/>
              <a:buChar char="o"/>
            </a:pPr>
            <a:r>
              <a:rPr lang="en-US" sz="1700" dirty="0"/>
              <a:t>THC is most active and well studied cannabinoid</a:t>
            </a:r>
          </a:p>
          <a:p>
            <a:pPr lvl="1" defTabSz="914400">
              <a:buFont typeface="Calibri" panose="020F0502020204030204" pitchFamily="34" charset="0"/>
              <a:buChar char="o"/>
            </a:pPr>
            <a:r>
              <a:rPr lang="en-US" sz="1700" dirty="0"/>
              <a:t>Psychoactive</a:t>
            </a:r>
          </a:p>
          <a:p>
            <a:pPr lvl="1" defTabSz="914400">
              <a:buFont typeface="Calibri" panose="020F0502020204030204" pitchFamily="34" charset="0"/>
              <a:buChar char="o"/>
            </a:pPr>
            <a:r>
              <a:rPr lang="en-US" sz="1700" dirty="0"/>
              <a:t>Synthetic THC approved for CINV and AIDS related anorexia</a:t>
            </a:r>
          </a:p>
          <a:p>
            <a:pPr lvl="1" defTabSz="914400">
              <a:buFont typeface="Calibri" panose="020F0502020204030204" pitchFamily="34" charset="0"/>
              <a:buChar char="o"/>
            </a:pPr>
            <a:r>
              <a:rPr lang="en-US" sz="1700" dirty="0"/>
              <a:t>May cause:</a:t>
            </a:r>
          </a:p>
          <a:p>
            <a:pPr lvl="2" defTabSz="914400">
              <a:buFont typeface="Calibri" panose="020F0502020204030204" pitchFamily="34" charset="0"/>
              <a:buChar char="o"/>
            </a:pPr>
            <a:r>
              <a:rPr lang="en-US" sz="1700" dirty="0"/>
              <a:t>Enhanced sociability</a:t>
            </a:r>
          </a:p>
          <a:p>
            <a:pPr lvl="2" defTabSz="914400">
              <a:buFont typeface="Calibri" panose="020F0502020204030204" pitchFamily="34" charset="0"/>
              <a:buChar char="o"/>
            </a:pPr>
            <a:r>
              <a:rPr lang="en-US" sz="1700" dirty="0"/>
              <a:t>Sensitivity to stimuli</a:t>
            </a:r>
          </a:p>
          <a:p>
            <a:pPr lvl="2" defTabSz="914400">
              <a:buFont typeface="Calibri" panose="020F0502020204030204" pitchFamily="34" charset="0"/>
              <a:buChar char="o"/>
            </a:pPr>
            <a:r>
              <a:rPr lang="en-US" sz="1700" dirty="0"/>
              <a:t>Altered time perception</a:t>
            </a:r>
          </a:p>
          <a:p>
            <a:pPr lvl="2" defTabSz="914400">
              <a:buFont typeface="Calibri" panose="020F0502020204030204" pitchFamily="34" charset="0"/>
              <a:buChar char="o"/>
            </a:pPr>
            <a:r>
              <a:rPr lang="en-US" sz="1700" dirty="0"/>
              <a:t>Appetite for sweet and fatty foods</a:t>
            </a:r>
          </a:p>
          <a:p>
            <a:pPr lvl="2" defTabSz="914400">
              <a:buFont typeface="Calibri" panose="020F0502020204030204" pitchFamily="34" charset="0"/>
              <a:buChar char="o"/>
            </a:pPr>
            <a:r>
              <a:rPr lang="en-US" sz="1700" dirty="0"/>
              <a:t>Feeling relaxed</a:t>
            </a:r>
          </a:p>
          <a:p>
            <a:pPr lvl="2" defTabSz="914400">
              <a:buFont typeface="Calibri" panose="020F0502020204030204" pitchFamily="34" charset="0"/>
              <a:buChar char="o"/>
            </a:pPr>
            <a:r>
              <a:rPr lang="en-US" sz="1700" dirty="0"/>
              <a:t>Anxiety </a:t>
            </a:r>
          </a:p>
          <a:p>
            <a:pPr lvl="2" defTabSz="914400">
              <a:buFont typeface="Calibri" panose="020F0502020204030204" pitchFamily="34" charset="0"/>
              <a:buChar char="o"/>
            </a:pPr>
            <a:r>
              <a:rPr lang="en-US" sz="1700" dirty="0"/>
              <a:t>Paranoia</a:t>
            </a:r>
          </a:p>
          <a:p>
            <a:pPr lvl="1" defTabSz="914400">
              <a:buFont typeface="Calibri" panose="020F0502020204030204" pitchFamily="34" charset="0"/>
              <a:buChar char="o"/>
            </a:pPr>
            <a:endParaRPr lang="en-US" sz="1700" dirty="0"/>
          </a:p>
          <a:p>
            <a:pPr lvl="1" defTabSz="914400">
              <a:buFont typeface="Calibri" panose="020F0502020204030204" pitchFamily="34" charset="0"/>
              <a:buChar char="o"/>
            </a:pPr>
            <a:endParaRPr lang="en-US" sz="1700" dirty="0"/>
          </a:p>
          <a:p>
            <a:pPr defTabSz="914400"/>
            <a:endParaRPr lang="en-US" sz="1700" dirty="0"/>
          </a:p>
        </p:txBody>
      </p:sp>
    </p:spTree>
    <p:extLst>
      <p:ext uri="{BB962C8B-B14F-4D97-AF65-F5344CB8AC3E}">
        <p14:creationId xmlns:p14="http://schemas.microsoft.com/office/powerpoint/2010/main" val="327592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8247643-37AB-47DE-B7BD-7A64FEB133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AEBC3119-F8E7-4266-91B8-7A1E808B48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881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57D15890-6502-4FAA-AB03-AFAC88EE29D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990D0034-F768-41E7-85D4-F38C4DE857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3141"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A0A5CF6-407C-4691-8122-49DF69D0020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773" y="2633962"/>
            <a:ext cx="274248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7" name="Content Placeholder 6" descr="85.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1368"/>
          <a:stretch/>
        </p:blipFill>
        <p:spPr>
          <a:xfrm>
            <a:off x="4073981" y="10"/>
            <a:ext cx="8109160" cy="6857990"/>
          </a:xfrm>
          <a:prstGeom prst="rect">
            <a:avLst/>
          </a:prstGeom>
        </p:spPr>
      </p:pic>
      <p:sp>
        <p:nvSpPr>
          <p:cNvPr id="2" name="Title 1"/>
          <p:cNvSpPr>
            <a:spLocks noGrp="1"/>
          </p:cNvSpPr>
          <p:nvPr>
            <p:ph type="title"/>
          </p:nvPr>
        </p:nvSpPr>
        <p:spPr>
          <a:xfrm>
            <a:off x="476953" y="516835"/>
            <a:ext cx="3099329" cy="2103875"/>
          </a:xfrm>
        </p:spPr>
        <p:txBody>
          <a:bodyPr vert="horz" lIns="91440" tIns="45720" rIns="91440" bIns="45720" rtlCol="0" anchor="b">
            <a:normAutofit/>
          </a:bodyPr>
          <a:lstStyle/>
          <a:p>
            <a:pPr defTabSz="914400"/>
            <a:r>
              <a:rPr lang="en-US" sz="3600"/>
              <a:t>Cannabidiol (CBD)</a:t>
            </a:r>
          </a:p>
        </p:txBody>
      </p:sp>
      <p:sp>
        <p:nvSpPr>
          <p:cNvPr id="3" name="Content Placeholder 2"/>
          <p:cNvSpPr>
            <a:spLocks noGrp="1"/>
          </p:cNvSpPr>
          <p:nvPr>
            <p:ph sz="half" idx="1"/>
          </p:nvPr>
        </p:nvSpPr>
        <p:spPr>
          <a:xfrm>
            <a:off x="492242" y="2736574"/>
            <a:ext cx="3084041" cy="3366047"/>
          </a:xfrm>
        </p:spPr>
        <p:txBody>
          <a:bodyPr vert="horz" lIns="0" tIns="45720" rIns="0" bIns="45720" rtlCol="0">
            <a:normAutofit/>
          </a:bodyPr>
          <a:lstStyle/>
          <a:p>
            <a:pPr defTabSz="914400">
              <a:buFont typeface="Calibri" panose="020F0502020204030204" pitchFamily="34" charset="0"/>
              <a:buChar char="o"/>
            </a:pPr>
            <a:r>
              <a:rPr lang="en-US" sz="1500"/>
              <a:t>Cannabidiol </a:t>
            </a:r>
          </a:p>
          <a:p>
            <a:pPr lvl="1" defTabSz="914400">
              <a:buFont typeface="Calibri" panose="020F0502020204030204" pitchFamily="34" charset="0"/>
              <a:buChar char="o"/>
            </a:pPr>
            <a:r>
              <a:rPr lang="en-US" sz="1500"/>
              <a:t>Not psychoactive</a:t>
            </a:r>
          </a:p>
          <a:p>
            <a:pPr lvl="1" defTabSz="914400">
              <a:buFont typeface="Calibri" panose="020F0502020204030204" pitchFamily="34" charset="0"/>
              <a:buChar char="o"/>
            </a:pPr>
            <a:r>
              <a:rPr lang="en-US" sz="1500"/>
              <a:t>Thought to effect the receptor binding and metabolism of THC enhancing it’s effect</a:t>
            </a:r>
          </a:p>
          <a:p>
            <a:pPr defTabSz="914400"/>
            <a:endParaRPr lang="en-US" sz="1500"/>
          </a:p>
        </p:txBody>
      </p:sp>
    </p:spTree>
    <p:extLst>
      <p:ext uri="{BB962C8B-B14F-4D97-AF65-F5344CB8AC3E}">
        <p14:creationId xmlns:p14="http://schemas.microsoft.com/office/powerpoint/2010/main" val="233749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10322</TotalTime>
  <Words>1780</Words>
  <Application>Microsoft Office PowerPoint</Application>
  <PresentationFormat>Custom</PresentationFormat>
  <Paragraphs>254</Paragraphs>
  <Slides>29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Corbel</vt:lpstr>
      <vt:lpstr>Courier New</vt:lpstr>
      <vt:lpstr>Retrospect</vt:lpstr>
      <vt:lpstr>“What is a Weed?”</vt:lpstr>
      <vt:lpstr>Objectives</vt:lpstr>
      <vt:lpstr>History</vt:lpstr>
      <vt:lpstr>PowerPoint Presentation</vt:lpstr>
      <vt:lpstr>Terminology</vt:lpstr>
      <vt:lpstr>PowerPoint Presentation</vt:lpstr>
      <vt:lpstr> The CBD Receptors</vt:lpstr>
      <vt:lpstr>What’s important to us</vt:lpstr>
      <vt:lpstr>Cannabidiol (CBD)</vt:lpstr>
      <vt:lpstr>PowerPoint Presentation</vt:lpstr>
      <vt:lpstr>CBD and seizures</vt:lpstr>
      <vt:lpstr>Evidence for Medical Marijuana</vt:lpstr>
      <vt:lpstr>Cochrane Review, March 2018</vt:lpstr>
      <vt:lpstr>Pain, May 2018</vt:lpstr>
      <vt:lpstr>PowerPoint Presentation</vt:lpstr>
      <vt:lpstr>Common Adverse Events </vt:lpstr>
      <vt:lpstr>CBD Safety and Side Effects</vt:lpstr>
      <vt:lpstr>PowerPoint Presentation</vt:lpstr>
      <vt:lpstr>What are the risks of marijuana?</vt:lpstr>
      <vt:lpstr>Long-term Risks from Smoking Marijuana</vt:lpstr>
      <vt:lpstr>How it’s used</vt:lpstr>
      <vt:lpstr>Other Routes of Administration</vt:lpstr>
      <vt:lpstr>Changing Attitudes About Marijuana</vt:lpstr>
      <vt:lpstr>Provider Responsibilities In Other States</vt:lpstr>
      <vt:lpstr>Provider Responsibility in Wisconsin</vt:lpstr>
      <vt:lpstr>Conclusion</vt:lpstr>
      <vt:lpstr>PowerPoint Presentation</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Foutz, Renee</dc:creator>
  <cp:lastModifiedBy>Oehlke, Gail</cp:lastModifiedBy>
  <cp:revision>97</cp:revision>
  <cp:lastPrinted>2018-06-03T03:43:51Z</cp:lastPrinted>
  <dcterms:created xsi:type="dcterms:W3CDTF">2018-05-01T17:04:00Z</dcterms:created>
  <dcterms:modified xsi:type="dcterms:W3CDTF">2018-06-04T20:18:32Z</dcterms:modified>
</cp:coreProperties>
</file>