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4.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8" r:id="rId3"/>
    <p:sldId id="257" r:id="rId4"/>
    <p:sldId id="398" r:id="rId5"/>
    <p:sldId id="440" r:id="rId6"/>
    <p:sldId id="400" r:id="rId7"/>
    <p:sldId id="403" r:id="rId8"/>
    <p:sldId id="401" r:id="rId9"/>
    <p:sldId id="418" r:id="rId10"/>
    <p:sldId id="413" r:id="rId11"/>
    <p:sldId id="402" r:id="rId12"/>
    <p:sldId id="399" r:id="rId13"/>
    <p:sldId id="374" r:id="rId14"/>
    <p:sldId id="269" r:id="rId15"/>
    <p:sldId id="378" r:id="rId16"/>
    <p:sldId id="271" r:id="rId17"/>
    <p:sldId id="273" r:id="rId18"/>
    <p:sldId id="385" r:id="rId19"/>
    <p:sldId id="386" r:id="rId20"/>
    <p:sldId id="410" r:id="rId21"/>
    <p:sldId id="395" r:id="rId22"/>
    <p:sldId id="388" r:id="rId23"/>
    <p:sldId id="393" r:id="rId24"/>
    <p:sldId id="443" r:id="rId25"/>
    <p:sldId id="441" r:id="rId26"/>
    <p:sldId id="285" r:id="rId27"/>
    <p:sldId id="415" r:id="rId28"/>
    <p:sldId id="370" r:id="rId29"/>
    <p:sldId id="287" r:id="rId30"/>
    <p:sldId id="333" r:id="rId31"/>
    <p:sldId id="288" r:id="rId32"/>
    <p:sldId id="292" r:id="rId33"/>
    <p:sldId id="293" r:id="rId34"/>
    <p:sldId id="294" r:id="rId35"/>
    <p:sldId id="353" r:id="rId36"/>
    <p:sldId id="354" r:id="rId37"/>
    <p:sldId id="355" r:id="rId38"/>
    <p:sldId id="358" r:id="rId39"/>
    <p:sldId id="431" r:id="rId40"/>
    <p:sldId id="359" r:id="rId41"/>
    <p:sldId id="442" r:id="rId42"/>
    <p:sldId id="360" r:id="rId43"/>
    <p:sldId id="363" r:id="rId44"/>
    <p:sldId id="434" r:id="rId45"/>
    <p:sldId id="366" r:id="rId46"/>
    <p:sldId id="301" r:id="rId47"/>
    <p:sldId id="304" r:id="rId48"/>
    <p:sldId id="303" r:id="rId49"/>
    <p:sldId id="435" r:id="rId50"/>
    <p:sldId id="433" r:id="rId51"/>
    <p:sldId id="305" r:id="rId52"/>
    <p:sldId id="438" r:id="rId53"/>
    <p:sldId id="437" r:id="rId54"/>
    <p:sldId id="439" r:id="rId55"/>
    <p:sldId id="302" r:id="rId56"/>
    <p:sldId id="42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15" autoAdjust="0"/>
    <p:restoredTop sz="89060" autoAdjust="0"/>
  </p:normalViewPr>
  <p:slideViewPr>
    <p:cSldViewPr snapToGrid="0">
      <p:cViewPr varScale="1">
        <p:scale>
          <a:sx n="80" d="100"/>
          <a:sy n="80" d="100"/>
        </p:scale>
        <p:origin x="882" y="90"/>
      </p:cViewPr>
      <p:guideLst/>
    </p:cSldViewPr>
  </p:slideViewPr>
  <p:outlineViewPr>
    <p:cViewPr>
      <p:scale>
        <a:sx n="33" d="100"/>
        <a:sy n="33" d="100"/>
      </p:scale>
      <p:origin x="0" y="-5247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4ACE2-2B94-430D-8F6A-73230336805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FD885B7-0A77-479F-8369-F80B2F9A5CDB}">
      <dgm:prSet phldrT="[Text]"/>
      <dgm:spPr/>
      <dgm:t>
        <a:bodyPr/>
        <a:lstStyle/>
        <a:p>
          <a:r>
            <a:rPr lang="en-US" dirty="0"/>
            <a:t>Screening</a:t>
          </a:r>
        </a:p>
      </dgm:t>
    </dgm:pt>
    <dgm:pt modelId="{4B3F5D3C-9199-4D5B-B939-B0408CB8CC45}" type="parTrans" cxnId="{D9CD7D78-B4AD-4282-BD1F-53847BF03F0B}">
      <dgm:prSet/>
      <dgm:spPr/>
      <dgm:t>
        <a:bodyPr/>
        <a:lstStyle/>
        <a:p>
          <a:endParaRPr lang="en-US"/>
        </a:p>
      </dgm:t>
    </dgm:pt>
    <dgm:pt modelId="{CB3676C0-39F8-4000-B180-74BC75D97291}" type="sibTrans" cxnId="{D9CD7D78-B4AD-4282-BD1F-53847BF03F0B}">
      <dgm:prSet/>
      <dgm:spPr/>
      <dgm:t>
        <a:bodyPr/>
        <a:lstStyle/>
        <a:p>
          <a:endParaRPr lang="en-US"/>
        </a:p>
      </dgm:t>
    </dgm:pt>
    <dgm:pt modelId="{A645FA6B-CC7F-416A-A7F1-803C87B436B8}">
      <dgm:prSet phldrT="[Text]" custT="1"/>
      <dgm:spPr/>
      <dgm:t>
        <a:bodyPr/>
        <a:lstStyle/>
        <a:p>
          <a:r>
            <a:rPr lang="en-US" sz="2400" dirty="0"/>
            <a:t>Various instruments for alcohol or drugs</a:t>
          </a:r>
        </a:p>
      </dgm:t>
    </dgm:pt>
    <dgm:pt modelId="{8A138648-9A45-4F08-B2B1-7281D86C6A77}" type="parTrans" cxnId="{49838256-8AE7-4D75-9DDC-47F535C3C8C5}">
      <dgm:prSet/>
      <dgm:spPr/>
      <dgm:t>
        <a:bodyPr/>
        <a:lstStyle/>
        <a:p>
          <a:endParaRPr lang="en-US"/>
        </a:p>
      </dgm:t>
    </dgm:pt>
    <dgm:pt modelId="{7E653318-ADA4-4753-B8F9-E0F83FBD1E90}" type="sibTrans" cxnId="{49838256-8AE7-4D75-9DDC-47F535C3C8C5}">
      <dgm:prSet/>
      <dgm:spPr/>
      <dgm:t>
        <a:bodyPr/>
        <a:lstStyle/>
        <a:p>
          <a:endParaRPr lang="en-US"/>
        </a:p>
      </dgm:t>
    </dgm:pt>
    <dgm:pt modelId="{8E8DB49F-0B56-43B3-BAA0-781D2C8BF581}">
      <dgm:prSet phldrT="[Text]"/>
      <dgm:spPr/>
      <dgm:t>
        <a:bodyPr/>
        <a:lstStyle/>
        <a:p>
          <a:r>
            <a:rPr lang="en-US" dirty="0"/>
            <a:t>Assessment</a:t>
          </a:r>
        </a:p>
      </dgm:t>
    </dgm:pt>
    <dgm:pt modelId="{947F6381-A8B5-46AD-872B-007200906FBC}" type="parTrans" cxnId="{7D545E2B-4694-4B9C-97A6-406522A93DA8}">
      <dgm:prSet/>
      <dgm:spPr/>
      <dgm:t>
        <a:bodyPr/>
        <a:lstStyle/>
        <a:p>
          <a:endParaRPr lang="en-US"/>
        </a:p>
      </dgm:t>
    </dgm:pt>
    <dgm:pt modelId="{32F5C1CC-F71E-4951-B8DA-09465087CE65}" type="sibTrans" cxnId="{7D545E2B-4694-4B9C-97A6-406522A93DA8}">
      <dgm:prSet/>
      <dgm:spPr/>
      <dgm:t>
        <a:bodyPr/>
        <a:lstStyle/>
        <a:p>
          <a:endParaRPr lang="en-US"/>
        </a:p>
      </dgm:t>
    </dgm:pt>
    <dgm:pt modelId="{6739F767-F503-40D5-8789-182B447EDE75}">
      <dgm:prSet phldrT="[Text]" custT="1"/>
      <dgm:spPr/>
      <dgm:t>
        <a:bodyPr/>
        <a:lstStyle/>
        <a:p>
          <a:r>
            <a:rPr lang="en-US" sz="2400" dirty="0"/>
            <a:t>Addiction history + labs + physical</a:t>
          </a:r>
        </a:p>
      </dgm:t>
    </dgm:pt>
    <dgm:pt modelId="{60DCAA0D-15A9-4D25-B1D6-20A25DDE7D0F}" type="parTrans" cxnId="{F8CEDA18-6BC5-40AE-9B97-F119C46DE1E3}">
      <dgm:prSet/>
      <dgm:spPr/>
      <dgm:t>
        <a:bodyPr/>
        <a:lstStyle/>
        <a:p>
          <a:endParaRPr lang="en-US"/>
        </a:p>
      </dgm:t>
    </dgm:pt>
    <dgm:pt modelId="{CFB75430-AB3B-45E7-A62A-13314EEB416D}" type="sibTrans" cxnId="{F8CEDA18-6BC5-40AE-9B97-F119C46DE1E3}">
      <dgm:prSet/>
      <dgm:spPr/>
      <dgm:t>
        <a:bodyPr/>
        <a:lstStyle/>
        <a:p>
          <a:endParaRPr lang="en-US"/>
        </a:p>
      </dgm:t>
    </dgm:pt>
    <dgm:pt modelId="{0717B869-F252-488B-AA2C-4D769BF8BBFC}">
      <dgm:prSet phldrT="[Text]"/>
      <dgm:spPr/>
      <dgm:t>
        <a:bodyPr/>
        <a:lstStyle/>
        <a:p>
          <a:r>
            <a:rPr lang="en-US" dirty="0"/>
            <a:t>Treatment planning</a:t>
          </a:r>
        </a:p>
      </dgm:t>
    </dgm:pt>
    <dgm:pt modelId="{61D71DF1-3C9B-4B41-A861-5D7C9B8986D1}" type="parTrans" cxnId="{81A09E10-8AF2-492A-8A10-A4367105B8D4}">
      <dgm:prSet/>
      <dgm:spPr/>
      <dgm:t>
        <a:bodyPr/>
        <a:lstStyle/>
        <a:p>
          <a:endParaRPr lang="en-US"/>
        </a:p>
      </dgm:t>
    </dgm:pt>
    <dgm:pt modelId="{E7A51D0A-B5C1-4C4B-B3B1-1C06B61C32C7}" type="sibTrans" cxnId="{81A09E10-8AF2-492A-8A10-A4367105B8D4}">
      <dgm:prSet/>
      <dgm:spPr/>
      <dgm:t>
        <a:bodyPr/>
        <a:lstStyle/>
        <a:p>
          <a:endParaRPr lang="en-US"/>
        </a:p>
      </dgm:t>
    </dgm:pt>
    <dgm:pt modelId="{C764A87D-395A-45FE-BC75-15FBF55C6B86}">
      <dgm:prSet phldrT="[Text]" custT="1"/>
      <dgm:spPr/>
      <dgm:t>
        <a:bodyPr/>
        <a:lstStyle/>
        <a:p>
          <a:r>
            <a:rPr lang="en-US" sz="2400" dirty="0"/>
            <a:t>Bio-psycho-social model</a:t>
          </a:r>
        </a:p>
      </dgm:t>
    </dgm:pt>
    <dgm:pt modelId="{262E4AD8-AE33-4FE1-B281-B44BB05A0DA0}" type="parTrans" cxnId="{A2F6BE7D-84F4-4E3F-9FA6-641FE041D06E}">
      <dgm:prSet/>
      <dgm:spPr/>
      <dgm:t>
        <a:bodyPr/>
        <a:lstStyle/>
        <a:p>
          <a:endParaRPr lang="en-US"/>
        </a:p>
      </dgm:t>
    </dgm:pt>
    <dgm:pt modelId="{7910BC5F-A544-4259-970F-1E1442B17F20}" type="sibTrans" cxnId="{A2F6BE7D-84F4-4E3F-9FA6-641FE041D06E}">
      <dgm:prSet/>
      <dgm:spPr/>
      <dgm:t>
        <a:bodyPr/>
        <a:lstStyle/>
        <a:p>
          <a:endParaRPr lang="en-US"/>
        </a:p>
      </dgm:t>
    </dgm:pt>
    <dgm:pt modelId="{5453E9CA-368A-42E2-9B9C-FF6D7614F089}" type="pres">
      <dgm:prSet presAssocID="{6904ACE2-2B94-430D-8F6A-732303368059}" presName="rootnode" presStyleCnt="0">
        <dgm:presLayoutVars>
          <dgm:chMax/>
          <dgm:chPref/>
          <dgm:dir/>
          <dgm:animLvl val="lvl"/>
        </dgm:presLayoutVars>
      </dgm:prSet>
      <dgm:spPr/>
      <dgm:t>
        <a:bodyPr/>
        <a:lstStyle/>
        <a:p>
          <a:endParaRPr lang="en-US"/>
        </a:p>
      </dgm:t>
    </dgm:pt>
    <dgm:pt modelId="{A75298D6-BD99-4AFA-B33A-76C939429584}" type="pres">
      <dgm:prSet presAssocID="{7FD885B7-0A77-479F-8369-F80B2F9A5CDB}" presName="composite" presStyleCnt="0"/>
      <dgm:spPr/>
    </dgm:pt>
    <dgm:pt modelId="{AC25F5F8-B887-494A-B780-45441A788A47}" type="pres">
      <dgm:prSet presAssocID="{7FD885B7-0A77-479F-8369-F80B2F9A5CDB}" presName="bentUpArrow1" presStyleLbl="alignImgPlace1" presStyleIdx="0" presStyleCnt="2"/>
      <dgm:spPr/>
    </dgm:pt>
    <dgm:pt modelId="{1198E45C-75A3-474F-B54B-890F700B11E9}" type="pres">
      <dgm:prSet presAssocID="{7FD885B7-0A77-479F-8369-F80B2F9A5CDB}" presName="ParentText" presStyleLbl="node1" presStyleIdx="0" presStyleCnt="3">
        <dgm:presLayoutVars>
          <dgm:chMax val="1"/>
          <dgm:chPref val="1"/>
          <dgm:bulletEnabled val="1"/>
        </dgm:presLayoutVars>
      </dgm:prSet>
      <dgm:spPr/>
      <dgm:t>
        <a:bodyPr/>
        <a:lstStyle/>
        <a:p>
          <a:endParaRPr lang="en-US"/>
        </a:p>
      </dgm:t>
    </dgm:pt>
    <dgm:pt modelId="{DE9F631A-BB02-4EDD-980E-6112EF284BD5}" type="pres">
      <dgm:prSet presAssocID="{7FD885B7-0A77-479F-8369-F80B2F9A5CDB}" presName="ChildText" presStyleLbl="revTx" presStyleIdx="0" presStyleCnt="3" custScaleX="276671" custLinFactNeighborX="93007" custLinFactNeighborY="-848">
        <dgm:presLayoutVars>
          <dgm:chMax val="0"/>
          <dgm:chPref val="0"/>
          <dgm:bulletEnabled val="1"/>
        </dgm:presLayoutVars>
      </dgm:prSet>
      <dgm:spPr/>
      <dgm:t>
        <a:bodyPr/>
        <a:lstStyle/>
        <a:p>
          <a:endParaRPr lang="en-US"/>
        </a:p>
      </dgm:t>
    </dgm:pt>
    <dgm:pt modelId="{E03CBAD7-DC48-47B8-B25E-33AAD045F199}" type="pres">
      <dgm:prSet presAssocID="{CB3676C0-39F8-4000-B180-74BC75D97291}" presName="sibTrans" presStyleCnt="0"/>
      <dgm:spPr/>
    </dgm:pt>
    <dgm:pt modelId="{7B6CEBE1-F262-4851-A543-CEA197504364}" type="pres">
      <dgm:prSet presAssocID="{8E8DB49F-0B56-43B3-BAA0-781D2C8BF581}" presName="composite" presStyleCnt="0"/>
      <dgm:spPr/>
    </dgm:pt>
    <dgm:pt modelId="{5C2F3322-3AFD-4A4A-AF8D-56E473D909CE}" type="pres">
      <dgm:prSet presAssocID="{8E8DB49F-0B56-43B3-BAA0-781D2C8BF581}" presName="bentUpArrow1" presStyleLbl="alignImgPlace1" presStyleIdx="1" presStyleCnt="2"/>
      <dgm:spPr/>
    </dgm:pt>
    <dgm:pt modelId="{12BF2B81-D923-47C5-84CB-5B102B18F471}" type="pres">
      <dgm:prSet presAssocID="{8E8DB49F-0B56-43B3-BAA0-781D2C8BF581}" presName="ParentText" presStyleLbl="node1" presStyleIdx="1" presStyleCnt="3">
        <dgm:presLayoutVars>
          <dgm:chMax val="1"/>
          <dgm:chPref val="1"/>
          <dgm:bulletEnabled val="1"/>
        </dgm:presLayoutVars>
      </dgm:prSet>
      <dgm:spPr/>
      <dgm:t>
        <a:bodyPr/>
        <a:lstStyle/>
        <a:p>
          <a:endParaRPr lang="en-US"/>
        </a:p>
      </dgm:t>
    </dgm:pt>
    <dgm:pt modelId="{10153971-5BBD-4FE8-8135-9F16BD3824B0}" type="pres">
      <dgm:prSet presAssocID="{8E8DB49F-0B56-43B3-BAA0-781D2C8BF581}" presName="ChildText" presStyleLbl="revTx" presStyleIdx="1" presStyleCnt="3" custScaleX="261360" custLinFactNeighborX="80854" custLinFactNeighborY="-4240">
        <dgm:presLayoutVars>
          <dgm:chMax val="0"/>
          <dgm:chPref val="0"/>
          <dgm:bulletEnabled val="1"/>
        </dgm:presLayoutVars>
      </dgm:prSet>
      <dgm:spPr/>
      <dgm:t>
        <a:bodyPr/>
        <a:lstStyle/>
        <a:p>
          <a:endParaRPr lang="en-US"/>
        </a:p>
      </dgm:t>
    </dgm:pt>
    <dgm:pt modelId="{DF10AD89-4AE1-4F0F-BFA6-1E8D0A5BFF37}" type="pres">
      <dgm:prSet presAssocID="{32F5C1CC-F71E-4951-B8DA-09465087CE65}" presName="sibTrans" presStyleCnt="0"/>
      <dgm:spPr/>
    </dgm:pt>
    <dgm:pt modelId="{35B6EAC2-4586-46B0-B79B-923E1C840FB6}" type="pres">
      <dgm:prSet presAssocID="{0717B869-F252-488B-AA2C-4D769BF8BBFC}" presName="composite" presStyleCnt="0"/>
      <dgm:spPr/>
    </dgm:pt>
    <dgm:pt modelId="{7B19C557-1976-4369-BE60-AC521110A969}" type="pres">
      <dgm:prSet presAssocID="{0717B869-F252-488B-AA2C-4D769BF8BBFC}" presName="ParentText" presStyleLbl="node1" presStyleIdx="2" presStyleCnt="3">
        <dgm:presLayoutVars>
          <dgm:chMax val="1"/>
          <dgm:chPref val="1"/>
          <dgm:bulletEnabled val="1"/>
        </dgm:presLayoutVars>
      </dgm:prSet>
      <dgm:spPr/>
      <dgm:t>
        <a:bodyPr/>
        <a:lstStyle/>
        <a:p>
          <a:endParaRPr lang="en-US"/>
        </a:p>
      </dgm:t>
    </dgm:pt>
    <dgm:pt modelId="{29874451-FE57-48BD-AD40-71256612B1F3}" type="pres">
      <dgm:prSet presAssocID="{0717B869-F252-488B-AA2C-4D769BF8BBFC}" presName="FinalChildText" presStyleLbl="revTx" presStyleIdx="2" presStyleCnt="3" custScaleY="134664">
        <dgm:presLayoutVars>
          <dgm:chMax val="0"/>
          <dgm:chPref val="0"/>
          <dgm:bulletEnabled val="1"/>
        </dgm:presLayoutVars>
      </dgm:prSet>
      <dgm:spPr/>
      <dgm:t>
        <a:bodyPr/>
        <a:lstStyle/>
        <a:p>
          <a:endParaRPr lang="en-US"/>
        </a:p>
      </dgm:t>
    </dgm:pt>
  </dgm:ptLst>
  <dgm:cxnLst>
    <dgm:cxn modelId="{7DD3B42E-3AB3-4631-AF7A-68AF1EC82A10}" type="presOf" srcId="{8E8DB49F-0B56-43B3-BAA0-781D2C8BF581}" destId="{12BF2B81-D923-47C5-84CB-5B102B18F471}" srcOrd="0" destOrd="0" presId="urn:microsoft.com/office/officeart/2005/8/layout/StepDownProcess"/>
    <dgm:cxn modelId="{2E0E8E55-7924-4852-A306-A65F6DC228E0}" type="presOf" srcId="{C764A87D-395A-45FE-BC75-15FBF55C6B86}" destId="{29874451-FE57-48BD-AD40-71256612B1F3}" srcOrd="0" destOrd="0" presId="urn:microsoft.com/office/officeart/2005/8/layout/StepDownProcess"/>
    <dgm:cxn modelId="{7D545E2B-4694-4B9C-97A6-406522A93DA8}" srcId="{6904ACE2-2B94-430D-8F6A-732303368059}" destId="{8E8DB49F-0B56-43B3-BAA0-781D2C8BF581}" srcOrd="1" destOrd="0" parTransId="{947F6381-A8B5-46AD-872B-007200906FBC}" sibTransId="{32F5C1CC-F71E-4951-B8DA-09465087CE65}"/>
    <dgm:cxn modelId="{0F49FD2B-8992-410B-B7B6-8EEAD696D38E}" type="presOf" srcId="{6904ACE2-2B94-430D-8F6A-732303368059}" destId="{5453E9CA-368A-42E2-9B9C-FF6D7614F089}" srcOrd="0" destOrd="0" presId="urn:microsoft.com/office/officeart/2005/8/layout/StepDownProcess"/>
    <dgm:cxn modelId="{09868879-1F0E-4806-A90E-5C2F10A15380}" type="presOf" srcId="{6739F767-F503-40D5-8789-182B447EDE75}" destId="{10153971-5BBD-4FE8-8135-9F16BD3824B0}" srcOrd="0" destOrd="0" presId="urn:microsoft.com/office/officeart/2005/8/layout/StepDownProcess"/>
    <dgm:cxn modelId="{D26BCC7E-B77C-4F17-BFBF-593BCDE796F9}" type="presOf" srcId="{A645FA6B-CC7F-416A-A7F1-803C87B436B8}" destId="{DE9F631A-BB02-4EDD-980E-6112EF284BD5}" srcOrd="0" destOrd="0" presId="urn:microsoft.com/office/officeart/2005/8/layout/StepDownProcess"/>
    <dgm:cxn modelId="{F8CEDA18-6BC5-40AE-9B97-F119C46DE1E3}" srcId="{8E8DB49F-0B56-43B3-BAA0-781D2C8BF581}" destId="{6739F767-F503-40D5-8789-182B447EDE75}" srcOrd="0" destOrd="0" parTransId="{60DCAA0D-15A9-4D25-B1D6-20A25DDE7D0F}" sibTransId="{CFB75430-AB3B-45E7-A62A-13314EEB416D}"/>
    <dgm:cxn modelId="{20F5D671-A04E-4F23-9885-65A3BA65EA8F}" type="presOf" srcId="{7FD885B7-0A77-479F-8369-F80B2F9A5CDB}" destId="{1198E45C-75A3-474F-B54B-890F700B11E9}" srcOrd="0" destOrd="0" presId="urn:microsoft.com/office/officeart/2005/8/layout/StepDownProcess"/>
    <dgm:cxn modelId="{6721C827-F543-449B-A1C6-FA9A0E7B1DCC}" type="presOf" srcId="{0717B869-F252-488B-AA2C-4D769BF8BBFC}" destId="{7B19C557-1976-4369-BE60-AC521110A969}" srcOrd="0" destOrd="0" presId="urn:microsoft.com/office/officeart/2005/8/layout/StepDownProcess"/>
    <dgm:cxn modelId="{49838256-8AE7-4D75-9DDC-47F535C3C8C5}" srcId="{7FD885B7-0A77-479F-8369-F80B2F9A5CDB}" destId="{A645FA6B-CC7F-416A-A7F1-803C87B436B8}" srcOrd="0" destOrd="0" parTransId="{8A138648-9A45-4F08-B2B1-7281D86C6A77}" sibTransId="{7E653318-ADA4-4753-B8F9-E0F83FBD1E90}"/>
    <dgm:cxn modelId="{D9CD7D78-B4AD-4282-BD1F-53847BF03F0B}" srcId="{6904ACE2-2B94-430D-8F6A-732303368059}" destId="{7FD885B7-0A77-479F-8369-F80B2F9A5CDB}" srcOrd="0" destOrd="0" parTransId="{4B3F5D3C-9199-4D5B-B939-B0408CB8CC45}" sibTransId="{CB3676C0-39F8-4000-B180-74BC75D97291}"/>
    <dgm:cxn modelId="{A2F6BE7D-84F4-4E3F-9FA6-641FE041D06E}" srcId="{0717B869-F252-488B-AA2C-4D769BF8BBFC}" destId="{C764A87D-395A-45FE-BC75-15FBF55C6B86}" srcOrd="0" destOrd="0" parTransId="{262E4AD8-AE33-4FE1-B281-B44BB05A0DA0}" sibTransId="{7910BC5F-A544-4259-970F-1E1442B17F20}"/>
    <dgm:cxn modelId="{81A09E10-8AF2-492A-8A10-A4367105B8D4}" srcId="{6904ACE2-2B94-430D-8F6A-732303368059}" destId="{0717B869-F252-488B-AA2C-4D769BF8BBFC}" srcOrd="2" destOrd="0" parTransId="{61D71DF1-3C9B-4B41-A861-5D7C9B8986D1}" sibTransId="{E7A51D0A-B5C1-4C4B-B3B1-1C06B61C32C7}"/>
    <dgm:cxn modelId="{BC80251C-D26C-45A6-AF0C-4F4A3003B136}" type="presParOf" srcId="{5453E9CA-368A-42E2-9B9C-FF6D7614F089}" destId="{A75298D6-BD99-4AFA-B33A-76C939429584}" srcOrd="0" destOrd="0" presId="urn:microsoft.com/office/officeart/2005/8/layout/StepDownProcess"/>
    <dgm:cxn modelId="{483B4349-45E8-4DEB-B74E-AF664CAB02C5}" type="presParOf" srcId="{A75298D6-BD99-4AFA-B33A-76C939429584}" destId="{AC25F5F8-B887-494A-B780-45441A788A47}" srcOrd="0" destOrd="0" presId="urn:microsoft.com/office/officeart/2005/8/layout/StepDownProcess"/>
    <dgm:cxn modelId="{BCAB0C09-58BF-47FC-8674-4B22F9AC9581}" type="presParOf" srcId="{A75298D6-BD99-4AFA-B33A-76C939429584}" destId="{1198E45C-75A3-474F-B54B-890F700B11E9}" srcOrd="1" destOrd="0" presId="urn:microsoft.com/office/officeart/2005/8/layout/StepDownProcess"/>
    <dgm:cxn modelId="{F88713E5-7964-4F1F-9FA2-9735FA360E69}" type="presParOf" srcId="{A75298D6-BD99-4AFA-B33A-76C939429584}" destId="{DE9F631A-BB02-4EDD-980E-6112EF284BD5}" srcOrd="2" destOrd="0" presId="urn:microsoft.com/office/officeart/2005/8/layout/StepDownProcess"/>
    <dgm:cxn modelId="{3CF07E91-4059-4CFC-A254-68F68EAABE87}" type="presParOf" srcId="{5453E9CA-368A-42E2-9B9C-FF6D7614F089}" destId="{E03CBAD7-DC48-47B8-B25E-33AAD045F199}" srcOrd="1" destOrd="0" presId="urn:microsoft.com/office/officeart/2005/8/layout/StepDownProcess"/>
    <dgm:cxn modelId="{0AC71FD6-526F-4F27-A152-1D29C84A3BD4}" type="presParOf" srcId="{5453E9CA-368A-42E2-9B9C-FF6D7614F089}" destId="{7B6CEBE1-F262-4851-A543-CEA197504364}" srcOrd="2" destOrd="0" presId="urn:microsoft.com/office/officeart/2005/8/layout/StepDownProcess"/>
    <dgm:cxn modelId="{ECF206E7-962F-4BBD-B27D-3E9077DC4B21}" type="presParOf" srcId="{7B6CEBE1-F262-4851-A543-CEA197504364}" destId="{5C2F3322-3AFD-4A4A-AF8D-56E473D909CE}" srcOrd="0" destOrd="0" presId="urn:microsoft.com/office/officeart/2005/8/layout/StepDownProcess"/>
    <dgm:cxn modelId="{688B40AB-AA2C-41E3-B575-A7608FCC045C}" type="presParOf" srcId="{7B6CEBE1-F262-4851-A543-CEA197504364}" destId="{12BF2B81-D923-47C5-84CB-5B102B18F471}" srcOrd="1" destOrd="0" presId="urn:microsoft.com/office/officeart/2005/8/layout/StepDownProcess"/>
    <dgm:cxn modelId="{2155DDD7-CAF1-4D67-9EB4-A50C57C8CEF2}" type="presParOf" srcId="{7B6CEBE1-F262-4851-A543-CEA197504364}" destId="{10153971-5BBD-4FE8-8135-9F16BD3824B0}" srcOrd="2" destOrd="0" presId="urn:microsoft.com/office/officeart/2005/8/layout/StepDownProcess"/>
    <dgm:cxn modelId="{207DD5BC-625F-43A7-B7F9-25C2D7BB60DD}" type="presParOf" srcId="{5453E9CA-368A-42E2-9B9C-FF6D7614F089}" destId="{DF10AD89-4AE1-4F0F-BFA6-1E8D0A5BFF37}" srcOrd="3" destOrd="0" presId="urn:microsoft.com/office/officeart/2005/8/layout/StepDownProcess"/>
    <dgm:cxn modelId="{50442A15-66BE-4F37-9C89-71958CD401D8}" type="presParOf" srcId="{5453E9CA-368A-42E2-9B9C-FF6D7614F089}" destId="{35B6EAC2-4586-46B0-B79B-923E1C840FB6}" srcOrd="4" destOrd="0" presId="urn:microsoft.com/office/officeart/2005/8/layout/StepDownProcess"/>
    <dgm:cxn modelId="{85F66BDA-4334-408E-8C25-964E8A5CC086}" type="presParOf" srcId="{35B6EAC2-4586-46B0-B79B-923E1C840FB6}" destId="{7B19C557-1976-4369-BE60-AC521110A969}" srcOrd="0" destOrd="0" presId="urn:microsoft.com/office/officeart/2005/8/layout/StepDownProcess"/>
    <dgm:cxn modelId="{82E32F3A-58B8-4525-9E4C-2FA8FA44A0CF}" type="presParOf" srcId="{35B6EAC2-4586-46B0-B79B-923E1C840FB6}" destId="{29874451-FE57-48BD-AD40-71256612B1F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5F5F8-B887-494A-B780-45441A788A47}">
      <dsp:nvSpPr>
        <dsp:cNvPr id="0" name=""/>
        <dsp:cNvSpPr/>
      </dsp:nvSpPr>
      <dsp:spPr>
        <a:xfrm rot="5400000">
          <a:off x="338213" y="1633014"/>
          <a:ext cx="1262378" cy="143717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8E45C-75A3-474F-B54B-890F700B11E9}">
      <dsp:nvSpPr>
        <dsp:cNvPr id="0" name=""/>
        <dsp:cNvSpPr/>
      </dsp:nvSpPr>
      <dsp:spPr>
        <a:xfrm>
          <a:off x="3759" y="233642"/>
          <a:ext cx="2125101" cy="148750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Screening</a:t>
          </a:r>
        </a:p>
      </dsp:txBody>
      <dsp:txXfrm>
        <a:off x="76386" y="306269"/>
        <a:ext cx="1979847" cy="1342248"/>
      </dsp:txXfrm>
    </dsp:sp>
    <dsp:sp modelId="{DE9F631A-BB02-4EDD-980E-6112EF284BD5}">
      <dsp:nvSpPr>
        <dsp:cNvPr id="0" name=""/>
        <dsp:cNvSpPr/>
      </dsp:nvSpPr>
      <dsp:spPr>
        <a:xfrm>
          <a:off x="2201063" y="365314"/>
          <a:ext cx="4276216" cy="120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Various instruments for alcohol or drugs</a:t>
          </a:r>
        </a:p>
      </dsp:txBody>
      <dsp:txXfrm>
        <a:off x="2201063" y="365314"/>
        <a:ext cx="4276216" cy="1202264"/>
      </dsp:txXfrm>
    </dsp:sp>
    <dsp:sp modelId="{5C2F3322-3AFD-4A4A-AF8D-56E473D909CE}">
      <dsp:nvSpPr>
        <dsp:cNvPr id="0" name=""/>
        <dsp:cNvSpPr/>
      </dsp:nvSpPr>
      <dsp:spPr>
        <a:xfrm rot="5400000">
          <a:off x="2755497" y="3303969"/>
          <a:ext cx="1262378" cy="143717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F2B81-D923-47C5-84CB-5B102B18F471}">
      <dsp:nvSpPr>
        <dsp:cNvPr id="0" name=""/>
        <dsp:cNvSpPr/>
      </dsp:nvSpPr>
      <dsp:spPr>
        <a:xfrm>
          <a:off x="2421043" y="1904598"/>
          <a:ext cx="2125101" cy="148750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Assessment</a:t>
          </a:r>
        </a:p>
      </dsp:txBody>
      <dsp:txXfrm>
        <a:off x="2493670" y="1977225"/>
        <a:ext cx="1979847" cy="1342248"/>
      </dsp:txXfrm>
    </dsp:sp>
    <dsp:sp modelId="{10153971-5BBD-4FE8-8135-9F16BD3824B0}">
      <dsp:nvSpPr>
        <dsp:cNvPr id="0" name=""/>
        <dsp:cNvSpPr/>
      </dsp:nvSpPr>
      <dsp:spPr>
        <a:xfrm>
          <a:off x="4473214" y="1995489"/>
          <a:ext cx="4039570" cy="120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Addiction history + labs + physical</a:t>
          </a:r>
        </a:p>
      </dsp:txBody>
      <dsp:txXfrm>
        <a:off x="4473214" y="1995489"/>
        <a:ext cx="4039570" cy="1202264"/>
      </dsp:txXfrm>
    </dsp:sp>
    <dsp:sp modelId="{7B19C557-1976-4369-BE60-AC521110A969}">
      <dsp:nvSpPr>
        <dsp:cNvPr id="0" name=""/>
        <dsp:cNvSpPr/>
      </dsp:nvSpPr>
      <dsp:spPr>
        <a:xfrm>
          <a:off x="4838327" y="3642063"/>
          <a:ext cx="2125101" cy="148750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Treatment planning</a:t>
          </a:r>
        </a:p>
      </dsp:txBody>
      <dsp:txXfrm>
        <a:off x="4910954" y="3714690"/>
        <a:ext cx="1979847" cy="1342248"/>
      </dsp:txXfrm>
    </dsp:sp>
    <dsp:sp modelId="{29874451-FE57-48BD-AD40-71256612B1F3}">
      <dsp:nvSpPr>
        <dsp:cNvPr id="0" name=""/>
        <dsp:cNvSpPr/>
      </dsp:nvSpPr>
      <dsp:spPr>
        <a:xfrm>
          <a:off x="6963428" y="3575554"/>
          <a:ext cx="1545596" cy="1619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Bio-psycho-social model</a:t>
          </a:r>
        </a:p>
      </dsp:txBody>
      <dsp:txXfrm>
        <a:off x="6963428" y="3575554"/>
        <a:ext cx="1545596" cy="161901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59790-CA73-40D8-A3A6-B62BF4A82022}"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47740-DFE8-4D27-9268-86A257FB96DF}" type="slidenum">
              <a:rPr lang="en-US" smtClean="0"/>
              <a:t>‹#›</a:t>
            </a:fld>
            <a:endParaRPr lang="en-US"/>
          </a:p>
        </p:txBody>
      </p:sp>
    </p:spTree>
    <p:extLst>
      <p:ext uri="{BB962C8B-B14F-4D97-AF65-F5344CB8AC3E}">
        <p14:creationId xmlns:p14="http://schemas.microsoft.com/office/powerpoint/2010/main" val="75559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mhsa.gov/disorders/substance-use#opioid-use-disorder" TargetMode="External"/><Relationship Id="rId7" Type="http://schemas.openxmlformats.org/officeDocument/2006/relationships/hyperlink" Target="http://store.samhsa.gov/product/2000-2010-National-Admissions-to-Substance-Abuse-Treatment-Services/SMA12-4701"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samhsa.gov/medication-assisted-treatment/treatment/common-comorbidities" TargetMode="External"/><Relationship Id="rId5" Type="http://schemas.openxmlformats.org/officeDocument/2006/relationships/hyperlink" Target="https://www.samhsa.gov/hiv-aids-viral-hepatitis" TargetMode="External"/><Relationship Id="rId4" Type="http://schemas.openxmlformats.org/officeDocument/2006/relationships/hyperlink" Target="https://www.samhsa.gov/recover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Opioids: pill misuse: 7.5%, heroin 23-30%, most persistent, often lifelong. Periodic remissions common</a:t>
            </a:r>
          </a:p>
        </p:txBody>
      </p:sp>
      <p:sp>
        <p:nvSpPr>
          <p:cNvPr id="4" name="Slide Number Placeholder 3"/>
          <p:cNvSpPr>
            <a:spLocks noGrp="1"/>
          </p:cNvSpPr>
          <p:nvPr>
            <p:ph type="sldNum" sz="quarter" idx="10"/>
          </p:nvPr>
        </p:nvSpPr>
        <p:spPr/>
        <p:txBody>
          <a:bodyPr/>
          <a:lstStyle/>
          <a:p>
            <a:fld id="{E3C47740-DFE8-4D27-9268-86A257FB96DF}" type="slidenum">
              <a:rPr lang="en-US" smtClean="0"/>
              <a:t>4</a:t>
            </a:fld>
            <a:endParaRPr lang="en-US"/>
          </a:p>
        </p:txBody>
      </p:sp>
    </p:spTree>
    <p:extLst>
      <p:ext uri="{BB962C8B-B14F-4D97-AF65-F5344CB8AC3E}">
        <p14:creationId xmlns:p14="http://schemas.microsoft.com/office/powerpoint/2010/main" val="41322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images of DA D2 receptors (D2R) at the level of the striatum in control subjects and substance drug abusers. Images were obtained with [</a:t>
            </a:r>
            <a:r>
              <a:rPr lang="en-US" baseline="30000" dirty="0"/>
              <a:t>11</a:t>
            </a:r>
            <a:r>
              <a:rPr lang="en-US" dirty="0"/>
              <a:t>C]raclopride. Modified with permission from </a:t>
            </a:r>
            <a:r>
              <a:rPr lang="en-US" dirty="0" err="1"/>
              <a:t>Volkow</a:t>
            </a:r>
            <a:r>
              <a:rPr lang="en-US" dirty="0"/>
              <a:t> </a:t>
            </a:r>
            <a:r>
              <a:rPr lang="en-US" i="1" dirty="0"/>
              <a:t>et al</a:t>
            </a:r>
            <a:r>
              <a:rPr lang="en-US" dirty="0"/>
              <a:t>. </a:t>
            </a:r>
          </a:p>
        </p:txBody>
      </p:sp>
      <p:sp>
        <p:nvSpPr>
          <p:cNvPr id="4" name="Slide Number Placeholder 3"/>
          <p:cNvSpPr>
            <a:spLocks noGrp="1"/>
          </p:cNvSpPr>
          <p:nvPr>
            <p:ph type="sldNum" sz="quarter" idx="10"/>
          </p:nvPr>
        </p:nvSpPr>
        <p:spPr/>
        <p:txBody>
          <a:bodyPr/>
          <a:lstStyle/>
          <a:p>
            <a:fld id="{AD4B23ED-A5AB-4559-AC1E-CA59D441F132}" type="slidenum">
              <a:rPr lang="en-US" smtClean="0"/>
              <a:t>24</a:t>
            </a:fld>
            <a:endParaRPr lang="en-US"/>
          </a:p>
        </p:txBody>
      </p:sp>
    </p:spTree>
    <p:extLst>
      <p:ext uri="{BB962C8B-B14F-4D97-AF65-F5344CB8AC3E}">
        <p14:creationId xmlns:p14="http://schemas.microsoft.com/office/powerpoint/2010/main" val="413677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x-none" b="1" dirty="0"/>
              <a:t>MAT Effectiveness</a:t>
            </a:r>
          </a:p>
          <a:p>
            <a:pPr eaLnBrk="1" hangingPunct="1">
              <a:spcBef>
                <a:spcPct val="0"/>
              </a:spcBef>
            </a:pPr>
            <a:r>
              <a:rPr lang="en-US" altLang="x-none" dirty="0"/>
              <a:t>In 2013, an estimated 1.8 million people had an </a:t>
            </a:r>
            <a:r>
              <a:rPr lang="en-US" altLang="x-none" u="sng" dirty="0">
                <a:hlinkClick r:id="rId3"/>
              </a:rPr>
              <a:t>opioid use disorder related to prescription pain relievers, and about 517,000 had an opioid use disorder related to heroin use. MAT has proved to be clinically effective and to significantly reduce the need for inpatient detoxification services for these individuals. MAT provides a more comprehensive, individually tailored program of medication and behavioral therapy. MAT also includes support services that address the needs of most patients.</a:t>
            </a:r>
          </a:p>
          <a:p>
            <a:pPr eaLnBrk="1" hangingPunct="1">
              <a:spcBef>
                <a:spcPct val="0"/>
              </a:spcBef>
            </a:pPr>
            <a:r>
              <a:rPr lang="en-US" altLang="x-none" dirty="0"/>
              <a:t>The ultimate goal of MAT is full </a:t>
            </a:r>
            <a:r>
              <a:rPr lang="en-US" altLang="x-none" u="sng" dirty="0">
                <a:hlinkClick r:id="rId4"/>
              </a:rPr>
              <a:t>recovery, including the ability to live a self-directed life. This treatment approach has been shown to:</a:t>
            </a:r>
          </a:p>
          <a:p>
            <a:pPr eaLnBrk="1" hangingPunct="1">
              <a:spcBef>
                <a:spcPct val="0"/>
              </a:spcBef>
            </a:pPr>
            <a:r>
              <a:rPr lang="en-US" altLang="x-none" dirty="0"/>
              <a:t>Improve patient survival</a:t>
            </a:r>
          </a:p>
          <a:p>
            <a:pPr eaLnBrk="1" hangingPunct="1">
              <a:spcBef>
                <a:spcPct val="0"/>
              </a:spcBef>
            </a:pPr>
            <a:r>
              <a:rPr lang="en-US" altLang="x-none" dirty="0"/>
              <a:t>Increase retention in treatment</a:t>
            </a:r>
          </a:p>
          <a:p>
            <a:pPr eaLnBrk="1" hangingPunct="1">
              <a:spcBef>
                <a:spcPct val="0"/>
              </a:spcBef>
            </a:pPr>
            <a:r>
              <a:rPr lang="en-US" altLang="x-none" dirty="0"/>
              <a:t>Decrease illicit opiate use and other criminal activity among people with substance use disorders</a:t>
            </a:r>
          </a:p>
          <a:p>
            <a:pPr eaLnBrk="1" hangingPunct="1">
              <a:spcBef>
                <a:spcPct val="0"/>
              </a:spcBef>
            </a:pPr>
            <a:r>
              <a:rPr lang="en-US" altLang="x-none" dirty="0"/>
              <a:t>Increase patients’ ability to gain and maintain employment</a:t>
            </a:r>
          </a:p>
          <a:p>
            <a:pPr eaLnBrk="1" hangingPunct="1">
              <a:spcBef>
                <a:spcPct val="0"/>
              </a:spcBef>
            </a:pPr>
            <a:r>
              <a:rPr lang="en-US" altLang="x-none" dirty="0"/>
              <a:t>Improve birth outcomes among women who have substance use disorders and are pregnant</a:t>
            </a:r>
          </a:p>
          <a:p>
            <a:pPr eaLnBrk="1" hangingPunct="1">
              <a:spcBef>
                <a:spcPct val="0"/>
              </a:spcBef>
            </a:pPr>
            <a:r>
              <a:rPr lang="en-US" altLang="x-none" dirty="0"/>
              <a:t>Research also shows that these medications and therapies can contribute to lowering a person’s risk of contracting HIV or hepatitis C by reducing the potential for relapse. Learn more about substance misuse and how it relates to </a:t>
            </a:r>
            <a:r>
              <a:rPr lang="en-US" altLang="x-none" u="sng" dirty="0">
                <a:hlinkClick r:id="rId5"/>
              </a:rPr>
              <a:t>HIV, AIDS, and Viral Hepatitis. Learn more about </a:t>
            </a:r>
            <a:r>
              <a:rPr lang="en-US" altLang="x-none" u="sng" dirty="0">
                <a:hlinkClick r:id="rId6"/>
              </a:rPr>
              <a:t>common comorbidities that occur with substance use disorders.</a:t>
            </a:r>
          </a:p>
          <a:p>
            <a:pPr eaLnBrk="1" hangingPunct="1">
              <a:spcBef>
                <a:spcPct val="0"/>
              </a:spcBef>
            </a:pPr>
            <a:r>
              <a:rPr lang="en-US" altLang="x-none" dirty="0"/>
              <a:t>Unfortunately, MAT is greatly underused. For instance, according to </a:t>
            </a:r>
            <a:r>
              <a:rPr lang="en-US" altLang="x-none" u="sng" dirty="0">
                <a:hlinkClick r:id="rId7"/>
              </a:rPr>
              <a:t>SAMHSA’s Treatment Episode Data Set (TEDS) 2002-2010, the proportion of heroin admissions with treatment plans that included receiving medication-assisted opioid therapy fell from 35% in 2002 to 28% in 2010. The slow adoption of these evidence-based treatment options for alcohol and opioid dependence is partly due to misconceptions about substituting one drug for another. Discrimination against MAT patients is also a factor, despite state and federal laws clearly prohibiting it. Other factors include lack of training for physicians and negative opinions toward MAT in communities and among health care professionals.</a:t>
            </a:r>
            <a:endParaRPr lang="en-US" altLang="x-none" u="sng" dirty="0"/>
          </a:p>
          <a:p>
            <a:pPr eaLnBrk="1" hangingPunct="1">
              <a:spcBef>
                <a:spcPct val="0"/>
              </a:spcBef>
            </a:pPr>
            <a:endParaRPr lang="en-US" altLang="x-none" u="sng" dirty="0"/>
          </a:p>
          <a:p>
            <a:pPr eaLnBrk="1" hangingPunct="1">
              <a:spcBef>
                <a:spcPct val="0"/>
              </a:spcBef>
            </a:pPr>
            <a:r>
              <a:rPr lang="en-US" altLang="x-none" dirty="0"/>
              <a:t>Research also shows that these medications and therapies can contribute to lowering a person’s risk of contracting HIV or hepatitis C by reducing the potential for relapse. </a:t>
            </a:r>
          </a:p>
        </p:txBody>
      </p:sp>
      <p:sp>
        <p:nvSpPr>
          <p:cNvPr id="4" name="Slide Number Placeholder 3"/>
          <p:cNvSpPr>
            <a:spLocks noGrp="1"/>
          </p:cNvSpPr>
          <p:nvPr>
            <p:ph type="sldNum" sz="quarter" idx="10"/>
          </p:nvPr>
        </p:nvSpPr>
        <p:spPr/>
        <p:txBody>
          <a:bodyPr/>
          <a:lstStyle/>
          <a:p>
            <a:fld id="{505F62D0-E033-E64A-9E11-1CEFA4C4C43B}" type="slidenum">
              <a:rPr lang="en-US" smtClean="0"/>
              <a:t>35</a:t>
            </a:fld>
            <a:endParaRPr lang="en-US"/>
          </a:p>
        </p:txBody>
      </p:sp>
    </p:spTree>
    <p:extLst>
      <p:ext uri="{BB962C8B-B14F-4D97-AF65-F5344CB8AC3E}">
        <p14:creationId xmlns:p14="http://schemas.microsoft.com/office/powerpoint/2010/main" val="118879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https://www.healthquality.va.gov/guidelines/MH/sud/VADoDSUDCPGPocketcardScreeningandTreatmentRevised081017.pdf</a:t>
            </a:r>
          </a:p>
        </p:txBody>
      </p:sp>
      <p:sp>
        <p:nvSpPr>
          <p:cNvPr id="4" name="Slide Number Placeholder 3"/>
          <p:cNvSpPr>
            <a:spLocks noGrp="1"/>
          </p:cNvSpPr>
          <p:nvPr>
            <p:ph type="sldNum" sz="quarter" idx="10"/>
          </p:nvPr>
        </p:nvSpPr>
        <p:spPr/>
        <p:txBody>
          <a:bodyPr/>
          <a:lstStyle/>
          <a:p>
            <a:fld id="{E3C47740-DFE8-4D27-9268-86A257FB96DF}" type="slidenum">
              <a:rPr lang="en-US" smtClean="0"/>
              <a:t>36</a:t>
            </a:fld>
            <a:endParaRPr lang="en-US"/>
          </a:p>
        </p:txBody>
      </p:sp>
    </p:spTree>
    <p:extLst>
      <p:ext uri="{BB962C8B-B14F-4D97-AF65-F5344CB8AC3E}">
        <p14:creationId xmlns:p14="http://schemas.microsoft.com/office/powerpoint/2010/main" val="170990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47740-DFE8-4D27-9268-86A257FB96DF}" type="slidenum">
              <a:rPr lang="en-US" smtClean="0"/>
              <a:t>37</a:t>
            </a:fld>
            <a:endParaRPr lang="en-US"/>
          </a:p>
        </p:txBody>
      </p:sp>
    </p:spTree>
    <p:extLst>
      <p:ext uri="{BB962C8B-B14F-4D97-AF65-F5344CB8AC3E}">
        <p14:creationId xmlns:p14="http://schemas.microsoft.com/office/powerpoint/2010/main" val="293837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http://atforum.com/documents/Drug_Interactions.pdf</a:t>
            </a:r>
          </a:p>
          <a:p>
            <a:r>
              <a:rPr lang="en-US" dirty="0"/>
              <a:t>https://www.ncbi.nlm.nih.gov/pmc/articles/PMC3334287/</a:t>
            </a:r>
          </a:p>
          <a:p>
            <a:r>
              <a:rPr lang="en-US" dirty="0"/>
              <a:t>https://www.asam.org/docs/default-source/public-policy-statements/safe_methadone_induction_and_stabilization__report-1.pdf?sfvrsn=971666c2_2</a:t>
            </a:r>
          </a:p>
          <a:p>
            <a:r>
              <a:rPr lang="en-US" dirty="0"/>
              <a:t>http://atforum.com/documents/DosingandSafetyWP.pdf</a:t>
            </a:r>
          </a:p>
          <a:p>
            <a:endParaRPr lang="en-US" dirty="0"/>
          </a:p>
        </p:txBody>
      </p:sp>
      <p:sp>
        <p:nvSpPr>
          <p:cNvPr id="4" name="Slide Number Placeholder 3"/>
          <p:cNvSpPr>
            <a:spLocks noGrp="1"/>
          </p:cNvSpPr>
          <p:nvPr>
            <p:ph type="sldNum" sz="quarter" idx="10"/>
          </p:nvPr>
        </p:nvSpPr>
        <p:spPr/>
        <p:txBody>
          <a:bodyPr/>
          <a:lstStyle/>
          <a:p>
            <a:fld id="{E3C47740-DFE8-4D27-9268-86A257FB96DF}" type="slidenum">
              <a:rPr lang="en-US" smtClean="0"/>
              <a:t>38</a:t>
            </a:fld>
            <a:endParaRPr lang="en-US"/>
          </a:p>
        </p:txBody>
      </p:sp>
    </p:spTree>
    <p:extLst>
      <p:ext uri="{BB962C8B-B14F-4D97-AF65-F5344CB8AC3E}">
        <p14:creationId xmlns:p14="http://schemas.microsoft.com/office/powerpoint/2010/main" val="250567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47740-DFE8-4D27-9268-86A257FB96DF}" type="slidenum">
              <a:rPr lang="en-US" smtClean="0"/>
              <a:t>42</a:t>
            </a:fld>
            <a:endParaRPr lang="en-US"/>
          </a:p>
        </p:txBody>
      </p:sp>
    </p:spTree>
    <p:extLst>
      <p:ext uri="{BB962C8B-B14F-4D97-AF65-F5344CB8AC3E}">
        <p14:creationId xmlns:p14="http://schemas.microsoft.com/office/powerpoint/2010/main" val="21605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https://hipaahealthlaw.foxrothschild.com/2017/12/articles/privacy/new-hipaa-guidance-disclosure-phi-related-opioid-abuse-mental-health/</a:t>
            </a:r>
          </a:p>
          <a:p>
            <a:r>
              <a:rPr lang="en-US" dirty="0"/>
              <a:t>https://www.hhs.gov/sites/default/files/hipaa-opioid-crisis.pdf</a:t>
            </a:r>
          </a:p>
        </p:txBody>
      </p:sp>
      <p:sp>
        <p:nvSpPr>
          <p:cNvPr id="4" name="Slide Number Placeholder 3"/>
          <p:cNvSpPr>
            <a:spLocks noGrp="1"/>
          </p:cNvSpPr>
          <p:nvPr>
            <p:ph type="sldNum" sz="quarter" idx="10"/>
          </p:nvPr>
        </p:nvSpPr>
        <p:spPr/>
        <p:txBody>
          <a:bodyPr/>
          <a:lstStyle/>
          <a:p>
            <a:fld id="{E3C47740-DFE8-4D27-9268-86A257FB96DF}" type="slidenum">
              <a:rPr lang="en-US" smtClean="0"/>
              <a:t>48</a:t>
            </a:fld>
            <a:endParaRPr lang="en-US"/>
          </a:p>
        </p:txBody>
      </p:sp>
    </p:spTree>
    <p:extLst>
      <p:ext uri="{BB962C8B-B14F-4D97-AF65-F5344CB8AC3E}">
        <p14:creationId xmlns:p14="http://schemas.microsoft.com/office/powerpoint/2010/main" val="150170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https://hipaahealthlaw.foxrothschild.com/2017/12/articles/privacy/new-hipaa-guidance-disclosure-phi-related-opioid-abuse-mental-health/</a:t>
            </a:r>
          </a:p>
          <a:p>
            <a:r>
              <a:rPr lang="en-US" dirty="0"/>
              <a:t>https://www.hhs.gov/sites/default/files/hipaa-opioid-crisis.pdf</a:t>
            </a:r>
          </a:p>
        </p:txBody>
      </p:sp>
      <p:sp>
        <p:nvSpPr>
          <p:cNvPr id="4" name="Slide Number Placeholder 3"/>
          <p:cNvSpPr>
            <a:spLocks noGrp="1"/>
          </p:cNvSpPr>
          <p:nvPr>
            <p:ph type="sldNum" sz="quarter" idx="10"/>
          </p:nvPr>
        </p:nvSpPr>
        <p:spPr/>
        <p:txBody>
          <a:bodyPr/>
          <a:lstStyle/>
          <a:p>
            <a:fld id="{E3C47740-DFE8-4D27-9268-86A257FB96DF}" type="slidenum">
              <a:rPr lang="en-US" smtClean="0"/>
              <a:t>49</a:t>
            </a:fld>
            <a:endParaRPr lang="en-US"/>
          </a:p>
        </p:txBody>
      </p:sp>
    </p:spTree>
    <p:extLst>
      <p:ext uri="{BB962C8B-B14F-4D97-AF65-F5344CB8AC3E}">
        <p14:creationId xmlns:p14="http://schemas.microsoft.com/office/powerpoint/2010/main" val="271755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https://hipaahealthlaw.foxrothschild.com/2017/12/articles/privacy/new-hipaa-guidance-disclosure-phi-related-opioid-abuse-mental-health/</a:t>
            </a:r>
          </a:p>
          <a:p>
            <a:r>
              <a:rPr lang="en-US" dirty="0"/>
              <a:t>https://www.hhs.gov/sites/default/files/hipaa-opioid-crisis.pdf</a:t>
            </a:r>
          </a:p>
        </p:txBody>
      </p:sp>
      <p:sp>
        <p:nvSpPr>
          <p:cNvPr id="4" name="Slide Number Placeholder 3"/>
          <p:cNvSpPr>
            <a:spLocks noGrp="1"/>
          </p:cNvSpPr>
          <p:nvPr>
            <p:ph type="sldNum" sz="quarter" idx="10"/>
          </p:nvPr>
        </p:nvSpPr>
        <p:spPr/>
        <p:txBody>
          <a:bodyPr/>
          <a:lstStyle/>
          <a:p>
            <a:fld id="{E3C47740-DFE8-4D27-9268-86A257FB96DF}" type="slidenum">
              <a:rPr lang="en-US" smtClean="0"/>
              <a:t>50</a:t>
            </a:fld>
            <a:endParaRPr lang="en-US"/>
          </a:p>
        </p:txBody>
      </p:sp>
    </p:spTree>
    <p:extLst>
      <p:ext uri="{BB962C8B-B14F-4D97-AF65-F5344CB8AC3E}">
        <p14:creationId xmlns:p14="http://schemas.microsoft.com/office/powerpoint/2010/main" val="262536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https://psychnews.psychiatryonline.org/doi/full/10.1176/appi.pn.2018.2a21</a:t>
            </a:r>
          </a:p>
          <a:p>
            <a:endParaRPr lang="en-US" b="1" dirty="0"/>
          </a:p>
          <a:p>
            <a:r>
              <a:rPr lang="en-US" b="1" dirty="0"/>
              <a:t>Guidance Related to Opioid Crisis</a:t>
            </a:r>
          </a:p>
          <a:p>
            <a:r>
              <a:rPr lang="en-US" dirty="0"/>
              <a:t>A new fact sheet discusses HIPAA privacy regulations for professionals treating patients for opioid overdoses. It lays out a narrow set of circumstances under which providers may share information about an opioid overdose or opioid abuse disorder without the patient’s permission: (1) the patient must be incapacitated or unconscious; (2) the provider must determine it is in “the best interest” of the patient to disclose; and (3) the information must be “directly relevant” to the family’s or friend’s involvement in the patient’s care. Patients who regain their decision-making capacity hours after an overdose, for example, must then be offered the option to decide about any additional disclosures. </a:t>
            </a:r>
          </a:p>
          <a:p>
            <a:r>
              <a:rPr lang="en-US" dirty="0"/>
              <a:t>The difficulty with the privacy rule, Trivedi said, is that it must balance the need to share information during a true emergency while also trying to protect an individual’s privacy and civil liberties. Providers simply may not be able to meet all of the specified conditions. “The nature of an emergency is you are working with some or few of the facts. … You may not be able to ensure every one of these points is met because you have to start helping the person.”</a:t>
            </a:r>
          </a:p>
          <a:p>
            <a:r>
              <a:rPr lang="en-US" dirty="0"/>
              <a:t>The guidance explains that a provider can disclose a patient’s opioid use under certain circumstances, for example, if the patient poses a threat to his own health by continuing to use opioids upon discharge and the informed person might be able to help. </a:t>
            </a:r>
          </a:p>
          <a:p>
            <a:r>
              <a:rPr lang="en-US" dirty="0"/>
              <a:t>Both Trivedi and </a:t>
            </a:r>
            <a:r>
              <a:rPr lang="en-US" dirty="0" err="1"/>
              <a:t>Pinals</a:t>
            </a:r>
            <a:r>
              <a:rPr lang="en-US" dirty="0"/>
              <a:t> said that guidance is needed on how the HIPAA opioid guidance interplays with 42 Code of Federal Regulations (CFR) Part 2, which sets a higher bar for sharing information on patients being treated in any federally assisted alcohol or substance use program.</a:t>
            </a:r>
          </a:p>
          <a:p>
            <a:r>
              <a:rPr lang="en-US" dirty="0"/>
              <a:t>Among other provisions, Trivedi said that 42 CFR Part 2 requires that substance use treatment records be kept separate from the rest of a patient’s medical file. That separation can result in an individual’s obtaining a prescription for an opioid from another provider who has no way of knowing the individual is being treated for substance use.</a:t>
            </a:r>
          </a:p>
          <a:p>
            <a:r>
              <a:rPr lang="en-US" dirty="0"/>
              <a:t>A new OCR infographic spells out when a parent is not considered the minor child’s “personal representative” and is not automatically entitled to obtain protected health information from mental health professionals. ■</a:t>
            </a:r>
          </a:p>
          <a:p>
            <a:endParaRPr lang="en-US" dirty="0"/>
          </a:p>
        </p:txBody>
      </p:sp>
      <p:sp>
        <p:nvSpPr>
          <p:cNvPr id="4" name="Slide Number Placeholder 3"/>
          <p:cNvSpPr>
            <a:spLocks noGrp="1"/>
          </p:cNvSpPr>
          <p:nvPr>
            <p:ph type="sldNum" sz="quarter" idx="10"/>
          </p:nvPr>
        </p:nvSpPr>
        <p:spPr/>
        <p:txBody>
          <a:bodyPr/>
          <a:lstStyle/>
          <a:p>
            <a:fld id="{E3C47740-DFE8-4D27-9268-86A257FB96DF}" type="slidenum">
              <a:rPr lang="en-US" smtClean="0"/>
              <a:t>51</a:t>
            </a:fld>
            <a:endParaRPr lang="en-US"/>
          </a:p>
        </p:txBody>
      </p:sp>
    </p:spTree>
    <p:extLst>
      <p:ext uri="{BB962C8B-B14F-4D97-AF65-F5344CB8AC3E}">
        <p14:creationId xmlns:p14="http://schemas.microsoft.com/office/powerpoint/2010/main" val="357123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Opioids: pill misuse: 7.5%, heroin 23-30%, most persistent, often lifelong. Periodic remissions common</a:t>
            </a:r>
          </a:p>
        </p:txBody>
      </p:sp>
      <p:sp>
        <p:nvSpPr>
          <p:cNvPr id="4" name="Slide Number Placeholder 3"/>
          <p:cNvSpPr>
            <a:spLocks noGrp="1"/>
          </p:cNvSpPr>
          <p:nvPr>
            <p:ph type="sldNum" sz="quarter" idx="10"/>
          </p:nvPr>
        </p:nvSpPr>
        <p:spPr/>
        <p:txBody>
          <a:bodyPr/>
          <a:lstStyle/>
          <a:p>
            <a:fld id="{E3C47740-DFE8-4D27-9268-86A257FB96DF}" type="slidenum">
              <a:rPr lang="en-US" smtClean="0"/>
              <a:t>5</a:t>
            </a:fld>
            <a:endParaRPr lang="en-US"/>
          </a:p>
        </p:txBody>
      </p:sp>
    </p:spTree>
    <p:extLst>
      <p:ext uri="{BB962C8B-B14F-4D97-AF65-F5344CB8AC3E}">
        <p14:creationId xmlns:p14="http://schemas.microsoft.com/office/powerpoint/2010/main" val="383277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https://psychnews.psychiatryonline.org/doi/full/10.1176/appi.pn.2018.2a21</a:t>
            </a:r>
          </a:p>
          <a:p>
            <a:endParaRPr lang="en-US" b="1" dirty="0"/>
          </a:p>
          <a:p>
            <a:r>
              <a:rPr lang="en-US" b="1" dirty="0"/>
              <a:t>Guidance Related to Opioid Crisis</a:t>
            </a:r>
          </a:p>
          <a:p>
            <a:r>
              <a:rPr lang="en-US" dirty="0"/>
              <a:t>A new fact sheet discusses HIPAA privacy regulations for professionals treating patients for opioid overdoses. It lays out a narrow set of circumstances under which providers may share information about an opioid overdose or opioid abuse disorder without the patient’s permission: (1) the patient must be incapacitated or unconscious; (2) the provider must determine it is in “the best interest” of the patient to disclose; and (3) the information must be “directly relevant” to the family’s or friend’s involvement in the patient’s care. Patients who regain their decision-making capacity hours after an overdose, for example, must then be offered the option to decide about any additional disclosures. </a:t>
            </a:r>
          </a:p>
          <a:p>
            <a:r>
              <a:rPr lang="en-US" dirty="0"/>
              <a:t>The difficulty with the privacy rule, Trivedi said, is that it must balance the need to share information during a true emergency while also trying to protect an individual’s privacy and civil liberties. Providers simply may not be able to meet all of the specified conditions. “The nature of an emergency is you are working with some or few of the facts. … You may not be able to ensure every one of these points is met because you have to start helping the person.”</a:t>
            </a:r>
          </a:p>
          <a:p>
            <a:r>
              <a:rPr lang="en-US" dirty="0"/>
              <a:t>The guidance explains that a provider can disclose a patient’s opioid use under certain circumstances, for example, if the patient poses a threat to his own health by continuing to use opioids upon discharge and the informed person might be able to help. </a:t>
            </a:r>
          </a:p>
          <a:p>
            <a:r>
              <a:rPr lang="en-US" dirty="0"/>
              <a:t>Both Trivedi and </a:t>
            </a:r>
            <a:r>
              <a:rPr lang="en-US" dirty="0" err="1"/>
              <a:t>Pinals</a:t>
            </a:r>
            <a:r>
              <a:rPr lang="en-US" dirty="0"/>
              <a:t> said that guidance is needed on how the HIPAA opioid guidance interplays with 42 Code of Federal Regulations (CFR) Part 2, which sets a higher bar for sharing information on patients being treated in any federally assisted alcohol or substance use program.</a:t>
            </a:r>
          </a:p>
          <a:p>
            <a:r>
              <a:rPr lang="en-US" dirty="0"/>
              <a:t>Among other provisions, Trivedi said that 42 CFR Part 2 requires that substance use treatment records be kept separate from the rest of a patient’s medical file. That separation can result in an individual’s obtaining a prescription for an opioid from another provider who has no way of knowing the individual is being treated for substance use.</a:t>
            </a:r>
          </a:p>
          <a:p>
            <a:r>
              <a:rPr lang="en-US" dirty="0"/>
              <a:t>A new OCR infographic spells out when a parent is not considered the minor child’s “personal representative” and is not automatically entitled to obtain protected health information from mental health professionals. ■</a:t>
            </a:r>
          </a:p>
          <a:p>
            <a:endParaRPr lang="en-US" dirty="0"/>
          </a:p>
        </p:txBody>
      </p:sp>
      <p:sp>
        <p:nvSpPr>
          <p:cNvPr id="4" name="Slide Number Placeholder 3"/>
          <p:cNvSpPr>
            <a:spLocks noGrp="1"/>
          </p:cNvSpPr>
          <p:nvPr>
            <p:ph type="sldNum" sz="quarter" idx="10"/>
          </p:nvPr>
        </p:nvSpPr>
        <p:spPr/>
        <p:txBody>
          <a:bodyPr/>
          <a:lstStyle/>
          <a:p>
            <a:fld id="{E3C47740-DFE8-4D27-9268-86A257FB96DF}" type="slidenum">
              <a:rPr lang="en-US" smtClean="0"/>
              <a:t>52</a:t>
            </a:fld>
            <a:endParaRPr lang="en-US"/>
          </a:p>
        </p:txBody>
      </p:sp>
    </p:spTree>
    <p:extLst>
      <p:ext uri="{BB962C8B-B14F-4D97-AF65-F5344CB8AC3E}">
        <p14:creationId xmlns:p14="http://schemas.microsoft.com/office/powerpoint/2010/main" val="199647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47740-DFE8-4D27-9268-86A257FB96DF}" type="slidenum">
              <a:rPr lang="en-US" smtClean="0"/>
              <a:t>56</a:t>
            </a:fld>
            <a:endParaRPr lang="en-US"/>
          </a:p>
        </p:txBody>
      </p:sp>
    </p:spTree>
    <p:extLst>
      <p:ext uri="{BB962C8B-B14F-4D97-AF65-F5344CB8AC3E}">
        <p14:creationId xmlns:p14="http://schemas.microsoft.com/office/powerpoint/2010/main" val="116852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86581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lgn="l">
              <a:defRPr/>
            </a:pPr>
            <a:r>
              <a:rPr lang="en-US" dirty="0"/>
              <a:t>RK McHugh, The Journal of Pain, 2016</a:t>
            </a:r>
          </a:p>
        </p:txBody>
      </p:sp>
      <p:sp>
        <p:nvSpPr>
          <p:cNvPr id="4" name="Slide Number Placeholder 3"/>
          <p:cNvSpPr>
            <a:spLocks noGrp="1"/>
          </p:cNvSpPr>
          <p:nvPr>
            <p:ph type="sldNum" sz="quarter" idx="10"/>
          </p:nvPr>
        </p:nvSpPr>
        <p:spPr/>
        <p:txBody>
          <a:bodyPr/>
          <a:lstStyle/>
          <a:p>
            <a:fld id="{5584E11E-BA3D-499E-AF94-F4B4ED3F2D60}" type="slidenum">
              <a:rPr lang="en-US" smtClean="0"/>
              <a:t>9</a:t>
            </a:fld>
            <a:endParaRPr lang="en-US"/>
          </a:p>
        </p:txBody>
      </p:sp>
    </p:spTree>
    <p:extLst>
      <p:ext uri="{BB962C8B-B14F-4D97-AF65-F5344CB8AC3E}">
        <p14:creationId xmlns:p14="http://schemas.microsoft.com/office/powerpoint/2010/main" val="84556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505F62D0-E033-E64A-9E11-1CEFA4C4C43B}" type="slidenum">
              <a:rPr lang="en-US" smtClean="0"/>
              <a:t>10</a:t>
            </a:fld>
            <a:endParaRPr lang="en-US"/>
          </a:p>
        </p:txBody>
      </p:sp>
    </p:spTree>
    <p:extLst>
      <p:ext uri="{BB962C8B-B14F-4D97-AF65-F5344CB8AC3E}">
        <p14:creationId xmlns:p14="http://schemas.microsoft.com/office/powerpoint/2010/main" val="18228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criterion is not considered to be met for those taking opioids solely under appropriate medical supervision.</a:t>
            </a:r>
          </a:p>
        </p:txBody>
      </p:sp>
      <p:sp>
        <p:nvSpPr>
          <p:cNvPr id="4" name="Slide Number Placeholder 3"/>
          <p:cNvSpPr>
            <a:spLocks noGrp="1"/>
          </p:cNvSpPr>
          <p:nvPr>
            <p:ph type="sldNum" sz="quarter" idx="10"/>
          </p:nvPr>
        </p:nvSpPr>
        <p:spPr/>
        <p:txBody>
          <a:bodyPr/>
          <a:lstStyle/>
          <a:p>
            <a:fld id="{E3C47740-DFE8-4D27-9268-86A257FB96DF}" type="slidenum">
              <a:rPr lang="en-US" smtClean="0"/>
              <a:t>13</a:t>
            </a:fld>
            <a:endParaRPr lang="en-US"/>
          </a:p>
        </p:txBody>
      </p:sp>
    </p:spTree>
    <p:extLst>
      <p:ext uri="{BB962C8B-B14F-4D97-AF65-F5344CB8AC3E}">
        <p14:creationId xmlns:p14="http://schemas.microsoft.com/office/powerpoint/2010/main" val="131172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640" marR="0" lvl="0" indent="-421640" algn="l" rtl="0">
              <a:spcBef>
                <a:spcPts val="0"/>
              </a:spcBef>
              <a:spcAft>
                <a:spcPts val="0"/>
              </a:spcAft>
              <a:buClr>
                <a:srgbClr val="F9F9F9"/>
              </a:buClr>
              <a:buSzPct val="65000"/>
              <a:buFont typeface="Noto Sans Symbols"/>
              <a:buChar char="⬜"/>
            </a:pPr>
            <a:r>
              <a:rPr lang="en-US" sz="2800" b="0" i="0" u="none" strike="noStrike" cap="none" dirty="0">
                <a:solidFill>
                  <a:schemeClr val="lt1"/>
                </a:solidFill>
                <a:latin typeface="Quattrocento"/>
                <a:ea typeface="Quattrocento"/>
                <a:cs typeface="Quattrocento"/>
                <a:sym typeface="Quattrocento"/>
              </a:rPr>
              <a:t>Disease</a:t>
            </a:r>
          </a:p>
          <a:p>
            <a:pPr marL="868680" marR="0" lvl="1" indent="-284480" algn="l" rtl="0">
              <a:spcBef>
                <a:spcPts val="480"/>
              </a:spcBef>
              <a:spcAft>
                <a:spcPts val="0"/>
              </a:spcAft>
              <a:buClr>
                <a:schemeClr val="lt1"/>
              </a:buClr>
              <a:buSzPct val="80000"/>
              <a:buFont typeface="Noto Sans Symbols"/>
              <a:buChar char="◼"/>
            </a:pPr>
            <a:r>
              <a:rPr lang="en-US" sz="2400" b="0" i="0" u="none" strike="noStrike" cap="none" dirty="0">
                <a:solidFill>
                  <a:schemeClr val="lt1"/>
                </a:solidFill>
                <a:latin typeface="Quattrocento"/>
                <a:ea typeface="Quattrocento"/>
                <a:cs typeface="Quattrocento"/>
                <a:sym typeface="Quattrocento"/>
              </a:rPr>
              <a:t>“a disordered or incorrectly functioning </a:t>
            </a:r>
            <a:r>
              <a:rPr lang="en-US" sz="2400" b="1" i="1" u="sng" strike="noStrike" cap="none" dirty="0">
                <a:solidFill>
                  <a:schemeClr val="accent1"/>
                </a:solidFill>
                <a:latin typeface="Quattrocento"/>
                <a:ea typeface="Quattrocento"/>
                <a:cs typeface="Quattrocento"/>
                <a:sym typeface="Quattrocento"/>
              </a:rPr>
              <a:t>organ</a:t>
            </a:r>
            <a:r>
              <a:rPr lang="en-US" sz="2400" b="0" i="0" u="none" strike="noStrike" cap="none" dirty="0">
                <a:solidFill>
                  <a:schemeClr val="lt1"/>
                </a:solidFill>
                <a:latin typeface="Quattrocento"/>
                <a:ea typeface="Quattrocento"/>
                <a:cs typeface="Quattrocento"/>
                <a:sym typeface="Quattrocento"/>
              </a:rPr>
              <a:t>, part, structure, or system of the body resulting from the effect of </a:t>
            </a:r>
            <a:r>
              <a:rPr lang="en-US" sz="2400" b="1" i="1" u="sng" strike="noStrike" cap="none" dirty="0">
                <a:solidFill>
                  <a:schemeClr val="accent1"/>
                </a:solidFill>
                <a:latin typeface="Quattrocento"/>
                <a:ea typeface="Quattrocento"/>
                <a:cs typeface="Quattrocento"/>
                <a:sym typeface="Quattrocento"/>
              </a:rPr>
              <a:t>genetic</a:t>
            </a:r>
            <a:r>
              <a:rPr lang="en-US" sz="2400" b="0" i="0" u="none" strike="noStrike" cap="none" dirty="0">
                <a:solidFill>
                  <a:schemeClr val="lt1"/>
                </a:solidFill>
                <a:latin typeface="Quattrocento"/>
                <a:ea typeface="Quattrocento"/>
                <a:cs typeface="Quattrocento"/>
                <a:sym typeface="Quattrocento"/>
              </a:rPr>
              <a:t> or developmental errors, infection, poisons, nutritional deficiency or imbalance, </a:t>
            </a:r>
            <a:r>
              <a:rPr lang="en-US" sz="2400" b="1" i="1" u="sng" strike="noStrike" cap="none" dirty="0">
                <a:solidFill>
                  <a:schemeClr val="accent1"/>
                </a:solidFill>
                <a:latin typeface="Quattrocento"/>
                <a:ea typeface="Quattrocento"/>
                <a:cs typeface="Quattrocento"/>
                <a:sym typeface="Quattrocento"/>
              </a:rPr>
              <a:t>toxicity</a:t>
            </a:r>
            <a:r>
              <a:rPr lang="en-US" sz="2400" b="0" i="0" u="none" strike="noStrike" cap="none" dirty="0">
                <a:solidFill>
                  <a:schemeClr val="lt1"/>
                </a:solidFill>
                <a:latin typeface="Quattrocento"/>
                <a:ea typeface="Quattrocento"/>
                <a:cs typeface="Quattrocento"/>
                <a:sym typeface="Quattrocento"/>
              </a:rPr>
              <a:t>, or unfavorable environmental factors; illness; sickness; ailment.</a:t>
            </a:r>
          </a:p>
          <a:p>
            <a:pPr marL="2368296" marR="0" lvl="8" indent="-183895" algn="l" rtl="0">
              <a:spcBef>
                <a:spcPts val="280"/>
              </a:spcBef>
              <a:buClr>
                <a:schemeClr val="lt1"/>
              </a:buClr>
              <a:buSzPct val="100000"/>
              <a:buFont typeface="Noto Sans Symbols"/>
              <a:buChar char="⚫"/>
            </a:pPr>
            <a:r>
              <a:rPr lang="en-US" sz="1400" b="0" i="0" u="none" strike="noStrike" cap="none" dirty="0">
                <a:solidFill>
                  <a:schemeClr val="lt1"/>
                </a:solidFill>
                <a:latin typeface="Quattrocento"/>
                <a:ea typeface="Quattrocento"/>
                <a:cs typeface="Quattrocento"/>
                <a:sym typeface="Quattrocento"/>
              </a:rPr>
              <a:t>Random House Dictionary</a:t>
            </a:r>
          </a:p>
          <a:p>
            <a:endParaRPr lang="en-US" dirty="0"/>
          </a:p>
        </p:txBody>
      </p:sp>
      <p:sp>
        <p:nvSpPr>
          <p:cNvPr id="4" name="Slide Number Placeholder 3"/>
          <p:cNvSpPr>
            <a:spLocks noGrp="1"/>
          </p:cNvSpPr>
          <p:nvPr>
            <p:ph type="sldNum" sz="quarter" idx="10"/>
          </p:nvPr>
        </p:nvSpPr>
        <p:spPr/>
        <p:txBody>
          <a:bodyPr/>
          <a:lstStyle/>
          <a:p>
            <a:fld id="{E5061DE1-6A60-4C98-8689-71C5D080F90B}" type="slidenum">
              <a:rPr lang="en-US" smtClean="0"/>
              <a:t>15</a:t>
            </a:fld>
            <a:endParaRPr lang="en-US" dirty="0"/>
          </a:p>
        </p:txBody>
      </p:sp>
    </p:spTree>
    <p:extLst>
      <p:ext uri="{BB962C8B-B14F-4D97-AF65-F5344CB8AC3E}">
        <p14:creationId xmlns:p14="http://schemas.microsoft.com/office/powerpoint/2010/main" val="15247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Spike leads</a:t>
            </a:r>
            <a:r>
              <a:rPr lang="en-US" baseline="0" dirty="0"/>
              <a:t> to the quick learning</a:t>
            </a:r>
            <a:endParaRPr lang="en-US" dirty="0"/>
          </a:p>
        </p:txBody>
      </p:sp>
      <p:sp>
        <p:nvSpPr>
          <p:cNvPr id="4" name="Slide Number Placeholder 3"/>
          <p:cNvSpPr>
            <a:spLocks noGrp="1"/>
          </p:cNvSpPr>
          <p:nvPr>
            <p:ph type="sldNum" sz="quarter" idx="10"/>
          </p:nvPr>
        </p:nvSpPr>
        <p:spPr/>
        <p:txBody>
          <a:bodyPr/>
          <a:lstStyle/>
          <a:p>
            <a:fld id="{6CE8ECE4-3A4B-4827-90D7-C4B6DAC1682F}" type="slidenum">
              <a:rPr lang="en-US" smtClean="0"/>
              <a:t>19</a:t>
            </a:fld>
            <a:endParaRPr lang="en-US"/>
          </a:p>
        </p:txBody>
      </p:sp>
    </p:spTree>
    <p:extLst>
      <p:ext uri="{BB962C8B-B14F-4D97-AF65-F5344CB8AC3E}">
        <p14:creationId xmlns:p14="http://schemas.microsoft.com/office/powerpoint/2010/main" val="404242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Koob</a:t>
            </a:r>
            <a:r>
              <a:rPr lang="en-US" dirty="0"/>
              <a:t> et al</a:t>
            </a:r>
          </a:p>
          <a:p>
            <a:r>
              <a:rPr lang="en-US" dirty="0"/>
              <a:t>“Liking” is not as important for addiction as “wanting”</a:t>
            </a:r>
          </a:p>
          <a:p>
            <a:r>
              <a:rPr lang="en-US" dirty="0"/>
              <a:t>Dopamine  linked to “wanting” which calls for action</a:t>
            </a:r>
          </a:p>
          <a:p>
            <a:r>
              <a:rPr lang="en-US" dirty="0"/>
              <a:t>Induces learning that’s incredibly fast, effective, and incredibly hard to “unlearn”</a:t>
            </a:r>
          </a:p>
          <a:p>
            <a:r>
              <a:rPr lang="en-US" dirty="0"/>
              <a:t>“Resistance” weakens</a:t>
            </a:r>
          </a:p>
          <a:p>
            <a:r>
              <a:rPr lang="en-US" dirty="0"/>
              <a:t>Continued use does 2 things in parallel:</a:t>
            </a:r>
          </a:p>
          <a:p>
            <a:pPr marL="0" indent="0">
              <a:buNone/>
            </a:pPr>
            <a:r>
              <a:rPr lang="en-US" dirty="0"/>
              <a:t>1: Reward center fights the “high”, leading to feeling poorer and poorer between using. </a:t>
            </a:r>
          </a:p>
          <a:p>
            <a:r>
              <a:rPr lang="en-US" dirty="0"/>
              <a:t>Need to use more and more (Tolerance). [+reinforcement]</a:t>
            </a:r>
          </a:p>
          <a:p>
            <a:r>
              <a:rPr lang="en-US" dirty="0"/>
              <a:t>Over time: using to not feel sick. [relief cravings] (Withdrawals)</a:t>
            </a:r>
          </a:p>
          <a:p>
            <a:pPr marL="0" indent="0">
              <a:buNone/>
            </a:pPr>
            <a:r>
              <a:rPr lang="en-US" dirty="0"/>
              <a:t>2: Stress system gets activated [-reinforcement]</a:t>
            </a:r>
          </a:p>
          <a:p>
            <a:pPr marL="0" indent="0">
              <a:buNone/>
            </a:pPr>
            <a:r>
              <a:rPr lang="en-US" b="1" dirty="0">
                <a:solidFill>
                  <a:schemeClr val="accent1"/>
                </a:solidFill>
              </a:rPr>
              <a:t>End result: Control is lost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ED202-7E73-4DBB-A0F9-9D8EB6B26A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58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313B5F-680A-4B1B-8FB9-2F8D4590C957}"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408794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49A73-E192-4472-9016-A016EA76871C}"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333677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93D098-EDF9-407A-B19F-282C688957B5}"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2652393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001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15D41-7048-42F8-B840-E688CB33840F}"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121145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6A698F-80F3-4B9A-8B8C-4479DBD7E90B}" type="datetime1">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306182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EC28EB-E3BC-424E-920F-E3D0283C2453}"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347396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982B08-D626-4F50-8929-D781D404C9DF}" type="datetime1">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83773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6EEBB8-AF3B-4C41-A962-EFE1B15E17C7}" type="datetime1">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71754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5C758-07C3-49C1-A2FF-0128D14C865E}" type="datetime1">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3445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48758-BF78-4E14-B9AF-83ACE9AFA50F}"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369493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6622E8-F012-4AFF-9713-4D0A47532AD2}" type="datetime1">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38C0E-8DA4-4256-9795-25663E0B0AB9}" type="slidenum">
              <a:rPr lang="en-US" smtClean="0"/>
              <a:t>‹#›</a:t>
            </a:fld>
            <a:endParaRPr lang="en-US"/>
          </a:p>
        </p:txBody>
      </p:sp>
    </p:spTree>
    <p:extLst>
      <p:ext uri="{BB962C8B-B14F-4D97-AF65-F5344CB8AC3E}">
        <p14:creationId xmlns:p14="http://schemas.microsoft.com/office/powerpoint/2010/main" val="228698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F2A2-4B73-483F-97F7-A37B697754BE}" type="datetime1">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38C0E-8DA4-4256-9795-25663E0B0AB9}" type="slidenum">
              <a:rPr lang="en-US" smtClean="0"/>
              <a:t>‹#›</a:t>
            </a:fld>
            <a:endParaRPr lang="en-US"/>
          </a:p>
        </p:txBody>
      </p:sp>
    </p:spTree>
    <p:extLst>
      <p:ext uri="{BB962C8B-B14F-4D97-AF65-F5344CB8AC3E}">
        <p14:creationId xmlns:p14="http://schemas.microsoft.com/office/powerpoint/2010/main" val="166879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hyperlink" Target="http://www.ccwjc.com/Forms/Chronic%20Pain/SOAPP-R.pdf" TargetMode="External"/><Relationship Id="rId3" Type="http://schemas.openxmlformats.org/officeDocument/2006/relationships/hyperlink" Target="https://www.drugabuse.gov/nidamed-medical-health-professionals/tool-resources-your-practice/screening-assessment-drug-testing-resources/chart-evidence-based-screening-tools-adults" TargetMode="External"/><Relationship Id="rId7" Type="http://schemas.openxmlformats.org/officeDocument/2006/relationships/hyperlink" Target="http://www.prescriberesponsibly.com/sites/default/files/pdf/risk/Opioid%20Risk%20Tool.pdf" TargetMode="External"/><Relationship Id="rId2" Type="http://schemas.openxmlformats.org/officeDocument/2006/relationships/hyperlink" Target="https://www.icsi.org/_asset/ct0zf4/Brief-Screen--FINAL.pdf" TargetMode="External"/><Relationship Id="rId1" Type="http://schemas.openxmlformats.org/officeDocument/2006/relationships/slideLayout" Target="../slideLayouts/slideLayout2.xml"/><Relationship Id="rId6" Type="http://schemas.openxmlformats.org/officeDocument/2006/relationships/hyperlink" Target="https://www.rethinkingdrinking.niaaa.nih.gov/" TargetMode="External"/><Relationship Id="rId5" Type="http://schemas.openxmlformats.org/officeDocument/2006/relationships/hyperlink" Target="https://www.drugabuse.gov/sites/default/files/files/QuickScreen_Updated_2013(1).pdf" TargetMode="External"/><Relationship Id="rId4" Type="http://schemas.openxmlformats.org/officeDocument/2006/relationships/hyperlink" Target="https://www.drugabuse.gov/nmassis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cid:image001.jpg@01D2DBB8.7AC8EFA0"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t>Opioid Crisis APP Symposium</a:t>
            </a:r>
            <a:br>
              <a:rPr lang="en-US" dirty="0"/>
            </a:br>
            <a:r>
              <a:rPr lang="en-US" sz="2400" dirty="0"/>
              <a:t>June 20</a:t>
            </a:r>
            <a:r>
              <a:rPr lang="en-US" sz="2400" baseline="30000" dirty="0"/>
              <a:t>th</a:t>
            </a:r>
            <a:r>
              <a:rPr lang="en-US" sz="2400" dirty="0"/>
              <a:t> 2018</a:t>
            </a:r>
          </a:p>
        </p:txBody>
      </p:sp>
      <p:sp>
        <p:nvSpPr>
          <p:cNvPr id="3" name="Subtitle 2"/>
          <p:cNvSpPr>
            <a:spLocks noGrp="1"/>
          </p:cNvSpPr>
          <p:nvPr>
            <p:ph type="subTitle" idx="1"/>
          </p:nvPr>
        </p:nvSpPr>
        <p:spPr/>
        <p:txBody>
          <a:bodyPr>
            <a:normAutofit lnSpcReduction="10000"/>
          </a:bodyPr>
          <a:lstStyle/>
          <a:p>
            <a:pPr algn="r"/>
            <a:r>
              <a:rPr lang="en-US" dirty="0"/>
              <a:t>Mary-Anne Kowol MD</a:t>
            </a:r>
          </a:p>
          <a:p>
            <a:pPr algn="r"/>
            <a:r>
              <a:rPr lang="en-US" dirty="0"/>
              <a:t>Addiction Psychiatrist</a:t>
            </a:r>
          </a:p>
          <a:p>
            <a:pPr algn="r"/>
            <a:r>
              <a:rPr lang="en-US" dirty="0"/>
              <a:t>MCW</a:t>
            </a:r>
          </a:p>
          <a:p>
            <a:pPr algn="r"/>
            <a:r>
              <a:rPr lang="en-US" dirty="0"/>
              <a:t>mkowol@mcw.edu</a:t>
            </a:r>
          </a:p>
        </p:txBody>
      </p:sp>
      <p:sp>
        <p:nvSpPr>
          <p:cNvPr id="5" name="Slide Number Placeholder 4">
            <a:extLst>
              <a:ext uri="{FF2B5EF4-FFF2-40B4-BE49-F238E27FC236}">
                <a16:creationId xmlns:a16="http://schemas.microsoft.com/office/drawing/2014/main" id="{3F451022-2D83-4557-98BE-9C278AC9B9E1}"/>
              </a:ext>
            </a:extLst>
          </p:cNvPr>
          <p:cNvSpPr>
            <a:spLocks noGrp="1"/>
          </p:cNvSpPr>
          <p:nvPr>
            <p:ph type="sldNum" sz="quarter" idx="12"/>
          </p:nvPr>
        </p:nvSpPr>
        <p:spPr/>
        <p:txBody>
          <a:bodyPr/>
          <a:lstStyle/>
          <a:p>
            <a:fld id="{78F38C0E-8DA4-4256-9795-25663E0B0AB9}" type="slidenum">
              <a:rPr lang="en-US" smtClean="0"/>
              <a:t>1</a:t>
            </a:fld>
            <a:endParaRPr lang="en-US"/>
          </a:p>
        </p:txBody>
      </p:sp>
    </p:spTree>
    <p:extLst>
      <p:ext uri="{BB962C8B-B14F-4D97-AF65-F5344CB8AC3E}">
        <p14:creationId xmlns:p14="http://schemas.microsoft.com/office/powerpoint/2010/main" val="390418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Stress – Pain Connection</a:t>
            </a:r>
          </a:p>
        </p:txBody>
      </p:sp>
      <p:sp>
        <p:nvSpPr>
          <p:cNvPr id="9" name="Content Placeholder 8"/>
          <p:cNvSpPr>
            <a:spLocks noGrp="1"/>
          </p:cNvSpPr>
          <p:nvPr>
            <p:ph idx="1"/>
          </p:nvPr>
        </p:nvSpPr>
        <p:spPr/>
        <p:txBody>
          <a:bodyPr/>
          <a:lstStyle/>
          <a:p>
            <a:r>
              <a:rPr lang="en-US" dirty="0"/>
              <a:t>Social disconnect and physical pain share the same brain structures. </a:t>
            </a:r>
          </a:p>
          <a:p>
            <a:r>
              <a:rPr lang="en-US" dirty="0"/>
              <a:t>Those structures have a high density of mu opioid receptors</a:t>
            </a:r>
          </a:p>
          <a:p>
            <a:r>
              <a:rPr lang="en-US" dirty="0"/>
              <a:t>Opioids substitute for the rewards of social connection. </a:t>
            </a:r>
          </a:p>
          <a:p>
            <a:r>
              <a:rPr lang="en-US" dirty="0"/>
              <a:t>Mice not raised by moms liked opioids much more than mice raised by moms</a:t>
            </a:r>
          </a:p>
        </p:txBody>
      </p:sp>
      <p:sp>
        <p:nvSpPr>
          <p:cNvPr id="3" name="Slide Number Placeholder 2">
            <a:extLst>
              <a:ext uri="{FF2B5EF4-FFF2-40B4-BE49-F238E27FC236}">
                <a16:creationId xmlns:a16="http://schemas.microsoft.com/office/drawing/2014/main" id="{19F276EA-7FEB-4CA5-9A13-629873C6A99E}"/>
              </a:ext>
            </a:extLst>
          </p:cNvPr>
          <p:cNvSpPr>
            <a:spLocks noGrp="1"/>
          </p:cNvSpPr>
          <p:nvPr>
            <p:ph type="sldNum" sz="quarter" idx="12"/>
          </p:nvPr>
        </p:nvSpPr>
        <p:spPr/>
        <p:txBody>
          <a:bodyPr/>
          <a:lstStyle/>
          <a:p>
            <a:fld id="{78F38C0E-8DA4-4256-9795-25663E0B0AB9}" type="slidenum">
              <a:rPr lang="en-US" smtClean="0"/>
              <a:t>10</a:t>
            </a:fld>
            <a:endParaRPr lang="en-US"/>
          </a:p>
        </p:txBody>
      </p:sp>
    </p:spTree>
    <p:extLst>
      <p:ext uri="{BB962C8B-B14F-4D97-AF65-F5344CB8AC3E}">
        <p14:creationId xmlns:p14="http://schemas.microsoft.com/office/powerpoint/2010/main" val="120287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25100" cy="1325563"/>
          </a:xfrm>
        </p:spPr>
        <p:txBody>
          <a:bodyPr>
            <a:normAutofit/>
          </a:bodyPr>
          <a:lstStyle/>
          <a:p>
            <a:r>
              <a:rPr lang="en-US" dirty="0"/>
              <a:t>Risk Factors: agent perspective:</a:t>
            </a:r>
          </a:p>
        </p:txBody>
      </p:sp>
      <p:sp>
        <p:nvSpPr>
          <p:cNvPr id="3" name="Content Placeholder 2"/>
          <p:cNvSpPr>
            <a:spLocks noGrp="1"/>
          </p:cNvSpPr>
          <p:nvPr>
            <p:ph idx="1"/>
          </p:nvPr>
        </p:nvSpPr>
        <p:spPr>
          <a:xfrm>
            <a:off x="838200" y="2025650"/>
            <a:ext cx="6537960" cy="4832350"/>
          </a:xfrm>
        </p:spPr>
        <p:txBody>
          <a:bodyPr>
            <a:normAutofit/>
          </a:bodyPr>
          <a:lstStyle/>
          <a:p>
            <a:r>
              <a:rPr lang="en-US" dirty="0"/>
              <a:t>Arrives at the brain quickly</a:t>
            </a:r>
          </a:p>
          <a:p>
            <a:pPr lvl="1"/>
            <a:r>
              <a:rPr lang="en-US" dirty="0"/>
              <a:t>Route of using</a:t>
            </a:r>
          </a:p>
          <a:p>
            <a:r>
              <a:rPr lang="en-US" dirty="0"/>
              <a:t>Latches to receptors tightly</a:t>
            </a:r>
          </a:p>
          <a:p>
            <a:r>
              <a:rPr lang="en-US" dirty="0"/>
              <a:t>Activates receptors fully</a:t>
            </a:r>
          </a:p>
          <a:p>
            <a:endParaRPr lang="en-US" dirty="0"/>
          </a:p>
          <a:p>
            <a:r>
              <a:rPr lang="en-US" dirty="0"/>
              <a:t>Activates the </a:t>
            </a:r>
            <a:r>
              <a:rPr lang="en-US" b="1" i="1" dirty="0">
                <a:solidFill>
                  <a:schemeClr val="accent1"/>
                </a:solidFill>
              </a:rPr>
              <a:t>reward center strongly</a:t>
            </a:r>
          </a:p>
          <a:p>
            <a:pPr lvl="1"/>
            <a:r>
              <a:rPr lang="en-US" dirty="0"/>
              <a:t>Cannabis vs heroin</a:t>
            </a:r>
          </a:p>
          <a:p>
            <a:endParaRPr lang="en-US" b="1" i="1" dirty="0">
              <a:solidFill>
                <a:schemeClr val="accent5">
                  <a:lumMod val="50000"/>
                </a:schemeClr>
              </a:solidFill>
            </a:endParaRPr>
          </a:p>
          <a:p>
            <a:r>
              <a:rPr lang="en-US" dirty="0"/>
              <a:t>Leaves the brain quickly</a:t>
            </a:r>
          </a:p>
          <a:p>
            <a:pPr lvl="1"/>
            <a:r>
              <a:rPr lang="en-US" dirty="0"/>
              <a:t>Cocaine vs clonazepam</a:t>
            </a:r>
          </a:p>
        </p:txBody>
      </p:sp>
      <p:sp>
        <p:nvSpPr>
          <p:cNvPr id="5" name="Slide Number Placeholder 4"/>
          <p:cNvSpPr>
            <a:spLocks noGrp="1"/>
          </p:cNvSpPr>
          <p:nvPr>
            <p:ph type="sldNum" sz="quarter" idx="12"/>
          </p:nvPr>
        </p:nvSpPr>
        <p:spPr/>
        <p:txBody>
          <a:bodyPr>
            <a:normAutofit/>
          </a:bodyPr>
          <a:lstStyle/>
          <a:p>
            <a:fld id="{76579C2F-BFE1-41CC-9E67-69EE1EC23BF1}" type="slidenum">
              <a:rPr lang="en-US" smtClean="0"/>
              <a:t>11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9475" y="1796406"/>
            <a:ext cx="4776460" cy="2185043"/>
          </a:xfrm>
          <a:prstGeom prst="rect">
            <a:avLst/>
          </a:prstGeom>
        </p:spPr>
      </p:pic>
    </p:spTree>
    <p:extLst>
      <p:ext uri="{BB962C8B-B14F-4D97-AF65-F5344CB8AC3E}">
        <p14:creationId xmlns:p14="http://schemas.microsoft.com/office/powerpoint/2010/main" val="232664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06" y="4009002"/>
            <a:ext cx="10515600" cy="1325563"/>
          </a:xfrm>
        </p:spPr>
        <p:txBody>
          <a:bodyPr/>
          <a:lstStyle/>
          <a:p>
            <a:r>
              <a:rPr lang="en-US" dirty="0"/>
              <a:t>What is “Addiction”?</a:t>
            </a:r>
          </a:p>
        </p:txBody>
      </p:sp>
      <p:sp>
        <p:nvSpPr>
          <p:cNvPr id="3" name="Slide Number Placeholder 2"/>
          <p:cNvSpPr>
            <a:spLocks noGrp="1"/>
          </p:cNvSpPr>
          <p:nvPr>
            <p:ph type="sldNum" sz="quarter" idx="12"/>
          </p:nvPr>
        </p:nvSpPr>
        <p:spPr/>
        <p:txBody>
          <a:bodyPr/>
          <a:lstStyle/>
          <a:p>
            <a:fld id="{3538AD1C-CF9A-4C47-B755-40E812FDB5F9}" type="slidenum">
              <a:rPr lang="en-US" smtClean="0"/>
              <a:t>12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18" y="451427"/>
            <a:ext cx="5440218" cy="3270827"/>
          </a:xfrm>
          <a:prstGeom prst="rect">
            <a:avLst/>
          </a:prstGeom>
        </p:spPr>
      </p:pic>
    </p:spTree>
    <p:extLst>
      <p:ext uri="{BB962C8B-B14F-4D97-AF65-F5344CB8AC3E}">
        <p14:creationId xmlns:p14="http://schemas.microsoft.com/office/powerpoint/2010/main" val="58956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55"/>
            <a:ext cx="8996464" cy="753670"/>
          </a:xfrm>
        </p:spPr>
        <p:txBody>
          <a:bodyPr>
            <a:normAutofit/>
          </a:bodyPr>
          <a:lstStyle/>
          <a:p>
            <a:r>
              <a:rPr lang="en-US" sz="4000" dirty="0">
                <a:latin typeface="+mn-lt"/>
                <a:cs typeface="Times New Roman" panose="02020603050405020304" pitchFamily="18" charset="0"/>
              </a:rPr>
              <a:t>DSM 5 Definition: Substance Use Disorder</a:t>
            </a:r>
          </a:p>
        </p:txBody>
      </p:sp>
      <p:sp>
        <p:nvSpPr>
          <p:cNvPr id="3" name="Content Placeholder 2"/>
          <p:cNvSpPr>
            <a:spLocks noGrp="1"/>
          </p:cNvSpPr>
          <p:nvPr>
            <p:ph idx="1"/>
          </p:nvPr>
        </p:nvSpPr>
        <p:spPr>
          <a:xfrm>
            <a:off x="838200" y="1320422"/>
            <a:ext cx="10515600" cy="5537578"/>
          </a:xfrm>
        </p:spPr>
        <p:txBody>
          <a:bodyPr>
            <a:normAutofit fontScale="92500" lnSpcReduction="20000"/>
          </a:bodyPr>
          <a:lstStyle/>
          <a:p>
            <a:r>
              <a:rPr lang="en-US" dirty="0">
                <a:cs typeface="Times New Roman" panose="02020603050405020304" pitchFamily="18" charset="0"/>
              </a:rPr>
              <a:t>A problematic pattern of substance use leading to clinically significant impairment or distress, as manifested by at least two of the following, occurring within a 12-month period:</a:t>
            </a:r>
          </a:p>
          <a:p>
            <a:endParaRPr lang="en-US" dirty="0">
              <a:cs typeface="Times New Roman" panose="02020603050405020304" pitchFamily="18" charset="0"/>
            </a:endParaRPr>
          </a:p>
          <a:p>
            <a:pPr lvl="1" indent="-342900">
              <a:buFont typeface="+mj-lt"/>
              <a:buAutoNum type="arabicPeriod"/>
            </a:pPr>
            <a:r>
              <a:rPr lang="en-US" sz="2600" b="1" dirty="0">
                <a:cs typeface="Times New Roman" panose="02020603050405020304" pitchFamily="18" charset="0"/>
              </a:rPr>
              <a:t>Larger</a:t>
            </a:r>
            <a:r>
              <a:rPr lang="en-US" sz="2600" dirty="0">
                <a:cs typeface="Times New Roman" panose="02020603050405020304" pitchFamily="18" charset="0"/>
              </a:rPr>
              <a:t> amounts, </a:t>
            </a:r>
            <a:r>
              <a:rPr lang="en-US" sz="2600" b="1" dirty="0">
                <a:cs typeface="Times New Roman" panose="02020603050405020304" pitchFamily="18" charset="0"/>
              </a:rPr>
              <a:t>longer</a:t>
            </a:r>
            <a:r>
              <a:rPr lang="en-US" sz="2600" dirty="0">
                <a:cs typeface="Times New Roman" panose="02020603050405020304" pitchFamily="18" charset="0"/>
              </a:rPr>
              <a:t> than intended</a:t>
            </a:r>
          </a:p>
          <a:p>
            <a:pPr lvl="1" indent="-342900">
              <a:buFont typeface="+mj-lt"/>
              <a:buAutoNum type="arabicPeriod"/>
            </a:pPr>
            <a:r>
              <a:rPr lang="en-US" sz="2600" dirty="0">
                <a:cs typeface="Times New Roman" panose="02020603050405020304" pitchFamily="18" charset="0"/>
              </a:rPr>
              <a:t>Persistent, </a:t>
            </a:r>
            <a:r>
              <a:rPr lang="en-US" sz="2600" b="1" dirty="0">
                <a:cs typeface="Times New Roman" panose="02020603050405020304" pitchFamily="18" charset="0"/>
              </a:rPr>
              <a:t>unsuccessful</a:t>
            </a:r>
            <a:r>
              <a:rPr lang="en-US" sz="2600" dirty="0">
                <a:cs typeface="Times New Roman" panose="02020603050405020304" pitchFamily="18" charset="0"/>
              </a:rPr>
              <a:t> effort to cut down or abstain</a:t>
            </a:r>
          </a:p>
          <a:p>
            <a:pPr lvl="1" indent="-342900">
              <a:buFont typeface="+mj-lt"/>
              <a:buAutoNum type="arabicPeriod"/>
            </a:pPr>
            <a:r>
              <a:rPr lang="en-US" sz="2600" dirty="0">
                <a:cs typeface="Times New Roman" panose="02020603050405020304" pitchFamily="18" charset="0"/>
              </a:rPr>
              <a:t>Lot of </a:t>
            </a:r>
            <a:r>
              <a:rPr lang="en-US" sz="2600" b="1" dirty="0">
                <a:cs typeface="Times New Roman" panose="02020603050405020304" pitchFamily="18" charset="0"/>
              </a:rPr>
              <a:t>time spent</a:t>
            </a:r>
            <a:r>
              <a:rPr lang="en-US" sz="2600" dirty="0">
                <a:cs typeface="Times New Roman" panose="02020603050405020304" pitchFamily="18" charset="0"/>
              </a:rPr>
              <a:t> on using, obtaining, recovering</a:t>
            </a:r>
          </a:p>
          <a:p>
            <a:pPr lvl="1" indent="-342900">
              <a:buFont typeface="+mj-lt"/>
              <a:buAutoNum type="arabicPeriod"/>
            </a:pPr>
            <a:r>
              <a:rPr lang="en-US" sz="2600" b="1" dirty="0">
                <a:cs typeface="Times New Roman" panose="02020603050405020304" pitchFamily="18" charset="0"/>
              </a:rPr>
              <a:t>Cravings</a:t>
            </a:r>
          </a:p>
          <a:p>
            <a:pPr lvl="1" indent="-342900">
              <a:buFont typeface="+mj-lt"/>
              <a:buAutoNum type="arabicPeriod"/>
            </a:pPr>
            <a:r>
              <a:rPr lang="en-US" sz="2600" b="1" dirty="0">
                <a:cs typeface="Times New Roman" panose="02020603050405020304" pitchFamily="18" charset="0"/>
              </a:rPr>
              <a:t>Slips</a:t>
            </a:r>
            <a:r>
              <a:rPr lang="en-US" sz="2600" dirty="0">
                <a:cs typeface="Times New Roman" panose="02020603050405020304" pitchFamily="18" charset="0"/>
              </a:rPr>
              <a:t> at work, school, home duties</a:t>
            </a:r>
          </a:p>
          <a:p>
            <a:pPr lvl="1" indent="-342900">
              <a:buFont typeface="+mj-lt"/>
              <a:buAutoNum type="arabicPeriod"/>
            </a:pPr>
            <a:r>
              <a:rPr lang="en-US" sz="2600" dirty="0">
                <a:cs typeface="Times New Roman" panose="02020603050405020304" pitchFamily="18" charset="0"/>
              </a:rPr>
              <a:t>Using </a:t>
            </a:r>
            <a:r>
              <a:rPr lang="en-US" sz="2600" b="1" dirty="0">
                <a:cs typeface="Times New Roman" panose="02020603050405020304" pitchFamily="18" charset="0"/>
              </a:rPr>
              <a:t>despite</a:t>
            </a:r>
            <a:r>
              <a:rPr lang="en-US" sz="2600" dirty="0">
                <a:cs typeface="Times New Roman" panose="02020603050405020304" pitchFamily="18" charset="0"/>
              </a:rPr>
              <a:t> social or interpersonal problems caused or made </a:t>
            </a:r>
          </a:p>
          <a:p>
            <a:pPr lvl="1" indent="-342900">
              <a:buFont typeface="+mj-lt"/>
              <a:buAutoNum type="arabicPeriod"/>
            </a:pPr>
            <a:r>
              <a:rPr lang="en-US" sz="2600" b="1" dirty="0">
                <a:cs typeface="Times New Roman" panose="02020603050405020304" pitchFamily="18" charset="0"/>
              </a:rPr>
              <a:t>Stopping or decreasing </a:t>
            </a:r>
            <a:r>
              <a:rPr lang="en-US" sz="2600" dirty="0">
                <a:cs typeface="Times New Roman" panose="02020603050405020304" pitchFamily="18" charset="0"/>
              </a:rPr>
              <a:t>important social, occupational, or recreational activities</a:t>
            </a:r>
          </a:p>
          <a:p>
            <a:pPr lvl="1" indent="-342900">
              <a:buFont typeface="+mj-lt"/>
              <a:buAutoNum type="arabicPeriod"/>
            </a:pPr>
            <a:r>
              <a:rPr lang="en-US" sz="2600" dirty="0">
                <a:cs typeface="Times New Roman" panose="02020603050405020304" pitchFamily="18" charset="0"/>
              </a:rPr>
              <a:t>Using when </a:t>
            </a:r>
            <a:r>
              <a:rPr lang="en-US" sz="2600" b="1" dirty="0">
                <a:cs typeface="Times New Roman" panose="02020603050405020304" pitchFamily="18" charset="0"/>
              </a:rPr>
              <a:t>physically hazardous</a:t>
            </a:r>
          </a:p>
          <a:p>
            <a:pPr lvl="1" indent="-342900">
              <a:buFont typeface="+mj-lt"/>
              <a:buAutoNum type="arabicPeriod"/>
            </a:pPr>
            <a:r>
              <a:rPr lang="en-US" sz="2600" dirty="0">
                <a:cs typeface="Times New Roman" panose="02020603050405020304" pitchFamily="18" charset="0"/>
              </a:rPr>
              <a:t>Using </a:t>
            </a:r>
            <a:r>
              <a:rPr lang="en-US" sz="2600" b="1" dirty="0">
                <a:cs typeface="Times New Roman" panose="02020603050405020304" pitchFamily="18" charset="0"/>
              </a:rPr>
              <a:t>despite</a:t>
            </a:r>
            <a:r>
              <a:rPr lang="en-US" sz="2600" dirty="0">
                <a:cs typeface="Times New Roman" panose="02020603050405020304" pitchFamily="18" charset="0"/>
              </a:rPr>
              <a:t> physical or psychological problems caused or made worse by opioids</a:t>
            </a:r>
          </a:p>
          <a:p>
            <a:pPr lvl="1" indent="-342900">
              <a:buFont typeface="+mj-lt"/>
              <a:buAutoNum type="arabicPeriod"/>
            </a:pPr>
            <a:r>
              <a:rPr lang="en-US" sz="2600" dirty="0">
                <a:solidFill>
                  <a:schemeClr val="accent1"/>
                </a:solidFill>
                <a:cs typeface="Times New Roman" panose="02020603050405020304" pitchFamily="18" charset="0"/>
              </a:rPr>
              <a:t>Tolerance:</a:t>
            </a:r>
            <a:r>
              <a:rPr lang="en-US" sz="2600" dirty="0">
                <a:cs typeface="Times New Roman" panose="02020603050405020304" pitchFamily="18" charset="0"/>
              </a:rPr>
              <a:t> need for increased amounts, decreased effect with use</a:t>
            </a:r>
          </a:p>
          <a:p>
            <a:pPr lvl="1" indent="-342900">
              <a:buFont typeface="+mj-lt"/>
              <a:buAutoNum type="arabicPeriod"/>
            </a:pPr>
            <a:r>
              <a:rPr lang="en-US" sz="2600" dirty="0">
                <a:solidFill>
                  <a:schemeClr val="accent1"/>
                </a:solidFill>
                <a:cs typeface="Times New Roman" panose="02020603050405020304" pitchFamily="18" charset="0"/>
              </a:rPr>
              <a:t>Withdrawal</a:t>
            </a:r>
            <a:r>
              <a:rPr lang="en-US" sz="2600" dirty="0">
                <a:cs typeface="Times New Roman" panose="02020603050405020304" pitchFamily="18" charset="0"/>
              </a:rPr>
              <a:t> and using to relieve withdrawals</a:t>
            </a:r>
            <a:endParaRPr lang="en-US" sz="2600" dirty="0"/>
          </a:p>
        </p:txBody>
      </p:sp>
      <p:sp>
        <p:nvSpPr>
          <p:cNvPr id="4" name="Slide Number Placeholder 3"/>
          <p:cNvSpPr>
            <a:spLocks noGrp="1"/>
          </p:cNvSpPr>
          <p:nvPr>
            <p:ph type="sldNum" sz="quarter" idx="4294967295"/>
          </p:nvPr>
        </p:nvSpPr>
        <p:spPr/>
        <p:txBody>
          <a:bodyPr/>
          <a:lstStyle/>
          <a:p>
            <a:fld id="{3538AD1C-CF9A-4C47-B755-40E812FDB5F9}" type="slidenum">
              <a:rPr lang="en-US" smtClean="0"/>
              <a:t>13</a:t>
            </a:fld>
            <a:endParaRPr lang="en-US" dirty="0"/>
          </a:p>
        </p:txBody>
      </p:sp>
      <p:sp>
        <p:nvSpPr>
          <p:cNvPr id="5" name="TextBox 4"/>
          <p:cNvSpPr txBox="1"/>
          <p:nvPr/>
        </p:nvSpPr>
        <p:spPr>
          <a:xfrm>
            <a:off x="0" y="6013589"/>
            <a:ext cx="1223668" cy="707886"/>
          </a:xfrm>
          <a:prstGeom prst="rect">
            <a:avLst/>
          </a:prstGeom>
          <a:noFill/>
        </p:spPr>
        <p:txBody>
          <a:bodyPr wrap="none" rtlCol="0">
            <a:spAutoFit/>
          </a:bodyPr>
          <a:lstStyle/>
          <a:p>
            <a:r>
              <a:rPr lang="en-US" sz="2000" b="1" dirty="0">
                <a:solidFill>
                  <a:schemeClr val="accent1"/>
                </a:solidFill>
              </a:rPr>
              <a:t>Opioid </a:t>
            </a:r>
          </a:p>
          <a:p>
            <a:r>
              <a:rPr lang="en-US" sz="2000" b="1" dirty="0">
                <a:solidFill>
                  <a:schemeClr val="accent1"/>
                </a:solidFill>
              </a:rPr>
              <a:t>exception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097959"/>
            <a:ext cx="3280304" cy="1876614"/>
          </a:xfrm>
          <a:prstGeom prst="rect">
            <a:avLst/>
          </a:prstGeom>
        </p:spPr>
      </p:pic>
    </p:spTree>
    <p:extLst>
      <p:ext uri="{BB962C8B-B14F-4D97-AF65-F5344CB8AC3E}">
        <p14:creationId xmlns:p14="http://schemas.microsoft.com/office/powerpoint/2010/main" val="322282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5 Critique</a:t>
            </a:r>
          </a:p>
        </p:txBody>
      </p:sp>
      <p:sp>
        <p:nvSpPr>
          <p:cNvPr id="3" name="Content Placeholder 2"/>
          <p:cNvSpPr>
            <a:spLocks noGrp="1"/>
          </p:cNvSpPr>
          <p:nvPr>
            <p:ph idx="1"/>
          </p:nvPr>
        </p:nvSpPr>
        <p:spPr/>
        <p:txBody>
          <a:bodyPr>
            <a:normAutofit/>
          </a:bodyPr>
          <a:lstStyle/>
          <a:p>
            <a:r>
              <a:rPr lang="en-US" dirty="0"/>
              <a:t>Great for insurances and billing</a:t>
            </a:r>
          </a:p>
          <a:p>
            <a:endParaRPr lang="en-US" b="1" dirty="0"/>
          </a:p>
          <a:p>
            <a:r>
              <a:rPr lang="en-US" b="1" dirty="0"/>
              <a:t>Missing: </a:t>
            </a:r>
            <a:r>
              <a:rPr lang="en-US" dirty="0"/>
              <a:t>disease concept, developmental perspective, prognostic outlook. </a:t>
            </a:r>
          </a:p>
          <a:p>
            <a:endParaRPr lang="en-US" dirty="0"/>
          </a:p>
          <a:p>
            <a:r>
              <a:rPr lang="en-US" dirty="0"/>
              <a:t>Nothing beats good rapport and a thorough history</a:t>
            </a:r>
          </a:p>
          <a:p>
            <a:endParaRPr lang="en-US" dirty="0"/>
          </a:p>
        </p:txBody>
      </p:sp>
      <p:sp>
        <p:nvSpPr>
          <p:cNvPr id="4" name="Slide Number Placeholder 3"/>
          <p:cNvSpPr>
            <a:spLocks noGrp="1"/>
          </p:cNvSpPr>
          <p:nvPr>
            <p:ph type="sldNum" sz="quarter" idx="12"/>
          </p:nvPr>
        </p:nvSpPr>
        <p:spPr/>
        <p:txBody>
          <a:bodyPr/>
          <a:lstStyle/>
          <a:p>
            <a:fld id="{EB7D2251-27C4-4ED9-84DF-5817E136EB72}"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073" y="365125"/>
            <a:ext cx="3280304" cy="1876614"/>
          </a:xfrm>
          <a:prstGeom prst="rect">
            <a:avLst/>
          </a:prstGeom>
        </p:spPr>
      </p:pic>
    </p:spTree>
    <p:extLst>
      <p:ext uri="{BB962C8B-B14F-4D97-AF65-F5344CB8AC3E}">
        <p14:creationId xmlns:p14="http://schemas.microsoft.com/office/powerpoint/2010/main" val="234818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64157" cy="1325563"/>
          </a:xfrm>
        </p:spPr>
        <p:txBody>
          <a:bodyPr>
            <a:normAutofit/>
          </a:bodyPr>
          <a:lstStyle/>
          <a:p>
            <a:r>
              <a:rPr lang="en-US" dirty="0"/>
              <a:t>Addiction</a:t>
            </a:r>
          </a:p>
        </p:txBody>
      </p:sp>
      <p:sp>
        <p:nvSpPr>
          <p:cNvPr id="3" name="Content Placeholder 2"/>
          <p:cNvSpPr>
            <a:spLocks noGrp="1"/>
          </p:cNvSpPr>
          <p:nvPr>
            <p:ph idx="1"/>
          </p:nvPr>
        </p:nvSpPr>
        <p:spPr>
          <a:xfrm>
            <a:off x="1120000" y="1825625"/>
            <a:ext cx="10233800" cy="4288848"/>
          </a:xfrm>
        </p:spPr>
        <p:txBody>
          <a:bodyPr>
            <a:noAutofit/>
          </a:bodyPr>
          <a:lstStyle/>
          <a:p>
            <a:pPr marL="0" indent="0">
              <a:buNone/>
            </a:pPr>
            <a:r>
              <a:rPr lang="en-US" sz="2400" dirty="0">
                <a:effectLst/>
              </a:rPr>
              <a:t>Addiction is a </a:t>
            </a:r>
            <a:r>
              <a:rPr lang="en-US" sz="2400" b="1" dirty="0">
                <a:effectLst/>
              </a:rPr>
              <a:t>primary</a:t>
            </a:r>
            <a:r>
              <a:rPr lang="en-US" sz="2400" dirty="0">
                <a:effectLst/>
              </a:rPr>
              <a:t>, </a:t>
            </a:r>
            <a:r>
              <a:rPr lang="en-US" sz="2400" b="1" dirty="0">
                <a:effectLst/>
              </a:rPr>
              <a:t>chronic</a:t>
            </a:r>
            <a:r>
              <a:rPr lang="en-US" sz="2400" dirty="0">
                <a:effectLst/>
              </a:rPr>
              <a:t> disease of brain reward, motivation, memory and related circuitry. </a:t>
            </a:r>
          </a:p>
          <a:p>
            <a:pPr marL="0" indent="0">
              <a:buNone/>
            </a:pPr>
            <a:endParaRPr lang="en-US" sz="2400" dirty="0"/>
          </a:p>
          <a:p>
            <a:pPr marL="0" indent="0">
              <a:buNone/>
            </a:pPr>
            <a:r>
              <a:rPr lang="en-US" sz="2400" dirty="0">
                <a:effectLst/>
              </a:rPr>
              <a:t>Dysfunction in these circuits leads to characteristic biological, psychological, social and spiritual manifestations. </a:t>
            </a:r>
          </a:p>
          <a:p>
            <a:pPr marL="0" indent="0">
              <a:buNone/>
            </a:pPr>
            <a:r>
              <a:rPr lang="en-US" sz="2400" dirty="0">
                <a:effectLst/>
              </a:rPr>
              <a:t>This is reflected in an individual pathologically pursuing </a:t>
            </a:r>
            <a:r>
              <a:rPr lang="en-US" sz="2400" b="1" dirty="0">
                <a:effectLst/>
              </a:rPr>
              <a:t>reward</a:t>
            </a:r>
            <a:r>
              <a:rPr lang="en-US" sz="2400" dirty="0">
                <a:effectLst/>
              </a:rPr>
              <a:t> and/or </a:t>
            </a:r>
            <a:r>
              <a:rPr lang="en-US" sz="2400" b="1" dirty="0">
                <a:effectLst/>
              </a:rPr>
              <a:t>relief</a:t>
            </a:r>
            <a:r>
              <a:rPr lang="en-US" sz="2400" dirty="0">
                <a:effectLst/>
              </a:rPr>
              <a:t> by substance use and other behaviors.</a:t>
            </a:r>
          </a:p>
          <a:p>
            <a:pPr marL="0" indent="0">
              <a:buNone/>
            </a:pPr>
            <a:endParaRPr lang="en-US" sz="2400" dirty="0">
              <a:effectLst/>
            </a:endParaRPr>
          </a:p>
          <a:p>
            <a:pPr marL="0" indent="0">
              <a:buNone/>
            </a:pPr>
            <a:r>
              <a:rPr lang="en-US" sz="2400" dirty="0">
                <a:effectLst/>
              </a:rPr>
              <a:t>Like other chronic diseases, addiction often involves </a:t>
            </a:r>
            <a:r>
              <a:rPr lang="en-US" sz="2400" b="1" dirty="0">
                <a:effectLst/>
              </a:rPr>
              <a:t>cycles of relapse and remission</a:t>
            </a:r>
            <a:r>
              <a:rPr lang="en-US" sz="2400" dirty="0">
                <a:effectLst/>
              </a:rPr>
              <a:t>. </a:t>
            </a:r>
            <a:r>
              <a:rPr lang="en-US" sz="2400" b="1" dirty="0">
                <a:effectLst/>
              </a:rPr>
              <a:t>Without treatment </a:t>
            </a:r>
            <a:r>
              <a:rPr lang="en-US" sz="2400" dirty="0">
                <a:effectLst/>
              </a:rPr>
              <a:t>or engagement in recovery activities, addiction is </a:t>
            </a:r>
            <a:r>
              <a:rPr lang="en-US" sz="2400" b="1" dirty="0">
                <a:effectLst/>
              </a:rPr>
              <a:t>progressive</a:t>
            </a:r>
            <a:r>
              <a:rPr lang="en-US" sz="2400" dirty="0">
                <a:effectLst/>
              </a:rPr>
              <a:t> and can result in disability or premature death.</a:t>
            </a:r>
          </a:p>
        </p:txBody>
      </p:sp>
      <p:sp>
        <p:nvSpPr>
          <p:cNvPr id="4" name="Slide Number Placeholder 3"/>
          <p:cNvSpPr>
            <a:spLocks noGrp="1"/>
          </p:cNvSpPr>
          <p:nvPr>
            <p:ph type="sldNum" sz="quarter" idx="12"/>
          </p:nvPr>
        </p:nvSpPr>
        <p:spPr/>
        <p:txBody>
          <a:bodyPr/>
          <a:lstStyle/>
          <a:p>
            <a:fld id="{3538AD1C-CF9A-4C47-B755-40E812FDB5F9}" type="slidenum">
              <a:rPr lang="en-US" smtClean="0"/>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75" y="537368"/>
            <a:ext cx="4657725" cy="981075"/>
          </a:xfrm>
          <a:prstGeom prst="rect">
            <a:avLst/>
          </a:prstGeom>
        </p:spPr>
      </p:pic>
    </p:spTree>
    <p:extLst>
      <p:ext uri="{BB962C8B-B14F-4D97-AF65-F5344CB8AC3E}">
        <p14:creationId xmlns:p14="http://schemas.microsoft.com/office/powerpoint/2010/main" val="320118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a:t>
            </a:r>
          </a:p>
        </p:txBody>
      </p:sp>
      <p:sp>
        <p:nvSpPr>
          <p:cNvPr id="3" name="Content Placeholder 2"/>
          <p:cNvSpPr>
            <a:spLocks noGrp="1"/>
          </p:cNvSpPr>
          <p:nvPr>
            <p:ph idx="1"/>
          </p:nvPr>
        </p:nvSpPr>
        <p:spPr/>
        <p:txBody>
          <a:bodyPr>
            <a:normAutofit fontScale="92500" lnSpcReduction="10000"/>
          </a:bodyPr>
          <a:lstStyle/>
          <a:p>
            <a:r>
              <a:rPr lang="en-US" b="1" dirty="0">
                <a:effectLst/>
              </a:rPr>
              <a:t>Inability to consistently </a:t>
            </a:r>
            <a:r>
              <a:rPr lang="en-US" b="1" u="sng" dirty="0">
                <a:effectLst/>
              </a:rPr>
              <a:t>A</a:t>
            </a:r>
            <a:r>
              <a:rPr lang="en-US" b="1" dirty="0">
                <a:effectLst/>
              </a:rPr>
              <a:t>bstain</a:t>
            </a:r>
            <a:r>
              <a:rPr lang="en-US" dirty="0">
                <a:effectLst/>
              </a:rPr>
              <a:t>;</a:t>
            </a:r>
          </a:p>
          <a:p>
            <a:endParaRPr lang="en-US" dirty="0">
              <a:effectLst/>
            </a:endParaRPr>
          </a:p>
          <a:p>
            <a:r>
              <a:rPr lang="en-US" b="1" dirty="0">
                <a:effectLst/>
              </a:rPr>
              <a:t>Impairment in </a:t>
            </a:r>
            <a:r>
              <a:rPr lang="en-US" b="1" u="sng" dirty="0">
                <a:effectLst/>
              </a:rPr>
              <a:t>B</a:t>
            </a:r>
            <a:r>
              <a:rPr lang="en-US" b="1" dirty="0">
                <a:effectLst/>
              </a:rPr>
              <a:t>ehavioral control</a:t>
            </a:r>
            <a:r>
              <a:rPr lang="en-US" dirty="0">
                <a:effectLst/>
              </a:rPr>
              <a:t>;</a:t>
            </a:r>
          </a:p>
          <a:p>
            <a:endParaRPr lang="en-US" dirty="0">
              <a:effectLst/>
            </a:endParaRPr>
          </a:p>
          <a:p>
            <a:r>
              <a:rPr lang="en-US" b="1" u="sng" dirty="0">
                <a:effectLst/>
              </a:rPr>
              <a:t>C</a:t>
            </a:r>
            <a:r>
              <a:rPr lang="en-US" b="1" dirty="0">
                <a:effectLst/>
              </a:rPr>
              <a:t>raving</a:t>
            </a:r>
            <a:r>
              <a:rPr lang="en-US" dirty="0">
                <a:effectLst/>
              </a:rPr>
              <a:t>; or increased “hunger” for drugs or rewarding experiences;</a:t>
            </a:r>
          </a:p>
          <a:p>
            <a:endParaRPr lang="en-US" dirty="0">
              <a:effectLst/>
            </a:endParaRPr>
          </a:p>
          <a:p>
            <a:r>
              <a:rPr lang="en-US" b="1" u="sng" dirty="0">
                <a:effectLst/>
              </a:rPr>
              <a:t>D</a:t>
            </a:r>
            <a:r>
              <a:rPr lang="en-US" b="1" dirty="0">
                <a:effectLst/>
              </a:rPr>
              <a:t>iminished recognition of significant problems</a:t>
            </a:r>
            <a:r>
              <a:rPr lang="en-US" dirty="0">
                <a:effectLst/>
              </a:rPr>
              <a:t> with one’s behaviors and interpersonal relationships; and</a:t>
            </a:r>
          </a:p>
          <a:p>
            <a:endParaRPr lang="en-US" dirty="0">
              <a:effectLst/>
            </a:endParaRPr>
          </a:p>
          <a:p>
            <a:r>
              <a:rPr lang="en-US" b="1" dirty="0">
                <a:effectLst/>
              </a:rPr>
              <a:t>A dysfunctional </a:t>
            </a:r>
            <a:r>
              <a:rPr lang="en-US" b="1" u="sng" dirty="0">
                <a:effectLst/>
              </a:rPr>
              <a:t>E</a:t>
            </a:r>
            <a:r>
              <a:rPr lang="en-US" b="1" dirty="0">
                <a:effectLst/>
              </a:rPr>
              <a:t>motional response</a:t>
            </a:r>
            <a:r>
              <a:rPr lang="en-US" dirty="0">
                <a:effectLst/>
              </a:rPr>
              <a:t>.</a:t>
            </a:r>
          </a:p>
          <a:p>
            <a:endParaRPr lang="en-US" dirty="0"/>
          </a:p>
        </p:txBody>
      </p:sp>
      <p:sp>
        <p:nvSpPr>
          <p:cNvPr id="4" name="Slide Number Placeholder 3"/>
          <p:cNvSpPr>
            <a:spLocks noGrp="1"/>
          </p:cNvSpPr>
          <p:nvPr>
            <p:ph type="sldNum" sz="quarter" idx="12"/>
          </p:nvPr>
        </p:nvSpPr>
        <p:spPr/>
        <p:txBody>
          <a:bodyPr/>
          <a:lstStyle/>
          <a:p>
            <a:fld id="{3538AD1C-CF9A-4C47-B755-40E812FDB5F9}" type="slidenum">
              <a:rPr lang="en-US" smtClean="0"/>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75" y="537368"/>
            <a:ext cx="4657725" cy="981075"/>
          </a:xfrm>
          <a:prstGeom prst="rect">
            <a:avLst/>
          </a:prstGeom>
        </p:spPr>
      </p:pic>
    </p:spTree>
    <p:extLst>
      <p:ext uri="{BB962C8B-B14F-4D97-AF65-F5344CB8AC3E}">
        <p14:creationId xmlns:p14="http://schemas.microsoft.com/office/powerpoint/2010/main" val="322983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a:t>
            </a:r>
            <a:r>
              <a:rPr lang="en-US" dirty="0"/>
              <a:t> part of the Definition per </a:t>
            </a:r>
            <a:r>
              <a:rPr lang="en-US" b="1" dirty="0"/>
              <a:t>ASAM:</a:t>
            </a:r>
          </a:p>
        </p:txBody>
      </p:sp>
      <p:sp>
        <p:nvSpPr>
          <p:cNvPr id="3" name="Content Placeholder 2"/>
          <p:cNvSpPr>
            <a:spLocks noGrp="1"/>
          </p:cNvSpPr>
          <p:nvPr>
            <p:ph idx="1"/>
          </p:nvPr>
        </p:nvSpPr>
        <p:spPr>
          <a:xfrm>
            <a:off x="838200" y="2674049"/>
            <a:ext cx="5573889" cy="1075619"/>
          </a:xfrm>
        </p:spPr>
        <p:txBody>
          <a:bodyPr>
            <a:normAutofit/>
          </a:bodyPr>
          <a:lstStyle/>
          <a:p>
            <a:pPr marL="0" indent="0">
              <a:buNone/>
            </a:pPr>
            <a:r>
              <a:rPr lang="en-US" sz="4000" dirty="0"/>
              <a:t>Tolerance &amp; Withdrawal</a:t>
            </a:r>
          </a:p>
        </p:txBody>
      </p:sp>
      <p:sp>
        <p:nvSpPr>
          <p:cNvPr id="4" name="Slide Number Placeholder 3"/>
          <p:cNvSpPr>
            <a:spLocks noGrp="1"/>
          </p:cNvSpPr>
          <p:nvPr>
            <p:ph type="sldNum" sz="quarter" idx="12"/>
          </p:nvPr>
        </p:nvSpPr>
        <p:spPr/>
        <p:txBody>
          <a:bodyPr>
            <a:normAutofit/>
          </a:bodyPr>
          <a:lstStyle/>
          <a:p>
            <a:fld id="{76579C2F-BFE1-41CC-9E67-69EE1EC23BF1}"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083" y="2674049"/>
            <a:ext cx="4694717" cy="3563146"/>
          </a:xfrm>
          <a:prstGeom prst="rect">
            <a:avLst/>
          </a:prstGeom>
        </p:spPr>
      </p:pic>
      <p:sp>
        <p:nvSpPr>
          <p:cNvPr id="5" name="TextBox 4"/>
          <p:cNvSpPr txBox="1"/>
          <p:nvPr/>
        </p:nvSpPr>
        <p:spPr>
          <a:xfrm>
            <a:off x="838200" y="3963179"/>
            <a:ext cx="4456028" cy="984885"/>
          </a:xfrm>
          <a:prstGeom prst="rect">
            <a:avLst/>
          </a:prstGeom>
          <a:noFill/>
        </p:spPr>
        <p:txBody>
          <a:bodyPr wrap="none" rtlCol="0">
            <a:spAutoFit/>
          </a:bodyPr>
          <a:lstStyle/>
          <a:p>
            <a:r>
              <a:rPr lang="en-US" sz="4000" dirty="0"/>
              <a:t>Substance/ Behavior</a:t>
            </a:r>
          </a:p>
          <a:p>
            <a:endParaRPr lang="en-US" dirty="0"/>
          </a:p>
        </p:txBody>
      </p:sp>
    </p:spTree>
    <p:extLst>
      <p:ext uri="{BB962C8B-B14F-4D97-AF65-F5344CB8AC3E}">
        <p14:creationId xmlns:p14="http://schemas.microsoft.com/office/powerpoint/2010/main" val="320363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Neurobiology of Addiction</a:t>
            </a:r>
          </a:p>
        </p:txBody>
      </p:sp>
      <p:sp>
        <p:nvSpPr>
          <p:cNvPr id="3" name="Content Placeholder 2"/>
          <p:cNvSpPr>
            <a:spLocks noGrp="1"/>
          </p:cNvSpPr>
          <p:nvPr>
            <p:ph idx="1"/>
          </p:nvPr>
        </p:nvSpPr>
        <p:spPr>
          <a:xfrm>
            <a:off x="704850" y="3236912"/>
            <a:ext cx="4933950" cy="2672588"/>
          </a:xfrm>
        </p:spPr>
        <p:txBody>
          <a:bodyPr/>
          <a:lstStyle/>
          <a:p>
            <a:r>
              <a:rPr lang="en-US" dirty="0"/>
              <a:t>Several theories</a:t>
            </a:r>
          </a:p>
          <a:p>
            <a:r>
              <a:rPr lang="en-US" dirty="0"/>
              <a:t>No conclusive answer</a:t>
            </a:r>
          </a:p>
          <a:p>
            <a:r>
              <a:rPr lang="en-US" dirty="0"/>
              <a:t>All models have short comings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450" y="1690688"/>
            <a:ext cx="6515100" cy="4218812"/>
          </a:xfrm>
          <a:prstGeom prst="rect">
            <a:avLst/>
          </a:prstGeom>
        </p:spPr>
      </p:pic>
      <p:sp>
        <p:nvSpPr>
          <p:cNvPr id="5" name="Slide Number Placeholder 4"/>
          <p:cNvSpPr>
            <a:spLocks noGrp="1"/>
          </p:cNvSpPr>
          <p:nvPr>
            <p:ph type="sldNum" sz="quarter" idx="12"/>
          </p:nvPr>
        </p:nvSpPr>
        <p:spPr/>
        <p:txBody>
          <a:bodyPr/>
          <a:lstStyle/>
          <a:p>
            <a:fld id="{111DF4DD-A99B-4131-9FA6-8390335FEC20}" type="slidenum">
              <a:rPr lang="en-US" smtClean="0"/>
              <a:t>18</a:t>
            </a:fld>
            <a:endParaRPr lang="en-US"/>
          </a:p>
        </p:txBody>
      </p:sp>
    </p:spTree>
    <p:extLst>
      <p:ext uri="{BB962C8B-B14F-4D97-AF65-F5344CB8AC3E}">
        <p14:creationId xmlns:p14="http://schemas.microsoft.com/office/powerpoint/2010/main" val="3919450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Dopamine Action in the Reward Center:</a:t>
            </a:r>
          </a:p>
        </p:txBody>
      </p:sp>
      <p:sp>
        <p:nvSpPr>
          <p:cNvPr id="5" name="Text Placeholder 4"/>
          <p:cNvSpPr>
            <a:spLocks noGrp="1"/>
          </p:cNvSpPr>
          <p:nvPr>
            <p:ph type="body" idx="1"/>
          </p:nvPr>
        </p:nvSpPr>
        <p:spPr/>
        <p:txBody>
          <a:bodyPr/>
          <a:lstStyle/>
          <a:p>
            <a:r>
              <a:rPr lang="en-US" dirty="0"/>
              <a:t>Natural rewards</a:t>
            </a:r>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23748" y="2728911"/>
            <a:ext cx="4389865" cy="3152775"/>
          </a:xfrm>
        </p:spPr>
      </p:pic>
      <p:sp>
        <p:nvSpPr>
          <p:cNvPr id="8" name="Text Placeholder 7"/>
          <p:cNvSpPr>
            <a:spLocks noGrp="1"/>
          </p:cNvSpPr>
          <p:nvPr>
            <p:ph type="body" sz="quarter" idx="3"/>
          </p:nvPr>
        </p:nvSpPr>
        <p:spPr/>
        <p:txBody>
          <a:bodyPr>
            <a:normAutofit/>
          </a:bodyPr>
          <a:lstStyle/>
          <a:p>
            <a:r>
              <a:rPr lang="en-US" dirty="0"/>
              <a:t>Drugs with addiction potential</a:t>
            </a:r>
          </a:p>
        </p:txBody>
      </p:sp>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86525" y="2505075"/>
            <a:ext cx="4800600" cy="3600449"/>
          </a:xfrm>
        </p:spPr>
      </p:pic>
      <p:sp>
        <p:nvSpPr>
          <p:cNvPr id="3" name="Slide Number Placeholder 2"/>
          <p:cNvSpPr>
            <a:spLocks noGrp="1"/>
          </p:cNvSpPr>
          <p:nvPr>
            <p:ph type="sldNum" sz="quarter" idx="12"/>
          </p:nvPr>
        </p:nvSpPr>
        <p:spPr/>
        <p:txBody>
          <a:bodyPr>
            <a:normAutofit/>
          </a:bodyPr>
          <a:lstStyle/>
          <a:p>
            <a:fld id="{76579C2F-BFE1-41CC-9E67-69EE1EC23BF1}" type="slidenum">
              <a:rPr lang="en-US" smtClean="0"/>
              <a:t>19</a:t>
            </a:fld>
            <a:endParaRPr lang="en-US"/>
          </a:p>
        </p:txBody>
      </p:sp>
    </p:spTree>
    <p:extLst>
      <p:ext uri="{BB962C8B-B14F-4D97-AF65-F5344CB8AC3E}">
        <p14:creationId xmlns:p14="http://schemas.microsoft.com/office/powerpoint/2010/main" val="77525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lstStyle/>
          <a:p>
            <a:r>
              <a:rPr lang="en-US" dirty="0"/>
              <a:t>DHS start up grant for the addiction psychiatry fellowship</a:t>
            </a:r>
          </a:p>
        </p:txBody>
      </p:sp>
      <p:sp>
        <p:nvSpPr>
          <p:cNvPr id="5" name="Slide Number Placeholder 4">
            <a:extLst>
              <a:ext uri="{FF2B5EF4-FFF2-40B4-BE49-F238E27FC236}">
                <a16:creationId xmlns:a16="http://schemas.microsoft.com/office/drawing/2014/main" id="{EFD39EB5-254D-4348-80B9-E2070868BCA7}"/>
              </a:ext>
            </a:extLst>
          </p:cNvPr>
          <p:cNvSpPr>
            <a:spLocks noGrp="1"/>
          </p:cNvSpPr>
          <p:nvPr>
            <p:ph type="sldNum" sz="quarter" idx="12"/>
          </p:nvPr>
        </p:nvSpPr>
        <p:spPr/>
        <p:txBody>
          <a:bodyPr/>
          <a:lstStyle/>
          <a:p>
            <a:fld id="{78F38C0E-8DA4-4256-9795-25663E0B0AB9}" type="slidenum">
              <a:rPr lang="en-US" smtClean="0"/>
              <a:t>2</a:t>
            </a:fld>
            <a:endParaRPr lang="en-US"/>
          </a:p>
        </p:txBody>
      </p:sp>
    </p:spTree>
    <p:extLst>
      <p:ext uri="{BB962C8B-B14F-4D97-AF65-F5344CB8AC3E}">
        <p14:creationId xmlns:p14="http://schemas.microsoft.com/office/powerpoint/2010/main" val="11805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CEAE-A139-48D0-963C-9E090E9553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70FAF9A-B87B-4291-92E2-5D214B2152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6268" y="0"/>
            <a:ext cx="8079463" cy="6858000"/>
          </a:xfrm>
        </p:spPr>
      </p:pic>
      <p:sp>
        <p:nvSpPr>
          <p:cNvPr id="3" name="Slide Number Placeholder 2"/>
          <p:cNvSpPr>
            <a:spLocks noGrp="1"/>
          </p:cNvSpPr>
          <p:nvPr>
            <p:ph type="sldNum" sz="quarter" idx="12"/>
          </p:nvPr>
        </p:nvSpPr>
        <p:spPr/>
        <p:txBody>
          <a:bodyPr/>
          <a:lstStyle/>
          <a:p>
            <a:fld id="{1AF24147-F40B-4363-BDCB-A374CC78ECB2}" type="slidenum">
              <a:rPr lang="en-US" smtClean="0"/>
              <a:t>20</a:t>
            </a:fld>
            <a:endParaRPr lang="en-US"/>
          </a:p>
        </p:txBody>
      </p:sp>
    </p:spTree>
    <p:extLst>
      <p:ext uri="{BB962C8B-B14F-4D97-AF65-F5344CB8AC3E}">
        <p14:creationId xmlns:p14="http://schemas.microsoft.com/office/powerpoint/2010/main" val="335453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opioid feel like?</a:t>
            </a:r>
          </a:p>
        </p:txBody>
      </p:sp>
      <p:sp>
        <p:nvSpPr>
          <p:cNvPr id="3" name="Content Placeholder 2"/>
          <p:cNvSpPr>
            <a:spLocks noGrp="1"/>
          </p:cNvSpPr>
          <p:nvPr>
            <p:ph idx="1"/>
          </p:nvPr>
        </p:nvSpPr>
        <p:spPr>
          <a:xfrm>
            <a:off x="838199" y="1825625"/>
            <a:ext cx="10614891" cy="4351338"/>
          </a:xfrm>
        </p:spPr>
        <p:txBody>
          <a:bodyPr>
            <a:normAutofit fontScale="92500" lnSpcReduction="10000"/>
          </a:bodyPr>
          <a:lstStyle/>
          <a:p>
            <a:r>
              <a:rPr lang="en-US" dirty="0"/>
              <a:t>Decrease pain and emotional detachment from pain (supposed to)</a:t>
            </a:r>
          </a:p>
          <a:p>
            <a:endParaRPr lang="en-US" dirty="0"/>
          </a:p>
          <a:p>
            <a:r>
              <a:rPr lang="en-US" dirty="0"/>
              <a:t>“like being cradled to sleep by God, wrapped up in a warm luxurious blanket that shields you from all your worldly fears, angers, and pains”</a:t>
            </a:r>
          </a:p>
          <a:p>
            <a:endParaRPr lang="en-US" dirty="0"/>
          </a:p>
          <a:p>
            <a:r>
              <a:rPr lang="en-US" dirty="0"/>
              <a:t>“makes you </a:t>
            </a:r>
            <a:r>
              <a:rPr lang="en-US" i="1" dirty="0"/>
              <a:t>feel</a:t>
            </a:r>
            <a:r>
              <a:rPr lang="en-US" dirty="0"/>
              <a:t> like your problems have gone away, but when you come down they're still there waiting for you”</a:t>
            </a:r>
          </a:p>
          <a:p>
            <a:endParaRPr lang="en-US" dirty="0"/>
          </a:p>
          <a:p>
            <a:endParaRPr lang="en-US" dirty="0"/>
          </a:p>
          <a:p>
            <a:r>
              <a:rPr lang="en-US" dirty="0"/>
              <a:t>“weird, out of it, helped the pain, glad to not need it”</a:t>
            </a:r>
          </a:p>
          <a:p>
            <a:endParaRPr lang="en-US" dirty="0"/>
          </a:p>
          <a:p>
            <a:endParaRPr lang="en-US" dirty="0"/>
          </a:p>
        </p:txBody>
      </p:sp>
      <p:sp>
        <p:nvSpPr>
          <p:cNvPr id="4" name="Slide Number Placeholder 3"/>
          <p:cNvSpPr>
            <a:spLocks noGrp="1"/>
          </p:cNvSpPr>
          <p:nvPr>
            <p:ph type="sldNum" sz="quarter" idx="12"/>
          </p:nvPr>
        </p:nvSpPr>
        <p:spPr/>
        <p:txBody>
          <a:bodyPr/>
          <a:lstStyle/>
          <a:p>
            <a:fld id="{3538AD1C-CF9A-4C47-B755-40E812FDB5F9}" type="slidenum">
              <a:rPr lang="en-US" smtClean="0"/>
              <a:t>21</a:t>
            </a:fld>
            <a:endParaRPr lang="en-US" dirty="0"/>
          </a:p>
        </p:txBody>
      </p:sp>
    </p:spTree>
    <p:extLst>
      <p:ext uri="{BB962C8B-B14F-4D97-AF65-F5344CB8AC3E}">
        <p14:creationId xmlns:p14="http://schemas.microsoft.com/office/powerpoint/2010/main" val="331331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3955796" y="114840"/>
            <a:ext cx="4190760" cy="492120"/>
          </a:xfrm>
          <a:prstGeom prst="rect">
            <a:avLst/>
          </a:prstGeom>
          <a:noFill/>
          <a:ln>
            <a:noFill/>
          </a:ln>
        </p:spPr>
        <p:txBody>
          <a:bodyPr lIns="0" tIns="0" rIns="0" bIns="0"/>
          <a:lstStyle/>
          <a:p>
            <a:pPr>
              <a:lnSpc>
                <a:spcPct val="100000"/>
              </a:lnSpc>
            </a:pPr>
            <a:r>
              <a:rPr lang="en-US" sz="3200" b="1" spc="-1" dirty="0">
                <a:uFill>
                  <a:solidFill>
                    <a:srgbClr val="FFFFFF"/>
                  </a:solidFill>
                </a:uFill>
                <a:latin typeface="+mj-lt"/>
              </a:rPr>
              <a:t>Disease Model - present</a:t>
            </a:r>
            <a:endParaRPr lang="en-US" b="1" spc="-1" dirty="0">
              <a:uFill>
                <a:solidFill>
                  <a:srgbClr val="FFFFFF"/>
                </a:solidFill>
              </a:uFill>
              <a:latin typeface="+mj-lt"/>
            </a:endParaRPr>
          </a:p>
        </p:txBody>
      </p:sp>
      <p:sp>
        <p:nvSpPr>
          <p:cNvPr id="179" name="TextShape 2"/>
          <p:cNvSpPr txBox="1"/>
          <p:nvPr/>
        </p:nvSpPr>
        <p:spPr>
          <a:xfrm>
            <a:off x="616688" y="990720"/>
            <a:ext cx="11356573" cy="701280"/>
          </a:xfrm>
          <a:prstGeom prst="rect">
            <a:avLst/>
          </a:prstGeom>
          <a:noFill/>
          <a:ln>
            <a:noFill/>
          </a:ln>
        </p:spPr>
        <p:txBody>
          <a:bodyPr lIns="0" tIns="0" rIns="0" bIns="0"/>
          <a:lstStyle/>
          <a:p>
            <a:pPr marL="360">
              <a:buClr>
                <a:srgbClr val="000000"/>
              </a:buClr>
            </a:pPr>
            <a:r>
              <a:rPr lang="en-US" sz="2800" spc="-1" dirty="0">
                <a:solidFill>
                  <a:srgbClr val="000000"/>
                </a:solidFill>
                <a:uFill>
                  <a:solidFill>
                    <a:srgbClr val="FFFFFF"/>
                  </a:solidFill>
                </a:uFill>
              </a:rPr>
              <a:t>Addiction represents a dysregulation of </a:t>
            </a:r>
            <a:r>
              <a:rPr lang="en-US" sz="2800" spc="-1" dirty="0">
                <a:solidFill>
                  <a:schemeClr val="accent1"/>
                </a:solidFill>
                <a:uFill>
                  <a:solidFill>
                    <a:srgbClr val="FFFFFF"/>
                  </a:solidFill>
                </a:uFill>
              </a:rPr>
              <a:t>incentive salience</a:t>
            </a:r>
            <a:r>
              <a:rPr lang="en-US" sz="2800" spc="-1" dirty="0">
                <a:solidFill>
                  <a:srgbClr val="000000"/>
                </a:solidFill>
                <a:uFill>
                  <a:solidFill>
                    <a:srgbClr val="FFFFFF"/>
                  </a:solidFill>
                </a:uFill>
              </a:rPr>
              <a:t>, </a:t>
            </a:r>
            <a:r>
              <a:rPr lang="en-US" sz="2800" spc="-1" dirty="0">
                <a:solidFill>
                  <a:schemeClr val="accent1"/>
                </a:solidFill>
                <a:uFill>
                  <a:solidFill>
                    <a:srgbClr val="FFFFFF"/>
                  </a:solidFill>
                </a:uFill>
              </a:rPr>
              <a:t>reward </a:t>
            </a:r>
            <a:r>
              <a:rPr lang="en-US" sz="2800" spc="-1" dirty="0">
                <a:solidFill>
                  <a:srgbClr val="000000"/>
                </a:solidFill>
                <a:uFill>
                  <a:solidFill>
                    <a:srgbClr val="FFFFFF"/>
                  </a:solidFill>
                </a:uFill>
              </a:rPr>
              <a:t>(deficit), </a:t>
            </a:r>
            <a:r>
              <a:rPr lang="en-US" sz="2800" spc="-1" dirty="0">
                <a:solidFill>
                  <a:schemeClr val="accent1"/>
                </a:solidFill>
                <a:uFill>
                  <a:solidFill>
                    <a:srgbClr val="FFFFFF"/>
                  </a:solidFill>
                </a:uFill>
              </a:rPr>
              <a:t>stress</a:t>
            </a:r>
            <a:r>
              <a:rPr lang="en-US" sz="2800" spc="-1" dirty="0">
                <a:solidFill>
                  <a:srgbClr val="000000"/>
                </a:solidFill>
                <a:uFill>
                  <a:solidFill>
                    <a:srgbClr val="FFFFFF"/>
                  </a:solidFill>
                </a:uFill>
              </a:rPr>
              <a:t> (surfeit) and </a:t>
            </a:r>
            <a:r>
              <a:rPr lang="en-US" sz="2800" spc="-1" dirty="0">
                <a:solidFill>
                  <a:schemeClr val="accent1"/>
                </a:solidFill>
                <a:uFill>
                  <a:solidFill>
                    <a:srgbClr val="FFFFFF"/>
                  </a:solidFill>
                </a:uFill>
              </a:rPr>
              <a:t>executive function </a:t>
            </a:r>
            <a:r>
              <a:rPr lang="en-US" sz="2800" spc="-1" dirty="0">
                <a:solidFill>
                  <a:srgbClr val="000000"/>
                </a:solidFill>
                <a:uFill>
                  <a:solidFill>
                    <a:srgbClr val="FFFFFF"/>
                  </a:solidFill>
                </a:uFill>
              </a:rPr>
              <a:t>systems.</a:t>
            </a:r>
          </a:p>
        </p:txBody>
      </p:sp>
      <p:pic>
        <p:nvPicPr>
          <p:cNvPr id="180" name="Picture 4"/>
          <p:cNvPicPr/>
          <p:nvPr/>
        </p:nvPicPr>
        <p:blipFill>
          <a:blip r:embed="rId2"/>
          <a:stretch/>
        </p:blipFill>
        <p:spPr>
          <a:xfrm>
            <a:off x="1524000" y="2075760"/>
            <a:ext cx="8305560" cy="4802760"/>
          </a:xfrm>
          <a:prstGeom prst="rect">
            <a:avLst/>
          </a:prstGeom>
          <a:ln>
            <a:noFill/>
          </a:ln>
        </p:spPr>
      </p:pic>
      <p:sp>
        <p:nvSpPr>
          <p:cNvPr id="3" name="Slide Number Placeholder 2">
            <a:extLst>
              <a:ext uri="{FF2B5EF4-FFF2-40B4-BE49-F238E27FC236}">
                <a16:creationId xmlns:a16="http://schemas.microsoft.com/office/drawing/2014/main" id="{C97C1840-FF7A-42BF-950B-949293227BD7}"/>
              </a:ext>
            </a:extLst>
          </p:cNvPr>
          <p:cNvSpPr>
            <a:spLocks noGrp="1"/>
          </p:cNvSpPr>
          <p:nvPr>
            <p:ph type="sldNum" sz="quarter" idx="12"/>
          </p:nvPr>
        </p:nvSpPr>
        <p:spPr/>
        <p:txBody>
          <a:bodyPr/>
          <a:lstStyle/>
          <a:p>
            <a:fld id="{78F38C0E-8DA4-4256-9795-25663E0B0AB9}" type="slidenum">
              <a:rPr lang="en-US" smtClean="0"/>
              <a:t>22</a:t>
            </a:fld>
            <a:endParaRPr lang="en-US"/>
          </a:p>
        </p:txBody>
      </p:sp>
    </p:spTree>
    <p:extLst>
      <p:ext uri="{BB962C8B-B14F-4D97-AF65-F5344CB8AC3E}">
        <p14:creationId xmlns:p14="http://schemas.microsoft.com/office/powerpoint/2010/main" val="20163453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Neuro-adaptation - Summary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8666" y="2009423"/>
            <a:ext cx="6084711" cy="4346928"/>
          </a:xfrm>
        </p:spPr>
      </p:pic>
      <p:sp>
        <p:nvSpPr>
          <p:cNvPr id="3" name="Slide Number Placeholder 2"/>
          <p:cNvSpPr>
            <a:spLocks noGrp="1"/>
          </p:cNvSpPr>
          <p:nvPr>
            <p:ph type="sldNum" sz="quarter" idx="12"/>
          </p:nvPr>
        </p:nvSpPr>
        <p:spPr/>
        <p:txBody>
          <a:bodyPr/>
          <a:lstStyle/>
          <a:p>
            <a:fld id="{111DF4DD-A99B-4131-9FA6-8390335FEC20}" type="slidenum">
              <a:rPr lang="en-US" smtClean="0"/>
              <a:t>23</a:t>
            </a:fld>
            <a:endParaRPr lang="en-US"/>
          </a:p>
        </p:txBody>
      </p:sp>
      <p:pic>
        <p:nvPicPr>
          <p:cNvPr id="6" name="Picture 5">
            <a:extLst>
              <a:ext uri="{FF2B5EF4-FFF2-40B4-BE49-F238E27FC236}">
                <a16:creationId xmlns:a16="http://schemas.microsoft.com/office/drawing/2014/main" id="{E17232C6-9ED3-483F-9DAA-3912F5CDB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0" y="1323445"/>
            <a:ext cx="5472288" cy="5215467"/>
          </a:xfrm>
          <a:prstGeom prst="rect">
            <a:avLst/>
          </a:prstGeom>
        </p:spPr>
      </p:pic>
    </p:spTree>
    <p:extLst>
      <p:ext uri="{BB962C8B-B14F-4D97-AF65-F5344CB8AC3E}">
        <p14:creationId xmlns:p14="http://schemas.microsoft.com/office/powerpoint/2010/main" val="193048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50992" y="0"/>
            <a:ext cx="6541008" cy="6858000"/>
          </a:xfrm>
        </p:spPr>
      </p:pic>
      <p:sp>
        <p:nvSpPr>
          <p:cNvPr id="6" name="Content Placeholder 5"/>
          <p:cNvSpPr>
            <a:spLocks noGrp="1"/>
          </p:cNvSpPr>
          <p:nvPr>
            <p:ph sz="half" idx="2"/>
          </p:nvPr>
        </p:nvSpPr>
        <p:spPr>
          <a:xfrm>
            <a:off x="295340" y="1438319"/>
            <a:ext cx="5181600" cy="684771"/>
          </a:xfrm>
        </p:spPr>
        <p:txBody>
          <a:bodyPr/>
          <a:lstStyle/>
          <a:p>
            <a:pPr marL="0" indent="0">
              <a:buNone/>
            </a:pPr>
            <a:r>
              <a:rPr lang="en-US" dirty="0"/>
              <a:t>Brain changes:</a:t>
            </a:r>
          </a:p>
          <a:p>
            <a:endParaRPr lang="en-US" dirty="0"/>
          </a:p>
          <a:p>
            <a:endParaRPr lang="en-US" dirty="0"/>
          </a:p>
        </p:txBody>
      </p:sp>
      <p:sp>
        <p:nvSpPr>
          <p:cNvPr id="2" name="Slide Number Placeholder 1"/>
          <p:cNvSpPr>
            <a:spLocks noGrp="1"/>
          </p:cNvSpPr>
          <p:nvPr>
            <p:ph type="sldNum" sz="quarter" idx="12"/>
          </p:nvPr>
        </p:nvSpPr>
        <p:spPr/>
        <p:txBody>
          <a:bodyPr/>
          <a:lstStyle/>
          <a:p>
            <a:fld id="{1AF24147-F40B-4363-BDCB-A374CC78ECB2}" type="slidenum">
              <a:rPr lang="en-US" smtClean="0"/>
              <a:t>24</a:t>
            </a:fld>
            <a:endParaRPr lang="en-US"/>
          </a:p>
        </p:txBody>
      </p:sp>
    </p:spTree>
    <p:extLst>
      <p:ext uri="{BB962C8B-B14F-4D97-AF65-F5344CB8AC3E}">
        <p14:creationId xmlns:p14="http://schemas.microsoft.com/office/powerpoint/2010/main" val="138562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Relapse/ recovery:</a:t>
            </a:r>
          </a:p>
        </p:txBody>
      </p:sp>
      <p:sp>
        <p:nvSpPr>
          <p:cNvPr id="3" name="Content Placeholder 2"/>
          <p:cNvSpPr>
            <a:spLocks noGrp="1"/>
          </p:cNvSpPr>
          <p:nvPr>
            <p:ph idx="1"/>
          </p:nvPr>
        </p:nvSpPr>
        <p:spPr>
          <a:xfrm>
            <a:off x="838200" y="1690688"/>
            <a:ext cx="10515600" cy="1858101"/>
          </a:xfrm>
        </p:spPr>
        <p:txBody>
          <a:bodyPr>
            <a:normAutofit fontScale="92500" lnSpcReduction="10000"/>
          </a:bodyPr>
          <a:lstStyle/>
          <a:p>
            <a:r>
              <a:rPr lang="en-US" dirty="0"/>
              <a:t>Relapse can be drug, cue or stress induced</a:t>
            </a:r>
          </a:p>
          <a:p>
            <a:r>
              <a:rPr lang="en-US" dirty="0"/>
              <a:t>Relapse rate to heroin is about 70-90%</a:t>
            </a:r>
          </a:p>
          <a:p>
            <a:r>
              <a:rPr lang="en-US" dirty="0"/>
              <a:t>Even with 15 years abstinence 25% relapse</a:t>
            </a:r>
          </a:p>
          <a:p>
            <a:r>
              <a:rPr lang="en-US" dirty="0"/>
              <a:t>50% of iv heroin users dead after 20 years. </a:t>
            </a:r>
          </a:p>
        </p:txBody>
      </p:sp>
      <p:sp>
        <p:nvSpPr>
          <p:cNvPr id="5" name="Slide Number Placeholder 4"/>
          <p:cNvSpPr>
            <a:spLocks noGrp="1"/>
          </p:cNvSpPr>
          <p:nvPr>
            <p:ph type="sldNum" sz="quarter" idx="12"/>
          </p:nvPr>
        </p:nvSpPr>
        <p:spPr/>
        <p:txBody>
          <a:bodyPr>
            <a:normAutofit/>
          </a:bodyPr>
          <a:lstStyle/>
          <a:p>
            <a:fld id="{3538AD1C-CF9A-4C47-B755-40E812FDB5F9}" type="slidenum">
              <a:rPr lang="en-US" smtClean="0"/>
              <a:t>25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411" y="3596640"/>
            <a:ext cx="6244862" cy="3108960"/>
          </a:xfrm>
          <a:prstGeom prst="rect">
            <a:avLst/>
          </a:prstGeom>
        </p:spPr>
      </p:pic>
    </p:spTree>
    <p:extLst>
      <p:ext uri="{BB962C8B-B14F-4D97-AF65-F5344CB8AC3E}">
        <p14:creationId xmlns:p14="http://schemas.microsoft.com/office/powerpoint/2010/main" val="279219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Relapse:</a:t>
            </a:r>
          </a:p>
        </p:txBody>
      </p:sp>
      <p:sp>
        <p:nvSpPr>
          <p:cNvPr id="3" name="Content Placeholder 2"/>
          <p:cNvSpPr>
            <a:spLocks noGrp="1"/>
          </p:cNvSpPr>
          <p:nvPr>
            <p:ph idx="1"/>
          </p:nvPr>
        </p:nvSpPr>
        <p:spPr/>
        <p:txBody>
          <a:bodyPr/>
          <a:lstStyle/>
          <a:p>
            <a:r>
              <a:rPr lang="en-US" dirty="0"/>
              <a:t>Drug induced </a:t>
            </a:r>
          </a:p>
          <a:p>
            <a:endParaRPr lang="en-US" dirty="0"/>
          </a:p>
          <a:p>
            <a:r>
              <a:rPr lang="en-US" dirty="0"/>
              <a:t>Cue induced – external and internal</a:t>
            </a:r>
          </a:p>
          <a:p>
            <a:endParaRPr lang="en-US" dirty="0"/>
          </a:p>
          <a:p>
            <a:r>
              <a:rPr lang="en-US" dirty="0"/>
              <a:t>Stress induced</a:t>
            </a:r>
          </a:p>
          <a:p>
            <a:pPr marL="0" indent="0">
              <a:buNone/>
            </a:pPr>
            <a:endParaRPr lang="en-US" dirty="0"/>
          </a:p>
        </p:txBody>
      </p:sp>
      <p:sp>
        <p:nvSpPr>
          <p:cNvPr id="4" name="Slide Number Placeholder 3"/>
          <p:cNvSpPr>
            <a:spLocks noGrp="1"/>
          </p:cNvSpPr>
          <p:nvPr>
            <p:ph type="sldNum" sz="quarter" idx="12"/>
          </p:nvPr>
        </p:nvSpPr>
        <p:spPr/>
        <p:txBody>
          <a:bodyPr/>
          <a:lstStyle/>
          <a:p>
            <a:fld id="{1AF24147-F40B-4363-BDCB-A374CC78ECB2}" type="slidenum">
              <a:rPr lang="en-US" smtClean="0"/>
              <a:t>26</a:t>
            </a:fld>
            <a:endParaRPr lang="en-US"/>
          </a:p>
        </p:txBody>
      </p:sp>
    </p:spTree>
    <p:extLst>
      <p:ext uri="{BB962C8B-B14F-4D97-AF65-F5344CB8AC3E}">
        <p14:creationId xmlns:p14="http://schemas.microsoft.com/office/powerpoint/2010/main" val="1044504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graphicFrame>
        <p:nvGraphicFramePr>
          <p:cNvPr id="5" name="Diagram 4"/>
          <p:cNvGraphicFramePr/>
          <p:nvPr>
            <p:extLst>
              <p:ext uri="{D42A27DB-BD31-4B8C-83A1-F6EECF244321}">
                <p14:modId xmlns:p14="http://schemas.microsoft.com/office/powerpoint/2010/main" val="2785084181"/>
              </p:ext>
            </p:extLst>
          </p:nvPr>
        </p:nvGraphicFramePr>
        <p:xfrm>
          <a:off x="1526160" y="1352145"/>
          <a:ext cx="8512785" cy="5428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65FE534-F2C7-46F6-98B9-D3E7EB29C62C}"/>
              </a:ext>
            </a:extLst>
          </p:cNvPr>
          <p:cNvSpPr>
            <a:spLocks noGrp="1"/>
          </p:cNvSpPr>
          <p:nvPr>
            <p:ph type="sldNum" sz="quarter" idx="12"/>
          </p:nvPr>
        </p:nvSpPr>
        <p:spPr/>
        <p:txBody>
          <a:bodyPr/>
          <a:lstStyle/>
          <a:p>
            <a:fld id="{78F38C0E-8DA4-4256-9795-25663E0B0AB9}" type="slidenum">
              <a:rPr lang="en-US" smtClean="0"/>
              <a:t>27</a:t>
            </a:fld>
            <a:endParaRPr lang="en-US"/>
          </a:p>
        </p:txBody>
      </p:sp>
    </p:spTree>
    <p:extLst>
      <p:ext uri="{BB962C8B-B14F-4D97-AF65-F5344CB8AC3E}">
        <p14:creationId xmlns:p14="http://schemas.microsoft.com/office/powerpoint/2010/main" val="407040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resources</a:t>
            </a:r>
          </a:p>
        </p:txBody>
      </p:sp>
      <p:sp>
        <p:nvSpPr>
          <p:cNvPr id="3" name="Content Placeholder 2"/>
          <p:cNvSpPr>
            <a:spLocks noGrp="1"/>
          </p:cNvSpPr>
          <p:nvPr>
            <p:ph idx="1"/>
          </p:nvPr>
        </p:nvSpPr>
        <p:spPr/>
        <p:txBody>
          <a:bodyPr>
            <a:normAutofit/>
          </a:bodyPr>
          <a:lstStyle/>
          <a:p>
            <a:r>
              <a:rPr lang="en-US" u="sng" dirty="0">
                <a:hlinkClick r:id="rId2"/>
              </a:rPr>
              <a:t>https://www.icsi.org/_asset/ct0zf4/Brief-Screen--FINAL.pdf</a:t>
            </a:r>
            <a:r>
              <a:rPr lang="en-US" dirty="0"/>
              <a:t> </a:t>
            </a:r>
          </a:p>
          <a:p>
            <a:pPr lvl="1"/>
            <a:r>
              <a:rPr lang="en-US" dirty="0"/>
              <a:t>NIAAA-1 and NIDA-1. Followed by AUDIT C or DAST</a:t>
            </a:r>
          </a:p>
          <a:p>
            <a:pPr lvl="1"/>
            <a:r>
              <a:rPr lang="en-US" dirty="0"/>
              <a:t>It has 82% sensitivity, 79% specificity</a:t>
            </a:r>
            <a:endParaRPr lang="en-US" dirty="0">
              <a:hlinkClick r:id="rId3"/>
            </a:endParaRPr>
          </a:p>
          <a:p>
            <a:r>
              <a:rPr lang="en-US" dirty="0">
                <a:hlinkClick r:id="rId3"/>
              </a:rPr>
              <a:t>screening tool compilation</a:t>
            </a:r>
            <a:endParaRPr lang="en-US" dirty="0"/>
          </a:p>
          <a:p>
            <a:r>
              <a:rPr lang="en-US" dirty="0">
                <a:hlinkClick r:id="rId4"/>
              </a:rPr>
              <a:t>drug screen in general medical setting</a:t>
            </a:r>
            <a:endParaRPr lang="en-US" dirty="0"/>
          </a:p>
          <a:p>
            <a:r>
              <a:rPr lang="en-US" dirty="0">
                <a:hlinkClick r:id="rId5"/>
              </a:rPr>
              <a:t>NIDA quick screen alcohol and drugs</a:t>
            </a:r>
            <a:endParaRPr lang="en-US" dirty="0"/>
          </a:p>
          <a:p>
            <a:r>
              <a:rPr lang="en-US" dirty="0">
                <a:hlinkClick r:id="rId6"/>
              </a:rPr>
              <a:t>Rethinking drinking</a:t>
            </a:r>
            <a:endParaRPr lang="en-US" dirty="0"/>
          </a:p>
          <a:p>
            <a:r>
              <a:rPr lang="en-US" dirty="0">
                <a:hlinkClick r:id="rId7"/>
              </a:rPr>
              <a:t>Opioid Risk Tool</a:t>
            </a:r>
            <a:endParaRPr lang="en-US" dirty="0"/>
          </a:p>
          <a:p>
            <a:r>
              <a:rPr lang="en-US" dirty="0">
                <a:hlinkClick r:id="rId8"/>
              </a:rPr>
              <a:t>Screener and Opioid assessment for Patients with Pain-Revised</a:t>
            </a:r>
            <a:endParaRPr lang="en-US" dirty="0"/>
          </a:p>
        </p:txBody>
      </p:sp>
      <p:sp>
        <p:nvSpPr>
          <p:cNvPr id="5" name="Slide Number Placeholder 4">
            <a:extLst>
              <a:ext uri="{FF2B5EF4-FFF2-40B4-BE49-F238E27FC236}">
                <a16:creationId xmlns:a16="http://schemas.microsoft.com/office/drawing/2014/main" id="{5C28FEB0-138D-40C6-A9B5-178709A6AE4D}"/>
              </a:ext>
            </a:extLst>
          </p:cNvPr>
          <p:cNvSpPr>
            <a:spLocks noGrp="1"/>
          </p:cNvSpPr>
          <p:nvPr>
            <p:ph type="sldNum" sz="quarter" idx="12"/>
          </p:nvPr>
        </p:nvSpPr>
        <p:spPr/>
        <p:txBody>
          <a:bodyPr/>
          <a:lstStyle/>
          <a:p>
            <a:fld id="{78F38C0E-8DA4-4256-9795-25663E0B0AB9}" type="slidenum">
              <a:rPr lang="en-US" smtClean="0"/>
              <a:t>28</a:t>
            </a:fld>
            <a:endParaRPr lang="en-US"/>
          </a:p>
        </p:txBody>
      </p:sp>
    </p:spTree>
    <p:extLst>
      <p:ext uri="{BB962C8B-B14F-4D97-AF65-F5344CB8AC3E}">
        <p14:creationId xmlns:p14="http://schemas.microsoft.com/office/powerpoint/2010/main" val="299274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83369" cy="1325563"/>
          </a:xfrm>
        </p:spPr>
        <p:txBody>
          <a:bodyPr/>
          <a:lstStyle/>
          <a:p>
            <a:r>
              <a:rPr lang="en-US" dirty="0"/>
              <a:t>Assessment of Substance use:	</a:t>
            </a:r>
          </a:p>
        </p:txBody>
      </p:sp>
      <p:sp>
        <p:nvSpPr>
          <p:cNvPr id="3" name="Content Placeholder 2"/>
          <p:cNvSpPr>
            <a:spLocks noGrp="1"/>
          </p:cNvSpPr>
          <p:nvPr>
            <p:ph idx="1"/>
          </p:nvPr>
        </p:nvSpPr>
        <p:spPr>
          <a:xfrm>
            <a:off x="838200" y="1938837"/>
            <a:ext cx="10515600" cy="4351338"/>
          </a:xfrm>
        </p:spPr>
        <p:txBody>
          <a:bodyPr>
            <a:normAutofit fontScale="92500" lnSpcReduction="10000"/>
          </a:bodyPr>
          <a:lstStyle/>
          <a:p>
            <a:r>
              <a:rPr lang="en-US" dirty="0"/>
              <a:t>Therapeutic assessment can help foster insight and motivation to change</a:t>
            </a:r>
          </a:p>
          <a:p>
            <a:r>
              <a:rPr lang="en-US" dirty="0"/>
              <a:t>Open-ended questions, non-judgmental</a:t>
            </a:r>
          </a:p>
          <a:p>
            <a:r>
              <a:rPr lang="en-US" dirty="0"/>
              <a:t>Drug use</a:t>
            </a:r>
          </a:p>
          <a:p>
            <a:pPr lvl="1"/>
            <a:r>
              <a:rPr lang="en-US" dirty="0"/>
              <a:t>Ask the same question twice</a:t>
            </a:r>
          </a:p>
          <a:p>
            <a:pPr lvl="1"/>
            <a:r>
              <a:rPr lang="en-US" dirty="0"/>
              <a:t>Be concrete and specific: “how many drinks does it take to get drunk?”</a:t>
            </a:r>
          </a:p>
          <a:p>
            <a:pPr lvl="1"/>
            <a:r>
              <a:rPr lang="en-US" dirty="0"/>
              <a:t>Ask if they understand the question</a:t>
            </a:r>
          </a:p>
          <a:p>
            <a:pPr lvl="1"/>
            <a:r>
              <a:rPr lang="en-US" dirty="0"/>
              <a:t>Ask “how do you use ……?” </a:t>
            </a:r>
          </a:p>
          <a:p>
            <a:pPr lvl="1"/>
            <a:r>
              <a:rPr lang="en-US" dirty="0"/>
              <a:t>Elicit pattern of use: increase, decrease over time, attempts to d/c</a:t>
            </a:r>
          </a:p>
          <a:p>
            <a:pPr lvl="1"/>
            <a:r>
              <a:rPr lang="en-US" dirty="0"/>
              <a:t>Context, consequences, attitude. </a:t>
            </a:r>
          </a:p>
          <a:p>
            <a:r>
              <a:rPr lang="en-US" dirty="0"/>
              <a:t>Integrate drug use history with life event history</a:t>
            </a:r>
          </a:p>
          <a:p>
            <a:pPr lvl="1"/>
            <a:r>
              <a:rPr lang="en-US" dirty="0"/>
              <a:t>Builds understanding of triggers, level of insight, help seeking and accepting, other risk and supportive factors</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6339" y="0"/>
            <a:ext cx="2121876" cy="2328363"/>
          </a:xfrm>
          <a:prstGeom prst="rect">
            <a:avLst/>
          </a:prstGeom>
        </p:spPr>
      </p:pic>
      <p:sp>
        <p:nvSpPr>
          <p:cNvPr id="5" name="Slide Number Placeholder 4"/>
          <p:cNvSpPr>
            <a:spLocks noGrp="1"/>
          </p:cNvSpPr>
          <p:nvPr>
            <p:ph type="sldNum" sz="quarter" idx="12"/>
          </p:nvPr>
        </p:nvSpPr>
        <p:spPr/>
        <p:txBody>
          <a:bodyPr/>
          <a:lstStyle/>
          <a:p>
            <a:fld id="{EB7D2251-27C4-4ED9-84DF-5817E136EB72}" type="slidenum">
              <a:rPr lang="en-US" smtClean="0"/>
              <a:t>29</a:t>
            </a:fld>
            <a:endParaRPr lang="en-US"/>
          </a:p>
        </p:txBody>
      </p:sp>
    </p:spTree>
    <p:extLst>
      <p:ext uri="{BB962C8B-B14F-4D97-AF65-F5344CB8AC3E}">
        <p14:creationId xmlns:p14="http://schemas.microsoft.com/office/powerpoint/2010/main" val="11309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Discuss the definition, biology, and assessment of addiction with focus on opioids.</a:t>
            </a:r>
          </a:p>
          <a:p>
            <a:endParaRPr lang="en-US" dirty="0"/>
          </a:p>
          <a:p>
            <a:r>
              <a:rPr lang="en-US" dirty="0"/>
              <a:t> Discuss the latest pharmacologic treatment strategies for opioid (including) and heroin addiction.</a:t>
            </a:r>
          </a:p>
          <a:p>
            <a:endParaRPr lang="en-US" dirty="0"/>
          </a:p>
          <a:p>
            <a:r>
              <a:rPr lang="en-US" dirty="0"/>
              <a:t>Recognize the uniqueness of care in the acute care setting for the addicted individual.</a:t>
            </a:r>
          </a:p>
          <a:p>
            <a:pPr marL="0" indent="0">
              <a:buNone/>
            </a:pPr>
            <a:endParaRPr lang="en-US" dirty="0"/>
          </a:p>
        </p:txBody>
      </p:sp>
      <p:sp>
        <p:nvSpPr>
          <p:cNvPr id="5" name="Slide Number Placeholder 4">
            <a:extLst>
              <a:ext uri="{FF2B5EF4-FFF2-40B4-BE49-F238E27FC236}">
                <a16:creationId xmlns:a16="http://schemas.microsoft.com/office/drawing/2014/main" id="{BDDB3DA4-3641-47E6-9005-881D80B0A422}"/>
              </a:ext>
            </a:extLst>
          </p:cNvPr>
          <p:cNvSpPr>
            <a:spLocks noGrp="1"/>
          </p:cNvSpPr>
          <p:nvPr>
            <p:ph type="sldNum" sz="quarter" idx="12"/>
          </p:nvPr>
        </p:nvSpPr>
        <p:spPr/>
        <p:txBody>
          <a:bodyPr/>
          <a:lstStyle/>
          <a:p>
            <a:fld id="{78F38C0E-8DA4-4256-9795-25663E0B0AB9}" type="slidenum">
              <a:rPr lang="en-US" smtClean="0"/>
              <a:t>3</a:t>
            </a:fld>
            <a:endParaRPr lang="en-US"/>
          </a:p>
        </p:txBody>
      </p:sp>
    </p:spTree>
    <p:extLst>
      <p:ext uri="{BB962C8B-B14F-4D97-AF65-F5344CB8AC3E}">
        <p14:creationId xmlns:p14="http://schemas.microsoft.com/office/powerpoint/2010/main" val="223378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d:image001.jpg@01D2DBB8.7AC8EFA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052623" y="786808"/>
            <a:ext cx="8272130" cy="5656521"/>
          </a:xfrm>
          <a:prstGeom prst="rect">
            <a:avLst/>
          </a:prstGeom>
          <a:noFill/>
          <a:ln>
            <a:noFill/>
          </a:ln>
        </p:spPr>
      </p:pic>
      <p:sp>
        <p:nvSpPr>
          <p:cNvPr id="3" name="Slide Number Placeholder 2">
            <a:extLst>
              <a:ext uri="{FF2B5EF4-FFF2-40B4-BE49-F238E27FC236}">
                <a16:creationId xmlns:a16="http://schemas.microsoft.com/office/drawing/2014/main" id="{DC2217A1-89E7-499B-9E4F-BE43299AD306}"/>
              </a:ext>
            </a:extLst>
          </p:cNvPr>
          <p:cNvSpPr>
            <a:spLocks noGrp="1"/>
          </p:cNvSpPr>
          <p:nvPr>
            <p:ph type="sldNum" sz="quarter" idx="12"/>
          </p:nvPr>
        </p:nvSpPr>
        <p:spPr/>
        <p:txBody>
          <a:bodyPr/>
          <a:lstStyle/>
          <a:p>
            <a:fld id="{78F38C0E-8DA4-4256-9795-25663E0B0AB9}" type="slidenum">
              <a:rPr lang="en-US" smtClean="0"/>
              <a:t>30</a:t>
            </a:fld>
            <a:endParaRPr lang="en-US"/>
          </a:p>
        </p:txBody>
      </p:sp>
    </p:spTree>
    <p:extLst>
      <p:ext uri="{BB962C8B-B14F-4D97-AF65-F5344CB8AC3E}">
        <p14:creationId xmlns:p14="http://schemas.microsoft.com/office/powerpoint/2010/main" val="84512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5515" y="4052199"/>
            <a:ext cx="2957175" cy="1325096"/>
          </a:xfrm>
        </p:spPr>
        <p:txBody>
          <a:bodyPr>
            <a:normAutofit/>
          </a:bodyPr>
          <a:lstStyle/>
          <a:p>
            <a:r>
              <a:rPr lang="en-US" dirty="0"/>
              <a:t>Treatment</a:t>
            </a:r>
          </a:p>
        </p:txBody>
      </p:sp>
      <p:sp>
        <p:nvSpPr>
          <p:cNvPr id="5" name="Slide Number Placeholder 4"/>
          <p:cNvSpPr>
            <a:spLocks noGrp="1"/>
          </p:cNvSpPr>
          <p:nvPr>
            <p:ph type="sldNum" sz="quarter" idx="4294967295"/>
          </p:nvPr>
        </p:nvSpPr>
        <p:spPr>
          <a:xfrm>
            <a:off x="9448800" y="6356350"/>
            <a:ext cx="2743200" cy="365125"/>
          </a:xfrm>
        </p:spPr>
        <p:txBody>
          <a:bodyPr/>
          <a:lstStyle/>
          <a:p>
            <a:fld id="{3538AD1C-CF9A-4C47-B755-40E812FDB5F9}" type="slidenum">
              <a:rPr lang="en-US" smtClean="0"/>
              <a:t>31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237" y="1597890"/>
            <a:ext cx="3477924" cy="2773507"/>
          </a:xfrm>
          <a:prstGeom prst="rect">
            <a:avLst/>
          </a:prstGeom>
        </p:spPr>
      </p:pic>
    </p:spTree>
    <p:extLst>
      <p:ext uri="{BB962C8B-B14F-4D97-AF65-F5344CB8AC3E}">
        <p14:creationId xmlns:p14="http://schemas.microsoft.com/office/powerpoint/2010/main" val="3964429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principles</a:t>
            </a:r>
          </a:p>
        </p:txBody>
      </p:sp>
      <p:sp>
        <p:nvSpPr>
          <p:cNvPr id="4" name="Text Placeholder 3"/>
          <p:cNvSpPr>
            <a:spLocks noGrp="1"/>
          </p:cNvSpPr>
          <p:nvPr>
            <p:ph type="body" idx="1"/>
          </p:nvPr>
        </p:nvSpPr>
        <p:spPr/>
        <p:txBody>
          <a:bodyPr/>
          <a:lstStyle/>
          <a:p>
            <a:r>
              <a:rPr lang="en-US" dirty="0"/>
              <a:t>Medication assisted Treatment/ Recovery</a:t>
            </a:r>
          </a:p>
        </p:txBody>
      </p:sp>
      <p:sp>
        <p:nvSpPr>
          <p:cNvPr id="3" name="Content Placeholder 2"/>
          <p:cNvSpPr>
            <a:spLocks noGrp="1"/>
          </p:cNvSpPr>
          <p:nvPr>
            <p:ph sz="half" idx="2"/>
          </p:nvPr>
        </p:nvSpPr>
        <p:spPr/>
        <p:txBody>
          <a:bodyPr>
            <a:normAutofit/>
          </a:bodyPr>
          <a:lstStyle/>
          <a:p>
            <a:r>
              <a:rPr lang="en-US" dirty="0"/>
              <a:t>Agonist therapy</a:t>
            </a:r>
          </a:p>
          <a:p>
            <a:pPr lvl="1"/>
            <a:r>
              <a:rPr lang="en-US" dirty="0"/>
              <a:t>Methadone</a:t>
            </a:r>
          </a:p>
          <a:p>
            <a:r>
              <a:rPr lang="en-US" dirty="0"/>
              <a:t>Partial agonist therapy</a:t>
            </a:r>
          </a:p>
          <a:p>
            <a:pPr lvl="1"/>
            <a:r>
              <a:rPr lang="en-US" dirty="0"/>
              <a:t>Buprenorphine</a:t>
            </a:r>
          </a:p>
          <a:p>
            <a:r>
              <a:rPr lang="en-US" dirty="0"/>
              <a:t>Antagonist therapy</a:t>
            </a:r>
          </a:p>
          <a:p>
            <a:pPr lvl="1"/>
            <a:r>
              <a:rPr lang="en-US" dirty="0"/>
              <a:t>Naltrexone</a:t>
            </a:r>
          </a:p>
          <a:p>
            <a:endParaRPr lang="en-US" dirty="0"/>
          </a:p>
        </p:txBody>
      </p:sp>
      <p:sp>
        <p:nvSpPr>
          <p:cNvPr id="5" name="Text Placeholder 4"/>
          <p:cNvSpPr>
            <a:spLocks noGrp="1"/>
          </p:cNvSpPr>
          <p:nvPr>
            <p:ph type="body" sz="quarter" idx="3"/>
          </p:nvPr>
        </p:nvSpPr>
        <p:spPr/>
        <p:txBody>
          <a:bodyPr/>
          <a:lstStyle/>
          <a:p>
            <a:r>
              <a:rPr lang="en-US" dirty="0"/>
              <a:t>Psycho-social-spiritual Modalities</a:t>
            </a:r>
          </a:p>
        </p:txBody>
      </p:sp>
      <p:sp>
        <p:nvSpPr>
          <p:cNvPr id="6" name="Content Placeholder 5"/>
          <p:cNvSpPr>
            <a:spLocks noGrp="1"/>
          </p:cNvSpPr>
          <p:nvPr>
            <p:ph sz="quarter" idx="4"/>
          </p:nvPr>
        </p:nvSpPr>
        <p:spPr/>
        <p:txBody>
          <a:bodyPr/>
          <a:lstStyle/>
          <a:p>
            <a:r>
              <a:rPr lang="en-US" dirty="0"/>
              <a:t>Heavily cognitive/ behaviorally based (1:1, group, family)</a:t>
            </a:r>
          </a:p>
          <a:p>
            <a:r>
              <a:rPr lang="en-US" dirty="0"/>
              <a:t>Behavioral analysis</a:t>
            </a:r>
          </a:p>
          <a:p>
            <a:r>
              <a:rPr lang="en-US" dirty="0"/>
              <a:t>Skill building</a:t>
            </a:r>
          </a:p>
          <a:p>
            <a:r>
              <a:rPr lang="en-US" dirty="0"/>
              <a:t>Community support</a:t>
            </a:r>
          </a:p>
        </p:txBody>
      </p:sp>
      <p:sp>
        <p:nvSpPr>
          <p:cNvPr id="7" name="Slide Number Placeholder 6"/>
          <p:cNvSpPr>
            <a:spLocks noGrp="1"/>
          </p:cNvSpPr>
          <p:nvPr>
            <p:ph type="sldNum" sz="quarter" idx="12"/>
          </p:nvPr>
        </p:nvSpPr>
        <p:spPr/>
        <p:txBody>
          <a:bodyPr/>
          <a:lstStyle/>
          <a:p>
            <a:fld id="{111DF4DD-A99B-4131-9FA6-8390335FEC20}" type="slidenum">
              <a:rPr lang="en-US" smtClean="0"/>
              <a:t>32</a:t>
            </a:fld>
            <a:endParaRPr lang="en-US"/>
          </a:p>
        </p:txBody>
      </p:sp>
    </p:spTree>
    <p:extLst>
      <p:ext uri="{BB962C8B-B14F-4D97-AF65-F5344CB8AC3E}">
        <p14:creationId xmlns:p14="http://schemas.microsoft.com/office/powerpoint/2010/main" val="151647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049000" cy="1325563"/>
          </a:xfrm>
        </p:spPr>
        <p:txBody>
          <a:bodyPr>
            <a:normAutofit/>
          </a:bodyPr>
          <a:lstStyle/>
          <a:p>
            <a:r>
              <a:rPr lang="en-US" dirty="0"/>
              <a:t>Isn’t this just substituting one drug for another?</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75" y="2695575"/>
            <a:ext cx="4676775" cy="2314575"/>
          </a:xfrm>
        </p:spPr>
      </p:pic>
      <p:sp>
        <p:nvSpPr>
          <p:cNvPr id="5" name="Slide Number Placeholder 4"/>
          <p:cNvSpPr>
            <a:spLocks noGrp="1"/>
          </p:cNvSpPr>
          <p:nvPr>
            <p:ph type="sldNum" sz="quarter" idx="12"/>
          </p:nvPr>
        </p:nvSpPr>
        <p:spPr/>
        <p:txBody>
          <a:bodyPr>
            <a:normAutofit/>
          </a:bodyPr>
          <a:lstStyle/>
          <a:p>
            <a:fld id="{76579C2F-BFE1-41CC-9E67-69EE1EC23BF1}" type="slidenum">
              <a:rPr lang="en-US" smtClean="0"/>
              <a:t>33</a:t>
            </a:fld>
            <a:endParaRPr lang="en-US"/>
          </a:p>
        </p:txBody>
      </p:sp>
      <p:sp>
        <p:nvSpPr>
          <p:cNvPr id="3" name="TextBox 2"/>
          <p:cNvSpPr txBox="1"/>
          <p:nvPr/>
        </p:nvSpPr>
        <p:spPr>
          <a:xfrm>
            <a:off x="1781176" y="2238375"/>
            <a:ext cx="1932868" cy="707886"/>
          </a:xfrm>
          <a:prstGeom prst="rect">
            <a:avLst/>
          </a:prstGeom>
          <a:noFill/>
        </p:spPr>
        <p:txBody>
          <a:bodyPr wrap="square" rtlCol="0">
            <a:spAutoFit/>
          </a:bodyPr>
          <a:lstStyle/>
          <a:p>
            <a:r>
              <a:rPr lang="en-US" sz="4000" dirty="0"/>
              <a:t>“Highs”</a:t>
            </a:r>
          </a:p>
        </p:txBody>
      </p:sp>
      <p:sp>
        <p:nvSpPr>
          <p:cNvPr id="4" name="TextBox 3"/>
          <p:cNvSpPr txBox="1"/>
          <p:nvPr/>
        </p:nvSpPr>
        <p:spPr>
          <a:xfrm>
            <a:off x="2181225" y="4625429"/>
            <a:ext cx="3209925" cy="769441"/>
          </a:xfrm>
          <a:prstGeom prst="rect">
            <a:avLst/>
          </a:prstGeom>
          <a:noFill/>
        </p:spPr>
        <p:txBody>
          <a:bodyPr wrap="square" rtlCol="0">
            <a:spAutoFit/>
          </a:bodyPr>
          <a:lstStyle/>
          <a:p>
            <a:r>
              <a:rPr lang="en-US" sz="4400" dirty="0"/>
              <a:t>Withdrawals</a:t>
            </a:r>
          </a:p>
        </p:txBody>
      </p:sp>
    </p:spTree>
    <p:extLst>
      <p:ext uri="{BB962C8B-B14F-4D97-AF65-F5344CB8AC3E}">
        <p14:creationId xmlns:p14="http://schemas.microsoft.com/office/powerpoint/2010/main" val="3187884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those meds help treat addiction?</a:t>
            </a:r>
          </a:p>
        </p:txBody>
      </p:sp>
      <p:sp>
        <p:nvSpPr>
          <p:cNvPr id="3" name="Slide Number Placeholder 2"/>
          <p:cNvSpPr>
            <a:spLocks noGrp="1"/>
          </p:cNvSpPr>
          <p:nvPr>
            <p:ph type="sldNum" sz="quarter" idx="12"/>
          </p:nvPr>
        </p:nvSpPr>
        <p:spPr/>
        <p:txBody>
          <a:bodyPr>
            <a:normAutofit/>
          </a:bodyPr>
          <a:lstStyle/>
          <a:p>
            <a:fld id="{76579C2F-BFE1-41CC-9E67-69EE1EC23BF1}" type="slidenum">
              <a:rPr lang="en-US" smtClean="0"/>
              <a:t>34</a:t>
            </a:fld>
            <a:endParaRPr lang="en-US"/>
          </a:p>
        </p:txBody>
      </p:sp>
      <p:pic>
        <p:nvPicPr>
          <p:cNvPr id="12"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62175"/>
            <a:ext cx="4676775" cy="2895600"/>
          </a:xfrm>
          <a:prstGeom prst="rect">
            <a:avLst/>
          </a:prstGeom>
        </p:spPr>
      </p:pic>
      <p:cxnSp>
        <p:nvCxnSpPr>
          <p:cNvPr id="8" name="Straight Connector 7"/>
          <p:cNvCxnSpPr/>
          <p:nvPr/>
        </p:nvCxnSpPr>
        <p:spPr>
          <a:xfrm flipV="1">
            <a:off x="666750" y="3590925"/>
            <a:ext cx="4648200" cy="1905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1019175" y="3819525"/>
            <a:ext cx="4495800" cy="3810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705725" y="3819524"/>
            <a:ext cx="4200525" cy="0"/>
          </a:xfrm>
          <a:prstGeom prst="line">
            <a:avLst/>
          </a:prstGeom>
        </p:spPr>
        <p:style>
          <a:lnRef idx="3">
            <a:schemeClr val="dk1"/>
          </a:lnRef>
          <a:fillRef idx="0">
            <a:schemeClr val="dk1"/>
          </a:fillRef>
          <a:effectRef idx="2">
            <a:schemeClr val="dk1"/>
          </a:effectRef>
          <a:fontRef idx="minor">
            <a:schemeClr val="tx1"/>
          </a:fontRef>
        </p:style>
      </p:cxnSp>
      <p:sp>
        <p:nvSpPr>
          <p:cNvPr id="20" name="Right Arrow 19"/>
          <p:cNvSpPr/>
          <p:nvPr/>
        </p:nvSpPr>
        <p:spPr>
          <a:xfrm>
            <a:off x="6072717" y="3405187"/>
            <a:ext cx="1143000" cy="904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429624" y="4734609"/>
            <a:ext cx="3324225" cy="646331"/>
          </a:xfrm>
          <a:prstGeom prst="rect">
            <a:avLst/>
          </a:prstGeom>
          <a:noFill/>
        </p:spPr>
        <p:txBody>
          <a:bodyPr wrap="square" rtlCol="0">
            <a:spAutoFit/>
          </a:bodyPr>
          <a:lstStyle/>
          <a:p>
            <a:r>
              <a:rPr lang="en-US" sz="3600" dirty="0"/>
              <a:t>Functional state</a:t>
            </a:r>
          </a:p>
        </p:txBody>
      </p:sp>
    </p:spTree>
    <p:extLst>
      <p:ext uri="{BB962C8B-B14F-4D97-AF65-F5344CB8AC3E}">
        <p14:creationId xmlns:p14="http://schemas.microsoft.com/office/powerpoint/2010/main" val="2160152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assisted recovery: </a:t>
            </a:r>
          </a:p>
        </p:txBody>
      </p:sp>
      <p:sp>
        <p:nvSpPr>
          <p:cNvPr id="3" name="Content Placeholder 2"/>
          <p:cNvSpPr>
            <a:spLocks noGrp="1"/>
          </p:cNvSpPr>
          <p:nvPr>
            <p:ph sz="half" idx="1"/>
          </p:nvPr>
        </p:nvSpPr>
        <p:spPr/>
        <p:txBody>
          <a:bodyPr>
            <a:normAutofit/>
          </a:bodyPr>
          <a:lstStyle/>
          <a:p>
            <a:r>
              <a:rPr lang="en-US" b="1" dirty="0"/>
              <a:t>Reduces:</a:t>
            </a:r>
          </a:p>
          <a:p>
            <a:endParaRPr lang="en-US" dirty="0"/>
          </a:p>
          <a:p>
            <a:pPr lvl="1"/>
            <a:r>
              <a:rPr lang="en-US" dirty="0"/>
              <a:t>Relapses rates</a:t>
            </a:r>
          </a:p>
          <a:p>
            <a:pPr lvl="1"/>
            <a:r>
              <a:rPr lang="en-US" dirty="0"/>
              <a:t>Overdose deaths</a:t>
            </a:r>
          </a:p>
          <a:p>
            <a:pPr lvl="1"/>
            <a:r>
              <a:rPr lang="en-US" dirty="0"/>
              <a:t>Hepatitis C, HIV infection and transmission</a:t>
            </a:r>
          </a:p>
          <a:p>
            <a:pPr lvl="1"/>
            <a:r>
              <a:rPr lang="en-US" dirty="0"/>
              <a:t>Drug related crime</a:t>
            </a:r>
          </a:p>
        </p:txBody>
      </p:sp>
      <p:sp>
        <p:nvSpPr>
          <p:cNvPr id="8" name="Content Placeholder 7"/>
          <p:cNvSpPr>
            <a:spLocks noGrp="1"/>
          </p:cNvSpPr>
          <p:nvPr>
            <p:ph sz="half" idx="2"/>
          </p:nvPr>
        </p:nvSpPr>
        <p:spPr/>
        <p:txBody>
          <a:bodyPr>
            <a:normAutofit/>
          </a:bodyPr>
          <a:lstStyle/>
          <a:p>
            <a:pPr marL="342900" lvl="1" indent="-342900">
              <a:buFont typeface="Arial"/>
              <a:buChar char="•"/>
            </a:pPr>
            <a:r>
              <a:rPr lang="en-US" sz="2800" b="1" dirty="0"/>
              <a:t>Improves:</a:t>
            </a:r>
          </a:p>
          <a:p>
            <a:pPr marL="171450" lvl="1"/>
            <a:endParaRPr lang="en-US" sz="2800" b="1" dirty="0"/>
          </a:p>
          <a:p>
            <a:pPr lvl="1"/>
            <a:r>
              <a:rPr lang="en-US" dirty="0"/>
              <a:t>Brain health</a:t>
            </a:r>
          </a:p>
          <a:p>
            <a:pPr lvl="1"/>
            <a:r>
              <a:rPr lang="en-US" dirty="0"/>
              <a:t>Treatment retention</a:t>
            </a:r>
          </a:p>
          <a:p>
            <a:pPr lvl="1"/>
            <a:r>
              <a:rPr lang="en-US" dirty="0"/>
              <a:t>Work retention</a:t>
            </a:r>
          </a:p>
          <a:p>
            <a:pPr lvl="1"/>
            <a:r>
              <a:rPr lang="en-US" dirty="0"/>
              <a:t>Physical health</a:t>
            </a:r>
          </a:p>
          <a:p>
            <a:pPr lvl="1"/>
            <a:r>
              <a:rPr lang="en-US" dirty="0"/>
              <a:t>Mental health</a:t>
            </a:r>
          </a:p>
          <a:p>
            <a:pPr lvl="1"/>
            <a:r>
              <a:rPr lang="en-US" dirty="0"/>
              <a:t>Pregnancy outcomes</a:t>
            </a:r>
          </a:p>
          <a:p>
            <a:endParaRPr lang="en-US" dirty="0"/>
          </a:p>
        </p:txBody>
      </p:sp>
      <p:sp>
        <p:nvSpPr>
          <p:cNvPr id="4" name="Slide Number Placeholder 3"/>
          <p:cNvSpPr>
            <a:spLocks noGrp="1"/>
          </p:cNvSpPr>
          <p:nvPr>
            <p:ph type="sldNum" sz="quarter" idx="12"/>
          </p:nvPr>
        </p:nvSpPr>
        <p:spPr/>
        <p:txBody>
          <a:bodyPr/>
          <a:lstStyle/>
          <a:p>
            <a:fld id="{3538AD1C-CF9A-4C47-B755-40E812FDB5F9}" type="slidenum">
              <a:rPr lang="en-US" smtClean="0"/>
              <a:t>35</a:t>
            </a:fld>
            <a:endParaRPr lang="en-US" dirty="0"/>
          </a:p>
        </p:txBody>
      </p:sp>
    </p:spTree>
    <p:extLst>
      <p:ext uri="{BB962C8B-B14F-4D97-AF65-F5344CB8AC3E}">
        <p14:creationId xmlns:p14="http://schemas.microsoft.com/office/powerpoint/2010/main" val="1286189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approved medications:</a:t>
            </a:r>
          </a:p>
        </p:txBody>
      </p:sp>
      <p:sp>
        <p:nvSpPr>
          <p:cNvPr id="3" name="Content Placeholder 2"/>
          <p:cNvSpPr>
            <a:spLocks noGrp="1"/>
          </p:cNvSpPr>
          <p:nvPr>
            <p:ph idx="1"/>
          </p:nvPr>
        </p:nvSpPr>
        <p:spPr/>
        <p:txBody>
          <a:bodyPr>
            <a:normAutofit/>
          </a:bodyPr>
          <a:lstStyle/>
          <a:p>
            <a:r>
              <a:rPr lang="en-US" b="1" dirty="0"/>
              <a:t>Currently 3:</a:t>
            </a:r>
          </a:p>
          <a:p>
            <a:pPr lvl="1"/>
            <a:r>
              <a:rPr lang="en-US" dirty="0"/>
              <a:t>Methadone</a:t>
            </a:r>
          </a:p>
          <a:p>
            <a:pPr lvl="1"/>
            <a:r>
              <a:rPr lang="en-US" dirty="0"/>
              <a:t>Buprenorphine/ naloxone</a:t>
            </a:r>
          </a:p>
          <a:p>
            <a:pPr lvl="1"/>
            <a:r>
              <a:rPr lang="en-US" dirty="0"/>
              <a:t>Naltrexone intramuscular and oral</a:t>
            </a:r>
          </a:p>
          <a:p>
            <a:pPr lvl="1"/>
            <a:endParaRPr lang="en-US"/>
          </a:p>
          <a:p>
            <a:pPr lvl="1"/>
            <a:endParaRPr lang="en-US" dirty="0"/>
          </a:p>
          <a:p>
            <a:pPr marL="457200" lvl="1" indent="-457200">
              <a:spcBef>
                <a:spcPts val="750"/>
              </a:spcBef>
            </a:pPr>
            <a:r>
              <a:rPr lang="en-US" dirty="0"/>
              <a:t>Both methadone and buprenorphine are strong opioids</a:t>
            </a:r>
          </a:p>
          <a:p>
            <a:pPr marL="457200" lvl="1" indent="-457200">
              <a:spcBef>
                <a:spcPts val="750"/>
              </a:spcBef>
            </a:pPr>
            <a:r>
              <a:rPr lang="en-US" dirty="0"/>
              <a:t>Same warning for both as other opioids:</a:t>
            </a:r>
          </a:p>
          <a:p>
            <a:pPr marL="514350" lvl="2">
              <a:spcBef>
                <a:spcPts val="750"/>
              </a:spcBef>
            </a:pPr>
            <a:r>
              <a:rPr lang="en-US" dirty="0"/>
              <a:t>Risk of dying when taking with alcohol, benzodiazepines</a:t>
            </a:r>
          </a:p>
        </p:txBody>
      </p:sp>
      <p:sp>
        <p:nvSpPr>
          <p:cNvPr id="4" name="Slide Number Placeholder 3"/>
          <p:cNvSpPr>
            <a:spLocks noGrp="1"/>
          </p:cNvSpPr>
          <p:nvPr>
            <p:ph type="sldNum" sz="quarter" idx="12"/>
          </p:nvPr>
        </p:nvSpPr>
        <p:spPr/>
        <p:txBody>
          <a:bodyPr/>
          <a:lstStyle/>
          <a:p>
            <a:fld id="{3538AD1C-CF9A-4C47-B755-40E812FDB5F9}" type="slidenum">
              <a:rPr lang="en-US" smtClean="0"/>
              <a:t>36</a:t>
            </a:fld>
            <a:endParaRPr lang="en-US" dirty="0"/>
          </a:p>
        </p:txBody>
      </p:sp>
    </p:spTree>
    <p:extLst>
      <p:ext uri="{BB962C8B-B14F-4D97-AF65-F5344CB8AC3E}">
        <p14:creationId xmlns:p14="http://schemas.microsoft.com/office/powerpoint/2010/main" val="1942362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825" y="1898509"/>
            <a:ext cx="6434350" cy="4677388"/>
          </a:xfrm>
          <a:prstGeom prst="rect">
            <a:avLst/>
          </a:prstGeom>
        </p:spPr>
      </p:pic>
      <p:sp>
        <p:nvSpPr>
          <p:cNvPr id="3" name="Title 2"/>
          <p:cNvSpPr>
            <a:spLocks noGrp="1"/>
          </p:cNvSpPr>
          <p:nvPr>
            <p:ph type="title"/>
          </p:nvPr>
        </p:nvSpPr>
        <p:spPr/>
        <p:txBody>
          <a:bodyPr>
            <a:normAutofit/>
          </a:bodyPr>
          <a:lstStyle/>
          <a:p>
            <a:r>
              <a:rPr lang="en-US" dirty="0"/>
              <a:t>Different actions on the mu receptor</a:t>
            </a:r>
          </a:p>
        </p:txBody>
      </p:sp>
      <p:sp>
        <p:nvSpPr>
          <p:cNvPr id="2" name="Slide Number Placeholder 1"/>
          <p:cNvSpPr>
            <a:spLocks noGrp="1"/>
          </p:cNvSpPr>
          <p:nvPr>
            <p:ph type="sldNum" sz="quarter" idx="4294967295"/>
          </p:nvPr>
        </p:nvSpPr>
        <p:spPr>
          <a:xfrm>
            <a:off x="8610600" y="5624513"/>
            <a:ext cx="2057400" cy="273844"/>
          </a:xfrm>
        </p:spPr>
        <p:txBody>
          <a:bodyPr/>
          <a:lstStyle/>
          <a:p>
            <a:fld id="{3538AD1C-CF9A-4C47-B755-40E812FDB5F9}" type="slidenum">
              <a:rPr lang="en-US" smtClean="0"/>
              <a:t>37</a:t>
            </a:fld>
            <a:endParaRPr lang="en-US" dirty="0"/>
          </a:p>
        </p:txBody>
      </p:sp>
    </p:spTree>
    <p:extLst>
      <p:ext uri="{BB962C8B-B14F-4D97-AF65-F5344CB8AC3E}">
        <p14:creationId xmlns:p14="http://schemas.microsoft.com/office/powerpoint/2010/main" val="604178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Methadone</a:t>
            </a:r>
          </a:p>
        </p:txBody>
      </p:sp>
      <p:sp>
        <p:nvSpPr>
          <p:cNvPr id="3" name="Content Placeholder 2"/>
          <p:cNvSpPr>
            <a:spLocks noGrp="1"/>
          </p:cNvSpPr>
          <p:nvPr>
            <p:ph idx="1"/>
          </p:nvPr>
        </p:nvSpPr>
        <p:spPr/>
        <p:txBody>
          <a:bodyPr>
            <a:normAutofit/>
          </a:bodyPr>
          <a:lstStyle/>
          <a:p>
            <a:r>
              <a:rPr lang="en-US" dirty="0"/>
              <a:t>Legal regulations are different if prescribed for pain vs for addiction</a:t>
            </a:r>
          </a:p>
          <a:p>
            <a:r>
              <a:rPr lang="en-US" dirty="0"/>
              <a:t>Dosing (strength and timing) is different for pain vs addiction treatment</a:t>
            </a:r>
          </a:p>
          <a:p>
            <a:r>
              <a:rPr lang="en-US" dirty="0"/>
              <a:t>Indicated for opioid “detox”, maintenance and chronic pain</a:t>
            </a:r>
          </a:p>
          <a:p>
            <a:r>
              <a:rPr lang="en-US" dirty="0"/>
              <a:t>Dose to treat withdrawals is different from dose that treats cravings</a:t>
            </a:r>
          </a:p>
          <a:p>
            <a:r>
              <a:rPr lang="en-US" dirty="0"/>
              <a:t>Opioid Treatment Programs require counseling. Preference given to pregnant patients for admission. </a:t>
            </a:r>
          </a:p>
          <a:p>
            <a:r>
              <a:rPr lang="en-US" dirty="0"/>
              <a:t>High stigma</a:t>
            </a:r>
          </a:p>
          <a:p>
            <a:r>
              <a:rPr lang="en-US" dirty="0"/>
              <a:t>Overall higher retention rate than buprenorphine</a:t>
            </a:r>
          </a:p>
          <a:p>
            <a:endParaRPr lang="en-US" dirty="0"/>
          </a:p>
        </p:txBody>
      </p:sp>
      <p:sp>
        <p:nvSpPr>
          <p:cNvPr id="4" name="Slide Number Placeholder 3"/>
          <p:cNvSpPr>
            <a:spLocks noGrp="1"/>
          </p:cNvSpPr>
          <p:nvPr>
            <p:ph type="sldNum" sz="quarter" idx="12"/>
          </p:nvPr>
        </p:nvSpPr>
        <p:spPr/>
        <p:txBody>
          <a:bodyPr/>
          <a:lstStyle/>
          <a:p>
            <a:fld id="{3538AD1C-CF9A-4C47-B755-40E812FDB5F9}" type="slidenum">
              <a:rPr lang="en-US" smtClean="0"/>
              <a:t>38</a:t>
            </a:fld>
            <a:endParaRPr lang="en-US" dirty="0"/>
          </a:p>
        </p:txBody>
      </p:sp>
    </p:spTree>
    <p:extLst>
      <p:ext uri="{BB962C8B-B14F-4D97-AF65-F5344CB8AC3E}">
        <p14:creationId xmlns:p14="http://schemas.microsoft.com/office/powerpoint/2010/main" val="2921893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Methadone</a:t>
            </a:r>
          </a:p>
        </p:txBody>
      </p:sp>
      <p:sp>
        <p:nvSpPr>
          <p:cNvPr id="3" name="Content Placeholder 2"/>
          <p:cNvSpPr>
            <a:spLocks noGrp="1"/>
          </p:cNvSpPr>
          <p:nvPr>
            <p:ph idx="1"/>
          </p:nvPr>
        </p:nvSpPr>
        <p:spPr/>
        <p:txBody>
          <a:bodyPr>
            <a:normAutofit fontScale="85000" lnSpcReduction="20000"/>
          </a:bodyPr>
          <a:lstStyle/>
          <a:p>
            <a:pPr>
              <a:lnSpc>
                <a:spcPct val="80000"/>
              </a:lnSpc>
              <a:spcBef>
                <a:spcPts val="600"/>
              </a:spcBef>
              <a:spcAft>
                <a:spcPts val="600"/>
              </a:spcAft>
              <a:defRPr/>
            </a:pPr>
            <a:r>
              <a:rPr lang="en-US" dirty="0">
                <a:latin typeface="Calibri" pitchFamily="34" charset="0"/>
                <a:cs typeface="Arial" pitchFamily="34" charset="0"/>
              </a:rPr>
              <a:t>Long, variable, unpredictable half-life</a:t>
            </a:r>
          </a:p>
          <a:p>
            <a:pPr lvl="1">
              <a:lnSpc>
                <a:spcPct val="80000"/>
              </a:lnSpc>
              <a:spcBef>
                <a:spcPts val="0"/>
              </a:spcBef>
              <a:spcAft>
                <a:spcPts val="600"/>
              </a:spcAft>
              <a:buFont typeface="Arial" pitchFamily="34" charset="0"/>
              <a:buChar char="–"/>
              <a:defRPr/>
            </a:pPr>
            <a:r>
              <a:rPr lang="en-US" dirty="0">
                <a:latin typeface="Calibri" pitchFamily="34" charset="0"/>
                <a:cs typeface="Arial" pitchFamily="34" charset="0"/>
              </a:rPr>
              <a:t>Analgesia 6-8 hours</a:t>
            </a:r>
          </a:p>
          <a:p>
            <a:pPr lvl="1">
              <a:lnSpc>
                <a:spcPct val="80000"/>
              </a:lnSpc>
              <a:spcBef>
                <a:spcPts val="0"/>
              </a:spcBef>
              <a:spcAft>
                <a:spcPts val="600"/>
              </a:spcAft>
              <a:buFont typeface="Arial" pitchFamily="34" charset="0"/>
              <a:buChar char="–"/>
              <a:defRPr/>
            </a:pPr>
            <a:r>
              <a:rPr lang="en-US" dirty="0">
                <a:latin typeface="Calibri" pitchFamily="34" charset="0"/>
                <a:cs typeface="Arial" pitchFamily="34" charset="0"/>
              </a:rPr>
              <a:t>Serum t½ 20-100 hours</a:t>
            </a:r>
          </a:p>
          <a:p>
            <a:r>
              <a:rPr lang="en-US" dirty="0"/>
              <a:t>Induction period is a high risk period for addiction and pain treatment</a:t>
            </a:r>
          </a:p>
          <a:p>
            <a:r>
              <a:rPr lang="en-US" dirty="0"/>
              <a:t>Risk for arrhythmia, QTc prolongation dose dependently (EKG), correct low K, Mg, Ca. </a:t>
            </a:r>
          </a:p>
          <a:p>
            <a:pPr>
              <a:lnSpc>
                <a:spcPct val="80000"/>
              </a:lnSpc>
              <a:spcBef>
                <a:spcPts val="600"/>
              </a:spcBef>
              <a:spcAft>
                <a:spcPts val="600"/>
              </a:spcAft>
              <a:defRPr/>
            </a:pPr>
            <a:r>
              <a:rPr lang="en-US" dirty="0">
                <a:latin typeface="Calibri" pitchFamily="34" charset="0"/>
                <a:cs typeface="Arial" pitchFamily="34" charset="0"/>
              </a:rPr>
              <a:t>Multiple drug-drug interactions, CYP 3A4 main pathway (always check interactions!!), induces own metabolism</a:t>
            </a:r>
          </a:p>
          <a:p>
            <a:pPr>
              <a:lnSpc>
                <a:spcPct val="80000"/>
              </a:lnSpc>
              <a:spcBef>
                <a:spcPts val="600"/>
              </a:spcBef>
              <a:spcAft>
                <a:spcPts val="600"/>
              </a:spcAft>
              <a:defRPr/>
            </a:pPr>
            <a:r>
              <a:rPr lang="en-US" dirty="0">
                <a:latin typeface="Calibri" pitchFamily="34" charset="0"/>
                <a:cs typeface="Arial" pitchFamily="34" charset="0"/>
              </a:rPr>
              <a:t>Stronger respiratory depressant effect</a:t>
            </a:r>
          </a:p>
          <a:p>
            <a:pPr>
              <a:lnSpc>
                <a:spcPct val="80000"/>
              </a:lnSpc>
              <a:spcBef>
                <a:spcPts val="600"/>
              </a:spcBef>
              <a:spcAft>
                <a:spcPts val="600"/>
              </a:spcAft>
              <a:defRPr/>
            </a:pPr>
            <a:r>
              <a:rPr lang="en-US" dirty="0">
                <a:latin typeface="Calibri" pitchFamily="34" charset="0"/>
                <a:cs typeface="Arial" pitchFamily="34" charset="0"/>
              </a:rPr>
              <a:t>But less likely to induce tolerance and hyperalgesia (NMDA antagonism)</a:t>
            </a:r>
          </a:p>
          <a:p>
            <a:pPr>
              <a:lnSpc>
                <a:spcPct val="80000"/>
              </a:lnSpc>
              <a:spcBef>
                <a:spcPts val="600"/>
              </a:spcBef>
              <a:spcAft>
                <a:spcPts val="600"/>
              </a:spcAft>
              <a:defRPr/>
            </a:pPr>
            <a:r>
              <a:rPr lang="en-US" dirty="0">
                <a:latin typeface="Calibri" pitchFamily="34" charset="0"/>
                <a:cs typeface="Arial" pitchFamily="34" charset="0"/>
              </a:rPr>
              <a:t>Lower dose with renal impairment (50% urinary excretion). Cave: liver impairment</a:t>
            </a:r>
          </a:p>
          <a:p>
            <a:pPr>
              <a:lnSpc>
                <a:spcPct val="80000"/>
              </a:lnSpc>
              <a:spcBef>
                <a:spcPts val="600"/>
              </a:spcBef>
              <a:spcAft>
                <a:spcPts val="600"/>
              </a:spcAft>
              <a:defRPr/>
            </a:pPr>
            <a:r>
              <a:rPr lang="en-US" dirty="0">
                <a:latin typeface="Calibri" pitchFamily="34" charset="0"/>
                <a:cs typeface="Arial" pitchFamily="34" charset="0"/>
              </a:rPr>
              <a:t>Can be given </a:t>
            </a:r>
            <a:r>
              <a:rPr lang="en-US" dirty="0" err="1">
                <a:latin typeface="Calibri" pitchFamily="34" charset="0"/>
                <a:cs typeface="Arial" pitchFamily="34" charset="0"/>
              </a:rPr>
              <a:t>im</a:t>
            </a:r>
            <a:r>
              <a:rPr lang="en-US" dirty="0">
                <a:latin typeface="Calibri" pitchFamily="34" charset="0"/>
                <a:cs typeface="Arial" pitchFamily="34" charset="0"/>
              </a:rPr>
              <a:t>: ½ to 2/3 of </a:t>
            </a:r>
            <a:r>
              <a:rPr lang="en-US" dirty="0" err="1">
                <a:latin typeface="Calibri" pitchFamily="34" charset="0"/>
                <a:cs typeface="Arial" pitchFamily="34" charset="0"/>
              </a:rPr>
              <a:t>po</a:t>
            </a:r>
            <a:r>
              <a:rPr lang="en-US" dirty="0">
                <a:latin typeface="Calibri" pitchFamily="34" charset="0"/>
                <a:cs typeface="Arial" pitchFamily="34" charset="0"/>
              </a:rPr>
              <a:t> dose</a:t>
            </a:r>
          </a:p>
        </p:txBody>
      </p:sp>
      <p:sp>
        <p:nvSpPr>
          <p:cNvPr id="4" name="Slide Number Placeholder 3"/>
          <p:cNvSpPr>
            <a:spLocks noGrp="1"/>
          </p:cNvSpPr>
          <p:nvPr>
            <p:ph type="sldNum" sz="quarter" idx="12"/>
          </p:nvPr>
        </p:nvSpPr>
        <p:spPr/>
        <p:txBody>
          <a:bodyPr/>
          <a:lstStyle/>
          <a:p>
            <a:fld id="{3538AD1C-CF9A-4C47-B755-40E812FDB5F9}" type="slidenum">
              <a:rPr lang="en-US" smtClean="0"/>
              <a:t>39</a:t>
            </a:fld>
            <a:endParaRPr lang="en-US" dirty="0"/>
          </a:p>
        </p:txBody>
      </p:sp>
    </p:spTree>
    <p:extLst>
      <p:ext uri="{BB962C8B-B14F-4D97-AF65-F5344CB8AC3E}">
        <p14:creationId xmlns:p14="http://schemas.microsoft.com/office/powerpoint/2010/main" val="120046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anose="02020603050405020304" pitchFamily="18" charset="0"/>
              </a:rPr>
              <a:t>How does addiction start?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22" y="1522043"/>
            <a:ext cx="3810000" cy="4267200"/>
          </a:xfrm>
          <a:prstGeom prst="rect">
            <a:avLst/>
          </a:prstGeom>
        </p:spPr>
      </p:pic>
      <p:sp>
        <p:nvSpPr>
          <p:cNvPr id="4" name="Slide Number Placeholder 3">
            <a:extLst>
              <a:ext uri="{FF2B5EF4-FFF2-40B4-BE49-F238E27FC236}">
                <a16:creationId xmlns:a16="http://schemas.microsoft.com/office/drawing/2014/main" id="{37D157C9-E372-4449-9106-4B7E991D72DB}"/>
              </a:ext>
            </a:extLst>
          </p:cNvPr>
          <p:cNvSpPr>
            <a:spLocks noGrp="1"/>
          </p:cNvSpPr>
          <p:nvPr>
            <p:ph type="sldNum" sz="quarter" idx="12"/>
          </p:nvPr>
        </p:nvSpPr>
        <p:spPr/>
        <p:txBody>
          <a:bodyPr/>
          <a:lstStyle/>
          <a:p>
            <a:fld id="{78F38C0E-8DA4-4256-9795-25663E0B0AB9}" type="slidenum">
              <a:rPr lang="en-US" smtClean="0"/>
              <a:t>4</a:t>
            </a:fld>
            <a:endParaRPr lang="en-US"/>
          </a:p>
        </p:txBody>
      </p:sp>
    </p:spTree>
    <p:extLst>
      <p:ext uri="{BB962C8B-B14F-4D97-AF65-F5344CB8AC3E}">
        <p14:creationId xmlns:p14="http://schemas.microsoft.com/office/powerpoint/2010/main" val="2287265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Buprenorphine and Combination Products</a:t>
            </a:r>
          </a:p>
        </p:txBody>
      </p:sp>
      <p:sp>
        <p:nvSpPr>
          <p:cNvPr id="3" name="Content Placeholder 2"/>
          <p:cNvSpPr>
            <a:spLocks noGrp="1"/>
          </p:cNvSpPr>
          <p:nvPr>
            <p:ph idx="1"/>
          </p:nvPr>
        </p:nvSpPr>
        <p:spPr/>
        <p:txBody>
          <a:bodyPr>
            <a:noAutofit/>
          </a:bodyPr>
          <a:lstStyle/>
          <a:p>
            <a:r>
              <a:rPr lang="en-US" dirty="0"/>
              <a:t>Legal regulation different from methadone but still</a:t>
            </a:r>
          </a:p>
          <a:p>
            <a:pPr lvl="1"/>
            <a:r>
              <a:rPr lang="en-US" dirty="0"/>
              <a:t>Strictly controlled by government</a:t>
            </a:r>
          </a:p>
          <a:p>
            <a:r>
              <a:rPr lang="en-US" dirty="0"/>
              <a:t>Partial receptor activation makes it safer : less risk for stopping breathing – unless alcohol or tranquilizers or CNS sedating meds added!</a:t>
            </a:r>
          </a:p>
          <a:p>
            <a:r>
              <a:rPr lang="en-US" dirty="0"/>
              <a:t>“Ceiling” effect: Does not treat patients with high tolerance well</a:t>
            </a:r>
          </a:p>
          <a:p>
            <a:r>
              <a:rPr lang="en-US" dirty="0"/>
              <a:t>Precipitated withdrawal possible</a:t>
            </a:r>
          </a:p>
        </p:txBody>
      </p:sp>
      <p:sp>
        <p:nvSpPr>
          <p:cNvPr id="4" name="Slide Number Placeholder 3"/>
          <p:cNvSpPr>
            <a:spLocks noGrp="1"/>
          </p:cNvSpPr>
          <p:nvPr>
            <p:ph type="sldNum" sz="quarter" idx="12"/>
          </p:nvPr>
        </p:nvSpPr>
        <p:spPr/>
        <p:txBody>
          <a:bodyPr/>
          <a:lstStyle/>
          <a:p>
            <a:fld id="{3538AD1C-CF9A-4C47-B755-40E812FDB5F9}" type="slidenum">
              <a:rPr lang="en-US" smtClean="0"/>
              <a:t>40</a:t>
            </a:fld>
            <a:endParaRPr lang="en-US" dirty="0"/>
          </a:p>
        </p:txBody>
      </p:sp>
    </p:spTree>
    <p:extLst>
      <p:ext uri="{BB962C8B-B14F-4D97-AF65-F5344CB8AC3E}">
        <p14:creationId xmlns:p14="http://schemas.microsoft.com/office/powerpoint/2010/main" val="881557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Buprenorphine and Combination Products</a:t>
            </a:r>
          </a:p>
        </p:txBody>
      </p:sp>
      <p:sp>
        <p:nvSpPr>
          <p:cNvPr id="3" name="Content Placeholder 2"/>
          <p:cNvSpPr>
            <a:spLocks noGrp="1"/>
          </p:cNvSpPr>
          <p:nvPr>
            <p:ph idx="1"/>
          </p:nvPr>
        </p:nvSpPr>
        <p:spPr/>
        <p:txBody>
          <a:bodyPr>
            <a:noAutofit/>
          </a:bodyPr>
          <a:lstStyle/>
          <a:p>
            <a:r>
              <a:rPr lang="en-US" dirty="0"/>
              <a:t>Different formulations for pain vs addiction. </a:t>
            </a:r>
            <a:r>
              <a:rPr lang="en-US" dirty="0" err="1"/>
              <a:t>Bup</a:t>
            </a:r>
            <a:r>
              <a:rPr lang="en-US" dirty="0"/>
              <a:t>/ </a:t>
            </a:r>
            <a:r>
              <a:rPr lang="en-US" dirty="0" err="1"/>
              <a:t>nal</a:t>
            </a:r>
            <a:r>
              <a:rPr lang="en-US" dirty="0"/>
              <a:t> products can be used off label for pain but then needs multiple </a:t>
            </a:r>
            <a:r>
              <a:rPr lang="en-US" dirty="0" err="1"/>
              <a:t>dosings</a:t>
            </a:r>
            <a:r>
              <a:rPr lang="en-US" dirty="0"/>
              <a:t> per day</a:t>
            </a:r>
          </a:p>
          <a:p>
            <a:r>
              <a:rPr lang="en-US" dirty="0"/>
              <a:t>Usually effective between 4/1mg to 24/6mg </a:t>
            </a:r>
            <a:r>
              <a:rPr lang="en-US" dirty="0" err="1"/>
              <a:t>sl</a:t>
            </a:r>
            <a:r>
              <a:rPr lang="en-US" dirty="0"/>
              <a:t> daily for addiction</a:t>
            </a:r>
          </a:p>
          <a:p>
            <a:r>
              <a:rPr lang="en-US" dirty="0"/>
              <a:t>OK to </a:t>
            </a:r>
            <a:r>
              <a:rPr lang="en-US" dirty="0" err="1"/>
              <a:t>rx</a:t>
            </a:r>
            <a:r>
              <a:rPr lang="en-US" dirty="0"/>
              <a:t> in Hep C patients. </a:t>
            </a:r>
          </a:p>
          <a:p>
            <a:r>
              <a:rPr lang="en-US" dirty="0"/>
              <a:t>Seems to be more prone to induce mild serotonin syndrome</a:t>
            </a:r>
          </a:p>
          <a:p>
            <a:r>
              <a:rPr lang="en-US" dirty="0"/>
              <a:t>Most prominent side effects: Constipation, headache, vomiting</a:t>
            </a:r>
          </a:p>
          <a:p>
            <a:pPr marL="171450" lvl="1">
              <a:spcBef>
                <a:spcPts val="750"/>
              </a:spcBef>
            </a:pPr>
            <a:r>
              <a:rPr lang="en-US" sz="2800" dirty="0"/>
              <a:t>Less stigma</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3538AD1C-CF9A-4C47-B755-40E812FDB5F9}" type="slidenum">
              <a:rPr lang="en-US" smtClean="0"/>
              <a:t>41</a:t>
            </a:fld>
            <a:endParaRPr lang="en-US" dirty="0"/>
          </a:p>
        </p:txBody>
      </p:sp>
    </p:spTree>
    <p:extLst>
      <p:ext uri="{BB962C8B-B14F-4D97-AF65-F5344CB8AC3E}">
        <p14:creationId xmlns:p14="http://schemas.microsoft.com/office/powerpoint/2010/main" val="1243042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altLang="x-none" dirty="0"/>
              <a:t>New legal regulation 2016:</a:t>
            </a:r>
          </a:p>
        </p:txBody>
      </p:sp>
      <p:sp>
        <p:nvSpPr>
          <p:cNvPr id="98306" name="Content Placeholder 2"/>
          <p:cNvSpPr>
            <a:spLocks noGrp="1"/>
          </p:cNvSpPr>
          <p:nvPr>
            <p:ph idx="1"/>
          </p:nvPr>
        </p:nvSpPr>
        <p:spPr/>
        <p:txBody>
          <a:bodyPr>
            <a:normAutofit/>
          </a:bodyPr>
          <a:lstStyle/>
          <a:p>
            <a:r>
              <a:rPr lang="en-US" altLang="x-none" dirty="0"/>
              <a:t>Extends buprenorphine prescribing to</a:t>
            </a:r>
          </a:p>
          <a:p>
            <a:pPr lvl="1"/>
            <a:r>
              <a:rPr lang="en-US" altLang="x-none" dirty="0"/>
              <a:t>Nurse Practitioners</a:t>
            </a:r>
          </a:p>
          <a:p>
            <a:pPr lvl="1"/>
            <a:r>
              <a:rPr lang="en-US" altLang="x-none" dirty="0"/>
              <a:t>Physician Assistants</a:t>
            </a:r>
          </a:p>
          <a:p>
            <a:r>
              <a:rPr lang="en-US" altLang="x-none" dirty="0"/>
              <a:t>24 </a:t>
            </a:r>
            <a:r>
              <a:rPr lang="en-US" altLang="x-none" dirty="0" err="1"/>
              <a:t>hrs</a:t>
            </a:r>
            <a:r>
              <a:rPr lang="en-US" altLang="x-none" dirty="0"/>
              <a:t> training to obtain waiver, offered by ASAM, PCSSNow.org</a:t>
            </a:r>
          </a:p>
          <a:p>
            <a:pPr eaLnBrk="1" hangingPunct="1"/>
            <a:r>
              <a:rPr lang="en-US" altLang="x-none" dirty="0"/>
              <a:t>1</a:t>
            </a:r>
            <a:r>
              <a:rPr lang="en-US" altLang="x-none" baseline="30000" dirty="0"/>
              <a:t>st</a:t>
            </a:r>
            <a:r>
              <a:rPr lang="en-US" altLang="x-none" dirty="0"/>
              <a:t> year: 30 pts, 2</a:t>
            </a:r>
            <a:r>
              <a:rPr lang="en-US" altLang="x-none" baseline="30000" dirty="0"/>
              <a:t>nd</a:t>
            </a:r>
            <a:r>
              <a:rPr lang="en-US" altLang="x-none" dirty="0"/>
              <a:t> year: 100 pts</a:t>
            </a:r>
          </a:p>
          <a:p>
            <a:pPr eaLnBrk="1" hangingPunct="1"/>
            <a:r>
              <a:rPr lang="en-US" altLang="x-none" dirty="0"/>
              <a:t>Support: </a:t>
            </a:r>
          </a:p>
          <a:p>
            <a:pPr lvl="1"/>
            <a:r>
              <a:rPr lang="en-US" altLang="x-none" dirty="0"/>
              <a:t>Mentoring via PCSSNow.org, ASAM, AAAP, SAMHSA </a:t>
            </a:r>
            <a:r>
              <a:rPr lang="en-US" dirty="0"/>
              <a:t>buprenorphine clinical discussion web-board</a:t>
            </a:r>
            <a:endParaRPr lang="en-US" altLang="x-none" dirty="0"/>
          </a:p>
        </p:txBody>
      </p:sp>
      <p:sp>
        <p:nvSpPr>
          <p:cNvPr id="3" name="Slide Number Placeholder 2">
            <a:extLst>
              <a:ext uri="{FF2B5EF4-FFF2-40B4-BE49-F238E27FC236}">
                <a16:creationId xmlns:a16="http://schemas.microsoft.com/office/drawing/2014/main" id="{0F67EFFF-008E-4BD9-B222-28E021890920}"/>
              </a:ext>
            </a:extLst>
          </p:cNvPr>
          <p:cNvSpPr>
            <a:spLocks noGrp="1"/>
          </p:cNvSpPr>
          <p:nvPr>
            <p:ph type="sldNum" sz="quarter" idx="12"/>
          </p:nvPr>
        </p:nvSpPr>
        <p:spPr/>
        <p:txBody>
          <a:bodyPr/>
          <a:lstStyle/>
          <a:p>
            <a:fld id="{78F38C0E-8DA4-4256-9795-25663E0B0AB9}" type="slidenum">
              <a:rPr lang="en-US" smtClean="0"/>
              <a:t>42</a:t>
            </a:fld>
            <a:endParaRPr lang="en-US"/>
          </a:p>
        </p:txBody>
      </p:sp>
    </p:spTree>
    <p:extLst>
      <p:ext uri="{BB962C8B-B14F-4D97-AF65-F5344CB8AC3E}">
        <p14:creationId xmlns:p14="http://schemas.microsoft.com/office/powerpoint/2010/main" val="856655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Naltrexone</a:t>
            </a:r>
          </a:p>
        </p:txBody>
      </p:sp>
      <p:sp>
        <p:nvSpPr>
          <p:cNvPr id="3" name="Content Placeholder 2"/>
          <p:cNvSpPr>
            <a:spLocks noGrp="1"/>
          </p:cNvSpPr>
          <p:nvPr>
            <p:ph idx="1"/>
          </p:nvPr>
        </p:nvSpPr>
        <p:spPr/>
        <p:txBody>
          <a:bodyPr>
            <a:normAutofit lnSpcReduction="10000"/>
          </a:bodyPr>
          <a:lstStyle/>
          <a:p>
            <a:r>
              <a:rPr lang="en-US" dirty="0"/>
              <a:t>Blocks the mu opioid receptor – hence </a:t>
            </a:r>
            <a:r>
              <a:rPr lang="en-US" b="1" dirty="0"/>
              <a:t>no</a:t>
            </a:r>
            <a:r>
              <a:rPr lang="en-US" dirty="0"/>
              <a:t> addiction potential</a:t>
            </a:r>
          </a:p>
          <a:p>
            <a:r>
              <a:rPr lang="en-US" dirty="0"/>
              <a:t>Can precipitate withdrawal- </a:t>
            </a:r>
          </a:p>
          <a:p>
            <a:pPr lvl="1"/>
            <a:r>
              <a:rPr lang="en-US" dirty="0"/>
              <a:t>7 day between last short acting opioid and naltrexone</a:t>
            </a:r>
          </a:p>
          <a:p>
            <a:r>
              <a:rPr lang="en-US" dirty="0"/>
              <a:t>Caution with liver impairment</a:t>
            </a:r>
          </a:p>
          <a:p>
            <a:r>
              <a:rPr lang="en-US" dirty="0"/>
              <a:t>Intramuscular preferred over oral (once a month)</a:t>
            </a:r>
          </a:p>
          <a:p>
            <a:pPr lvl="1"/>
            <a:r>
              <a:rPr lang="en-US" dirty="0"/>
              <a:t>Deep injection, need enough muscle</a:t>
            </a:r>
          </a:p>
          <a:p>
            <a:r>
              <a:rPr lang="en-US" dirty="0"/>
              <a:t>Black box warning removed</a:t>
            </a:r>
          </a:p>
          <a:p>
            <a:r>
              <a:rPr lang="en-US" dirty="0"/>
              <a:t>Up to 5 x LFT elevation ok</a:t>
            </a:r>
          </a:p>
          <a:p>
            <a:r>
              <a:rPr lang="en-US" dirty="0"/>
              <a:t>Side effects: eosinophilic pneumonia, injection site reaction, nausea, headache, initial anxiety. </a:t>
            </a:r>
          </a:p>
          <a:p>
            <a:endParaRPr lang="en-US" sz="2100" dirty="0"/>
          </a:p>
        </p:txBody>
      </p:sp>
      <p:sp>
        <p:nvSpPr>
          <p:cNvPr id="4" name="Slide Number Placeholder 3"/>
          <p:cNvSpPr>
            <a:spLocks noGrp="1"/>
          </p:cNvSpPr>
          <p:nvPr>
            <p:ph type="sldNum" sz="quarter" idx="12"/>
          </p:nvPr>
        </p:nvSpPr>
        <p:spPr/>
        <p:txBody>
          <a:bodyPr/>
          <a:lstStyle/>
          <a:p>
            <a:fld id="{3538AD1C-CF9A-4C47-B755-40E812FDB5F9}" type="slidenum">
              <a:rPr lang="en-US" smtClean="0"/>
              <a:t>43</a:t>
            </a:fld>
            <a:endParaRPr lang="en-US" dirty="0"/>
          </a:p>
        </p:txBody>
      </p:sp>
    </p:spTree>
    <p:extLst>
      <p:ext uri="{BB962C8B-B14F-4D97-AF65-F5344CB8AC3E}">
        <p14:creationId xmlns:p14="http://schemas.microsoft.com/office/powerpoint/2010/main" val="3028433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Naltrexone</a:t>
            </a:r>
          </a:p>
        </p:txBody>
      </p:sp>
      <p:sp>
        <p:nvSpPr>
          <p:cNvPr id="3" name="Content Placeholder 2"/>
          <p:cNvSpPr>
            <a:spLocks noGrp="1"/>
          </p:cNvSpPr>
          <p:nvPr>
            <p:ph idx="1"/>
          </p:nvPr>
        </p:nvSpPr>
        <p:spPr/>
        <p:txBody>
          <a:bodyPr>
            <a:normAutofit/>
          </a:bodyPr>
          <a:lstStyle/>
          <a:p>
            <a:r>
              <a:rPr lang="en-US" b="1" dirty="0"/>
              <a:t>Biggest concern:</a:t>
            </a:r>
            <a:r>
              <a:rPr lang="en-US" dirty="0"/>
              <a:t>	</a:t>
            </a:r>
          </a:p>
          <a:p>
            <a:r>
              <a:rPr lang="en-US" dirty="0"/>
              <a:t>Increased risk of death from overdose </a:t>
            </a:r>
          </a:p>
          <a:p>
            <a:r>
              <a:rPr lang="en-US" dirty="0"/>
              <a:t>Requires several months of commitment and engagement in intensive treatment</a:t>
            </a:r>
          </a:p>
          <a:p>
            <a:pPr lvl="1"/>
            <a:r>
              <a:rPr lang="en-US" dirty="0"/>
              <a:t>Best started in rehab</a:t>
            </a:r>
          </a:p>
          <a:p>
            <a:pPr marL="171450" lvl="1">
              <a:spcBef>
                <a:spcPts val="750"/>
              </a:spcBef>
            </a:pPr>
            <a:r>
              <a:rPr lang="en-US" sz="2100" dirty="0"/>
              <a:t>80% abandon naltrexone</a:t>
            </a:r>
          </a:p>
        </p:txBody>
      </p:sp>
      <p:sp>
        <p:nvSpPr>
          <p:cNvPr id="4" name="Slide Number Placeholder 3"/>
          <p:cNvSpPr>
            <a:spLocks noGrp="1"/>
          </p:cNvSpPr>
          <p:nvPr>
            <p:ph type="sldNum" sz="quarter" idx="12"/>
          </p:nvPr>
        </p:nvSpPr>
        <p:spPr/>
        <p:txBody>
          <a:bodyPr/>
          <a:lstStyle/>
          <a:p>
            <a:fld id="{3538AD1C-CF9A-4C47-B755-40E812FDB5F9}" type="slidenum">
              <a:rPr lang="en-US" smtClean="0"/>
              <a:t>44</a:t>
            </a:fld>
            <a:endParaRPr lang="en-US" dirty="0"/>
          </a:p>
        </p:txBody>
      </p:sp>
    </p:spTree>
    <p:extLst>
      <p:ext uri="{BB962C8B-B14F-4D97-AF65-F5344CB8AC3E}">
        <p14:creationId xmlns:p14="http://schemas.microsoft.com/office/powerpoint/2010/main" val="2315088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870" y="2771017"/>
            <a:ext cx="4103370" cy="20342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078" y="1423853"/>
            <a:ext cx="4964906" cy="30503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428" y="632761"/>
            <a:ext cx="3220403" cy="1973308"/>
          </a:xfrm>
          <a:prstGeom prst="rect">
            <a:avLst/>
          </a:prstGeom>
        </p:spPr>
      </p:pic>
      <p:sp>
        <p:nvSpPr>
          <p:cNvPr id="3" name="Title 2"/>
          <p:cNvSpPr>
            <a:spLocks noGrp="1"/>
          </p:cNvSpPr>
          <p:nvPr>
            <p:ph type="title"/>
          </p:nvPr>
        </p:nvSpPr>
        <p:spPr>
          <a:xfrm>
            <a:off x="838200" y="365125"/>
            <a:ext cx="3950110" cy="1325563"/>
          </a:xfrm>
        </p:spPr>
        <p:txBody>
          <a:bodyPr/>
          <a:lstStyle/>
          <a:p>
            <a:r>
              <a:rPr lang="en-US" dirty="0"/>
              <a:t>Harm Reduction	</a:t>
            </a:r>
          </a:p>
        </p:txBody>
      </p:sp>
      <p:sp>
        <p:nvSpPr>
          <p:cNvPr id="8" name="TextBox 7">
            <a:extLst>
              <a:ext uri="{FF2B5EF4-FFF2-40B4-BE49-F238E27FC236}">
                <a16:creationId xmlns:a16="http://schemas.microsoft.com/office/drawing/2014/main" id="{F97AF64B-42B8-4366-AD6F-D23EEC22DCBD}"/>
              </a:ext>
            </a:extLst>
          </p:cNvPr>
          <p:cNvSpPr txBox="1"/>
          <p:nvPr/>
        </p:nvSpPr>
        <p:spPr>
          <a:xfrm>
            <a:off x="0" y="4970184"/>
            <a:ext cx="12081510" cy="1200329"/>
          </a:xfrm>
          <a:prstGeom prst="rect">
            <a:avLst/>
          </a:prstGeom>
          <a:noFill/>
        </p:spPr>
        <p:txBody>
          <a:bodyPr wrap="square" rtlCol="0">
            <a:spAutoFit/>
          </a:bodyPr>
          <a:lstStyle/>
          <a:p>
            <a:r>
              <a:rPr lang="en-US" sz="2400" dirty="0"/>
              <a:t>Anybody with opioid use disorder, long term opioid treatment, or a patient who is concerned about another person</a:t>
            </a:r>
          </a:p>
          <a:p>
            <a:r>
              <a:rPr lang="en-US" sz="2400" dirty="0"/>
              <a:t>Consider educating social network</a:t>
            </a:r>
          </a:p>
        </p:txBody>
      </p:sp>
    </p:spTree>
    <p:extLst>
      <p:ext uri="{BB962C8B-B14F-4D97-AF65-F5344CB8AC3E}">
        <p14:creationId xmlns:p14="http://schemas.microsoft.com/office/powerpoint/2010/main" val="1846859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352869" cy="1325563"/>
          </a:xfrm>
        </p:spPr>
        <p:txBody>
          <a:bodyPr/>
          <a:lstStyle/>
          <a:p>
            <a:r>
              <a:rPr lang="en-US" dirty="0"/>
              <a:t>Pearls: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445" y="0"/>
            <a:ext cx="2222500" cy="2222500"/>
          </a:xfrm>
          <a:prstGeom prst="rect">
            <a:avLst/>
          </a:prstGeom>
        </p:spPr>
      </p:pic>
      <p:sp>
        <p:nvSpPr>
          <p:cNvPr id="6" name="Slide Number Placeholder 5">
            <a:extLst>
              <a:ext uri="{FF2B5EF4-FFF2-40B4-BE49-F238E27FC236}">
                <a16:creationId xmlns:a16="http://schemas.microsoft.com/office/drawing/2014/main" id="{02B8D4D1-200B-4EFE-A7B5-219613567D5A}"/>
              </a:ext>
            </a:extLst>
          </p:cNvPr>
          <p:cNvSpPr>
            <a:spLocks noGrp="1"/>
          </p:cNvSpPr>
          <p:nvPr>
            <p:ph type="sldNum" sz="quarter" idx="12"/>
          </p:nvPr>
        </p:nvSpPr>
        <p:spPr/>
        <p:txBody>
          <a:bodyPr/>
          <a:lstStyle/>
          <a:p>
            <a:fld id="{78F38C0E-8DA4-4256-9795-25663E0B0AB9}" type="slidenum">
              <a:rPr lang="en-US" smtClean="0"/>
              <a:t>46</a:t>
            </a:fld>
            <a:endParaRPr lang="en-US"/>
          </a:p>
        </p:txBody>
      </p:sp>
    </p:spTree>
    <p:extLst>
      <p:ext uri="{BB962C8B-B14F-4D97-AF65-F5344CB8AC3E}">
        <p14:creationId xmlns:p14="http://schemas.microsoft.com/office/powerpoint/2010/main" val="1822167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ICU</a:t>
            </a:r>
          </a:p>
        </p:txBody>
      </p:sp>
      <p:sp>
        <p:nvSpPr>
          <p:cNvPr id="3" name="Content Placeholder 2"/>
          <p:cNvSpPr>
            <a:spLocks noGrp="1"/>
          </p:cNvSpPr>
          <p:nvPr>
            <p:ph idx="1"/>
          </p:nvPr>
        </p:nvSpPr>
        <p:spPr>
          <a:xfrm>
            <a:off x="838200" y="1535693"/>
            <a:ext cx="10515600" cy="4351338"/>
          </a:xfrm>
        </p:spPr>
        <p:txBody>
          <a:bodyPr>
            <a:normAutofit lnSpcReduction="10000"/>
          </a:bodyPr>
          <a:lstStyle/>
          <a:p>
            <a:r>
              <a:rPr lang="en-US" dirty="0"/>
              <a:t>Potential psychiatric presentations which can be substance induced</a:t>
            </a:r>
          </a:p>
          <a:p>
            <a:r>
              <a:rPr lang="en-US" dirty="0"/>
              <a:t>Assume withdrawals from more than 1 substance</a:t>
            </a:r>
          </a:p>
          <a:p>
            <a:r>
              <a:rPr lang="en-US" dirty="0"/>
              <a:t>Consider “hidden” infections: </a:t>
            </a:r>
          </a:p>
          <a:p>
            <a:pPr lvl="1"/>
            <a:r>
              <a:rPr lang="en-US" dirty="0"/>
              <a:t>Listen for heart murmurs, think about empyema, osteomyelitis, discitis</a:t>
            </a:r>
          </a:p>
          <a:p>
            <a:r>
              <a:rPr lang="en-US" dirty="0"/>
              <a:t>With synthetic drugs, be aware of bleeding risk/ kidney failure due to </a:t>
            </a:r>
            <a:r>
              <a:rPr lang="en-US" dirty="0" err="1"/>
              <a:t>rhabdo</a:t>
            </a:r>
            <a:endParaRPr lang="en-US" dirty="0"/>
          </a:p>
          <a:p>
            <a:r>
              <a:rPr lang="en-US" dirty="0"/>
              <a:t>Opioids can cause intoxication/ withdrawal delirium, depression, sleep disorder and withdrawal associated anxiety</a:t>
            </a:r>
          </a:p>
          <a:p>
            <a:r>
              <a:rPr lang="en-US" dirty="0"/>
              <a:t>Pts may want to sign out AMA while severely ill</a:t>
            </a:r>
          </a:p>
          <a:p>
            <a:r>
              <a:rPr lang="en-US" dirty="0"/>
              <a:t>Pain needs to be treated.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173" y="4635500"/>
            <a:ext cx="2222500" cy="2222500"/>
          </a:xfrm>
          <a:prstGeom prst="rect">
            <a:avLst/>
          </a:prstGeom>
        </p:spPr>
      </p:pic>
      <p:sp>
        <p:nvSpPr>
          <p:cNvPr id="6" name="Slide Number Placeholder 5">
            <a:extLst>
              <a:ext uri="{FF2B5EF4-FFF2-40B4-BE49-F238E27FC236}">
                <a16:creationId xmlns:a16="http://schemas.microsoft.com/office/drawing/2014/main" id="{48942A66-6262-478F-98F7-D41168F354C7}"/>
              </a:ext>
            </a:extLst>
          </p:cNvPr>
          <p:cNvSpPr>
            <a:spLocks noGrp="1"/>
          </p:cNvSpPr>
          <p:nvPr>
            <p:ph type="sldNum" sz="quarter" idx="12"/>
          </p:nvPr>
        </p:nvSpPr>
        <p:spPr/>
        <p:txBody>
          <a:bodyPr/>
          <a:lstStyle/>
          <a:p>
            <a:fld id="{78F38C0E-8DA4-4256-9795-25663E0B0AB9}" type="slidenum">
              <a:rPr lang="en-US" smtClean="0"/>
              <a:t>47</a:t>
            </a:fld>
            <a:endParaRPr lang="en-US"/>
          </a:p>
        </p:txBody>
      </p:sp>
    </p:spTree>
    <p:extLst>
      <p:ext uri="{BB962C8B-B14F-4D97-AF65-F5344CB8AC3E}">
        <p14:creationId xmlns:p14="http://schemas.microsoft.com/office/powerpoint/2010/main" val="709395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Department scenarios</a:t>
            </a:r>
          </a:p>
        </p:txBody>
      </p:sp>
      <p:sp>
        <p:nvSpPr>
          <p:cNvPr id="3" name="Content Placeholder 2"/>
          <p:cNvSpPr>
            <a:spLocks noGrp="1"/>
          </p:cNvSpPr>
          <p:nvPr>
            <p:ph idx="1"/>
          </p:nvPr>
        </p:nvSpPr>
        <p:spPr/>
        <p:txBody>
          <a:bodyPr>
            <a:normAutofit/>
          </a:bodyPr>
          <a:lstStyle/>
          <a:p>
            <a:r>
              <a:rPr lang="en-US" dirty="0"/>
              <a:t>Overdose: </a:t>
            </a:r>
          </a:p>
          <a:p>
            <a:pPr lvl="1"/>
            <a:r>
              <a:rPr lang="en-US" dirty="0"/>
              <a:t>Keep strength of the opioid in mind</a:t>
            </a:r>
          </a:p>
          <a:p>
            <a:pPr lvl="1"/>
            <a:r>
              <a:rPr lang="en-US" dirty="0"/>
              <a:t>Don’t rely on UDS (fentanyl in cocaine/ cannabis product)</a:t>
            </a:r>
          </a:p>
          <a:p>
            <a:pPr lvl="1"/>
            <a:r>
              <a:rPr lang="en-US" dirty="0"/>
              <a:t>Linking, not referring to treatment (1:10 of naloxone rescues die)</a:t>
            </a:r>
          </a:p>
          <a:p>
            <a:pPr lvl="1"/>
            <a:r>
              <a:rPr lang="en-US" dirty="0"/>
              <a:t>Might not be accidental</a:t>
            </a:r>
          </a:p>
          <a:p>
            <a:pPr lvl="1"/>
            <a:r>
              <a:rPr lang="en-US" dirty="0"/>
              <a:t>Confidentiality?! Serious and imminent, incapacitated and unconscious</a:t>
            </a:r>
          </a:p>
          <a:p>
            <a:pPr lvl="1"/>
            <a:r>
              <a:rPr lang="en-US" dirty="0"/>
              <a:t>Offering education, naloxone to </a:t>
            </a:r>
            <a:r>
              <a:rPr lang="en-US" dirty="0" err="1"/>
              <a:t>pt</a:t>
            </a:r>
            <a:r>
              <a:rPr lang="en-US" dirty="0"/>
              <a:t>, family, friends</a:t>
            </a:r>
          </a:p>
          <a:p>
            <a:pPr lvl="1"/>
            <a:r>
              <a:rPr lang="en-US" dirty="0"/>
              <a:t>Start MAT: France recorded 79% OD death reduction over 4 </a:t>
            </a:r>
            <a:r>
              <a:rPr lang="en-US" dirty="0" err="1"/>
              <a:t>ys</a:t>
            </a:r>
            <a:r>
              <a:rPr lang="en-US" dirty="0"/>
              <a:t> in the 90s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00" y="0"/>
            <a:ext cx="2222500" cy="2222500"/>
          </a:xfrm>
          <a:prstGeom prst="rect">
            <a:avLst/>
          </a:prstGeom>
        </p:spPr>
      </p:pic>
      <p:sp>
        <p:nvSpPr>
          <p:cNvPr id="6" name="Slide Number Placeholder 5">
            <a:extLst>
              <a:ext uri="{FF2B5EF4-FFF2-40B4-BE49-F238E27FC236}">
                <a16:creationId xmlns:a16="http://schemas.microsoft.com/office/drawing/2014/main" id="{1EE1960E-303B-410E-BA65-4F6015C1927F}"/>
              </a:ext>
            </a:extLst>
          </p:cNvPr>
          <p:cNvSpPr>
            <a:spLocks noGrp="1"/>
          </p:cNvSpPr>
          <p:nvPr>
            <p:ph type="sldNum" sz="quarter" idx="12"/>
          </p:nvPr>
        </p:nvSpPr>
        <p:spPr/>
        <p:txBody>
          <a:bodyPr/>
          <a:lstStyle/>
          <a:p>
            <a:fld id="{78F38C0E-8DA4-4256-9795-25663E0B0AB9}" type="slidenum">
              <a:rPr lang="en-US" smtClean="0"/>
              <a:t>48</a:t>
            </a:fld>
            <a:endParaRPr lang="en-US"/>
          </a:p>
        </p:txBody>
      </p:sp>
    </p:spTree>
    <p:extLst>
      <p:ext uri="{BB962C8B-B14F-4D97-AF65-F5344CB8AC3E}">
        <p14:creationId xmlns:p14="http://schemas.microsoft.com/office/powerpoint/2010/main" val="2120790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Department scenarios</a:t>
            </a:r>
          </a:p>
        </p:txBody>
      </p:sp>
      <p:sp>
        <p:nvSpPr>
          <p:cNvPr id="3" name="Content Placeholder 2"/>
          <p:cNvSpPr>
            <a:spLocks noGrp="1"/>
          </p:cNvSpPr>
          <p:nvPr>
            <p:ph idx="1"/>
          </p:nvPr>
        </p:nvSpPr>
        <p:spPr>
          <a:xfrm>
            <a:off x="838200" y="2187574"/>
            <a:ext cx="10515600" cy="4351338"/>
          </a:xfrm>
        </p:spPr>
        <p:txBody>
          <a:bodyPr>
            <a:normAutofit/>
          </a:bodyPr>
          <a:lstStyle/>
          <a:p>
            <a:r>
              <a:rPr lang="en-US" dirty="0"/>
              <a:t>Pts w addiction experience more and more intense pain, MAT does not much for acute pain (think “basal insulin”)</a:t>
            </a:r>
          </a:p>
          <a:p>
            <a:r>
              <a:rPr lang="en-US" dirty="0"/>
              <a:t>72 hour emergency rule for dispensing methadone/ buprenorphine</a:t>
            </a:r>
          </a:p>
          <a:p>
            <a:pPr lvl="1"/>
            <a:r>
              <a:rPr lang="en-US" dirty="0"/>
              <a:t>Dose can be verified even on weekends</a:t>
            </a:r>
          </a:p>
          <a:p>
            <a:pPr lvl="1"/>
            <a:endParaRPr lang="en-US" dirty="0"/>
          </a:p>
          <a:p>
            <a:r>
              <a:rPr lang="en-US" dirty="0"/>
              <a:t>For acute trauma:</a:t>
            </a:r>
          </a:p>
          <a:p>
            <a:r>
              <a:rPr lang="en-US" dirty="0"/>
              <a:t>Buprenorphine can be overridden by </a:t>
            </a:r>
            <a:r>
              <a:rPr lang="en-US" dirty="0" err="1"/>
              <a:t>hydromorphine</a:t>
            </a:r>
            <a:r>
              <a:rPr lang="en-US" dirty="0"/>
              <a:t>, fentanyl</a:t>
            </a:r>
          </a:p>
          <a:p>
            <a:r>
              <a:rPr lang="en-US" dirty="0"/>
              <a:t>Naltrexone can be overridden by fentanyl but good idea to stand ready to intubate!</a:t>
            </a:r>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00" y="0"/>
            <a:ext cx="2222500" cy="2222500"/>
          </a:xfrm>
          <a:prstGeom prst="rect">
            <a:avLst/>
          </a:prstGeom>
        </p:spPr>
      </p:pic>
      <p:sp>
        <p:nvSpPr>
          <p:cNvPr id="6" name="Slide Number Placeholder 5">
            <a:extLst>
              <a:ext uri="{FF2B5EF4-FFF2-40B4-BE49-F238E27FC236}">
                <a16:creationId xmlns:a16="http://schemas.microsoft.com/office/drawing/2014/main" id="{1EE1960E-303B-410E-BA65-4F6015C1927F}"/>
              </a:ext>
            </a:extLst>
          </p:cNvPr>
          <p:cNvSpPr>
            <a:spLocks noGrp="1"/>
          </p:cNvSpPr>
          <p:nvPr>
            <p:ph type="sldNum" sz="quarter" idx="12"/>
          </p:nvPr>
        </p:nvSpPr>
        <p:spPr/>
        <p:txBody>
          <a:bodyPr/>
          <a:lstStyle/>
          <a:p>
            <a:fld id="{78F38C0E-8DA4-4256-9795-25663E0B0AB9}" type="slidenum">
              <a:rPr lang="en-US" smtClean="0"/>
              <a:t>49</a:t>
            </a:fld>
            <a:endParaRPr lang="en-US"/>
          </a:p>
        </p:txBody>
      </p:sp>
    </p:spTree>
    <p:extLst>
      <p:ext uri="{BB962C8B-B14F-4D97-AF65-F5344CB8AC3E}">
        <p14:creationId xmlns:p14="http://schemas.microsoft.com/office/powerpoint/2010/main" val="401907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anose="02020603050405020304" pitchFamily="18" charset="0"/>
              </a:rPr>
              <a:t>How does addiction start?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22" y="1522043"/>
            <a:ext cx="3810000" cy="4267200"/>
          </a:xfrm>
          <a:prstGeom prst="rect">
            <a:avLst/>
          </a:prstGeom>
        </p:spPr>
      </p:pic>
      <p:sp>
        <p:nvSpPr>
          <p:cNvPr id="4" name="Slide Number Placeholder 3">
            <a:extLst>
              <a:ext uri="{FF2B5EF4-FFF2-40B4-BE49-F238E27FC236}">
                <a16:creationId xmlns:a16="http://schemas.microsoft.com/office/drawing/2014/main" id="{37D157C9-E372-4449-9106-4B7E991D72DB}"/>
              </a:ext>
            </a:extLst>
          </p:cNvPr>
          <p:cNvSpPr>
            <a:spLocks noGrp="1"/>
          </p:cNvSpPr>
          <p:nvPr>
            <p:ph type="sldNum" sz="quarter" idx="12"/>
          </p:nvPr>
        </p:nvSpPr>
        <p:spPr/>
        <p:txBody>
          <a:bodyPr/>
          <a:lstStyle/>
          <a:p>
            <a:fld id="{78F38C0E-8DA4-4256-9795-25663E0B0AB9}" type="slidenum">
              <a:rPr lang="en-US" smtClean="0"/>
              <a:t>5</a:t>
            </a:fld>
            <a:endParaRPr lang="en-US"/>
          </a:p>
        </p:txBody>
      </p:sp>
      <p:sp>
        <p:nvSpPr>
          <p:cNvPr id="7" name="Rectangle 6">
            <a:extLst>
              <a:ext uri="{FF2B5EF4-FFF2-40B4-BE49-F238E27FC236}">
                <a16:creationId xmlns:a16="http://schemas.microsoft.com/office/drawing/2014/main" id="{30EFF7AD-C048-4264-B8C8-F8B936F54B6A}"/>
              </a:ext>
            </a:extLst>
          </p:cNvPr>
          <p:cNvSpPr/>
          <p:nvPr/>
        </p:nvSpPr>
        <p:spPr>
          <a:xfrm>
            <a:off x="937600" y="6033184"/>
            <a:ext cx="10316799" cy="646331"/>
          </a:xfrm>
          <a:prstGeom prst="rect">
            <a:avLst/>
          </a:prstGeom>
        </p:spPr>
        <p:txBody>
          <a:bodyPr wrap="none">
            <a:spAutoFit/>
          </a:bodyPr>
          <a:lstStyle/>
          <a:p>
            <a:r>
              <a:rPr lang="en-US" sz="3600" dirty="0"/>
              <a:t>Heroin: 23-38% within 1-12 months after heroin onset</a:t>
            </a:r>
          </a:p>
        </p:txBody>
      </p:sp>
    </p:spTree>
    <p:extLst>
      <p:ext uri="{BB962C8B-B14F-4D97-AF65-F5344CB8AC3E}">
        <p14:creationId xmlns:p14="http://schemas.microsoft.com/office/powerpoint/2010/main" val="4063997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Department scenarios</a:t>
            </a:r>
          </a:p>
        </p:txBody>
      </p:sp>
      <p:sp>
        <p:nvSpPr>
          <p:cNvPr id="3" name="Content Placeholder 2"/>
          <p:cNvSpPr>
            <a:spLocks noGrp="1"/>
          </p:cNvSpPr>
          <p:nvPr>
            <p:ph idx="1"/>
          </p:nvPr>
        </p:nvSpPr>
        <p:spPr>
          <a:xfrm>
            <a:off x="838200" y="2234532"/>
            <a:ext cx="10515600" cy="4351338"/>
          </a:xfrm>
        </p:spPr>
        <p:txBody>
          <a:bodyPr>
            <a:normAutofit/>
          </a:bodyPr>
          <a:lstStyle/>
          <a:p>
            <a:r>
              <a:rPr lang="en-US" b="1" i="1" dirty="0">
                <a:solidFill>
                  <a:srgbClr val="0070C0"/>
                </a:solidFill>
              </a:rPr>
              <a:t>No</a:t>
            </a:r>
            <a:r>
              <a:rPr lang="en-US" dirty="0"/>
              <a:t> IM or IV opioid injections for exacerbation of chronic non-cancer pain</a:t>
            </a:r>
          </a:p>
          <a:p>
            <a:pPr marL="228600" lvl="1">
              <a:spcBef>
                <a:spcPts val="1000"/>
              </a:spcBef>
            </a:pPr>
            <a:r>
              <a:rPr lang="en-US" sz="2800" dirty="0"/>
              <a:t>Have an established protocol, </a:t>
            </a:r>
            <a:r>
              <a:rPr lang="en-US" sz="2800" dirty="0" err="1"/>
              <a:t>ie</a:t>
            </a:r>
            <a:r>
              <a:rPr lang="en-US" sz="2800" dirty="0"/>
              <a:t>:</a:t>
            </a:r>
          </a:p>
          <a:p>
            <a:pPr marL="685800" lvl="2">
              <a:spcBef>
                <a:spcPts val="1000"/>
              </a:spcBef>
            </a:pPr>
            <a:r>
              <a:rPr lang="en-US" sz="2800" dirty="0"/>
              <a:t>No refills, small supply, less rewarding opioids)</a:t>
            </a:r>
          </a:p>
          <a:p>
            <a:pPr marL="685800" lvl="2">
              <a:spcBef>
                <a:spcPts val="1000"/>
              </a:spcBef>
            </a:pPr>
            <a:endParaRPr lang="en-US" sz="2800" dirty="0"/>
          </a:p>
          <a:p>
            <a:r>
              <a:rPr lang="en-US" dirty="0"/>
              <a:t>People do not want to be addicted</a:t>
            </a:r>
          </a:p>
          <a:p>
            <a:r>
              <a:rPr lang="en-US" dirty="0"/>
              <a:t>Be mindful of the language you use – to patients, colleagues and how you document</a:t>
            </a:r>
          </a:p>
          <a:p>
            <a:r>
              <a:rPr lang="en-US" dirty="0"/>
              <a:t>Not every person who comes with pain complaint is drug seeking</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00" y="0"/>
            <a:ext cx="2222500" cy="2222500"/>
          </a:xfrm>
          <a:prstGeom prst="rect">
            <a:avLst/>
          </a:prstGeom>
        </p:spPr>
      </p:pic>
      <p:sp>
        <p:nvSpPr>
          <p:cNvPr id="6" name="Slide Number Placeholder 5">
            <a:extLst>
              <a:ext uri="{FF2B5EF4-FFF2-40B4-BE49-F238E27FC236}">
                <a16:creationId xmlns:a16="http://schemas.microsoft.com/office/drawing/2014/main" id="{FAE5AA44-F92C-4D95-897A-BCF55C853952}"/>
              </a:ext>
            </a:extLst>
          </p:cNvPr>
          <p:cNvSpPr>
            <a:spLocks noGrp="1"/>
          </p:cNvSpPr>
          <p:nvPr>
            <p:ph type="sldNum" sz="quarter" idx="12"/>
          </p:nvPr>
        </p:nvSpPr>
        <p:spPr/>
        <p:txBody>
          <a:bodyPr/>
          <a:lstStyle/>
          <a:p>
            <a:fld id="{78F38C0E-8DA4-4256-9795-25663E0B0AB9}" type="slidenum">
              <a:rPr lang="en-US" smtClean="0"/>
              <a:t>50</a:t>
            </a:fld>
            <a:endParaRPr lang="en-US"/>
          </a:p>
        </p:txBody>
      </p:sp>
    </p:spTree>
    <p:extLst>
      <p:ext uri="{BB962C8B-B14F-4D97-AF65-F5344CB8AC3E}">
        <p14:creationId xmlns:p14="http://schemas.microsoft.com/office/powerpoint/2010/main" val="2153325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a:t>
            </a:r>
          </a:p>
        </p:txBody>
      </p:sp>
      <p:sp>
        <p:nvSpPr>
          <p:cNvPr id="3" name="Content Placeholder 2"/>
          <p:cNvSpPr>
            <a:spLocks noGrp="1"/>
          </p:cNvSpPr>
          <p:nvPr>
            <p:ph idx="1"/>
          </p:nvPr>
        </p:nvSpPr>
        <p:spPr>
          <a:xfrm>
            <a:off x="838200" y="2222500"/>
            <a:ext cx="10515600" cy="4351338"/>
          </a:xfrm>
        </p:spPr>
        <p:txBody>
          <a:bodyPr>
            <a:normAutofit lnSpcReduction="10000"/>
          </a:bodyPr>
          <a:lstStyle/>
          <a:p>
            <a:r>
              <a:rPr lang="en-US" dirty="0"/>
              <a:t>Pain treatment (this needs another lecture): make use of consulting services: </a:t>
            </a:r>
            <a:r>
              <a:rPr lang="en-US" dirty="0" err="1"/>
              <a:t>ie</a:t>
            </a:r>
            <a:r>
              <a:rPr lang="en-US" dirty="0"/>
              <a:t>: anesthesiology/ addiction medicine/ psychiatry</a:t>
            </a:r>
          </a:p>
          <a:p>
            <a:r>
              <a:rPr lang="en-US" dirty="0"/>
              <a:t>Do not stop methadone or buprenorphine unless contraindicated with current presentation. Clouds diagnostic picture!</a:t>
            </a:r>
          </a:p>
          <a:p>
            <a:r>
              <a:rPr lang="en-US" dirty="0"/>
              <a:t>Stop naltrexone </a:t>
            </a:r>
            <a:r>
              <a:rPr lang="en-US" dirty="0" err="1"/>
              <a:t>po</a:t>
            </a:r>
            <a:r>
              <a:rPr lang="en-US" dirty="0"/>
              <a:t>: 1-3 days before surgery, </a:t>
            </a:r>
            <a:r>
              <a:rPr lang="en-US" dirty="0" err="1"/>
              <a:t>im</a:t>
            </a:r>
            <a:r>
              <a:rPr lang="en-US" dirty="0"/>
              <a:t>: 1m+ 1-2 </a:t>
            </a:r>
            <a:r>
              <a:rPr lang="en-US" dirty="0" err="1"/>
              <a:t>ws</a:t>
            </a:r>
            <a:r>
              <a:rPr lang="en-US" dirty="0"/>
              <a:t>. </a:t>
            </a:r>
          </a:p>
          <a:p>
            <a:r>
              <a:rPr lang="en-US" dirty="0"/>
              <a:t>If pts admitted for diagnoses other than opioid related, methadone and buprenorphine can be continued </a:t>
            </a:r>
            <a:r>
              <a:rPr lang="en-US" dirty="0" err="1"/>
              <a:t>inpt</a:t>
            </a:r>
            <a:r>
              <a:rPr lang="en-US" dirty="0"/>
              <a:t> for as long as it takes even without waiver!– however dose can’t be changed. </a:t>
            </a:r>
          </a:p>
          <a:p>
            <a:r>
              <a:rPr lang="en-US" dirty="0"/>
              <a:t>Starting buprenorphine </a:t>
            </a:r>
            <a:r>
              <a:rPr lang="en-US" dirty="0" err="1"/>
              <a:t>inpt</a:t>
            </a:r>
            <a:r>
              <a:rPr lang="en-US" dirty="0"/>
              <a:t> is legally tricky but possible. (VA example)</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445" y="0"/>
            <a:ext cx="2222500" cy="2222500"/>
          </a:xfrm>
          <a:prstGeom prst="rect">
            <a:avLst/>
          </a:prstGeom>
        </p:spPr>
      </p:pic>
      <p:sp>
        <p:nvSpPr>
          <p:cNvPr id="6" name="Slide Number Placeholder 5">
            <a:extLst>
              <a:ext uri="{FF2B5EF4-FFF2-40B4-BE49-F238E27FC236}">
                <a16:creationId xmlns:a16="http://schemas.microsoft.com/office/drawing/2014/main" id="{0FEBC4BC-EBF4-457A-8071-096508030149}"/>
              </a:ext>
            </a:extLst>
          </p:cNvPr>
          <p:cNvSpPr>
            <a:spLocks noGrp="1"/>
          </p:cNvSpPr>
          <p:nvPr>
            <p:ph type="sldNum" sz="quarter" idx="12"/>
          </p:nvPr>
        </p:nvSpPr>
        <p:spPr/>
        <p:txBody>
          <a:bodyPr/>
          <a:lstStyle/>
          <a:p>
            <a:fld id="{78F38C0E-8DA4-4256-9795-25663E0B0AB9}" type="slidenum">
              <a:rPr lang="en-US" smtClean="0"/>
              <a:t>51</a:t>
            </a:fld>
            <a:endParaRPr lang="en-US"/>
          </a:p>
        </p:txBody>
      </p:sp>
    </p:spTree>
    <p:extLst>
      <p:ext uri="{BB962C8B-B14F-4D97-AF65-F5344CB8AC3E}">
        <p14:creationId xmlns:p14="http://schemas.microsoft.com/office/powerpoint/2010/main" val="4266472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a:t>
            </a:r>
          </a:p>
        </p:txBody>
      </p:sp>
      <p:sp>
        <p:nvSpPr>
          <p:cNvPr id="3" name="Content Placeholder 2"/>
          <p:cNvSpPr>
            <a:spLocks noGrp="1"/>
          </p:cNvSpPr>
          <p:nvPr>
            <p:ph idx="1"/>
          </p:nvPr>
        </p:nvSpPr>
        <p:spPr>
          <a:xfrm>
            <a:off x="838200" y="2222500"/>
            <a:ext cx="10515600" cy="4351338"/>
          </a:xfrm>
        </p:spPr>
        <p:txBody>
          <a:bodyPr>
            <a:normAutofit/>
          </a:bodyPr>
          <a:lstStyle/>
          <a:p>
            <a:r>
              <a:rPr lang="en-US" dirty="0"/>
              <a:t>Consider substance involvement with psychiatric presentations</a:t>
            </a:r>
          </a:p>
          <a:p>
            <a:r>
              <a:rPr lang="en-US" dirty="0"/>
              <a:t>Visitor restrictions and/ or UDS if mental status changes after visitors leave</a:t>
            </a:r>
          </a:p>
          <a:p>
            <a:endParaRPr lang="en-US" dirty="0"/>
          </a:p>
          <a:p>
            <a:r>
              <a:rPr lang="en-US" b="1" dirty="0"/>
              <a:t>Detox is not treatment</a:t>
            </a:r>
          </a:p>
          <a:p>
            <a:endParaRPr lang="en-US" dirty="0"/>
          </a:p>
          <a:p>
            <a:r>
              <a:rPr lang="en-US" dirty="0"/>
              <a:t>Hospice and end of life is not the time to fight w pts but still cognizant to not let them kill themselves by quick dose escalation. </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445" y="0"/>
            <a:ext cx="2222500" cy="2222500"/>
          </a:xfrm>
          <a:prstGeom prst="rect">
            <a:avLst/>
          </a:prstGeom>
        </p:spPr>
      </p:pic>
      <p:sp>
        <p:nvSpPr>
          <p:cNvPr id="6" name="Slide Number Placeholder 5">
            <a:extLst>
              <a:ext uri="{FF2B5EF4-FFF2-40B4-BE49-F238E27FC236}">
                <a16:creationId xmlns:a16="http://schemas.microsoft.com/office/drawing/2014/main" id="{0FEBC4BC-EBF4-457A-8071-096508030149}"/>
              </a:ext>
            </a:extLst>
          </p:cNvPr>
          <p:cNvSpPr>
            <a:spLocks noGrp="1"/>
          </p:cNvSpPr>
          <p:nvPr>
            <p:ph type="sldNum" sz="quarter" idx="12"/>
          </p:nvPr>
        </p:nvSpPr>
        <p:spPr/>
        <p:txBody>
          <a:bodyPr/>
          <a:lstStyle/>
          <a:p>
            <a:fld id="{78F38C0E-8DA4-4256-9795-25663E0B0AB9}" type="slidenum">
              <a:rPr lang="en-US" smtClean="0"/>
              <a:t>52</a:t>
            </a:fld>
            <a:endParaRPr lang="en-US"/>
          </a:p>
        </p:txBody>
      </p:sp>
    </p:spTree>
    <p:extLst>
      <p:ext uri="{BB962C8B-B14F-4D97-AF65-F5344CB8AC3E}">
        <p14:creationId xmlns:p14="http://schemas.microsoft.com/office/powerpoint/2010/main" val="2087838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a:t>
            </a:r>
          </a:p>
        </p:txBody>
      </p:sp>
      <p:sp>
        <p:nvSpPr>
          <p:cNvPr id="3" name="Content Placeholder 2"/>
          <p:cNvSpPr>
            <a:spLocks noGrp="1"/>
          </p:cNvSpPr>
          <p:nvPr>
            <p:ph idx="1"/>
          </p:nvPr>
        </p:nvSpPr>
        <p:spPr>
          <a:xfrm>
            <a:off x="838200" y="2222500"/>
            <a:ext cx="10515600" cy="4351338"/>
          </a:xfrm>
        </p:spPr>
        <p:txBody>
          <a:bodyPr>
            <a:normAutofit/>
          </a:bodyPr>
          <a:lstStyle/>
          <a:p>
            <a:r>
              <a:rPr lang="en-US" dirty="0"/>
              <a:t>Screening is important, asking directly can be very helpful</a:t>
            </a:r>
          </a:p>
          <a:p>
            <a:r>
              <a:rPr lang="en-US" dirty="0"/>
              <a:t>Patients will be honest if they understand you care for their health</a:t>
            </a:r>
          </a:p>
          <a:p>
            <a:r>
              <a:rPr lang="en-US" dirty="0"/>
              <a:t>PDMP for any </a:t>
            </a:r>
            <a:r>
              <a:rPr lang="en-US" dirty="0" err="1"/>
              <a:t>pt</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445" y="0"/>
            <a:ext cx="2222500" cy="2222500"/>
          </a:xfrm>
          <a:prstGeom prst="rect">
            <a:avLst/>
          </a:prstGeom>
        </p:spPr>
      </p:pic>
      <p:sp>
        <p:nvSpPr>
          <p:cNvPr id="6" name="Slide Number Placeholder 5">
            <a:extLst>
              <a:ext uri="{FF2B5EF4-FFF2-40B4-BE49-F238E27FC236}">
                <a16:creationId xmlns:a16="http://schemas.microsoft.com/office/drawing/2014/main" id="{3C3EE94A-653A-420E-8ED6-06B89ECF8763}"/>
              </a:ext>
            </a:extLst>
          </p:cNvPr>
          <p:cNvSpPr>
            <a:spLocks noGrp="1"/>
          </p:cNvSpPr>
          <p:nvPr>
            <p:ph type="sldNum" sz="quarter" idx="12"/>
          </p:nvPr>
        </p:nvSpPr>
        <p:spPr/>
        <p:txBody>
          <a:bodyPr/>
          <a:lstStyle/>
          <a:p>
            <a:fld id="{78F38C0E-8DA4-4256-9795-25663E0B0AB9}" type="slidenum">
              <a:rPr lang="en-US" smtClean="0"/>
              <a:t>53</a:t>
            </a:fld>
            <a:endParaRPr lang="en-US"/>
          </a:p>
        </p:txBody>
      </p:sp>
    </p:spTree>
    <p:extLst>
      <p:ext uri="{BB962C8B-B14F-4D97-AF65-F5344CB8AC3E}">
        <p14:creationId xmlns:p14="http://schemas.microsoft.com/office/powerpoint/2010/main" val="3759044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a:t>
            </a:r>
          </a:p>
        </p:txBody>
      </p:sp>
      <p:sp>
        <p:nvSpPr>
          <p:cNvPr id="3" name="Content Placeholder 2"/>
          <p:cNvSpPr>
            <a:spLocks noGrp="1"/>
          </p:cNvSpPr>
          <p:nvPr>
            <p:ph idx="1"/>
          </p:nvPr>
        </p:nvSpPr>
        <p:spPr>
          <a:xfrm>
            <a:off x="838200" y="2370137"/>
            <a:ext cx="10515600" cy="4351338"/>
          </a:xfrm>
        </p:spPr>
        <p:txBody>
          <a:bodyPr>
            <a:normAutofit/>
          </a:bodyPr>
          <a:lstStyle/>
          <a:p>
            <a:r>
              <a:rPr lang="en-US" dirty="0"/>
              <a:t>Don’t start benzos or z-drugs in patients with any history of addiction</a:t>
            </a:r>
          </a:p>
          <a:p>
            <a:r>
              <a:rPr lang="en-US" dirty="0"/>
              <a:t>Don’t combine benzos or z-drugs and opioids </a:t>
            </a:r>
            <a:r>
              <a:rPr lang="en-US" sz="1800" dirty="0"/>
              <a:t>unless there is a very valid rationale </a:t>
            </a:r>
          </a:p>
          <a:p>
            <a:r>
              <a:rPr lang="en-US" dirty="0"/>
              <a:t>Don’t prescribe gabapentin as an “alternative” unless valid indication. Lyrica has higher abuse potential, think twice before prescribing to a person with any addiction history. </a:t>
            </a:r>
          </a:p>
          <a:p>
            <a:r>
              <a:rPr lang="en-US" dirty="0"/>
              <a:t>Please know basics about drug testing, including false positive, false negatives and that some benzos and zolpidem does not necessarily show up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445" y="0"/>
            <a:ext cx="2222500" cy="2222500"/>
          </a:xfrm>
          <a:prstGeom prst="rect">
            <a:avLst/>
          </a:prstGeom>
        </p:spPr>
      </p:pic>
      <p:sp>
        <p:nvSpPr>
          <p:cNvPr id="6" name="Slide Number Placeholder 5">
            <a:extLst>
              <a:ext uri="{FF2B5EF4-FFF2-40B4-BE49-F238E27FC236}">
                <a16:creationId xmlns:a16="http://schemas.microsoft.com/office/drawing/2014/main" id="{3C3EE94A-653A-420E-8ED6-06B89ECF8763}"/>
              </a:ext>
            </a:extLst>
          </p:cNvPr>
          <p:cNvSpPr>
            <a:spLocks noGrp="1"/>
          </p:cNvSpPr>
          <p:nvPr>
            <p:ph type="sldNum" sz="quarter" idx="12"/>
          </p:nvPr>
        </p:nvSpPr>
        <p:spPr/>
        <p:txBody>
          <a:bodyPr/>
          <a:lstStyle/>
          <a:p>
            <a:fld id="{78F38C0E-8DA4-4256-9795-25663E0B0AB9}" type="slidenum">
              <a:rPr lang="en-US" smtClean="0"/>
              <a:t>54</a:t>
            </a:fld>
            <a:endParaRPr lang="en-US"/>
          </a:p>
        </p:txBody>
      </p:sp>
    </p:spTree>
    <p:extLst>
      <p:ext uri="{BB962C8B-B14F-4D97-AF65-F5344CB8AC3E}">
        <p14:creationId xmlns:p14="http://schemas.microsoft.com/office/powerpoint/2010/main" val="2973457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a:t>
            </a:r>
          </a:p>
        </p:txBody>
      </p:sp>
      <p:sp>
        <p:nvSpPr>
          <p:cNvPr id="3" name="Content Placeholder 2"/>
          <p:cNvSpPr>
            <a:spLocks noGrp="1"/>
          </p:cNvSpPr>
          <p:nvPr>
            <p:ph idx="1"/>
          </p:nvPr>
        </p:nvSpPr>
        <p:spPr/>
        <p:txBody>
          <a:bodyPr>
            <a:normAutofit/>
          </a:bodyPr>
          <a:lstStyle/>
          <a:p>
            <a:r>
              <a:rPr lang="en-US" dirty="0"/>
              <a:t>Warning signs: patterns: 1 lost </a:t>
            </a:r>
            <a:r>
              <a:rPr lang="en-US" dirty="0" err="1"/>
              <a:t>rx</a:t>
            </a:r>
            <a:r>
              <a:rPr lang="en-US" dirty="0"/>
              <a:t> vs 2-3, 1 stolen </a:t>
            </a:r>
            <a:r>
              <a:rPr lang="en-US" dirty="0" err="1"/>
              <a:t>rx</a:t>
            </a:r>
            <a:r>
              <a:rPr lang="en-US" dirty="0"/>
              <a:t> vs 2-3; running out early, pain or anxiety that never get better, refusal to engage in alternative but evidence based treatment (PT), “nothing” helps the pain</a:t>
            </a:r>
          </a:p>
          <a:p>
            <a:r>
              <a:rPr lang="en-US" dirty="0"/>
              <a:t>Know a </a:t>
            </a:r>
            <a:r>
              <a:rPr lang="en-US" dirty="0" err="1"/>
              <a:t>pt’s</a:t>
            </a:r>
            <a:r>
              <a:rPr lang="en-US" dirty="0"/>
              <a:t> social system: children with ADHD, sig others having surgery/ on long term opioids, </a:t>
            </a:r>
          </a:p>
          <a:p>
            <a:r>
              <a:rPr lang="en-US" dirty="0"/>
              <a:t>Don’t be fooled by age</a:t>
            </a:r>
          </a:p>
          <a:p>
            <a:endParaRPr lang="en-US" dirty="0"/>
          </a:p>
          <a:p>
            <a:r>
              <a:rPr lang="en-US" dirty="0"/>
              <a:t>Universal precautions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445" y="0"/>
            <a:ext cx="2222500" cy="2222500"/>
          </a:xfrm>
          <a:prstGeom prst="rect">
            <a:avLst/>
          </a:prstGeom>
        </p:spPr>
      </p:pic>
      <p:sp>
        <p:nvSpPr>
          <p:cNvPr id="6" name="Slide Number Placeholder 5">
            <a:extLst>
              <a:ext uri="{FF2B5EF4-FFF2-40B4-BE49-F238E27FC236}">
                <a16:creationId xmlns:a16="http://schemas.microsoft.com/office/drawing/2014/main" id="{3C3EE94A-653A-420E-8ED6-06B89ECF8763}"/>
              </a:ext>
            </a:extLst>
          </p:cNvPr>
          <p:cNvSpPr>
            <a:spLocks noGrp="1"/>
          </p:cNvSpPr>
          <p:nvPr>
            <p:ph type="sldNum" sz="quarter" idx="12"/>
          </p:nvPr>
        </p:nvSpPr>
        <p:spPr/>
        <p:txBody>
          <a:bodyPr/>
          <a:lstStyle/>
          <a:p>
            <a:fld id="{78F38C0E-8DA4-4256-9795-25663E0B0AB9}" type="slidenum">
              <a:rPr lang="en-US" smtClean="0"/>
              <a:t>55</a:t>
            </a:fld>
            <a:endParaRPr lang="en-US"/>
          </a:p>
        </p:txBody>
      </p:sp>
    </p:spTree>
    <p:extLst>
      <p:ext uri="{BB962C8B-B14F-4D97-AF65-F5344CB8AC3E}">
        <p14:creationId xmlns:p14="http://schemas.microsoft.com/office/powerpoint/2010/main" val="422798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words:</a:t>
            </a:r>
          </a:p>
        </p:txBody>
      </p:sp>
      <p:sp>
        <p:nvSpPr>
          <p:cNvPr id="3" name="Content Placeholder 2"/>
          <p:cNvSpPr>
            <a:spLocks noGrp="1"/>
          </p:cNvSpPr>
          <p:nvPr>
            <p:ph idx="1"/>
          </p:nvPr>
        </p:nvSpPr>
        <p:spPr>
          <a:xfrm>
            <a:off x="759178" y="1620309"/>
            <a:ext cx="8550349" cy="4351338"/>
          </a:xfrm>
        </p:spPr>
        <p:txBody>
          <a:bodyPr/>
          <a:lstStyle/>
          <a:p>
            <a:r>
              <a:rPr lang="en-US" dirty="0"/>
              <a:t>People do not want to be addicted</a:t>
            </a:r>
          </a:p>
          <a:p>
            <a:r>
              <a:rPr lang="en-US" dirty="0"/>
              <a:t>Medication assisted treatment </a:t>
            </a:r>
            <a:r>
              <a:rPr lang="en-US" dirty="0">
                <a:solidFill>
                  <a:schemeClr val="accent1"/>
                </a:solidFill>
              </a:rPr>
              <a:t>best in combination </a:t>
            </a:r>
            <a:r>
              <a:rPr lang="en-US" dirty="0"/>
              <a:t>with psycho-social therapies</a:t>
            </a:r>
          </a:p>
          <a:p>
            <a:r>
              <a:rPr lang="en-US" dirty="0"/>
              <a:t>Be mindful of the language you use – to patients, colleagues and how you document</a:t>
            </a:r>
          </a:p>
          <a:p>
            <a:r>
              <a:rPr lang="en-US" dirty="0"/>
              <a:t>Not every person who comes with pain complaint is drug seeking</a:t>
            </a:r>
          </a:p>
          <a:p>
            <a:r>
              <a:rPr lang="en-US" dirty="0"/>
              <a:t>It takes a village!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7823" y="3308083"/>
            <a:ext cx="3464177" cy="3048267"/>
          </a:xfrm>
          <a:prstGeom prst="rect">
            <a:avLst/>
          </a:prstGeom>
        </p:spPr>
      </p:pic>
      <p:sp>
        <p:nvSpPr>
          <p:cNvPr id="6" name="Slide Number Placeholder 5">
            <a:extLst>
              <a:ext uri="{FF2B5EF4-FFF2-40B4-BE49-F238E27FC236}">
                <a16:creationId xmlns:a16="http://schemas.microsoft.com/office/drawing/2014/main" id="{62307233-9917-4F35-85DC-91805E7BCAAE}"/>
              </a:ext>
            </a:extLst>
          </p:cNvPr>
          <p:cNvSpPr>
            <a:spLocks noGrp="1"/>
          </p:cNvSpPr>
          <p:nvPr>
            <p:ph type="sldNum" sz="quarter" idx="12"/>
          </p:nvPr>
        </p:nvSpPr>
        <p:spPr/>
        <p:txBody>
          <a:bodyPr/>
          <a:lstStyle/>
          <a:p>
            <a:fld id="{78F38C0E-8DA4-4256-9795-25663E0B0AB9}" type="slidenum">
              <a:rPr lang="en-US" smtClean="0"/>
              <a:t>56</a:t>
            </a:fld>
            <a:endParaRPr lang="en-US"/>
          </a:p>
        </p:txBody>
      </p:sp>
    </p:spTree>
    <p:extLst>
      <p:ext uri="{BB962C8B-B14F-4D97-AF65-F5344CB8AC3E}">
        <p14:creationId xmlns:p14="http://schemas.microsoft.com/office/powerpoint/2010/main" val="68545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988291"/>
            <a:ext cx="7647709" cy="5163127"/>
          </a:xfrm>
        </p:spPr>
      </p:pic>
      <p:sp>
        <p:nvSpPr>
          <p:cNvPr id="2" name="Slide Number Placeholder 1"/>
          <p:cNvSpPr>
            <a:spLocks noGrp="1"/>
          </p:cNvSpPr>
          <p:nvPr>
            <p:ph type="sldNum" sz="quarter" idx="12"/>
          </p:nvPr>
        </p:nvSpPr>
        <p:spPr/>
        <p:txBody>
          <a:bodyPr/>
          <a:lstStyle/>
          <a:p>
            <a:fld id="{3538AD1C-CF9A-4C47-B755-40E812FDB5F9}" type="slidenum">
              <a:rPr lang="en-US" smtClean="0"/>
              <a:t>6</a:t>
            </a:fld>
            <a:endParaRPr lang="en-US" dirty="0"/>
          </a:p>
        </p:txBody>
      </p:sp>
    </p:spTree>
    <p:extLst>
      <p:ext uri="{BB962C8B-B14F-4D97-AF65-F5344CB8AC3E}">
        <p14:creationId xmlns:p14="http://schemas.microsoft.com/office/powerpoint/2010/main" val="73864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A chart of Genotype-Environment  Inte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6697317" cy="48315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Nature vs Nurture</a:t>
            </a:r>
          </a:p>
        </p:txBody>
      </p:sp>
      <p:sp>
        <p:nvSpPr>
          <p:cNvPr id="2" name="Slide Number Placeholder 1"/>
          <p:cNvSpPr>
            <a:spLocks noGrp="1"/>
          </p:cNvSpPr>
          <p:nvPr>
            <p:ph type="sldNum" sz="quarter" idx="12"/>
          </p:nvPr>
        </p:nvSpPr>
        <p:spPr/>
        <p:txBody>
          <a:bodyPr/>
          <a:lstStyle/>
          <a:p>
            <a:fld id="{1AF24147-F40B-4363-BDCB-A374CC78ECB2}" type="slidenum">
              <a:rPr lang="en-US" smtClean="0"/>
              <a:t>7</a:t>
            </a:fld>
            <a:endParaRPr lang="en-US"/>
          </a:p>
        </p:txBody>
      </p:sp>
      <p:sp>
        <p:nvSpPr>
          <p:cNvPr id="3" name="TextBox 2"/>
          <p:cNvSpPr txBox="1"/>
          <p:nvPr/>
        </p:nvSpPr>
        <p:spPr>
          <a:xfrm rot="832522">
            <a:off x="8545715" y="2085263"/>
            <a:ext cx="3369365" cy="646331"/>
          </a:xfrm>
          <a:prstGeom prst="rect">
            <a:avLst/>
          </a:prstGeom>
          <a:noFill/>
        </p:spPr>
        <p:txBody>
          <a:bodyPr wrap="square" rtlCol="0">
            <a:spAutoFit/>
          </a:bodyPr>
          <a:lstStyle/>
          <a:p>
            <a:r>
              <a:rPr lang="en-US" sz="3600" b="1" dirty="0">
                <a:solidFill>
                  <a:schemeClr val="accent5"/>
                </a:solidFill>
              </a:rPr>
              <a:t>40-60% genetic!</a:t>
            </a:r>
          </a:p>
        </p:txBody>
      </p:sp>
    </p:spTree>
    <p:extLst>
      <p:ext uri="{BB962C8B-B14F-4D97-AF65-F5344CB8AC3E}">
        <p14:creationId xmlns:p14="http://schemas.microsoft.com/office/powerpoint/2010/main" val="23823175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738" y="5213349"/>
            <a:ext cx="7286898" cy="1325563"/>
          </a:xfrm>
        </p:spPr>
        <p:txBody>
          <a:bodyPr>
            <a:normAutofit/>
          </a:bodyPr>
          <a:lstStyle/>
          <a:p>
            <a:r>
              <a:rPr lang="en-US" dirty="0"/>
              <a:t>Addiction knows no boundaries</a:t>
            </a:r>
          </a:p>
        </p:txBody>
      </p:sp>
      <p:sp>
        <p:nvSpPr>
          <p:cNvPr id="3" name="Slide Number Placeholder 2"/>
          <p:cNvSpPr>
            <a:spLocks noGrp="1"/>
          </p:cNvSpPr>
          <p:nvPr>
            <p:ph type="sldNum" sz="quarter" idx="12"/>
          </p:nvPr>
        </p:nvSpPr>
        <p:spPr/>
        <p:txBody>
          <a:bodyPr/>
          <a:lstStyle/>
          <a:p>
            <a:fld id="{3538AD1C-CF9A-4C47-B755-40E812FDB5F9}" type="slidenum">
              <a:rPr lang="en-US" smtClean="0"/>
              <a:t>8</a:t>
            </a:fld>
            <a:endParaRPr lang="en-US" dirty="0"/>
          </a:p>
        </p:txBody>
      </p:sp>
      <p:graphicFrame>
        <p:nvGraphicFramePr>
          <p:cNvPr id="5" name="Table 4"/>
          <p:cNvGraphicFramePr>
            <a:graphicFrameLocks noGrp="1"/>
          </p:cNvGraphicFramePr>
          <p:nvPr>
            <p:extLst/>
          </p:nvPr>
        </p:nvGraphicFramePr>
        <p:xfrm>
          <a:off x="1561738" y="609759"/>
          <a:ext cx="8128000" cy="4343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0321924"/>
                    </a:ext>
                  </a:extLst>
                </a:gridCol>
                <a:gridCol w="4064000">
                  <a:extLst>
                    <a:ext uri="{9D8B030D-6E8A-4147-A177-3AD203B41FA5}">
                      <a16:colId xmlns:a16="http://schemas.microsoft.com/office/drawing/2014/main" val="2307611562"/>
                    </a:ext>
                  </a:extLst>
                </a:gridCol>
              </a:tblGrid>
              <a:tr h="0">
                <a:tc>
                  <a:txBody>
                    <a:bodyPr/>
                    <a:lstStyle/>
                    <a:p>
                      <a:r>
                        <a:rPr lang="en-US" dirty="0"/>
                        <a:t>Risk factors</a:t>
                      </a:r>
                    </a:p>
                  </a:txBody>
                  <a:tcPr/>
                </a:tc>
                <a:tc>
                  <a:txBody>
                    <a:bodyPr/>
                    <a:lstStyle/>
                    <a:p>
                      <a:r>
                        <a:rPr lang="en-US" dirty="0"/>
                        <a:t>Protective factors</a:t>
                      </a:r>
                    </a:p>
                  </a:txBody>
                  <a:tcPr/>
                </a:tc>
                <a:extLst>
                  <a:ext uri="{0D108BD9-81ED-4DB2-BD59-A6C34878D82A}">
                    <a16:rowId xmlns:a16="http://schemas.microsoft.com/office/drawing/2014/main" val="4201808047"/>
                  </a:ext>
                </a:extLst>
              </a:tr>
              <a:tr h="370840">
                <a:tc>
                  <a:txBody>
                    <a:bodyPr/>
                    <a:lstStyle/>
                    <a:p>
                      <a:r>
                        <a:rPr lang="en-US" dirty="0"/>
                        <a:t>Adolescence/ young adult</a:t>
                      </a:r>
                    </a:p>
                  </a:txBody>
                  <a:tcPr/>
                </a:tc>
                <a:tc>
                  <a:txBody>
                    <a:bodyPr/>
                    <a:lstStyle/>
                    <a:p>
                      <a:r>
                        <a:rPr lang="en-US" dirty="0"/>
                        <a:t>Older</a:t>
                      </a:r>
                    </a:p>
                  </a:txBody>
                  <a:tcPr/>
                </a:tc>
                <a:extLst>
                  <a:ext uri="{0D108BD9-81ED-4DB2-BD59-A6C34878D82A}">
                    <a16:rowId xmlns:a16="http://schemas.microsoft.com/office/drawing/2014/main" val="2297369096"/>
                  </a:ext>
                </a:extLst>
              </a:tr>
              <a:tr h="370840">
                <a:tc>
                  <a:txBody>
                    <a:bodyPr/>
                    <a:lstStyle/>
                    <a:p>
                      <a:r>
                        <a:rPr lang="en-US" dirty="0"/>
                        <a:t>Family history of</a:t>
                      </a:r>
                      <a:r>
                        <a:rPr lang="en-US" baseline="0" dirty="0"/>
                        <a:t> addiction</a:t>
                      </a:r>
                      <a:endParaRPr lang="en-US" dirty="0"/>
                    </a:p>
                  </a:txBody>
                  <a:tcPr/>
                </a:tc>
                <a:tc>
                  <a:txBody>
                    <a:bodyPr/>
                    <a:lstStyle/>
                    <a:p>
                      <a:r>
                        <a:rPr lang="en-US" dirty="0"/>
                        <a:t>Lack thereof</a:t>
                      </a:r>
                    </a:p>
                  </a:txBody>
                  <a:tcPr/>
                </a:tc>
                <a:extLst>
                  <a:ext uri="{0D108BD9-81ED-4DB2-BD59-A6C34878D82A}">
                    <a16:rowId xmlns:a16="http://schemas.microsoft.com/office/drawing/2014/main" val="2068008015"/>
                  </a:ext>
                </a:extLst>
              </a:tr>
              <a:tr h="370840">
                <a:tc>
                  <a:txBody>
                    <a:bodyPr/>
                    <a:lstStyle/>
                    <a:p>
                      <a:r>
                        <a:rPr lang="en-US" dirty="0"/>
                        <a:t>ADD,</a:t>
                      </a:r>
                      <a:r>
                        <a:rPr lang="en-US" baseline="0" dirty="0"/>
                        <a:t> bipolar, schizophrenia, depression, PTSD</a:t>
                      </a:r>
                      <a:endParaRPr lang="en-US" dirty="0"/>
                    </a:p>
                  </a:txBody>
                  <a:tcPr/>
                </a:tc>
                <a:tc>
                  <a:txBody>
                    <a:bodyPr/>
                    <a:lstStyle/>
                    <a:p>
                      <a:r>
                        <a:rPr lang="en-US" dirty="0"/>
                        <a:t>No mental health issues</a:t>
                      </a:r>
                    </a:p>
                  </a:txBody>
                  <a:tcPr/>
                </a:tc>
                <a:extLst>
                  <a:ext uri="{0D108BD9-81ED-4DB2-BD59-A6C34878D82A}">
                    <a16:rowId xmlns:a16="http://schemas.microsoft.com/office/drawing/2014/main" val="4272176716"/>
                  </a:ext>
                </a:extLst>
              </a:tr>
              <a:tr h="370840">
                <a:tc>
                  <a:txBody>
                    <a:bodyPr/>
                    <a:lstStyle/>
                    <a:p>
                      <a:r>
                        <a:rPr lang="en-US" dirty="0"/>
                        <a:t>Community poverty</a:t>
                      </a:r>
                    </a:p>
                  </a:txBody>
                  <a:tcPr/>
                </a:tc>
                <a:tc>
                  <a:txBody>
                    <a:bodyPr/>
                    <a:lstStyle/>
                    <a:p>
                      <a:r>
                        <a:rPr lang="en-US" dirty="0"/>
                        <a:t>Neighborhood pride</a:t>
                      </a:r>
                    </a:p>
                  </a:txBody>
                  <a:tcPr/>
                </a:tc>
                <a:extLst>
                  <a:ext uri="{0D108BD9-81ED-4DB2-BD59-A6C34878D82A}">
                    <a16:rowId xmlns:a16="http://schemas.microsoft.com/office/drawing/2014/main" val="2677616293"/>
                  </a:ext>
                </a:extLst>
              </a:tr>
              <a:tr h="370840">
                <a:tc>
                  <a:txBody>
                    <a:bodyPr/>
                    <a:lstStyle/>
                    <a:p>
                      <a:r>
                        <a:rPr lang="en-US" dirty="0"/>
                        <a:t>Aggressive childhood behavior</a:t>
                      </a:r>
                    </a:p>
                  </a:txBody>
                  <a:tcPr/>
                </a:tc>
                <a:tc>
                  <a:txBody>
                    <a:bodyPr/>
                    <a:lstStyle/>
                    <a:p>
                      <a:r>
                        <a:rPr lang="en-US" dirty="0"/>
                        <a:t>Good self-control</a:t>
                      </a:r>
                    </a:p>
                  </a:txBody>
                  <a:tcPr/>
                </a:tc>
                <a:extLst>
                  <a:ext uri="{0D108BD9-81ED-4DB2-BD59-A6C34878D82A}">
                    <a16:rowId xmlns:a16="http://schemas.microsoft.com/office/drawing/2014/main" val="1805776030"/>
                  </a:ext>
                </a:extLst>
              </a:tr>
              <a:tr h="370840">
                <a:tc>
                  <a:txBody>
                    <a:bodyPr/>
                    <a:lstStyle/>
                    <a:p>
                      <a:r>
                        <a:rPr lang="en-US" dirty="0"/>
                        <a:t>Poor</a:t>
                      </a:r>
                      <a:r>
                        <a:rPr lang="en-US" baseline="0" dirty="0"/>
                        <a:t> social skills</a:t>
                      </a:r>
                      <a:endParaRPr lang="en-US" dirty="0"/>
                    </a:p>
                  </a:txBody>
                  <a:tcPr/>
                </a:tc>
                <a:tc>
                  <a:txBody>
                    <a:bodyPr/>
                    <a:lstStyle/>
                    <a:p>
                      <a:r>
                        <a:rPr lang="en-US" dirty="0"/>
                        <a:t>Positive relationships</a:t>
                      </a:r>
                    </a:p>
                  </a:txBody>
                  <a:tcPr/>
                </a:tc>
                <a:extLst>
                  <a:ext uri="{0D108BD9-81ED-4DB2-BD59-A6C34878D82A}">
                    <a16:rowId xmlns:a16="http://schemas.microsoft.com/office/drawing/2014/main" val="3850707455"/>
                  </a:ext>
                </a:extLst>
              </a:tr>
              <a:tr h="370840">
                <a:tc>
                  <a:txBody>
                    <a:bodyPr/>
                    <a:lstStyle/>
                    <a:p>
                      <a:r>
                        <a:rPr lang="en-US" dirty="0"/>
                        <a:t>Availability for drugs</a:t>
                      </a:r>
                      <a:r>
                        <a:rPr lang="en-US" baseline="0" dirty="0"/>
                        <a:t> at school</a:t>
                      </a:r>
                      <a:endParaRPr lang="en-US" dirty="0"/>
                    </a:p>
                  </a:txBody>
                  <a:tcPr/>
                </a:tc>
                <a:tc>
                  <a:txBody>
                    <a:bodyPr/>
                    <a:lstStyle/>
                    <a:p>
                      <a:r>
                        <a:rPr lang="en-US" dirty="0"/>
                        <a:t>School anti-drug policies</a:t>
                      </a:r>
                    </a:p>
                  </a:txBody>
                  <a:tcPr/>
                </a:tc>
                <a:extLst>
                  <a:ext uri="{0D108BD9-81ED-4DB2-BD59-A6C34878D82A}">
                    <a16:rowId xmlns:a16="http://schemas.microsoft.com/office/drawing/2014/main" val="690523782"/>
                  </a:ext>
                </a:extLst>
              </a:tr>
              <a:tr h="370840">
                <a:tc>
                  <a:txBody>
                    <a:bodyPr/>
                    <a:lstStyle/>
                    <a:p>
                      <a:r>
                        <a:rPr lang="en-US" dirty="0"/>
                        <a:t>Lack of parental supervision</a:t>
                      </a:r>
                    </a:p>
                  </a:txBody>
                  <a:tcPr/>
                </a:tc>
                <a:tc>
                  <a:txBody>
                    <a:bodyPr/>
                    <a:lstStyle/>
                    <a:p>
                      <a:r>
                        <a:rPr lang="en-US" dirty="0"/>
                        <a:t>Parental</a:t>
                      </a:r>
                      <a:r>
                        <a:rPr lang="en-US" baseline="0" dirty="0"/>
                        <a:t> monitoring and support</a:t>
                      </a:r>
                    </a:p>
                  </a:txBody>
                  <a:tcPr/>
                </a:tc>
                <a:extLst>
                  <a:ext uri="{0D108BD9-81ED-4DB2-BD59-A6C34878D82A}">
                    <a16:rowId xmlns:a16="http://schemas.microsoft.com/office/drawing/2014/main" val="1763461756"/>
                  </a:ext>
                </a:extLst>
              </a:tr>
              <a:tr h="370840">
                <a:tc>
                  <a:txBody>
                    <a:bodyPr/>
                    <a:lstStyle/>
                    <a:p>
                      <a:r>
                        <a:rPr lang="en-US" dirty="0"/>
                        <a:t>Sexual</a:t>
                      </a:r>
                      <a:r>
                        <a:rPr lang="en-US" baseline="0" dirty="0"/>
                        <a:t> abuse/ trauma</a:t>
                      </a:r>
                      <a:endParaRPr lang="en-US" dirty="0"/>
                    </a:p>
                  </a:txBody>
                  <a:tcPr/>
                </a:tc>
                <a:tc>
                  <a:txBody>
                    <a:bodyPr/>
                    <a:lstStyle/>
                    <a:p>
                      <a:r>
                        <a:rPr lang="en-US" baseline="0" dirty="0"/>
                        <a:t>Safe environment</a:t>
                      </a:r>
                    </a:p>
                  </a:txBody>
                  <a:tcPr/>
                </a:tc>
                <a:extLst>
                  <a:ext uri="{0D108BD9-81ED-4DB2-BD59-A6C34878D82A}">
                    <a16:rowId xmlns:a16="http://schemas.microsoft.com/office/drawing/2014/main" val="85834745"/>
                  </a:ext>
                </a:extLst>
              </a:tr>
              <a:tr h="370840">
                <a:tc>
                  <a:txBody>
                    <a:bodyPr/>
                    <a:lstStyle/>
                    <a:p>
                      <a:r>
                        <a:rPr lang="en-US" dirty="0"/>
                        <a:t>Drug experimentation</a:t>
                      </a:r>
                    </a:p>
                  </a:txBody>
                  <a:tcPr/>
                </a:tc>
                <a:tc>
                  <a:txBody>
                    <a:bodyPr/>
                    <a:lstStyle/>
                    <a:p>
                      <a:r>
                        <a:rPr lang="en-US" baseline="0" dirty="0"/>
                        <a:t>Academic competence</a:t>
                      </a:r>
                    </a:p>
                  </a:txBody>
                  <a:tcPr/>
                </a:tc>
                <a:extLst>
                  <a:ext uri="{0D108BD9-81ED-4DB2-BD59-A6C34878D82A}">
                    <a16:rowId xmlns:a16="http://schemas.microsoft.com/office/drawing/2014/main" val="1728137704"/>
                  </a:ext>
                </a:extLst>
              </a:tr>
            </a:tbl>
          </a:graphicData>
        </a:graphic>
      </p:graphicFrame>
    </p:spTree>
    <p:extLst>
      <p:ext uri="{BB962C8B-B14F-4D97-AF65-F5344CB8AC3E}">
        <p14:creationId xmlns:p14="http://schemas.microsoft.com/office/powerpoint/2010/main" val="61060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Risk factors</a:t>
            </a:r>
          </a:p>
        </p:txBody>
      </p:sp>
      <p:sp>
        <p:nvSpPr>
          <p:cNvPr id="4" name="Content Placeholder 3"/>
          <p:cNvSpPr>
            <a:spLocks noGrp="1"/>
          </p:cNvSpPr>
          <p:nvPr>
            <p:ph idx="1"/>
          </p:nvPr>
        </p:nvSpPr>
        <p:spPr>
          <a:extLst/>
        </p:spPr>
        <p:txBody>
          <a:bodyPr rtlCol="0">
            <a:normAutofit/>
          </a:bodyPr>
          <a:lstStyle/>
          <a:p>
            <a:pPr>
              <a:defRPr/>
            </a:pPr>
            <a:r>
              <a:rPr lang="en-US" dirty="0"/>
              <a:t>Inability to manage emotions</a:t>
            </a:r>
          </a:p>
          <a:p>
            <a:pPr>
              <a:defRPr/>
            </a:pPr>
            <a:r>
              <a:rPr lang="en-US" dirty="0"/>
              <a:t>Inability to delay gratification</a:t>
            </a:r>
          </a:p>
          <a:p>
            <a:pPr>
              <a:defRPr/>
            </a:pPr>
            <a:r>
              <a:rPr lang="en-US" dirty="0"/>
              <a:t>Impulsivity</a:t>
            </a:r>
          </a:p>
          <a:p>
            <a:r>
              <a:rPr lang="en-US" dirty="0"/>
              <a:t>Risk taking proneness</a:t>
            </a:r>
          </a:p>
          <a:p>
            <a:r>
              <a:rPr lang="en-US" dirty="0"/>
              <a:t>Risk perception</a:t>
            </a:r>
          </a:p>
          <a:p>
            <a:pPr>
              <a:defRPr/>
            </a:pPr>
            <a:endParaRPr lang="en-US" sz="3200" dirty="0"/>
          </a:p>
          <a:p>
            <a:pPr>
              <a:defRPr/>
            </a:pPr>
            <a:endParaRPr lang="en-US" dirty="0"/>
          </a:p>
        </p:txBody>
      </p:sp>
      <p:sp>
        <p:nvSpPr>
          <p:cNvPr id="5" name="Slide Number Placeholder 4">
            <a:extLst>
              <a:ext uri="{FF2B5EF4-FFF2-40B4-BE49-F238E27FC236}">
                <a16:creationId xmlns:a16="http://schemas.microsoft.com/office/drawing/2014/main" id="{B5F7A543-B3FD-4931-8391-379450599976}"/>
              </a:ext>
            </a:extLst>
          </p:cNvPr>
          <p:cNvSpPr>
            <a:spLocks noGrp="1"/>
          </p:cNvSpPr>
          <p:nvPr>
            <p:ph type="sldNum" sz="quarter" idx="12"/>
          </p:nvPr>
        </p:nvSpPr>
        <p:spPr/>
        <p:txBody>
          <a:bodyPr/>
          <a:lstStyle/>
          <a:p>
            <a:fld id="{78F38C0E-8DA4-4256-9795-25663E0B0AB9}" type="slidenum">
              <a:rPr lang="en-US" smtClean="0"/>
              <a:t>9</a:t>
            </a:fld>
            <a:endParaRPr lang="en-US"/>
          </a:p>
        </p:txBody>
      </p:sp>
    </p:spTree>
    <p:extLst>
      <p:ext uri="{BB962C8B-B14F-4D97-AF65-F5344CB8AC3E}">
        <p14:creationId xmlns:p14="http://schemas.microsoft.com/office/powerpoint/2010/main" val="3508285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3668</Words>
  <Application>Microsoft Office PowerPoint</Application>
  <PresentationFormat>Widescreen</PresentationFormat>
  <Paragraphs>476</Paragraphs>
  <Slides>56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Noto Sans Symbols</vt:lpstr>
      <vt:lpstr>Quattrocento</vt:lpstr>
      <vt:lpstr>Times New Roman</vt:lpstr>
      <vt:lpstr>Office Theme</vt:lpstr>
      <vt:lpstr>Opioid Crisis APP Symposium June 20th 2018</vt:lpstr>
      <vt:lpstr>Disclosure:</vt:lpstr>
      <vt:lpstr>Objectives</vt:lpstr>
      <vt:lpstr>How does addiction start?</vt:lpstr>
      <vt:lpstr>How does addiction start?</vt:lpstr>
      <vt:lpstr>PowerPoint Presentation</vt:lpstr>
      <vt:lpstr>Nature vs Nurture</vt:lpstr>
      <vt:lpstr>Addiction knows no boundaries</vt:lpstr>
      <vt:lpstr>Risk factors</vt:lpstr>
      <vt:lpstr>Stress – Pain Connection</vt:lpstr>
      <vt:lpstr>Risk Factors: agent perspective:</vt:lpstr>
      <vt:lpstr>What is “Addiction”?</vt:lpstr>
      <vt:lpstr>DSM 5 Definition: Substance Use Disorder</vt:lpstr>
      <vt:lpstr>DSM 5 Critique</vt:lpstr>
      <vt:lpstr>Addiction</vt:lpstr>
      <vt:lpstr>Addiction:</vt:lpstr>
      <vt:lpstr>Not part of the Definition per ASAM:</vt:lpstr>
      <vt:lpstr>Neurobiology of Addiction</vt:lpstr>
      <vt:lpstr>Dopamine Action in the Reward Center:</vt:lpstr>
      <vt:lpstr>PowerPoint Presentation</vt:lpstr>
      <vt:lpstr>What do opioid feel like?</vt:lpstr>
      <vt:lpstr>PowerPoint Presentation</vt:lpstr>
      <vt:lpstr>Neuro-adaptation - Summary</vt:lpstr>
      <vt:lpstr>PowerPoint Presentation</vt:lpstr>
      <vt:lpstr>Relapse/ recovery:</vt:lpstr>
      <vt:lpstr>Relapse:</vt:lpstr>
      <vt:lpstr>Assessment:</vt:lpstr>
      <vt:lpstr>Screening resources</vt:lpstr>
      <vt:lpstr>Assessment of Substance use: </vt:lpstr>
      <vt:lpstr>PowerPoint Presentation</vt:lpstr>
      <vt:lpstr>Treatment</vt:lpstr>
      <vt:lpstr>Treatment principles</vt:lpstr>
      <vt:lpstr>Isn’t this just substituting one drug for another?</vt:lpstr>
      <vt:lpstr>How do those meds help treat addiction?</vt:lpstr>
      <vt:lpstr>Medication assisted recovery: </vt:lpstr>
      <vt:lpstr>FDA approved medications:</vt:lpstr>
      <vt:lpstr>Different actions on the mu receptor</vt:lpstr>
      <vt:lpstr>Methadone</vt:lpstr>
      <vt:lpstr>Methadone</vt:lpstr>
      <vt:lpstr>Buprenorphine and Combination Products</vt:lpstr>
      <vt:lpstr>Buprenorphine and Combination Products</vt:lpstr>
      <vt:lpstr>New legal regulation 2016:</vt:lpstr>
      <vt:lpstr>Naltrexone</vt:lpstr>
      <vt:lpstr>Naltrexone</vt:lpstr>
      <vt:lpstr>Harm Reduction </vt:lpstr>
      <vt:lpstr>Pearls:</vt:lpstr>
      <vt:lpstr>ICU</vt:lpstr>
      <vt:lpstr>Emergency Department scenarios</vt:lpstr>
      <vt:lpstr>Emergency Department scenarios</vt:lpstr>
      <vt:lpstr>Emergency Department scenarios</vt:lpstr>
      <vt:lpstr>Inpatient</vt:lpstr>
      <vt:lpstr>Inpatient</vt:lpstr>
      <vt:lpstr>Ambulatory</vt:lpstr>
      <vt:lpstr>Ambulatory</vt:lpstr>
      <vt:lpstr>Ambulatory</vt:lpstr>
      <vt:lpstr>Closing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Crisis APP Symposium June 20th 2018</dc:title>
  <dc:creator>Kowol, Mary-Anne</dc:creator>
  <cp:lastModifiedBy>Oehlke, Gail</cp:lastModifiedBy>
  <cp:revision>84</cp:revision>
  <dcterms:created xsi:type="dcterms:W3CDTF">2018-06-01T12:40:00Z</dcterms:created>
  <dcterms:modified xsi:type="dcterms:W3CDTF">2018-06-04T19:45:38Z</dcterms:modified>
</cp:coreProperties>
</file>