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99" r:id="rId3"/>
    <p:sldId id="271" r:id="rId4"/>
    <p:sldId id="298" r:id="rId5"/>
    <p:sldId id="300" r:id="rId6"/>
    <p:sldId id="357" r:id="rId7"/>
    <p:sldId id="358" r:id="rId8"/>
    <p:sldId id="273" r:id="rId9"/>
    <p:sldId id="343" r:id="rId10"/>
    <p:sldId id="344" r:id="rId11"/>
    <p:sldId id="334" r:id="rId12"/>
    <p:sldId id="335" r:id="rId13"/>
    <p:sldId id="336" r:id="rId14"/>
    <p:sldId id="342" r:id="rId15"/>
    <p:sldId id="355" r:id="rId16"/>
    <p:sldId id="356" r:id="rId17"/>
    <p:sldId id="301" r:id="rId18"/>
    <p:sldId id="302" r:id="rId19"/>
    <p:sldId id="303" r:id="rId20"/>
    <p:sldId id="264" r:id="rId21"/>
    <p:sldId id="261" r:id="rId22"/>
    <p:sldId id="262" r:id="rId23"/>
    <p:sldId id="304" r:id="rId24"/>
    <p:sldId id="274" r:id="rId25"/>
    <p:sldId id="345" r:id="rId26"/>
    <p:sldId id="346" r:id="rId27"/>
    <p:sldId id="359" r:id="rId28"/>
    <p:sldId id="268" r:id="rId29"/>
    <p:sldId id="269" r:id="rId30"/>
    <p:sldId id="309" r:id="rId31"/>
    <p:sldId id="360" r:id="rId32"/>
    <p:sldId id="285" r:id="rId33"/>
    <p:sldId id="308" r:id="rId34"/>
    <p:sldId id="364" r:id="rId35"/>
    <p:sldId id="276" r:id="rId36"/>
    <p:sldId id="310" r:id="rId37"/>
    <p:sldId id="311" r:id="rId38"/>
    <p:sldId id="312" r:id="rId39"/>
    <p:sldId id="332" r:id="rId40"/>
    <p:sldId id="322" r:id="rId41"/>
    <p:sldId id="323" r:id="rId42"/>
    <p:sldId id="286" r:id="rId43"/>
    <p:sldId id="277" r:id="rId44"/>
    <p:sldId id="318" r:id="rId45"/>
    <p:sldId id="333" r:id="rId46"/>
    <p:sldId id="326" r:id="rId47"/>
    <p:sldId id="361" r:id="rId48"/>
    <p:sldId id="337" r:id="rId49"/>
    <p:sldId id="307" r:id="rId50"/>
    <p:sldId id="376" r:id="rId51"/>
    <p:sldId id="263" r:id="rId52"/>
    <p:sldId id="258" r:id="rId53"/>
    <p:sldId id="260" r:id="rId54"/>
    <p:sldId id="366" r:id="rId55"/>
    <p:sldId id="265" r:id="rId56"/>
    <p:sldId id="267" r:id="rId57"/>
    <p:sldId id="367" r:id="rId58"/>
    <p:sldId id="275" r:id="rId59"/>
    <p:sldId id="319" r:id="rId60"/>
    <p:sldId id="320" r:id="rId61"/>
    <p:sldId id="368" r:id="rId62"/>
    <p:sldId id="338" r:id="rId63"/>
    <p:sldId id="306" r:id="rId64"/>
    <p:sldId id="377" r:id="rId65"/>
    <p:sldId id="278" r:id="rId66"/>
    <p:sldId id="313" r:id="rId67"/>
    <p:sldId id="370" r:id="rId68"/>
    <p:sldId id="279" r:id="rId69"/>
    <p:sldId id="314" r:id="rId70"/>
    <p:sldId id="315" r:id="rId71"/>
    <p:sldId id="371" r:id="rId72"/>
    <p:sldId id="280" r:id="rId73"/>
    <p:sldId id="329" r:id="rId74"/>
    <p:sldId id="330" r:id="rId75"/>
    <p:sldId id="327" r:id="rId76"/>
    <p:sldId id="328" r:id="rId77"/>
    <p:sldId id="372" r:id="rId78"/>
    <p:sldId id="339" r:id="rId79"/>
    <p:sldId id="305" r:id="rId80"/>
    <p:sldId id="375" r:id="rId81"/>
    <p:sldId id="281" r:id="rId82"/>
    <p:sldId id="349" r:id="rId83"/>
    <p:sldId id="347" r:id="rId84"/>
    <p:sldId id="348" r:id="rId85"/>
    <p:sldId id="351" r:id="rId86"/>
    <p:sldId id="352" r:id="rId87"/>
    <p:sldId id="373" r:id="rId88"/>
    <p:sldId id="282" r:id="rId89"/>
    <p:sldId id="353" r:id="rId90"/>
    <p:sldId id="354" r:id="rId91"/>
    <p:sldId id="374" r:id="rId92"/>
    <p:sldId id="340" r:id="rId93"/>
    <p:sldId id="341" r:id="rId94"/>
    <p:sldId id="259" r:id="rId95"/>
    <p:sldId id="257" r:id="rId96"/>
    <p:sldId id="331" r:id="rId97"/>
    <p:sldId id="316" r:id="rId98"/>
    <p:sldId id="317" r:id="rId99"/>
    <p:sldId id="325" r:id="rId100"/>
    <p:sldId id="266" r:id="rId101"/>
  </p:sldIdLst>
  <p:sldSz cx="12192000" cy="6858000"/>
  <p:notesSz cx="6858000" cy="91440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37C92ED-8C1F-4A67-9ACF-BD372EAC16F5}">
          <p14:sldIdLst>
            <p14:sldId id="256"/>
            <p14:sldId id="299"/>
            <p14:sldId id="271"/>
            <p14:sldId id="298"/>
          </p14:sldIdLst>
        </p14:section>
        <p14:section name="Defense of Polypharmacy" id="{5B260443-457F-4673-AEDE-B4AD812AE179}">
          <p14:sldIdLst>
            <p14:sldId id="300"/>
            <p14:sldId id="357"/>
            <p14:sldId id="358"/>
          </p14:sldIdLst>
        </p14:section>
        <p14:section name="Case 1" id="{CB0CABBE-8254-454F-A453-E1A6CCA9AA5E}">
          <p14:sldIdLst>
            <p14:sldId id="273"/>
            <p14:sldId id="343"/>
            <p14:sldId id="344"/>
          </p14:sldIdLst>
        </p14:section>
        <p14:section name="Case 2" id="{D2AC3B75-B4A5-4ACE-B7CC-3521D261AA3C}">
          <p14:sldIdLst>
            <p14:sldId id="334"/>
            <p14:sldId id="335"/>
            <p14:sldId id="336"/>
          </p14:sldIdLst>
        </p14:section>
        <p14:section name="Wrap-Up" id="{DA33D31E-CE22-486A-BF33-940743DECB4A}">
          <p14:sldIdLst>
            <p14:sldId id="342"/>
            <p14:sldId id="355"/>
            <p14:sldId id="356"/>
          </p14:sldIdLst>
        </p14:section>
        <p14:section name="Topical Analgesics" id="{70D4072F-25CD-4833-B6D2-B8FF5FB690AC}">
          <p14:sldIdLst>
            <p14:sldId id="301"/>
            <p14:sldId id="302"/>
            <p14:sldId id="303"/>
            <p14:sldId id="264"/>
            <p14:sldId id="261"/>
            <p14:sldId id="262"/>
            <p14:sldId id="304"/>
            <p14:sldId id="274"/>
            <p14:sldId id="345"/>
            <p14:sldId id="346"/>
            <p14:sldId id="359"/>
            <p14:sldId id="268"/>
            <p14:sldId id="269"/>
            <p14:sldId id="309"/>
            <p14:sldId id="360"/>
            <p14:sldId id="285"/>
          </p14:sldIdLst>
        </p14:section>
        <p14:section name="Anti-Depressants" id="{D475199F-67C9-43E2-900B-EA8A6FB306AF}">
          <p14:sldIdLst>
            <p14:sldId id="308"/>
            <p14:sldId id="364"/>
            <p14:sldId id="276"/>
            <p14:sldId id="310"/>
            <p14:sldId id="311"/>
            <p14:sldId id="312"/>
            <p14:sldId id="332"/>
            <p14:sldId id="322"/>
            <p14:sldId id="323"/>
            <p14:sldId id="286"/>
            <p14:sldId id="277"/>
            <p14:sldId id="318"/>
            <p14:sldId id="333"/>
            <p14:sldId id="326"/>
            <p14:sldId id="361"/>
            <p14:sldId id="337"/>
          </p14:sldIdLst>
        </p14:section>
        <p14:section name="Anti-Epileptics" id="{7C399E98-79E1-49E5-8154-D0AA21961573}">
          <p14:sldIdLst>
            <p14:sldId id="307"/>
            <p14:sldId id="376"/>
            <p14:sldId id="263"/>
            <p14:sldId id="258"/>
            <p14:sldId id="260"/>
            <p14:sldId id="366"/>
            <p14:sldId id="265"/>
            <p14:sldId id="267"/>
            <p14:sldId id="367"/>
            <p14:sldId id="275"/>
            <p14:sldId id="319"/>
            <p14:sldId id="320"/>
            <p14:sldId id="368"/>
            <p14:sldId id="338"/>
          </p14:sldIdLst>
        </p14:section>
        <p14:section name="Muscle Relaxants" id="{DDE5363B-6F7E-4202-8AF2-80653C255E89}">
          <p14:sldIdLst>
            <p14:sldId id="306"/>
            <p14:sldId id="377"/>
            <p14:sldId id="278"/>
            <p14:sldId id="313"/>
            <p14:sldId id="370"/>
            <p14:sldId id="279"/>
            <p14:sldId id="314"/>
            <p14:sldId id="315"/>
            <p14:sldId id="371"/>
            <p14:sldId id="280"/>
            <p14:sldId id="329"/>
            <p14:sldId id="330"/>
            <p14:sldId id="327"/>
            <p14:sldId id="328"/>
            <p14:sldId id="372"/>
            <p14:sldId id="339"/>
          </p14:sldIdLst>
        </p14:section>
        <p14:section name="IV Therapies" id="{5BDCADB2-FEDE-40C5-8026-E68CDA1B3229}">
          <p14:sldIdLst>
            <p14:sldId id="305"/>
            <p14:sldId id="375"/>
            <p14:sldId id="281"/>
            <p14:sldId id="349"/>
            <p14:sldId id="347"/>
            <p14:sldId id="348"/>
            <p14:sldId id="351"/>
            <p14:sldId id="352"/>
            <p14:sldId id="373"/>
            <p14:sldId id="282"/>
            <p14:sldId id="353"/>
            <p14:sldId id="354"/>
            <p14:sldId id="374"/>
            <p14:sldId id="340"/>
          </p14:sldIdLst>
        </p14:section>
        <p14:section name="Appendix" id="{7CC1D9EF-B37C-418A-B52E-BE28D0AEEB11}">
          <p14:sldIdLst>
            <p14:sldId id="341"/>
            <p14:sldId id="259"/>
            <p14:sldId id="257"/>
            <p14:sldId id="331"/>
          </p14:sldIdLst>
        </p14:section>
        <p14:section name="Removed SNRI Slides" id="{1D1E0A2E-290D-4118-A6CF-D7CB90F8EC74}">
          <p14:sldIdLst>
            <p14:sldId id="316"/>
            <p14:sldId id="317"/>
            <p14:sldId id="325"/>
          </p14:sldIdLst>
        </p14:section>
        <p14:section name="Removed Antiepileptic Slides" id="{BC236A1B-E3E0-4EF1-9255-7CAD1E0554E4}">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9"/>
    <a:srgbClr val="006666"/>
    <a:srgbClr val="008080"/>
    <a:srgbClr val="006699"/>
    <a:srgbClr val="003366"/>
    <a:srgbClr val="66CCFF"/>
    <a:srgbClr val="CCECFF"/>
    <a:srgbClr val="FF0000"/>
    <a:srgbClr val="00CC66"/>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9AF9F-1D9F-45AE-92E0-50C7EC0AFCC8}" v="16156" dt="2022-05-05T15:16:48.24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78" d="100"/>
          <a:sy n="78" d="100"/>
        </p:scale>
        <p:origin x="576"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gs" Target="tags/tag1.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0C9CA-86FF-4558-A10A-34161D47E3E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1525578F-50D2-427B-B822-59B13BAD5399}">
      <dgm:prSet phldrT="[Text]"/>
      <dgm:spPr/>
      <dgm:t>
        <a:bodyPr/>
        <a:lstStyle/>
        <a:p>
          <a:r>
            <a:rPr lang="en-US" dirty="0">
              <a:latin typeface="Ink Free" panose="03080402000500000000" pitchFamily="66" charset="0"/>
            </a:rPr>
            <a:t>Pain</a:t>
          </a:r>
        </a:p>
      </dgm:t>
    </dgm:pt>
    <dgm:pt modelId="{DEC1E884-147E-4210-913B-75F984878F92}" type="parTrans" cxnId="{EB939E1A-0ADE-4693-9E44-C1599AF9D41D}">
      <dgm:prSet/>
      <dgm:spPr/>
      <dgm:t>
        <a:bodyPr/>
        <a:lstStyle/>
        <a:p>
          <a:endParaRPr lang="en-US"/>
        </a:p>
      </dgm:t>
    </dgm:pt>
    <dgm:pt modelId="{4C71A5D6-6BA4-41EF-AB42-009D8D102FC9}" type="sibTrans" cxnId="{EB939E1A-0ADE-4693-9E44-C1599AF9D41D}">
      <dgm:prSet/>
      <dgm:spPr/>
      <dgm:t>
        <a:bodyPr/>
        <a:lstStyle/>
        <a:p>
          <a:endParaRPr lang="en-US"/>
        </a:p>
      </dgm:t>
    </dgm:pt>
    <dgm:pt modelId="{F66FD33D-68D6-46AF-A985-91AD072D0F48}">
      <dgm:prSet phldrT="[Text]" custT="1"/>
      <dgm:spPr/>
      <dgm:t>
        <a:bodyPr/>
        <a:lstStyle/>
        <a:p>
          <a:r>
            <a:rPr lang="en-US" sz="1800" dirty="0">
              <a:latin typeface="Ink Free" panose="03080402000500000000" pitchFamily="66" charset="0"/>
            </a:rPr>
            <a:t>Nociception</a:t>
          </a:r>
        </a:p>
      </dgm:t>
    </dgm:pt>
    <dgm:pt modelId="{8189C5BD-7C96-4E43-8432-57ADC50C2BF8}" type="parTrans" cxnId="{E98CED97-1E06-4E9F-9A95-16D705C53057}">
      <dgm:prSet/>
      <dgm:spPr/>
      <dgm:t>
        <a:bodyPr/>
        <a:lstStyle/>
        <a:p>
          <a:endParaRPr lang="en-US"/>
        </a:p>
      </dgm:t>
    </dgm:pt>
    <dgm:pt modelId="{E8FFFA87-CB11-440B-8DC1-A7A7B173395A}" type="sibTrans" cxnId="{E98CED97-1E06-4E9F-9A95-16D705C53057}">
      <dgm:prSet/>
      <dgm:spPr/>
      <dgm:t>
        <a:bodyPr/>
        <a:lstStyle/>
        <a:p>
          <a:endParaRPr lang="en-US"/>
        </a:p>
      </dgm:t>
    </dgm:pt>
    <dgm:pt modelId="{91227789-4397-4011-A639-B5D2E7A1CCAB}">
      <dgm:prSet phldrT="[Text]" custT="1"/>
      <dgm:spPr/>
      <dgm:t>
        <a:bodyPr/>
        <a:lstStyle/>
        <a:p>
          <a:r>
            <a:rPr lang="en-US" sz="1800" dirty="0">
              <a:latin typeface="Ink Free" panose="03080402000500000000" pitchFamily="66" charset="0"/>
            </a:rPr>
            <a:t>Psychosocial Factors</a:t>
          </a:r>
        </a:p>
      </dgm:t>
    </dgm:pt>
    <dgm:pt modelId="{950E7A9B-D488-483D-825F-B6350B247910}" type="parTrans" cxnId="{2D98D6CB-CBE6-4EF2-952F-57971EDC64C3}">
      <dgm:prSet/>
      <dgm:spPr/>
      <dgm:t>
        <a:bodyPr/>
        <a:lstStyle/>
        <a:p>
          <a:endParaRPr lang="en-US"/>
        </a:p>
      </dgm:t>
    </dgm:pt>
    <dgm:pt modelId="{3C62FBB4-4EF6-4C11-903D-812C4AFC90C9}" type="sibTrans" cxnId="{2D98D6CB-CBE6-4EF2-952F-57971EDC64C3}">
      <dgm:prSet/>
      <dgm:spPr/>
      <dgm:t>
        <a:bodyPr/>
        <a:lstStyle/>
        <a:p>
          <a:endParaRPr lang="en-US"/>
        </a:p>
      </dgm:t>
    </dgm:pt>
    <dgm:pt modelId="{06D6B1E2-41BA-4576-B3B8-4D236CA41355}">
      <dgm:prSet phldrT="[Text]" custT="1"/>
      <dgm:spPr/>
      <dgm:t>
        <a:bodyPr/>
        <a:lstStyle/>
        <a:p>
          <a:r>
            <a:rPr lang="en-US" sz="1800" dirty="0">
              <a:latin typeface="Ink Free" panose="03080402000500000000" pitchFamily="66" charset="0"/>
            </a:rPr>
            <a:t>Endogenous Pain Modification</a:t>
          </a:r>
        </a:p>
      </dgm:t>
    </dgm:pt>
    <dgm:pt modelId="{B9B49CF9-4C51-4D4F-9D86-6665ED154961}" type="parTrans" cxnId="{D6F58115-1B85-4D57-82F9-14BFF8A56C0F}">
      <dgm:prSet/>
      <dgm:spPr/>
      <dgm:t>
        <a:bodyPr/>
        <a:lstStyle/>
        <a:p>
          <a:endParaRPr lang="en-US"/>
        </a:p>
      </dgm:t>
    </dgm:pt>
    <dgm:pt modelId="{D904C84C-4A57-4BA6-B051-9EF5BC9769D5}" type="sibTrans" cxnId="{D6F58115-1B85-4D57-82F9-14BFF8A56C0F}">
      <dgm:prSet/>
      <dgm:spPr/>
      <dgm:t>
        <a:bodyPr/>
        <a:lstStyle/>
        <a:p>
          <a:endParaRPr lang="en-US"/>
        </a:p>
      </dgm:t>
    </dgm:pt>
    <dgm:pt modelId="{758EFB2A-0AC1-450D-8560-1829BADD7647}">
      <dgm:prSet phldrT="[Text]" custT="1"/>
      <dgm:spPr/>
      <dgm:t>
        <a:bodyPr/>
        <a:lstStyle/>
        <a:p>
          <a:r>
            <a:rPr lang="en-US" sz="1800" dirty="0">
              <a:latin typeface="Ink Free" panose="03080402000500000000" pitchFamily="66" charset="0"/>
            </a:rPr>
            <a:t>Pathophysiology</a:t>
          </a:r>
        </a:p>
      </dgm:t>
    </dgm:pt>
    <dgm:pt modelId="{FF869D8B-4695-4D27-8136-6858619A8169}" type="parTrans" cxnId="{4F4D69AE-009D-4482-9A2D-4B9F46A5456C}">
      <dgm:prSet/>
      <dgm:spPr/>
      <dgm:t>
        <a:bodyPr/>
        <a:lstStyle/>
        <a:p>
          <a:endParaRPr lang="en-US"/>
        </a:p>
      </dgm:t>
    </dgm:pt>
    <dgm:pt modelId="{5FCDE647-946C-4E4F-9D44-3A528B68A1F4}" type="sibTrans" cxnId="{4F4D69AE-009D-4482-9A2D-4B9F46A5456C}">
      <dgm:prSet/>
      <dgm:spPr/>
      <dgm:t>
        <a:bodyPr/>
        <a:lstStyle/>
        <a:p>
          <a:endParaRPr lang="en-US"/>
        </a:p>
      </dgm:t>
    </dgm:pt>
    <dgm:pt modelId="{D295F410-F683-4EAA-AB99-0EFDC2ACB3E5}" type="pres">
      <dgm:prSet presAssocID="{3B00C9CA-86FF-4558-A10A-34161D47E3E7}" presName="composite" presStyleCnt="0">
        <dgm:presLayoutVars>
          <dgm:chMax val="1"/>
          <dgm:dir/>
          <dgm:resizeHandles val="exact"/>
        </dgm:presLayoutVars>
      </dgm:prSet>
      <dgm:spPr/>
    </dgm:pt>
    <dgm:pt modelId="{B33A583E-7F29-4922-9136-464E238FF55E}" type="pres">
      <dgm:prSet presAssocID="{3B00C9CA-86FF-4558-A10A-34161D47E3E7}" presName="radial" presStyleCnt="0">
        <dgm:presLayoutVars>
          <dgm:animLvl val="ctr"/>
        </dgm:presLayoutVars>
      </dgm:prSet>
      <dgm:spPr/>
    </dgm:pt>
    <dgm:pt modelId="{4C056018-61FF-4F9B-9004-094F9D1DE251}" type="pres">
      <dgm:prSet presAssocID="{1525578F-50D2-427B-B822-59B13BAD5399}" presName="centerShape" presStyleLbl="vennNode1" presStyleIdx="0" presStyleCnt="5" custScaleX="86563" custScaleY="86563"/>
      <dgm:spPr/>
    </dgm:pt>
    <dgm:pt modelId="{E5E5749D-5278-4E2F-B865-6CB6C917D45E}" type="pres">
      <dgm:prSet presAssocID="{F66FD33D-68D6-46AF-A985-91AD072D0F48}" presName="node" presStyleLbl="vennNode1" presStyleIdx="1" presStyleCnt="5" custScaleX="123661" custScaleY="123661" custRadScaleRad="81013" custRadScaleInc="-415">
        <dgm:presLayoutVars>
          <dgm:bulletEnabled val="1"/>
        </dgm:presLayoutVars>
      </dgm:prSet>
      <dgm:spPr/>
    </dgm:pt>
    <dgm:pt modelId="{68606D7E-7643-4A86-AFB6-2CDAAE3A0A5C}" type="pres">
      <dgm:prSet presAssocID="{91227789-4397-4011-A639-B5D2E7A1CCAB}" presName="node" presStyleLbl="vennNode1" presStyleIdx="2" presStyleCnt="5" custScaleX="123661" custScaleY="123661" custRadScaleRad="90135" custRadScaleInc="-590">
        <dgm:presLayoutVars>
          <dgm:bulletEnabled val="1"/>
        </dgm:presLayoutVars>
      </dgm:prSet>
      <dgm:spPr/>
    </dgm:pt>
    <dgm:pt modelId="{91657650-CC28-4444-B096-6680D8BB7746}" type="pres">
      <dgm:prSet presAssocID="{06D6B1E2-41BA-4576-B3B8-4D236CA41355}" presName="node" presStyleLbl="vennNode1" presStyleIdx="3" presStyleCnt="5" custScaleX="123661" custScaleY="123661" custRadScaleRad="84187" custRadScaleInc="-998">
        <dgm:presLayoutVars>
          <dgm:bulletEnabled val="1"/>
        </dgm:presLayoutVars>
      </dgm:prSet>
      <dgm:spPr/>
    </dgm:pt>
    <dgm:pt modelId="{88C944BE-CA76-49B7-932F-2315F3567731}" type="pres">
      <dgm:prSet presAssocID="{758EFB2A-0AC1-450D-8560-1829BADD7647}" presName="node" presStyleLbl="vennNode1" presStyleIdx="4" presStyleCnt="5" custScaleX="123661" custScaleY="123661" custRadScaleRad="88136" custRadScaleInc="603">
        <dgm:presLayoutVars>
          <dgm:bulletEnabled val="1"/>
        </dgm:presLayoutVars>
      </dgm:prSet>
      <dgm:spPr/>
    </dgm:pt>
  </dgm:ptLst>
  <dgm:cxnLst>
    <dgm:cxn modelId="{F5245D03-7948-46DF-96D3-494EE2AB083B}" type="presOf" srcId="{F66FD33D-68D6-46AF-A985-91AD072D0F48}" destId="{E5E5749D-5278-4E2F-B865-6CB6C917D45E}" srcOrd="0" destOrd="0" presId="urn:microsoft.com/office/officeart/2005/8/layout/radial3"/>
    <dgm:cxn modelId="{D6F58115-1B85-4D57-82F9-14BFF8A56C0F}" srcId="{1525578F-50D2-427B-B822-59B13BAD5399}" destId="{06D6B1E2-41BA-4576-B3B8-4D236CA41355}" srcOrd="2" destOrd="0" parTransId="{B9B49CF9-4C51-4D4F-9D86-6665ED154961}" sibTransId="{D904C84C-4A57-4BA6-B051-9EF5BC9769D5}"/>
    <dgm:cxn modelId="{EB939E1A-0ADE-4693-9E44-C1599AF9D41D}" srcId="{3B00C9CA-86FF-4558-A10A-34161D47E3E7}" destId="{1525578F-50D2-427B-B822-59B13BAD5399}" srcOrd="0" destOrd="0" parTransId="{DEC1E884-147E-4210-913B-75F984878F92}" sibTransId="{4C71A5D6-6BA4-41EF-AB42-009D8D102FC9}"/>
    <dgm:cxn modelId="{0029CD29-921B-4234-84B0-30CC50AB2A45}" type="presOf" srcId="{06D6B1E2-41BA-4576-B3B8-4D236CA41355}" destId="{91657650-CC28-4444-B096-6680D8BB7746}" srcOrd="0" destOrd="0" presId="urn:microsoft.com/office/officeart/2005/8/layout/radial3"/>
    <dgm:cxn modelId="{2C0F696C-240D-4D3F-8C87-B8B09C0E8680}" type="presOf" srcId="{1525578F-50D2-427B-B822-59B13BAD5399}" destId="{4C056018-61FF-4F9B-9004-094F9D1DE251}" srcOrd="0" destOrd="0" presId="urn:microsoft.com/office/officeart/2005/8/layout/radial3"/>
    <dgm:cxn modelId="{A7C3DE8F-CB57-4BD5-AABA-1637742C3FF7}" type="presOf" srcId="{758EFB2A-0AC1-450D-8560-1829BADD7647}" destId="{88C944BE-CA76-49B7-932F-2315F3567731}" srcOrd="0" destOrd="0" presId="urn:microsoft.com/office/officeart/2005/8/layout/radial3"/>
    <dgm:cxn modelId="{E98CED97-1E06-4E9F-9A95-16D705C53057}" srcId="{1525578F-50D2-427B-B822-59B13BAD5399}" destId="{F66FD33D-68D6-46AF-A985-91AD072D0F48}" srcOrd="0" destOrd="0" parTransId="{8189C5BD-7C96-4E43-8432-57ADC50C2BF8}" sibTransId="{E8FFFA87-CB11-440B-8DC1-A7A7B173395A}"/>
    <dgm:cxn modelId="{4F4D69AE-009D-4482-9A2D-4B9F46A5456C}" srcId="{1525578F-50D2-427B-B822-59B13BAD5399}" destId="{758EFB2A-0AC1-450D-8560-1829BADD7647}" srcOrd="3" destOrd="0" parTransId="{FF869D8B-4695-4D27-8136-6858619A8169}" sibTransId="{5FCDE647-946C-4E4F-9D44-3A528B68A1F4}"/>
    <dgm:cxn modelId="{53E5F1C6-C7D2-4B1B-B086-B86E25306E9E}" type="presOf" srcId="{91227789-4397-4011-A639-B5D2E7A1CCAB}" destId="{68606D7E-7643-4A86-AFB6-2CDAAE3A0A5C}" srcOrd="0" destOrd="0" presId="urn:microsoft.com/office/officeart/2005/8/layout/radial3"/>
    <dgm:cxn modelId="{2D98D6CB-CBE6-4EF2-952F-57971EDC64C3}" srcId="{1525578F-50D2-427B-B822-59B13BAD5399}" destId="{91227789-4397-4011-A639-B5D2E7A1CCAB}" srcOrd="1" destOrd="0" parTransId="{950E7A9B-D488-483D-825F-B6350B247910}" sibTransId="{3C62FBB4-4EF6-4C11-903D-812C4AFC90C9}"/>
    <dgm:cxn modelId="{B0D163F6-6A2D-4B81-922D-261919C85788}" type="presOf" srcId="{3B00C9CA-86FF-4558-A10A-34161D47E3E7}" destId="{D295F410-F683-4EAA-AB99-0EFDC2ACB3E5}" srcOrd="0" destOrd="0" presId="urn:microsoft.com/office/officeart/2005/8/layout/radial3"/>
    <dgm:cxn modelId="{FD2E9703-2C5A-46B4-B541-B177EEE649AE}" type="presParOf" srcId="{D295F410-F683-4EAA-AB99-0EFDC2ACB3E5}" destId="{B33A583E-7F29-4922-9136-464E238FF55E}" srcOrd="0" destOrd="0" presId="urn:microsoft.com/office/officeart/2005/8/layout/radial3"/>
    <dgm:cxn modelId="{75F610FC-4B8F-4F6D-BFA0-0E0091BA637F}" type="presParOf" srcId="{B33A583E-7F29-4922-9136-464E238FF55E}" destId="{4C056018-61FF-4F9B-9004-094F9D1DE251}" srcOrd="0" destOrd="0" presId="urn:microsoft.com/office/officeart/2005/8/layout/radial3"/>
    <dgm:cxn modelId="{0FA5B4F9-D594-47C0-8892-D7D026EE1374}" type="presParOf" srcId="{B33A583E-7F29-4922-9136-464E238FF55E}" destId="{E5E5749D-5278-4E2F-B865-6CB6C917D45E}" srcOrd="1" destOrd="0" presId="urn:microsoft.com/office/officeart/2005/8/layout/radial3"/>
    <dgm:cxn modelId="{A336B446-28F7-4C2B-92C8-7C46B4D3E6DC}" type="presParOf" srcId="{B33A583E-7F29-4922-9136-464E238FF55E}" destId="{68606D7E-7643-4A86-AFB6-2CDAAE3A0A5C}" srcOrd="2" destOrd="0" presId="urn:microsoft.com/office/officeart/2005/8/layout/radial3"/>
    <dgm:cxn modelId="{9364D760-FE48-421B-8F2E-EA7FA1C61D22}" type="presParOf" srcId="{B33A583E-7F29-4922-9136-464E238FF55E}" destId="{91657650-CC28-4444-B096-6680D8BB7746}" srcOrd="3" destOrd="0" presId="urn:microsoft.com/office/officeart/2005/8/layout/radial3"/>
    <dgm:cxn modelId="{ACFD277D-09B5-40D1-954A-AC7892AF4DBD}" type="presParOf" srcId="{B33A583E-7F29-4922-9136-464E238FF55E}" destId="{88C944BE-CA76-49B7-932F-2315F356773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C7AA0-9FCC-44AC-A0F1-56308E2CC17F}"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1B52A3FB-5C1D-46BB-8F2D-97517738A274}">
      <dgm:prSet phldrT="[Text]"/>
      <dgm:spPr>
        <a:ln w="38100"/>
      </dgm:spPr>
      <dgm:t>
        <a:bodyPr/>
        <a:lstStyle/>
        <a:p>
          <a:r>
            <a:rPr lang="en-US" dirty="0">
              <a:latin typeface="Ink Free" panose="03080402000500000000" pitchFamily="66" charset="0"/>
            </a:rPr>
            <a:t>Pain</a:t>
          </a:r>
        </a:p>
      </dgm:t>
    </dgm:pt>
    <dgm:pt modelId="{30B281E5-61EA-49F9-862E-CE98081BE73F}" type="parTrans" cxnId="{8A02E9E4-371C-462A-B085-20C3F8AC73A5}">
      <dgm:prSet/>
      <dgm:spPr/>
      <dgm:t>
        <a:bodyPr/>
        <a:lstStyle/>
        <a:p>
          <a:endParaRPr lang="en-US"/>
        </a:p>
      </dgm:t>
    </dgm:pt>
    <dgm:pt modelId="{847A7CEF-5DDA-4C85-BBD8-F3FD8A01DD9F}" type="sibTrans" cxnId="{8A02E9E4-371C-462A-B085-20C3F8AC73A5}">
      <dgm:prSet/>
      <dgm:spPr/>
      <dgm:t>
        <a:bodyPr/>
        <a:lstStyle/>
        <a:p>
          <a:endParaRPr lang="en-US"/>
        </a:p>
      </dgm:t>
    </dgm:pt>
    <dgm:pt modelId="{CD1971D3-0CD7-4604-B746-E67E2C5C99DD}" type="asst">
      <dgm:prSet phldrT="[Text]"/>
      <dgm:spPr/>
      <dgm:t>
        <a:bodyPr/>
        <a:lstStyle/>
        <a:p>
          <a:r>
            <a:rPr lang="en-US" dirty="0">
              <a:latin typeface="Ink Free" panose="03080402000500000000" pitchFamily="66" charset="0"/>
            </a:rPr>
            <a:t>Somatic</a:t>
          </a:r>
        </a:p>
      </dgm:t>
    </dgm:pt>
    <dgm:pt modelId="{D96AFA6C-2C15-49A7-B5F8-57A9B929D5F5}" type="parTrans" cxnId="{7C507311-7974-4E29-9104-A1A20DA3D60C}">
      <dgm:prSet/>
      <dgm:spPr/>
      <dgm:t>
        <a:bodyPr/>
        <a:lstStyle/>
        <a:p>
          <a:endParaRPr lang="en-US"/>
        </a:p>
      </dgm:t>
    </dgm:pt>
    <dgm:pt modelId="{57504092-2A18-47B8-95CD-BA3422AE6A4B}" type="sibTrans" cxnId="{7C507311-7974-4E29-9104-A1A20DA3D60C}">
      <dgm:prSet/>
      <dgm:spPr/>
      <dgm:t>
        <a:bodyPr/>
        <a:lstStyle/>
        <a:p>
          <a:endParaRPr lang="en-US"/>
        </a:p>
      </dgm:t>
    </dgm:pt>
    <dgm:pt modelId="{97DFB4F9-06EE-4EC7-AA54-F1C8B8DC82EB}">
      <dgm:prSet phldrT="[Text]"/>
      <dgm:spPr/>
      <dgm:t>
        <a:bodyPr/>
        <a:lstStyle/>
        <a:p>
          <a:r>
            <a:rPr lang="en-US" dirty="0">
              <a:latin typeface="Ink Free" panose="03080402000500000000" pitchFamily="66" charset="0"/>
            </a:rPr>
            <a:t>Visceral</a:t>
          </a:r>
        </a:p>
      </dgm:t>
    </dgm:pt>
    <dgm:pt modelId="{B54A5734-E869-468F-993D-D7863E84FAB9}" type="parTrans" cxnId="{B13AC2F1-EE6E-46E0-A7A0-3D024CD144EA}">
      <dgm:prSet/>
      <dgm:spPr/>
      <dgm:t>
        <a:bodyPr/>
        <a:lstStyle/>
        <a:p>
          <a:endParaRPr lang="en-US"/>
        </a:p>
      </dgm:t>
    </dgm:pt>
    <dgm:pt modelId="{721FDFBB-73D1-4E17-87EC-73B2ADBF2FE6}" type="sibTrans" cxnId="{B13AC2F1-EE6E-46E0-A7A0-3D024CD144EA}">
      <dgm:prSet/>
      <dgm:spPr/>
      <dgm:t>
        <a:bodyPr/>
        <a:lstStyle/>
        <a:p>
          <a:endParaRPr lang="en-US"/>
        </a:p>
      </dgm:t>
    </dgm:pt>
    <dgm:pt modelId="{22E24A3E-E21C-4002-9DAB-C16A32B3EEAC}">
      <dgm:prSet phldrT="[Text]"/>
      <dgm:spPr/>
      <dgm:t>
        <a:bodyPr/>
        <a:lstStyle/>
        <a:p>
          <a:r>
            <a:rPr lang="en-US" dirty="0">
              <a:latin typeface="Ink Free" panose="03080402000500000000" pitchFamily="66" charset="0"/>
            </a:rPr>
            <a:t>Neuropathic</a:t>
          </a:r>
        </a:p>
      </dgm:t>
    </dgm:pt>
    <dgm:pt modelId="{913E93B6-E5F4-47D9-937C-B81D4D8A2B6C}" type="parTrans" cxnId="{B795E584-B056-4C14-8897-2A54DF6B88AB}">
      <dgm:prSet/>
      <dgm:spPr/>
      <dgm:t>
        <a:bodyPr/>
        <a:lstStyle/>
        <a:p>
          <a:endParaRPr lang="en-US"/>
        </a:p>
      </dgm:t>
    </dgm:pt>
    <dgm:pt modelId="{2F157485-D56B-4C08-A8C6-4583F101D498}" type="sibTrans" cxnId="{B795E584-B056-4C14-8897-2A54DF6B88AB}">
      <dgm:prSet/>
      <dgm:spPr/>
      <dgm:t>
        <a:bodyPr/>
        <a:lstStyle/>
        <a:p>
          <a:endParaRPr lang="en-US"/>
        </a:p>
      </dgm:t>
    </dgm:pt>
    <dgm:pt modelId="{5A5FB457-8CCE-4112-A8CD-F3D3967413A0}">
      <dgm:prSet phldrT="[Text]"/>
      <dgm:spPr/>
      <dgm:t>
        <a:bodyPr/>
        <a:lstStyle/>
        <a:p>
          <a:r>
            <a:rPr lang="en-US" dirty="0">
              <a:latin typeface="Ink Free" panose="03080402000500000000" pitchFamily="66" charset="0"/>
            </a:rPr>
            <a:t>Nociceptive</a:t>
          </a:r>
        </a:p>
      </dgm:t>
    </dgm:pt>
    <dgm:pt modelId="{D18CD22B-5322-4DA0-9AEF-845E8AA768BC}" type="parTrans" cxnId="{CCB5C029-F8E3-4E21-92AE-D6AF30D91190}">
      <dgm:prSet/>
      <dgm:spPr/>
      <dgm:t>
        <a:bodyPr/>
        <a:lstStyle/>
        <a:p>
          <a:endParaRPr lang="en-US"/>
        </a:p>
      </dgm:t>
    </dgm:pt>
    <dgm:pt modelId="{F3A6EC78-6355-4370-996F-58011E4F6C55}" type="sibTrans" cxnId="{CCB5C029-F8E3-4E21-92AE-D6AF30D91190}">
      <dgm:prSet/>
      <dgm:spPr/>
      <dgm:t>
        <a:bodyPr/>
        <a:lstStyle/>
        <a:p>
          <a:endParaRPr lang="en-US"/>
        </a:p>
      </dgm:t>
    </dgm:pt>
    <dgm:pt modelId="{AB1C46FC-2A7F-432D-B5FF-C3F7BA142C60}" type="pres">
      <dgm:prSet presAssocID="{016C7AA0-9FCC-44AC-A0F1-56308E2CC17F}" presName="hierChild1" presStyleCnt="0">
        <dgm:presLayoutVars>
          <dgm:orgChart val="1"/>
          <dgm:chPref val="1"/>
          <dgm:dir/>
          <dgm:animOne val="branch"/>
          <dgm:animLvl val="lvl"/>
          <dgm:resizeHandles/>
        </dgm:presLayoutVars>
      </dgm:prSet>
      <dgm:spPr/>
    </dgm:pt>
    <dgm:pt modelId="{FBC22060-2921-4AA8-91D9-10B25F333DFC}" type="pres">
      <dgm:prSet presAssocID="{1B52A3FB-5C1D-46BB-8F2D-97517738A274}" presName="hierRoot1" presStyleCnt="0">
        <dgm:presLayoutVars>
          <dgm:hierBranch val="init"/>
        </dgm:presLayoutVars>
      </dgm:prSet>
      <dgm:spPr/>
    </dgm:pt>
    <dgm:pt modelId="{D549D230-450C-42ED-8C73-62C40624F5C1}" type="pres">
      <dgm:prSet presAssocID="{1B52A3FB-5C1D-46BB-8F2D-97517738A274}" presName="rootComposite1" presStyleCnt="0"/>
      <dgm:spPr/>
    </dgm:pt>
    <dgm:pt modelId="{A3FE34E6-C2CE-480B-9292-A7BAD7A6FB86}" type="pres">
      <dgm:prSet presAssocID="{1B52A3FB-5C1D-46BB-8F2D-97517738A274}" presName="rootText1" presStyleLbl="node0" presStyleIdx="0" presStyleCnt="1">
        <dgm:presLayoutVars>
          <dgm:chPref val="3"/>
        </dgm:presLayoutVars>
      </dgm:prSet>
      <dgm:spPr/>
    </dgm:pt>
    <dgm:pt modelId="{82662019-4DE1-4DAF-B921-7DFF8B34C826}" type="pres">
      <dgm:prSet presAssocID="{1B52A3FB-5C1D-46BB-8F2D-97517738A274}" presName="rootConnector1" presStyleLbl="node1" presStyleIdx="0" presStyleCnt="0"/>
      <dgm:spPr/>
    </dgm:pt>
    <dgm:pt modelId="{09417B26-20A1-4A65-9B17-16001BAAFB4D}" type="pres">
      <dgm:prSet presAssocID="{1B52A3FB-5C1D-46BB-8F2D-97517738A274}" presName="hierChild2" presStyleCnt="0"/>
      <dgm:spPr/>
    </dgm:pt>
    <dgm:pt modelId="{D50A552B-B102-480F-A89F-71D6124B8623}" type="pres">
      <dgm:prSet presAssocID="{D18CD22B-5322-4DA0-9AEF-845E8AA768BC}" presName="Name37" presStyleLbl="parChTrans1D2" presStyleIdx="0" presStyleCnt="2"/>
      <dgm:spPr/>
    </dgm:pt>
    <dgm:pt modelId="{D3976AE9-F9BE-4A19-A91F-495F4FDCCBFC}" type="pres">
      <dgm:prSet presAssocID="{5A5FB457-8CCE-4112-A8CD-F3D3967413A0}" presName="hierRoot2" presStyleCnt="0">
        <dgm:presLayoutVars>
          <dgm:hierBranch val="init"/>
        </dgm:presLayoutVars>
      </dgm:prSet>
      <dgm:spPr/>
    </dgm:pt>
    <dgm:pt modelId="{03A3BD58-A34B-4396-B0DB-F56D19217704}" type="pres">
      <dgm:prSet presAssocID="{5A5FB457-8CCE-4112-A8CD-F3D3967413A0}" presName="rootComposite" presStyleCnt="0"/>
      <dgm:spPr/>
    </dgm:pt>
    <dgm:pt modelId="{C651591F-65B6-4DE2-A121-6EA6F3A7F0A7}" type="pres">
      <dgm:prSet presAssocID="{5A5FB457-8CCE-4112-A8CD-F3D3967413A0}" presName="rootText" presStyleLbl="node2" presStyleIdx="0" presStyleCnt="2">
        <dgm:presLayoutVars>
          <dgm:chPref val="3"/>
        </dgm:presLayoutVars>
      </dgm:prSet>
      <dgm:spPr/>
    </dgm:pt>
    <dgm:pt modelId="{5F7D145B-F3AF-43D2-8480-EF63B48580BF}" type="pres">
      <dgm:prSet presAssocID="{5A5FB457-8CCE-4112-A8CD-F3D3967413A0}" presName="rootConnector" presStyleLbl="node2" presStyleIdx="0" presStyleCnt="2"/>
      <dgm:spPr/>
    </dgm:pt>
    <dgm:pt modelId="{9FBEE177-15F7-4F8B-BC90-1ACFF1293E91}" type="pres">
      <dgm:prSet presAssocID="{5A5FB457-8CCE-4112-A8CD-F3D3967413A0}" presName="hierChild4" presStyleCnt="0"/>
      <dgm:spPr/>
    </dgm:pt>
    <dgm:pt modelId="{D7672575-85AC-4B55-9B75-F65CE6BBC4E3}" type="pres">
      <dgm:prSet presAssocID="{B54A5734-E869-468F-993D-D7863E84FAB9}" presName="Name37" presStyleLbl="parChTrans1D3" presStyleIdx="0" presStyleCnt="2"/>
      <dgm:spPr/>
    </dgm:pt>
    <dgm:pt modelId="{35D0CA25-430C-4CBD-BE67-C6E463574DE5}" type="pres">
      <dgm:prSet presAssocID="{97DFB4F9-06EE-4EC7-AA54-F1C8B8DC82EB}" presName="hierRoot2" presStyleCnt="0">
        <dgm:presLayoutVars>
          <dgm:hierBranch/>
        </dgm:presLayoutVars>
      </dgm:prSet>
      <dgm:spPr/>
    </dgm:pt>
    <dgm:pt modelId="{CDB471CD-008B-4C13-B46B-0BCF7071A19F}" type="pres">
      <dgm:prSet presAssocID="{97DFB4F9-06EE-4EC7-AA54-F1C8B8DC82EB}" presName="rootComposite" presStyleCnt="0"/>
      <dgm:spPr/>
    </dgm:pt>
    <dgm:pt modelId="{361E5DED-A78F-4867-94F4-279ACD650A7A}" type="pres">
      <dgm:prSet presAssocID="{97DFB4F9-06EE-4EC7-AA54-F1C8B8DC82EB}" presName="rootText" presStyleLbl="node3" presStyleIdx="0" presStyleCnt="1" custLinFactY="-42247" custLinFactNeighborX="411" custLinFactNeighborY="-100000">
        <dgm:presLayoutVars>
          <dgm:chPref val="3"/>
        </dgm:presLayoutVars>
      </dgm:prSet>
      <dgm:spPr/>
    </dgm:pt>
    <dgm:pt modelId="{3955985E-947D-414F-9BD4-3E601A256851}" type="pres">
      <dgm:prSet presAssocID="{97DFB4F9-06EE-4EC7-AA54-F1C8B8DC82EB}" presName="rootConnector" presStyleLbl="node3" presStyleIdx="0" presStyleCnt="1"/>
      <dgm:spPr/>
    </dgm:pt>
    <dgm:pt modelId="{793ACB40-BB6C-46C6-A6CB-955AB3BEDB92}" type="pres">
      <dgm:prSet presAssocID="{97DFB4F9-06EE-4EC7-AA54-F1C8B8DC82EB}" presName="hierChild4" presStyleCnt="0"/>
      <dgm:spPr/>
    </dgm:pt>
    <dgm:pt modelId="{CA603B2E-79F2-4141-A331-969F67D7ABE1}" type="pres">
      <dgm:prSet presAssocID="{97DFB4F9-06EE-4EC7-AA54-F1C8B8DC82EB}" presName="hierChild5" presStyleCnt="0"/>
      <dgm:spPr/>
    </dgm:pt>
    <dgm:pt modelId="{957DFF2E-739F-4494-A16B-2B37A4CEF6EE}" type="pres">
      <dgm:prSet presAssocID="{5A5FB457-8CCE-4112-A8CD-F3D3967413A0}" presName="hierChild5" presStyleCnt="0"/>
      <dgm:spPr/>
    </dgm:pt>
    <dgm:pt modelId="{571D161D-9374-4EA8-842A-A516383E851A}" type="pres">
      <dgm:prSet presAssocID="{D96AFA6C-2C15-49A7-B5F8-57A9B929D5F5}" presName="Name111" presStyleLbl="parChTrans1D3" presStyleIdx="1" presStyleCnt="2"/>
      <dgm:spPr/>
    </dgm:pt>
    <dgm:pt modelId="{5FCBD1C3-0F6E-4874-BAB8-331CA1EC52A0}" type="pres">
      <dgm:prSet presAssocID="{CD1971D3-0CD7-4604-B746-E67E2C5C99DD}" presName="hierRoot3" presStyleCnt="0">
        <dgm:presLayoutVars>
          <dgm:hierBranch val="init"/>
        </dgm:presLayoutVars>
      </dgm:prSet>
      <dgm:spPr/>
    </dgm:pt>
    <dgm:pt modelId="{22CD7B16-1BD3-4D5E-BC11-2D8E71F6F7DD}" type="pres">
      <dgm:prSet presAssocID="{CD1971D3-0CD7-4604-B746-E67E2C5C99DD}" presName="rootComposite3" presStyleCnt="0"/>
      <dgm:spPr/>
    </dgm:pt>
    <dgm:pt modelId="{CCDEA1AD-E3D2-42DC-AA99-20146861687E}" type="pres">
      <dgm:prSet presAssocID="{CD1971D3-0CD7-4604-B746-E67E2C5C99DD}" presName="rootText3" presStyleLbl="asst2" presStyleIdx="0" presStyleCnt="1">
        <dgm:presLayoutVars>
          <dgm:chPref val="3"/>
        </dgm:presLayoutVars>
      </dgm:prSet>
      <dgm:spPr/>
    </dgm:pt>
    <dgm:pt modelId="{1928EA48-EA3E-4BE5-97E8-6C08CB50998B}" type="pres">
      <dgm:prSet presAssocID="{CD1971D3-0CD7-4604-B746-E67E2C5C99DD}" presName="rootConnector3" presStyleLbl="asst2" presStyleIdx="0" presStyleCnt="1"/>
      <dgm:spPr/>
    </dgm:pt>
    <dgm:pt modelId="{396D465A-10E3-40CC-9A62-26C2E6897E32}" type="pres">
      <dgm:prSet presAssocID="{CD1971D3-0CD7-4604-B746-E67E2C5C99DD}" presName="hierChild6" presStyleCnt="0"/>
      <dgm:spPr/>
    </dgm:pt>
    <dgm:pt modelId="{C1CFB818-3841-45EF-9BEE-81FEBC3CA9F7}" type="pres">
      <dgm:prSet presAssocID="{CD1971D3-0CD7-4604-B746-E67E2C5C99DD}" presName="hierChild7" presStyleCnt="0"/>
      <dgm:spPr/>
    </dgm:pt>
    <dgm:pt modelId="{54356B62-179B-48FF-85C5-B248A2610F5F}" type="pres">
      <dgm:prSet presAssocID="{913E93B6-E5F4-47D9-937C-B81D4D8A2B6C}" presName="Name37" presStyleLbl="parChTrans1D2" presStyleIdx="1" presStyleCnt="2"/>
      <dgm:spPr/>
    </dgm:pt>
    <dgm:pt modelId="{B98F4E7C-1845-4F0B-B594-CAAE7D7AB539}" type="pres">
      <dgm:prSet presAssocID="{22E24A3E-E21C-4002-9DAB-C16A32B3EEAC}" presName="hierRoot2" presStyleCnt="0">
        <dgm:presLayoutVars>
          <dgm:hierBranch val="init"/>
        </dgm:presLayoutVars>
      </dgm:prSet>
      <dgm:spPr/>
    </dgm:pt>
    <dgm:pt modelId="{4FB94602-EC42-4626-8263-F4D41271F6BE}" type="pres">
      <dgm:prSet presAssocID="{22E24A3E-E21C-4002-9DAB-C16A32B3EEAC}" presName="rootComposite" presStyleCnt="0"/>
      <dgm:spPr/>
    </dgm:pt>
    <dgm:pt modelId="{F2A2F306-A0FE-4D5D-BA82-F239829F213D}" type="pres">
      <dgm:prSet presAssocID="{22E24A3E-E21C-4002-9DAB-C16A32B3EEAC}" presName="rootText" presStyleLbl="node2" presStyleIdx="1" presStyleCnt="2">
        <dgm:presLayoutVars>
          <dgm:chPref val="3"/>
        </dgm:presLayoutVars>
      </dgm:prSet>
      <dgm:spPr/>
    </dgm:pt>
    <dgm:pt modelId="{1775AA6C-71C8-41D4-9C71-AD81FEEE8ABB}" type="pres">
      <dgm:prSet presAssocID="{22E24A3E-E21C-4002-9DAB-C16A32B3EEAC}" presName="rootConnector" presStyleLbl="node2" presStyleIdx="1" presStyleCnt="2"/>
      <dgm:spPr/>
    </dgm:pt>
    <dgm:pt modelId="{7CD13A79-C747-4178-8772-E718CB878DEA}" type="pres">
      <dgm:prSet presAssocID="{22E24A3E-E21C-4002-9DAB-C16A32B3EEAC}" presName="hierChild4" presStyleCnt="0"/>
      <dgm:spPr/>
    </dgm:pt>
    <dgm:pt modelId="{2FD659F7-4203-44DF-94BD-5C2E2C7EC22D}" type="pres">
      <dgm:prSet presAssocID="{22E24A3E-E21C-4002-9DAB-C16A32B3EEAC}" presName="hierChild5" presStyleCnt="0"/>
      <dgm:spPr/>
    </dgm:pt>
    <dgm:pt modelId="{3874B976-B6D2-428F-BEE3-53EFD40F274E}" type="pres">
      <dgm:prSet presAssocID="{1B52A3FB-5C1D-46BB-8F2D-97517738A274}" presName="hierChild3" presStyleCnt="0"/>
      <dgm:spPr/>
    </dgm:pt>
  </dgm:ptLst>
  <dgm:cxnLst>
    <dgm:cxn modelId="{7C507311-7974-4E29-9104-A1A20DA3D60C}" srcId="{5A5FB457-8CCE-4112-A8CD-F3D3967413A0}" destId="{CD1971D3-0CD7-4604-B746-E67E2C5C99DD}" srcOrd="0" destOrd="0" parTransId="{D96AFA6C-2C15-49A7-B5F8-57A9B929D5F5}" sibTransId="{57504092-2A18-47B8-95CD-BA3422AE6A4B}"/>
    <dgm:cxn modelId="{7175DC1B-57C1-436A-9A7F-D4853299E70F}" type="presOf" srcId="{22E24A3E-E21C-4002-9DAB-C16A32B3EEAC}" destId="{1775AA6C-71C8-41D4-9C71-AD81FEEE8ABB}" srcOrd="1" destOrd="0" presId="urn:microsoft.com/office/officeart/2005/8/layout/orgChart1"/>
    <dgm:cxn modelId="{9F92091F-5138-4FF1-B558-7FF73E8302B2}" type="presOf" srcId="{97DFB4F9-06EE-4EC7-AA54-F1C8B8DC82EB}" destId="{361E5DED-A78F-4867-94F4-279ACD650A7A}" srcOrd="0" destOrd="0" presId="urn:microsoft.com/office/officeart/2005/8/layout/orgChart1"/>
    <dgm:cxn modelId="{CCB5C029-F8E3-4E21-92AE-D6AF30D91190}" srcId="{1B52A3FB-5C1D-46BB-8F2D-97517738A274}" destId="{5A5FB457-8CCE-4112-A8CD-F3D3967413A0}" srcOrd="0" destOrd="0" parTransId="{D18CD22B-5322-4DA0-9AEF-845E8AA768BC}" sibTransId="{F3A6EC78-6355-4370-996F-58011E4F6C55}"/>
    <dgm:cxn modelId="{7C556A62-7477-447A-97EA-3BF87308CD01}" type="presOf" srcId="{5A5FB457-8CCE-4112-A8CD-F3D3967413A0}" destId="{C651591F-65B6-4DE2-A121-6EA6F3A7F0A7}" srcOrd="0" destOrd="0" presId="urn:microsoft.com/office/officeart/2005/8/layout/orgChart1"/>
    <dgm:cxn modelId="{B938DD56-05EF-41AE-A888-67D2A9D88521}" type="presOf" srcId="{D18CD22B-5322-4DA0-9AEF-845E8AA768BC}" destId="{D50A552B-B102-480F-A89F-71D6124B8623}" srcOrd="0" destOrd="0" presId="urn:microsoft.com/office/officeart/2005/8/layout/orgChart1"/>
    <dgm:cxn modelId="{DA3BBF58-2B87-44B9-9E79-F4ECB1750021}" type="presOf" srcId="{016C7AA0-9FCC-44AC-A0F1-56308E2CC17F}" destId="{AB1C46FC-2A7F-432D-B5FF-C3F7BA142C60}" srcOrd="0" destOrd="0" presId="urn:microsoft.com/office/officeart/2005/8/layout/orgChart1"/>
    <dgm:cxn modelId="{B795E584-B056-4C14-8897-2A54DF6B88AB}" srcId="{1B52A3FB-5C1D-46BB-8F2D-97517738A274}" destId="{22E24A3E-E21C-4002-9DAB-C16A32B3EEAC}" srcOrd="1" destOrd="0" parTransId="{913E93B6-E5F4-47D9-937C-B81D4D8A2B6C}" sibTransId="{2F157485-D56B-4C08-A8C6-4583F101D498}"/>
    <dgm:cxn modelId="{C3D59085-A10E-4AD3-A34E-D01DD97DD309}" type="presOf" srcId="{1B52A3FB-5C1D-46BB-8F2D-97517738A274}" destId="{A3FE34E6-C2CE-480B-9292-A7BAD7A6FB86}" srcOrd="0" destOrd="0" presId="urn:microsoft.com/office/officeart/2005/8/layout/orgChart1"/>
    <dgm:cxn modelId="{3A2C279D-7046-4FDB-9FF6-F7FFC765C13D}" type="presOf" srcId="{CD1971D3-0CD7-4604-B746-E67E2C5C99DD}" destId="{CCDEA1AD-E3D2-42DC-AA99-20146861687E}" srcOrd="0" destOrd="0" presId="urn:microsoft.com/office/officeart/2005/8/layout/orgChart1"/>
    <dgm:cxn modelId="{E4D37CAD-53A4-4C01-8549-0F927AA716AA}" type="presOf" srcId="{913E93B6-E5F4-47D9-937C-B81D4D8A2B6C}" destId="{54356B62-179B-48FF-85C5-B248A2610F5F}" srcOrd="0" destOrd="0" presId="urn:microsoft.com/office/officeart/2005/8/layout/orgChart1"/>
    <dgm:cxn modelId="{770A54C2-196C-4E5F-BB9C-E4734805571E}" type="presOf" srcId="{B54A5734-E869-468F-993D-D7863E84FAB9}" destId="{D7672575-85AC-4B55-9B75-F65CE6BBC4E3}" srcOrd="0" destOrd="0" presId="urn:microsoft.com/office/officeart/2005/8/layout/orgChart1"/>
    <dgm:cxn modelId="{C8D54CD4-5ECD-44E4-8F3C-F9D59D6330AF}" type="presOf" srcId="{D96AFA6C-2C15-49A7-B5F8-57A9B929D5F5}" destId="{571D161D-9374-4EA8-842A-A516383E851A}" srcOrd="0" destOrd="0" presId="urn:microsoft.com/office/officeart/2005/8/layout/orgChart1"/>
    <dgm:cxn modelId="{AD211FD5-0635-421A-A77B-98A5618A7314}" type="presOf" srcId="{1B52A3FB-5C1D-46BB-8F2D-97517738A274}" destId="{82662019-4DE1-4DAF-B921-7DFF8B34C826}" srcOrd="1" destOrd="0" presId="urn:microsoft.com/office/officeart/2005/8/layout/orgChart1"/>
    <dgm:cxn modelId="{683F57D6-3507-49F7-AB99-85580D596E2F}" type="presOf" srcId="{5A5FB457-8CCE-4112-A8CD-F3D3967413A0}" destId="{5F7D145B-F3AF-43D2-8480-EF63B48580BF}" srcOrd="1" destOrd="0" presId="urn:microsoft.com/office/officeart/2005/8/layout/orgChart1"/>
    <dgm:cxn modelId="{8772EED7-6617-43BA-87A9-24D0159EFA0B}" type="presOf" srcId="{22E24A3E-E21C-4002-9DAB-C16A32B3EEAC}" destId="{F2A2F306-A0FE-4D5D-BA82-F239829F213D}" srcOrd="0" destOrd="0" presId="urn:microsoft.com/office/officeart/2005/8/layout/orgChart1"/>
    <dgm:cxn modelId="{335C9BDE-C6C0-4B91-AD59-243D856E6659}" type="presOf" srcId="{CD1971D3-0CD7-4604-B746-E67E2C5C99DD}" destId="{1928EA48-EA3E-4BE5-97E8-6C08CB50998B}" srcOrd="1" destOrd="0" presId="urn:microsoft.com/office/officeart/2005/8/layout/orgChart1"/>
    <dgm:cxn modelId="{A5ED20E0-0CD8-4CD1-9157-FD198AB3E839}" type="presOf" srcId="{97DFB4F9-06EE-4EC7-AA54-F1C8B8DC82EB}" destId="{3955985E-947D-414F-9BD4-3E601A256851}" srcOrd="1" destOrd="0" presId="urn:microsoft.com/office/officeart/2005/8/layout/orgChart1"/>
    <dgm:cxn modelId="{8A02E9E4-371C-462A-B085-20C3F8AC73A5}" srcId="{016C7AA0-9FCC-44AC-A0F1-56308E2CC17F}" destId="{1B52A3FB-5C1D-46BB-8F2D-97517738A274}" srcOrd="0" destOrd="0" parTransId="{30B281E5-61EA-49F9-862E-CE98081BE73F}" sibTransId="{847A7CEF-5DDA-4C85-BBD8-F3FD8A01DD9F}"/>
    <dgm:cxn modelId="{B13AC2F1-EE6E-46E0-A7A0-3D024CD144EA}" srcId="{5A5FB457-8CCE-4112-A8CD-F3D3967413A0}" destId="{97DFB4F9-06EE-4EC7-AA54-F1C8B8DC82EB}" srcOrd="1" destOrd="0" parTransId="{B54A5734-E869-468F-993D-D7863E84FAB9}" sibTransId="{721FDFBB-73D1-4E17-87EC-73B2ADBF2FE6}"/>
    <dgm:cxn modelId="{2AE91E88-2969-40DB-B7CC-95BA03A9D895}" type="presParOf" srcId="{AB1C46FC-2A7F-432D-B5FF-C3F7BA142C60}" destId="{FBC22060-2921-4AA8-91D9-10B25F333DFC}" srcOrd="0" destOrd="0" presId="urn:microsoft.com/office/officeart/2005/8/layout/orgChart1"/>
    <dgm:cxn modelId="{13B7184A-6B2D-4EA3-ABD3-71EBF4A9ED92}" type="presParOf" srcId="{FBC22060-2921-4AA8-91D9-10B25F333DFC}" destId="{D549D230-450C-42ED-8C73-62C40624F5C1}" srcOrd="0" destOrd="0" presId="urn:microsoft.com/office/officeart/2005/8/layout/orgChart1"/>
    <dgm:cxn modelId="{ED178AE6-76A6-486E-ACDE-163059045E6D}" type="presParOf" srcId="{D549D230-450C-42ED-8C73-62C40624F5C1}" destId="{A3FE34E6-C2CE-480B-9292-A7BAD7A6FB86}" srcOrd="0" destOrd="0" presId="urn:microsoft.com/office/officeart/2005/8/layout/orgChart1"/>
    <dgm:cxn modelId="{2D829D5B-0B48-4AEC-B7D0-E350776BD406}" type="presParOf" srcId="{D549D230-450C-42ED-8C73-62C40624F5C1}" destId="{82662019-4DE1-4DAF-B921-7DFF8B34C826}" srcOrd="1" destOrd="0" presId="urn:microsoft.com/office/officeart/2005/8/layout/orgChart1"/>
    <dgm:cxn modelId="{D2D2A998-211B-46B8-932C-A7D8A6D68213}" type="presParOf" srcId="{FBC22060-2921-4AA8-91D9-10B25F333DFC}" destId="{09417B26-20A1-4A65-9B17-16001BAAFB4D}" srcOrd="1" destOrd="0" presId="urn:microsoft.com/office/officeart/2005/8/layout/orgChart1"/>
    <dgm:cxn modelId="{12E7C3F7-2A71-4CED-9D76-7DD00FCED646}" type="presParOf" srcId="{09417B26-20A1-4A65-9B17-16001BAAFB4D}" destId="{D50A552B-B102-480F-A89F-71D6124B8623}" srcOrd="0" destOrd="0" presId="urn:microsoft.com/office/officeart/2005/8/layout/orgChart1"/>
    <dgm:cxn modelId="{090C80BD-1E91-40E8-B408-27060DB01BC5}" type="presParOf" srcId="{09417B26-20A1-4A65-9B17-16001BAAFB4D}" destId="{D3976AE9-F9BE-4A19-A91F-495F4FDCCBFC}" srcOrd="1" destOrd="0" presId="urn:microsoft.com/office/officeart/2005/8/layout/orgChart1"/>
    <dgm:cxn modelId="{1DCC2DEC-1235-49C9-A2FF-B4215F31C9DC}" type="presParOf" srcId="{D3976AE9-F9BE-4A19-A91F-495F4FDCCBFC}" destId="{03A3BD58-A34B-4396-B0DB-F56D19217704}" srcOrd="0" destOrd="0" presId="urn:microsoft.com/office/officeart/2005/8/layout/orgChart1"/>
    <dgm:cxn modelId="{46755F20-40DC-4869-A4DE-44632D716083}" type="presParOf" srcId="{03A3BD58-A34B-4396-B0DB-F56D19217704}" destId="{C651591F-65B6-4DE2-A121-6EA6F3A7F0A7}" srcOrd="0" destOrd="0" presId="urn:microsoft.com/office/officeart/2005/8/layout/orgChart1"/>
    <dgm:cxn modelId="{EE8D497F-03EA-4206-BFE6-7741E965EFA4}" type="presParOf" srcId="{03A3BD58-A34B-4396-B0DB-F56D19217704}" destId="{5F7D145B-F3AF-43D2-8480-EF63B48580BF}" srcOrd="1" destOrd="0" presId="urn:microsoft.com/office/officeart/2005/8/layout/orgChart1"/>
    <dgm:cxn modelId="{DE29C568-23FE-4A2C-BF92-963B3B2EA71F}" type="presParOf" srcId="{D3976AE9-F9BE-4A19-A91F-495F4FDCCBFC}" destId="{9FBEE177-15F7-4F8B-BC90-1ACFF1293E91}" srcOrd="1" destOrd="0" presId="urn:microsoft.com/office/officeart/2005/8/layout/orgChart1"/>
    <dgm:cxn modelId="{D7D7961C-10A7-42E1-8D0B-33F56C4F01D6}" type="presParOf" srcId="{9FBEE177-15F7-4F8B-BC90-1ACFF1293E91}" destId="{D7672575-85AC-4B55-9B75-F65CE6BBC4E3}" srcOrd="0" destOrd="0" presId="urn:microsoft.com/office/officeart/2005/8/layout/orgChart1"/>
    <dgm:cxn modelId="{93A67C3F-DCF5-41FA-B2FC-D41AD464A715}" type="presParOf" srcId="{9FBEE177-15F7-4F8B-BC90-1ACFF1293E91}" destId="{35D0CA25-430C-4CBD-BE67-C6E463574DE5}" srcOrd="1" destOrd="0" presId="urn:microsoft.com/office/officeart/2005/8/layout/orgChart1"/>
    <dgm:cxn modelId="{62D6EE25-1D75-49B7-BA72-7BF2DFB45AA7}" type="presParOf" srcId="{35D0CA25-430C-4CBD-BE67-C6E463574DE5}" destId="{CDB471CD-008B-4C13-B46B-0BCF7071A19F}" srcOrd="0" destOrd="0" presId="urn:microsoft.com/office/officeart/2005/8/layout/orgChart1"/>
    <dgm:cxn modelId="{74ABC06F-EC17-4690-A7EE-745375A5E308}" type="presParOf" srcId="{CDB471CD-008B-4C13-B46B-0BCF7071A19F}" destId="{361E5DED-A78F-4867-94F4-279ACD650A7A}" srcOrd="0" destOrd="0" presId="urn:microsoft.com/office/officeart/2005/8/layout/orgChart1"/>
    <dgm:cxn modelId="{F7014E96-C660-4B10-9BE2-A4CBB4D9ED0F}" type="presParOf" srcId="{CDB471CD-008B-4C13-B46B-0BCF7071A19F}" destId="{3955985E-947D-414F-9BD4-3E601A256851}" srcOrd="1" destOrd="0" presId="urn:microsoft.com/office/officeart/2005/8/layout/orgChart1"/>
    <dgm:cxn modelId="{156C1F48-5A23-4C46-B1F3-01CA27CE441E}" type="presParOf" srcId="{35D0CA25-430C-4CBD-BE67-C6E463574DE5}" destId="{793ACB40-BB6C-46C6-A6CB-955AB3BEDB92}" srcOrd="1" destOrd="0" presId="urn:microsoft.com/office/officeart/2005/8/layout/orgChart1"/>
    <dgm:cxn modelId="{25677938-1F56-4CD9-9504-4A6EFC88CE5A}" type="presParOf" srcId="{35D0CA25-430C-4CBD-BE67-C6E463574DE5}" destId="{CA603B2E-79F2-4141-A331-969F67D7ABE1}" srcOrd="2" destOrd="0" presId="urn:microsoft.com/office/officeart/2005/8/layout/orgChart1"/>
    <dgm:cxn modelId="{0949FE61-866F-417D-AF17-5CA1BB9C3677}" type="presParOf" srcId="{D3976AE9-F9BE-4A19-A91F-495F4FDCCBFC}" destId="{957DFF2E-739F-4494-A16B-2B37A4CEF6EE}" srcOrd="2" destOrd="0" presId="urn:microsoft.com/office/officeart/2005/8/layout/orgChart1"/>
    <dgm:cxn modelId="{42633FB3-8CEC-4BF6-A87F-BD13991D26C0}" type="presParOf" srcId="{957DFF2E-739F-4494-A16B-2B37A4CEF6EE}" destId="{571D161D-9374-4EA8-842A-A516383E851A}" srcOrd="0" destOrd="0" presId="urn:microsoft.com/office/officeart/2005/8/layout/orgChart1"/>
    <dgm:cxn modelId="{4D1EB582-CD79-4B75-84A0-022ED50837F6}" type="presParOf" srcId="{957DFF2E-739F-4494-A16B-2B37A4CEF6EE}" destId="{5FCBD1C3-0F6E-4874-BAB8-331CA1EC52A0}" srcOrd="1" destOrd="0" presId="urn:microsoft.com/office/officeart/2005/8/layout/orgChart1"/>
    <dgm:cxn modelId="{0AE1B1FE-CE75-4291-B25C-097E5D3BD394}" type="presParOf" srcId="{5FCBD1C3-0F6E-4874-BAB8-331CA1EC52A0}" destId="{22CD7B16-1BD3-4D5E-BC11-2D8E71F6F7DD}" srcOrd="0" destOrd="0" presId="urn:microsoft.com/office/officeart/2005/8/layout/orgChart1"/>
    <dgm:cxn modelId="{A38764ED-80AB-4B8B-BC01-71FD8A5879EA}" type="presParOf" srcId="{22CD7B16-1BD3-4D5E-BC11-2D8E71F6F7DD}" destId="{CCDEA1AD-E3D2-42DC-AA99-20146861687E}" srcOrd="0" destOrd="0" presId="urn:microsoft.com/office/officeart/2005/8/layout/orgChart1"/>
    <dgm:cxn modelId="{CB32F23E-1396-4B12-8BC2-5AB5246D2B23}" type="presParOf" srcId="{22CD7B16-1BD3-4D5E-BC11-2D8E71F6F7DD}" destId="{1928EA48-EA3E-4BE5-97E8-6C08CB50998B}" srcOrd="1" destOrd="0" presId="urn:microsoft.com/office/officeart/2005/8/layout/orgChart1"/>
    <dgm:cxn modelId="{393EE7DF-A236-45DF-9FB7-D60D9405909B}" type="presParOf" srcId="{5FCBD1C3-0F6E-4874-BAB8-331CA1EC52A0}" destId="{396D465A-10E3-40CC-9A62-26C2E6897E32}" srcOrd="1" destOrd="0" presId="urn:microsoft.com/office/officeart/2005/8/layout/orgChart1"/>
    <dgm:cxn modelId="{2BCB7D65-FCA1-4BD1-AC77-8874B18861DB}" type="presParOf" srcId="{5FCBD1C3-0F6E-4874-BAB8-331CA1EC52A0}" destId="{C1CFB818-3841-45EF-9BEE-81FEBC3CA9F7}" srcOrd="2" destOrd="0" presId="urn:microsoft.com/office/officeart/2005/8/layout/orgChart1"/>
    <dgm:cxn modelId="{6409012F-9528-4B2A-BFC8-14E347753CE6}" type="presParOf" srcId="{09417B26-20A1-4A65-9B17-16001BAAFB4D}" destId="{54356B62-179B-48FF-85C5-B248A2610F5F}" srcOrd="2" destOrd="0" presId="urn:microsoft.com/office/officeart/2005/8/layout/orgChart1"/>
    <dgm:cxn modelId="{C84D8440-4073-412A-88D5-B6187A48B507}" type="presParOf" srcId="{09417B26-20A1-4A65-9B17-16001BAAFB4D}" destId="{B98F4E7C-1845-4F0B-B594-CAAE7D7AB539}" srcOrd="3" destOrd="0" presId="urn:microsoft.com/office/officeart/2005/8/layout/orgChart1"/>
    <dgm:cxn modelId="{CE8A1D99-92C0-4A40-8FA7-E22CEAAF1CFF}" type="presParOf" srcId="{B98F4E7C-1845-4F0B-B594-CAAE7D7AB539}" destId="{4FB94602-EC42-4626-8263-F4D41271F6BE}" srcOrd="0" destOrd="0" presId="urn:microsoft.com/office/officeart/2005/8/layout/orgChart1"/>
    <dgm:cxn modelId="{DFC3C4A0-AB8B-47AF-9BBD-2621C3B8F9D6}" type="presParOf" srcId="{4FB94602-EC42-4626-8263-F4D41271F6BE}" destId="{F2A2F306-A0FE-4D5D-BA82-F239829F213D}" srcOrd="0" destOrd="0" presId="urn:microsoft.com/office/officeart/2005/8/layout/orgChart1"/>
    <dgm:cxn modelId="{9107621F-0D7E-40DE-9036-03B919A59F50}" type="presParOf" srcId="{4FB94602-EC42-4626-8263-F4D41271F6BE}" destId="{1775AA6C-71C8-41D4-9C71-AD81FEEE8ABB}" srcOrd="1" destOrd="0" presId="urn:microsoft.com/office/officeart/2005/8/layout/orgChart1"/>
    <dgm:cxn modelId="{3B9CB796-D73B-4750-8EA5-C407F7BC97D4}" type="presParOf" srcId="{B98F4E7C-1845-4F0B-B594-CAAE7D7AB539}" destId="{7CD13A79-C747-4178-8772-E718CB878DEA}" srcOrd="1" destOrd="0" presId="urn:microsoft.com/office/officeart/2005/8/layout/orgChart1"/>
    <dgm:cxn modelId="{78AFFEC7-E9EA-49C0-9172-37593B8B1365}" type="presParOf" srcId="{B98F4E7C-1845-4F0B-B594-CAAE7D7AB539}" destId="{2FD659F7-4203-44DF-94BD-5C2E2C7EC22D}" srcOrd="2" destOrd="0" presId="urn:microsoft.com/office/officeart/2005/8/layout/orgChart1"/>
    <dgm:cxn modelId="{31A53312-36BA-4EB4-9A31-C9C7C3DC3657}" type="presParOf" srcId="{FBC22060-2921-4AA8-91D9-10B25F333DFC}" destId="{3874B976-B6D2-428F-BEE3-53EFD40F274E}"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6018-61FF-4F9B-9004-094F9D1DE251}">
      <dsp:nvSpPr>
        <dsp:cNvPr id="0" name=""/>
        <dsp:cNvSpPr/>
      </dsp:nvSpPr>
      <dsp:spPr>
        <a:xfrm>
          <a:off x="3398831" y="1732486"/>
          <a:ext cx="3200411" cy="32004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Ink Free" panose="03080402000500000000" pitchFamily="66" charset="0"/>
            </a:rPr>
            <a:t>Pain</a:t>
          </a:r>
        </a:p>
      </dsp:txBody>
      <dsp:txXfrm>
        <a:off x="3867520" y="2201175"/>
        <a:ext cx="2263033" cy="2263033"/>
      </dsp:txXfrm>
    </dsp:sp>
    <dsp:sp modelId="{E5E5749D-5278-4E2F-B865-6CB6C917D45E}">
      <dsp:nvSpPr>
        <dsp:cNvPr id="0" name=""/>
        <dsp:cNvSpPr/>
      </dsp:nvSpPr>
      <dsp:spPr>
        <a:xfrm>
          <a:off x="3843321" y="239158"/>
          <a:ext cx="2286000" cy="228600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k Free" panose="03080402000500000000" pitchFamily="66" charset="0"/>
            </a:rPr>
            <a:t>Nociception</a:t>
          </a:r>
        </a:p>
      </dsp:txBody>
      <dsp:txXfrm>
        <a:off x="4178098" y="573935"/>
        <a:ext cx="1616446" cy="1616446"/>
      </dsp:txXfrm>
    </dsp:sp>
    <dsp:sp modelId="{68606D7E-7643-4A86-AFB6-2CDAAE3A0A5C}">
      <dsp:nvSpPr>
        <dsp:cNvPr id="0" name=""/>
        <dsp:cNvSpPr/>
      </dsp:nvSpPr>
      <dsp:spPr>
        <a:xfrm>
          <a:off x="6026152" y="2169579"/>
          <a:ext cx="2286000" cy="228600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k Free" panose="03080402000500000000" pitchFamily="66" charset="0"/>
            </a:rPr>
            <a:t>Psychosocial Factors</a:t>
          </a:r>
        </a:p>
      </dsp:txBody>
      <dsp:txXfrm>
        <a:off x="6360929" y="2504356"/>
        <a:ext cx="1616446" cy="1616446"/>
      </dsp:txXfrm>
    </dsp:sp>
    <dsp:sp modelId="{91657650-CC28-4444-B096-6680D8BB7746}">
      <dsp:nvSpPr>
        <dsp:cNvPr id="0" name=""/>
        <dsp:cNvSpPr/>
      </dsp:nvSpPr>
      <dsp:spPr>
        <a:xfrm>
          <a:off x="3887812" y="4216439"/>
          <a:ext cx="2286000" cy="22860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k Free" panose="03080402000500000000" pitchFamily="66" charset="0"/>
            </a:rPr>
            <a:t>Endogenous Pain Modification</a:t>
          </a:r>
        </a:p>
      </dsp:txBody>
      <dsp:txXfrm>
        <a:off x="4222589" y="4551216"/>
        <a:ext cx="1616446" cy="1616446"/>
      </dsp:txXfrm>
    </dsp:sp>
    <dsp:sp modelId="{88C944BE-CA76-49B7-932F-2315F3567731}">
      <dsp:nvSpPr>
        <dsp:cNvPr id="0" name=""/>
        <dsp:cNvSpPr/>
      </dsp:nvSpPr>
      <dsp:spPr>
        <a:xfrm>
          <a:off x="1734054" y="2169591"/>
          <a:ext cx="2286000" cy="228600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k Free" panose="03080402000500000000" pitchFamily="66" charset="0"/>
            </a:rPr>
            <a:t>Pathophysiology</a:t>
          </a:r>
        </a:p>
      </dsp:txBody>
      <dsp:txXfrm>
        <a:off x="2068831" y="2504368"/>
        <a:ext cx="1616446" cy="1616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56B62-179B-48FF-85C5-B248A2610F5F}">
      <dsp:nvSpPr>
        <dsp:cNvPr id="0" name=""/>
        <dsp:cNvSpPr/>
      </dsp:nvSpPr>
      <dsp:spPr>
        <a:xfrm>
          <a:off x="4686783"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D161D-9374-4EA8-842A-A516383E851A}">
      <dsp:nvSpPr>
        <dsp:cNvPr id="0" name=""/>
        <dsp:cNvSpPr/>
      </dsp:nvSpPr>
      <dsp:spPr>
        <a:xfrm>
          <a:off x="3225043" y="2493160"/>
          <a:ext cx="216172" cy="947042"/>
        </a:xfrm>
        <a:custGeom>
          <a:avLst/>
          <a:gdLst/>
          <a:ahLst/>
          <a:cxnLst/>
          <a:rect l="0" t="0" r="0" b="0"/>
          <a:pathLst>
            <a:path>
              <a:moveTo>
                <a:pt x="216172" y="0"/>
              </a:moveTo>
              <a:lnTo>
                <a:pt x="216172" y="947042"/>
              </a:lnTo>
              <a:lnTo>
                <a:pt x="0" y="94704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72575-85AC-4B55-9B75-F65CE6BBC4E3}">
      <dsp:nvSpPr>
        <dsp:cNvPr id="0" name=""/>
        <dsp:cNvSpPr/>
      </dsp:nvSpPr>
      <dsp:spPr>
        <a:xfrm>
          <a:off x="3441216" y="2493160"/>
          <a:ext cx="317279" cy="944500"/>
        </a:xfrm>
        <a:custGeom>
          <a:avLst/>
          <a:gdLst/>
          <a:ahLst/>
          <a:cxnLst/>
          <a:rect l="0" t="0" r="0" b="0"/>
          <a:pathLst>
            <a:path>
              <a:moveTo>
                <a:pt x="0" y="0"/>
              </a:moveTo>
              <a:lnTo>
                <a:pt x="0" y="944500"/>
              </a:lnTo>
              <a:lnTo>
                <a:pt x="317279" y="94450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0A552B-B102-480F-A89F-71D6124B8623}">
      <dsp:nvSpPr>
        <dsp:cNvPr id="0" name=""/>
        <dsp:cNvSpPr/>
      </dsp:nvSpPr>
      <dsp:spPr>
        <a:xfrm>
          <a:off x="3441216"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E34E6-C2CE-480B-9292-A7BAD7A6FB86}">
      <dsp:nvSpPr>
        <dsp:cNvPr id="0" name=""/>
        <dsp:cNvSpPr/>
      </dsp:nvSpPr>
      <dsp:spPr>
        <a:xfrm>
          <a:off x="3657389" y="2025"/>
          <a:ext cx="2058789" cy="102939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38100">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Ink Free" panose="03080402000500000000" pitchFamily="66" charset="0"/>
            </a:rPr>
            <a:t>Pain</a:t>
          </a:r>
        </a:p>
      </dsp:txBody>
      <dsp:txXfrm>
        <a:off x="3657389" y="2025"/>
        <a:ext cx="2058789" cy="1029394"/>
      </dsp:txXfrm>
    </dsp:sp>
    <dsp:sp modelId="{C651591F-65B6-4DE2-A121-6EA6F3A7F0A7}">
      <dsp:nvSpPr>
        <dsp:cNvPr id="0" name=""/>
        <dsp:cNvSpPr/>
      </dsp:nvSpPr>
      <dsp:spPr>
        <a:xfrm>
          <a:off x="2411821" y="1463766"/>
          <a:ext cx="2058789" cy="102939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Ink Free" panose="03080402000500000000" pitchFamily="66" charset="0"/>
            </a:rPr>
            <a:t>Nociceptive</a:t>
          </a:r>
        </a:p>
      </dsp:txBody>
      <dsp:txXfrm>
        <a:off x="2411821" y="1463766"/>
        <a:ext cx="2058789" cy="1029394"/>
      </dsp:txXfrm>
    </dsp:sp>
    <dsp:sp modelId="{361E5DED-A78F-4867-94F4-279ACD650A7A}">
      <dsp:nvSpPr>
        <dsp:cNvPr id="0" name=""/>
        <dsp:cNvSpPr/>
      </dsp:nvSpPr>
      <dsp:spPr>
        <a:xfrm>
          <a:off x="3758496" y="2922963"/>
          <a:ext cx="2058789" cy="102939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Ink Free" panose="03080402000500000000" pitchFamily="66" charset="0"/>
            </a:rPr>
            <a:t>Visceral</a:t>
          </a:r>
        </a:p>
      </dsp:txBody>
      <dsp:txXfrm>
        <a:off x="3758496" y="2922963"/>
        <a:ext cx="2058789" cy="1029394"/>
      </dsp:txXfrm>
    </dsp:sp>
    <dsp:sp modelId="{CCDEA1AD-E3D2-42DC-AA99-20146861687E}">
      <dsp:nvSpPr>
        <dsp:cNvPr id="0" name=""/>
        <dsp:cNvSpPr/>
      </dsp:nvSpPr>
      <dsp:spPr>
        <a:xfrm>
          <a:off x="1166254" y="2925506"/>
          <a:ext cx="2058789" cy="102939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Ink Free" panose="03080402000500000000" pitchFamily="66" charset="0"/>
            </a:rPr>
            <a:t>Somatic</a:t>
          </a:r>
        </a:p>
      </dsp:txBody>
      <dsp:txXfrm>
        <a:off x="1166254" y="2925506"/>
        <a:ext cx="2058789" cy="1029394"/>
      </dsp:txXfrm>
    </dsp:sp>
    <dsp:sp modelId="{F2A2F306-A0FE-4D5D-BA82-F239829F213D}">
      <dsp:nvSpPr>
        <dsp:cNvPr id="0" name=""/>
        <dsp:cNvSpPr/>
      </dsp:nvSpPr>
      <dsp:spPr>
        <a:xfrm>
          <a:off x="4902956" y="1463766"/>
          <a:ext cx="2058789" cy="102939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Ink Free" panose="03080402000500000000" pitchFamily="66" charset="0"/>
            </a:rPr>
            <a:t>Neuropathic</a:t>
          </a:r>
        </a:p>
      </dsp:txBody>
      <dsp:txXfrm>
        <a:off x="4902956" y="1463766"/>
        <a:ext cx="2058789" cy="102939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E766B-DBD3-498A-A49E-EFC36649D8EA}"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01107-D07E-40F3-9E73-441545B9C7CB}" type="slidenum">
              <a:rPr lang="en-US" smtClean="0"/>
              <a:t>‹#›</a:t>
            </a:fld>
            <a:endParaRPr lang="en-US"/>
          </a:p>
        </p:txBody>
      </p:sp>
    </p:spTree>
    <p:extLst>
      <p:ext uri="{BB962C8B-B14F-4D97-AF65-F5344CB8AC3E}">
        <p14:creationId xmlns:p14="http://schemas.microsoft.com/office/powerpoint/2010/main" val="49514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1</a:t>
            </a:fld>
            <a:endParaRPr lang="en-US"/>
          </a:p>
        </p:txBody>
      </p:sp>
    </p:spTree>
    <p:extLst>
      <p:ext uri="{BB962C8B-B14F-4D97-AF65-F5344CB8AC3E}">
        <p14:creationId xmlns:p14="http://schemas.microsoft.com/office/powerpoint/2010/main" val="379018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30</a:t>
            </a:fld>
            <a:endParaRPr lang="en-US"/>
          </a:p>
        </p:txBody>
      </p:sp>
    </p:spTree>
    <p:extLst>
      <p:ext uri="{BB962C8B-B14F-4D97-AF65-F5344CB8AC3E}">
        <p14:creationId xmlns:p14="http://schemas.microsoft.com/office/powerpoint/2010/main" val="350998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34</a:t>
            </a:fld>
            <a:endParaRPr lang="en-US"/>
          </a:p>
        </p:txBody>
      </p:sp>
    </p:spTree>
    <p:extLst>
      <p:ext uri="{BB962C8B-B14F-4D97-AF65-F5344CB8AC3E}">
        <p14:creationId xmlns:p14="http://schemas.microsoft.com/office/powerpoint/2010/main" val="19130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39</a:t>
            </a:fld>
            <a:endParaRPr lang="en-US"/>
          </a:p>
        </p:txBody>
      </p:sp>
    </p:spTree>
    <p:extLst>
      <p:ext uri="{BB962C8B-B14F-4D97-AF65-F5344CB8AC3E}">
        <p14:creationId xmlns:p14="http://schemas.microsoft.com/office/powerpoint/2010/main" val="59610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40</a:t>
            </a:fld>
            <a:endParaRPr lang="en-US"/>
          </a:p>
        </p:txBody>
      </p:sp>
    </p:spTree>
    <p:extLst>
      <p:ext uri="{BB962C8B-B14F-4D97-AF65-F5344CB8AC3E}">
        <p14:creationId xmlns:p14="http://schemas.microsoft.com/office/powerpoint/2010/main" val="158656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41</a:t>
            </a:fld>
            <a:endParaRPr lang="en-US"/>
          </a:p>
        </p:txBody>
      </p:sp>
    </p:spTree>
    <p:extLst>
      <p:ext uri="{BB962C8B-B14F-4D97-AF65-F5344CB8AC3E}">
        <p14:creationId xmlns:p14="http://schemas.microsoft.com/office/powerpoint/2010/main" val="265796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45</a:t>
            </a:fld>
            <a:endParaRPr lang="en-US"/>
          </a:p>
        </p:txBody>
      </p:sp>
    </p:spTree>
    <p:extLst>
      <p:ext uri="{BB962C8B-B14F-4D97-AF65-F5344CB8AC3E}">
        <p14:creationId xmlns:p14="http://schemas.microsoft.com/office/powerpoint/2010/main" val="2299938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46</a:t>
            </a:fld>
            <a:endParaRPr lang="en-US"/>
          </a:p>
        </p:txBody>
      </p:sp>
    </p:spTree>
    <p:extLst>
      <p:ext uri="{BB962C8B-B14F-4D97-AF65-F5344CB8AC3E}">
        <p14:creationId xmlns:p14="http://schemas.microsoft.com/office/powerpoint/2010/main" val="216122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50</a:t>
            </a:fld>
            <a:endParaRPr lang="en-US"/>
          </a:p>
        </p:txBody>
      </p:sp>
    </p:spTree>
    <p:extLst>
      <p:ext uri="{BB962C8B-B14F-4D97-AF65-F5344CB8AC3E}">
        <p14:creationId xmlns:p14="http://schemas.microsoft.com/office/powerpoint/2010/main" val="3625527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59</a:t>
            </a:fld>
            <a:endParaRPr lang="en-US"/>
          </a:p>
        </p:txBody>
      </p:sp>
    </p:spTree>
    <p:extLst>
      <p:ext uri="{BB962C8B-B14F-4D97-AF65-F5344CB8AC3E}">
        <p14:creationId xmlns:p14="http://schemas.microsoft.com/office/powerpoint/2010/main" val="222449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60</a:t>
            </a:fld>
            <a:endParaRPr lang="en-US"/>
          </a:p>
        </p:txBody>
      </p:sp>
    </p:spTree>
    <p:extLst>
      <p:ext uri="{BB962C8B-B14F-4D97-AF65-F5344CB8AC3E}">
        <p14:creationId xmlns:p14="http://schemas.microsoft.com/office/powerpoint/2010/main" val="375292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our section on topical analgesics with some basic information that applies to all topical agents, not just the ones that we’ll be discussing in depth today. </a:t>
            </a:r>
          </a:p>
        </p:txBody>
      </p:sp>
      <p:sp>
        <p:nvSpPr>
          <p:cNvPr id="4" name="Slide Number Placeholder 3"/>
          <p:cNvSpPr>
            <a:spLocks noGrp="1"/>
          </p:cNvSpPr>
          <p:nvPr>
            <p:ph type="sldNum" sz="quarter" idx="5"/>
          </p:nvPr>
        </p:nvSpPr>
        <p:spPr/>
        <p:txBody>
          <a:bodyPr/>
          <a:lstStyle/>
          <a:p>
            <a:fld id="{E7C01107-D07E-40F3-9E73-441545B9C7CB}" type="slidenum">
              <a:rPr lang="en-US" smtClean="0"/>
              <a:t>14</a:t>
            </a:fld>
            <a:endParaRPr lang="en-US"/>
          </a:p>
        </p:txBody>
      </p:sp>
    </p:spTree>
    <p:extLst>
      <p:ext uri="{BB962C8B-B14F-4D97-AF65-F5344CB8AC3E}">
        <p14:creationId xmlns:p14="http://schemas.microsoft.com/office/powerpoint/2010/main" val="279699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Topical analgesics carry a variety of indications, many of which as specific to the medication in question. In general, however, topical analgesics may be used for acute pain, such a sprain or strain, or chronic pain, such as osteoarthritis or neuropathic pain. </a:t>
            </a:r>
          </a:p>
        </p:txBody>
      </p:sp>
      <p:sp>
        <p:nvSpPr>
          <p:cNvPr id="4" name="Slide Number Placeholder 3"/>
          <p:cNvSpPr>
            <a:spLocks noGrp="1"/>
          </p:cNvSpPr>
          <p:nvPr>
            <p:ph type="sldNum" sz="quarter" idx="5"/>
          </p:nvPr>
        </p:nvSpPr>
        <p:spPr/>
        <p:txBody>
          <a:bodyPr/>
          <a:lstStyle/>
          <a:p>
            <a:fld id="{E7C01107-D07E-40F3-9E73-441545B9C7CB}" type="slidenum">
              <a:rPr lang="en-US" smtClean="0"/>
              <a:t>64</a:t>
            </a:fld>
            <a:endParaRPr lang="en-US"/>
          </a:p>
        </p:txBody>
      </p:sp>
    </p:spTree>
    <p:extLst>
      <p:ext uri="{BB962C8B-B14F-4D97-AF65-F5344CB8AC3E}">
        <p14:creationId xmlns:p14="http://schemas.microsoft.com/office/powerpoint/2010/main" val="3545270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sensory nerves (primarily C and A-delta fibers) express the TRPV1 channel, which allows both sodium and calcium to enter the cell and thereby leads to depolarization. </a:t>
            </a:r>
          </a:p>
        </p:txBody>
      </p:sp>
      <p:sp>
        <p:nvSpPr>
          <p:cNvPr id="4" name="Slide Number Placeholder 3"/>
          <p:cNvSpPr>
            <a:spLocks noGrp="1"/>
          </p:cNvSpPr>
          <p:nvPr>
            <p:ph type="sldNum" sz="quarter" idx="5"/>
          </p:nvPr>
        </p:nvSpPr>
        <p:spPr/>
        <p:txBody>
          <a:bodyPr/>
          <a:lstStyle/>
          <a:p>
            <a:fld id="{E7C01107-D07E-40F3-9E73-441545B9C7CB}" type="slidenum">
              <a:rPr lang="en-US" smtClean="0"/>
              <a:t>66</a:t>
            </a:fld>
            <a:endParaRPr lang="en-US"/>
          </a:p>
        </p:txBody>
      </p:sp>
    </p:spTree>
    <p:extLst>
      <p:ext uri="{BB962C8B-B14F-4D97-AF65-F5344CB8AC3E}">
        <p14:creationId xmlns:p14="http://schemas.microsoft.com/office/powerpoint/2010/main" val="2986751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69</a:t>
            </a:fld>
            <a:endParaRPr lang="en-US"/>
          </a:p>
        </p:txBody>
      </p:sp>
    </p:spTree>
    <p:extLst>
      <p:ext uri="{BB962C8B-B14F-4D97-AF65-F5344CB8AC3E}">
        <p14:creationId xmlns:p14="http://schemas.microsoft.com/office/powerpoint/2010/main" val="722206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70</a:t>
            </a:fld>
            <a:endParaRPr lang="en-US"/>
          </a:p>
        </p:txBody>
      </p:sp>
    </p:spTree>
    <p:extLst>
      <p:ext uri="{BB962C8B-B14F-4D97-AF65-F5344CB8AC3E}">
        <p14:creationId xmlns:p14="http://schemas.microsoft.com/office/powerpoint/2010/main" val="963758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sensory nerves (primarily C and A-delta fibers) express the TRPV1 channel, which allows both sodium and calcium to enter the cell and thereby leads to depolarization. </a:t>
            </a:r>
          </a:p>
        </p:txBody>
      </p:sp>
      <p:sp>
        <p:nvSpPr>
          <p:cNvPr id="4" name="Slide Number Placeholder 3"/>
          <p:cNvSpPr>
            <a:spLocks noGrp="1"/>
          </p:cNvSpPr>
          <p:nvPr>
            <p:ph type="sldNum" sz="quarter" idx="5"/>
          </p:nvPr>
        </p:nvSpPr>
        <p:spPr/>
        <p:txBody>
          <a:bodyPr/>
          <a:lstStyle/>
          <a:p>
            <a:fld id="{E7C01107-D07E-40F3-9E73-441545B9C7CB}" type="slidenum">
              <a:rPr lang="en-US" smtClean="0"/>
              <a:t>73</a:t>
            </a:fld>
            <a:endParaRPr lang="en-US"/>
          </a:p>
        </p:txBody>
      </p:sp>
    </p:spTree>
    <p:extLst>
      <p:ext uri="{BB962C8B-B14F-4D97-AF65-F5344CB8AC3E}">
        <p14:creationId xmlns:p14="http://schemas.microsoft.com/office/powerpoint/2010/main" val="1961879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sensory nerves (primarily C and A-delta fibers) express the TRPV1 channel, which allows both sodium and calcium to enter the cell and thereby leads to depolarization. </a:t>
            </a:r>
          </a:p>
        </p:txBody>
      </p:sp>
      <p:sp>
        <p:nvSpPr>
          <p:cNvPr id="4" name="Slide Number Placeholder 3"/>
          <p:cNvSpPr>
            <a:spLocks noGrp="1"/>
          </p:cNvSpPr>
          <p:nvPr>
            <p:ph type="sldNum" sz="quarter" idx="5"/>
          </p:nvPr>
        </p:nvSpPr>
        <p:spPr/>
        <p:txBody>
          <a:bodyPr/>
          <a:lstStyle/>
          <a:p>
            <a:fld id="{E7C01107-D07E-40F3-9E73-441545B9C7CB}" type="slidenum">
              <a:rPr lang="en-US" smtClean="0"/>
              <a:t>74</a:t>
            </a:fld>
            <a:endParaRPr lang="en-US"/>
          </a:p>
        </p:txBody>
      </p:sp>
    </p:spTree>
    <p:extLst>
      <p:ext uri="{BB962C8B-B14F-4D97-AF65-F5344CB8AC3E}">
        <p14:creationId xmlns:p14="http://schemas.microsoft.com/office/powerpoint/2010/main" val="3416886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75</a:t>
            </a:fld>
            <a:endParaRPr lang="en-US"/>
          </a:p>
        </p:txBody>
      </p:sp>
    </p:spTree>
    <p:extLst>
      <p:ext uri="{BB962C8B-B14F-4D97-AF65-F5344CB8AC3E}">
        <p14:creationId xmlns:p14="http://schemas.microsoft.com/office/powerpoint/2010/main" val="2690284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76</a:t>
            </a:fld>
            <a:endParaRPr lang="en-US"/>
          </a:p>
        </p:txBody>
      </p:sp>
    </p:spTree>
    <p:extLst>
      <p:ext uri="{BB962C8B-B14F-4D97-AF65-F5344CB8AC3E}">
        <p14:creationId xmlns:p14="http://schemas.microsoft.com/office/powerpoint/2010/main" val="2522529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80</a:t>
            </a:fld>
            <a:endParaRPr lang="en-US"/>
          </a:p>
        </p:txBody>
      </p:sp>
    </p:spTree>
    <p:extLst>
      <p:ext uri="{BB962C8B-B14F-4D97-AF65-F5344CB8AC3E}">
        <p14:creationId xmlns:p14="http://schemas.microsoft.com/office/powerpoint/2010/main" val="2398886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84</a:t>
            </a:fld>
            <a:endParaRPr lang="en-US"/>
          </a:p>
        </p:txBody>
      </p:sp>
    </p:spTree>
    <p:extLst>
      <p:ext uri="{BB962C8B-B14F-4D97-AF65-F5344CB8AC3E}">
        <p14:creationId xmlns:p14="http://schemas.microsoft.com/office/powerpoint/2010/main" val="95905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our section on topical analgesics with some basic information that applies to all topical agents, not just the ones that we’ll be discussing in depth today. </a:t>
            </a:r>
          </a:p>
        </p:txBody>
      </p:sp>
      <p:sp>
        <p:nvSpPr>
          <p:cNvPr id="4" name="Slide Number Placeholder 3"/>
          <p:cNvSpPr>
            <a:spLocks noGrp="1"/>
          </p:cNvSpPr>
          <p:nvPr>
            <p:ph type="sldNum" sz="quarter" idx="5"/>
          </p:nvPr>
        </p:nvSpPr>
        <p:spPr/>
        <p:txBody>
          <a:bodyPr/>
          <a:lstStyle/>
          <a:p>
            <a:fld id="{E7C01107-D07E-40F3-9E73-441545B9C7CB}" type="slidenum">
              <a:rPr lang="en-US" smtClean="0"/>
              <a:t>17</a:t>
            </a:fld>
            <a:endParaRPr lang="en-US"/>
          </a:p>
        </p:txBody>
      </p:sp>
    </p:spTree>
    <p:extLst>
      <p:ext uri="{BB962C8B-B14F-4D97-AF65-F5344CB8AC3E}">
        <p14:creationId xmlns:p14="http://schemas.microsoft.com/office/powerpoint/2010/main" val="3457601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85</a:t>
            </a:fld>
            <a:endParaRPr lang="en-US"/>
          </a:p>
        </p:txBody>
      </p:sp>
    </p:spTree>
    <p:extLst>
      <p:ext uri="{BB962C8B-B14F-4D97-AF65-F5344CB8AC3E}">
        <p14:creationId xmlns:p14="http://schemas.microsoft.com/office/powerpoint/2010/main" val="2502986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sensory nerves (primarily C and A-delta fibers) express the TRPV1 channel, which allows both sodium and calcium to enter the cell and thereby leads to depolarization. </a:t>
            </a:r>
          </a:p>
        </p:txBody>
      </p:sp>
      <p:sp>
        <p:nvSpPr>
          <p:cNvPr id="4" name="Slide Number Placeholder 3"/>
          <p:cNvSpPr>
            <a:spLocks noGrp="1"/>
          </p:cNvSpPr>
          <p:nvPr>
            <p:ph type="sldNum" sz="quarter" idx="5"/>
          </p:nvPr>
        </p:nvSpPr>
        <p:spPr/>
        <p:txBody>
          <a:bodyPr/>
          <a:lstStyle/>
          <a:p>
            <a:fld id="{E7C01107-D07E-40F3-9E73-441545B9C7CB}" type="slidenum">
              <a:rPr lang="en-US" smtClean="0"/>
              <a:t>86</a:t>
            </a:fld>
            <a:endParaRPr lang="en-US"/>
          </a:p>
        </p:txBody>
      </p:sp>
    </p:spTree>
    <p:extLst>
      <p:ext uri="{BB962C8B-B14F-4D97-AF65-F5344CB8AC3E}">
        <p14:creationId xmlns:p14="http://schemas.microsoft.com/office/powerpoint/2010/main" val="3567251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89</a:t>
            </a:fld>
            <a:endParaRPr lang="en-US"/>
          </a:p>
        </p:txBody>
      </p:sp>
    </p:spTree>
    <p:extLst>
      <p:ext uri="{BB962C8B-B14F-4D97-AF65-F5344CB8AC3E}">
        <p14:creationId xmlns:p14="http://schemas.microsoft.com/office/powerpoint/2010/main" val="2722221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90</a:t>
            </a:fld>
            <a:endParaRPr lang="en-US"/>
          </a:p>
        </p:txBody>
      </p:sp>
    </p:spTree>
    <p:extLst>
      <p:ext uri="{BB962C8B-B14F-4D97-AF65-F5344CB8AC3E}">
        <p14:creationId xmlns:p14="http://schemas.microsoft.com/office/powerpoint/2010/main" val="3518239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96</a:t>
            </a:fld>
            <a:endParaRPr lang="en-US"/>
          </a:p>
        </p:txBody>
      </p:sp>
    </p:spTree>
    <p:extLst>
      <p:ext uri="{BB962C8B-B14F-4D97-AF65-F5344CB8AC3E}">
        <p14:creationId xmlns:p14="http://schemas.microsoft.com/office/powerpoint/2010/main" val="951829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01107-D07E-40F3-9E73-441545B9C7CB}" type="slidenum">
              <a:rPr lang="en-US" smtClean="0"/>
              <a:t>99</a:t>
            </a:fld>
            <a:endParaRPr lang="en-US"/>
          </a:p>
        </p:txBody>
      </p:sp>
    </p:spTree>
    <p:extLst>
      <p:ext uri="{BB962C8B-B14F-4D97-AF65-F5344CB8AC3E}">
        <p14:creationId xmlns:p14="http://schemas.microsoft.com/office/powerpoint/2010/main" val="147737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Topical analgesics carry a variety of indications, many of which as specific to the medication in question. In general, however, topical analgesics may be used for acute pain, such a sprain or strain, or chronic pain, such as osteoarthritis or neuropathic pain. </a:t>
            </a:r>
          </a:p>
        </p:txBody>
      </p:sp>
      <p:sp>
        <p:nvSpPr>
          <p:cNvPr id="4" name="Slide Number Placeholder 3"/>
          <p:cNvSpPr>
            <a:spLocks noGrp="1"/>
          </p:cNvSpPr>
          <p:nvPr>
            <p:ph type="sldNum" sz="quarter" idx="5"/>
          </p:nvPr>
        </p:nvSpPr>
        <p:spPr/>
        <p:txBody>
          <a:bodyPr/>
          <a:lstStyle/>
          <a:p>
            <a:fld id="{E7C01107-D07E-40F3-9E73-441545B9C7CB}" type="slidenum">
              <a:rPr lang="en-US" smtClean="0"/>
              <a:t>18</a:t>
            </a:fld>
            <a:endParaRPr lang="en-US"/>
          </a:p>
        </p:txBody>
      </p:sp>
    </p:spTree>
    <p:extLst>
      <p:ext uri="{BB962C8B-B14F-4D97-AF65-F5344CB8AC3E}">
        <p14:creationId xmlns:p14="http://schemas.microsoft.com/office/powerpoint/2010/main" val="388442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an important distinction between a topical medication and a transdermal medication. A topical medication is applied externally, absorbed through the skin, and acts locally. Its efficacy is not dependent on systemic absorption. Transdermal medications, however, do depend on systemic absorption. While they are applied to and absorbed through the skin, they are taken up into the bloodstream and produce systemic effects. This difference has significant implications for a medication’s side effect profile, making topical medications generally safe with limited systemic side effects. </a:t>
            </a:r>
          </a:p>
        </p:txBody>
      </p:sp>
      <p:sp>
        <p:nvSpPr>
          <p:cNvPr id="4" name="Slide Number Placeholder 3"/>
          <p:cNvSpPr>
            <a:spLocks noGrp="1"/>
          </p:cNvSpPr>
          <p:nvPr>
            <p:ph type="sldNum" sz="quarter" idx="5"/>
          </p:nvPr>
        </p:nvSpPr>
        <p:spPr/>
        <p:txBody>
          <a:bodyPr/>
          <a:lstStyle/>
          <a:p>
            <a:fld id="{E7C01107-D07E-40F3-9E73-441545B9C7CB}" type="slidenum">
              <a:rPr lang="en-US" smtClean="0"/>
              <a:t>19</a:t>
            </a:fld>
            <a:endParaRPr lang="en-US"/>
          </a:p>
        </p:txBody>
      </p:sp>
    </p:spTree>
    <p:extLst>
      <p:ext uri="{BB962C8B-B14F-4D97-AF65-F5344CB8AC3E}">
        <p14:creationId xmlns:p14="http://schemas.microsoft.com/office/powerpoint/2010/main" val="325890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Lidocaine is an amino amide anesthetic. Its mechanism of action is through blockade of the voltage-gated sodium channels on the postsynaptic neuronal cell membrane. Under typical conditions, an action potential in the presynaptic neuron causes the voltage-gated calcium channel to open, thereby permitting calcium to enter the cell. The influx of calcium leads to neurotransmitter release into the extracellular space. The action potential then continues to propagate to the postsynaptic neuron, when the voltage-gated sodium channels open and permit an influx of sodium into the cell. This is the process by which action potentials, such as those carrying pain signals, are conducted. </a:t>
            </a:r>
          </a:p>
        </p:txBody>
      </p:sp>
      <p:sp>
        <p:nvSpPr>
          <p:cNvPr id="4" name="Slide Number Placeholder 3"/>
          <p:cNvSpPr>
            <a:spLocks noGrp="1"/>
          </p:cNvSpPr>
          <p:nvPr>
            <p:ph type="sldNum" sz="quarter" idx="5"/>
          </p:nvPr>
        </p:nvSpPr>
        <p:spPr/>
        <p:txBody>
          <a:bodyPr/>
          <a:lstStyle/>
          <a:p>
            <a:fld id="{E7C01107-D07E-40F3-9E73-441545B9C7CB}" type="slidenum">
              <a:rPr lang="en-US" smtClean="0"/>
              <a:t>21</a:t>
            </a:fld>
            <a:endParaRPr lang="en-US"/>
          </a:p>
        </p:txBody>
      </p:sp>
    </p:spTree>
    <p:extLst>
      <p:ext uri="{BB962C8B-B14F-4D97-AF65-F5344CB8AC3E}">
        <p14:creationId xmlns:p14="http://schemas.microsoft.com/office/powerpoint/2010/main" val="271015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lidocaine binds within the voltage-gated sodium channel, propagation of the action potential is interrupted, and so, the pain signal is no longer transmitted. </a:t>
            </a:r>
          </a:p>
        </p:txBody>
      </p:sp>
      <p:sp>
        <p:nvSpPr>
          <p:cNvPr id="4" name="Slide Number Placeholder 3"/>
          <p:cNvSpPr>
            <a:spLocks noGrp="1"/>
          </p:cNvSpPr>
          <p:nvPr>
            <p:ph type="sldNum" sz="quarter" idx="5"/>
          </p:nvPr>
        </p:nvSpPr>
        <p:spPr/>
        <p:txBody>
          <a:bodyPr/>
          <a:lstStyle/>
          <a:p>
            <a:fld id="{E7C01107-D07E-40F3-9E73-441545B9C7CB}" type="slidenum">
              <a:rPr lang="en-US" smtClean="0"/>
              <a:t>22</a:t>
            </a:fld>
            <a:endParaRPr lang="en-US"/>
          </a:p>
        </p:txBody>
      </p:sp>
    </p:spTree>
    <p:extLst>
      <p:ext uri="{BB962C8B-B14F-4D97-AF65-F5344CB8AC3E}">
        <p14:creationId xmlns:p14="http://schemas.microsoft.com/office/powerpoint/2010/main" val="151942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topical capsaicin. Capsaicin is a naturally occurring TRPV-1 agonist. It has a long history of use in folk medicine and its first documented use in western culture goes back to the 1850s, when it was recommended to use alcoholic hot pepper extract on burning or itching extremities. </a:t>
            </a:r>
          </a:p>
        </p:txBody>
      </p:sp>
      <p:sp>
        <p:nvSpPr>
          <p:cNvPr id="4" name="Slide Number Placeholder 3"/>
          <p:cNvSpPr>
            <a:spLocks noGrp="1"/>
          </p:cNvSpPr>
          <p:nvPr>
            <p:ph type="sldNum" sz="quarter" idx="5"/>
          </p:nvPr>
        </p:nvSpPr>
        <p:spPr/>
        <p:txBody>
          <a:bodyPr/>
          <a:lstStyle/>
          <a:p>
            <a:fld id="{E7C01107-D07E-40F3-9E73-441545B9C7CB}" type="slidenum">
              <a:rPr lang="en-US" smtClean="0"/>
              <a:t>28</a:t>
            </a:fld>
            <a:endParaRPr lang="en-US"/>
          </a:p>
        </p:txBody>
      </p:sp>
    </p:spTree>
    <p:extLst>
      <p:ext uri="{BB962C8B-B14F-4D97-AF65-F5344CB8AC3E}">
        <p14:creationId xmlns:p14="http://schemas.microsoft.com/office/powerpoint/2010/main" val="91124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sensory nerves (primarily C and A-delta fibers) express the TRPV1 channel, which allows both sodium and calcium to enter the cell and thereby leads to depolarization. </a:t>
            </a:r>
          </a:p>
        </p:txBody>
      </p:sp>
      <p:sp>
        <p:nvSpPr>
          <p:cNvPr id="4" name="Slide Number Placeholder 3"/>
          <p:cNvSpPr>
            <a:spLocks noGrp="1"/>
          </p:cNvSpPr>
          <p:nvPr>
            <p:ph type="sldNum" sz="quarter" idx="5"/>
          </p:nvPr>
        </p:nvSpPr>
        <p:spPr/>
        <p:txBody>
          <a:bodyPr/>
          <a:lstStyle/>
          <a:p>
            <a:fld id="{E7C01107-D07E-40F3-9E73-441545B9C7CB}" type="slidenum">
              <a:rPr lang="en-US" smtClean="0"/>
              <a:t>29</a:t>
            </a:fld>
            <a:endParaRPr lang="en-US"/>
          </a:p>
        </p:txBody>
      </p:sp>
    </p:spTree>
    <p:extLst>
      <p:ext uri="{BB962C8B-B14F-4D97-AF65-F5344CB8AC3E}">
        <p14:creationId xmlns:p14="http://schemas.microsoft.com/office/powerpoint/2010/main" val="104111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F545-A386-43C1-A487-862AA9DEA54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784D2EC8-8936-4962-8263-2BD6D027EAB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7E0A9-A055-4CFB-9965-1F21BA90C949}"/>
              </a:ext>
            </a:extLst>
          </p:cNvPr>
          <p:cNvSpPr>
            <a:spLocks noGrp="1"/>
          </p:cNvSpPr>
          <p:nvPr>
            <p:ph type="dt" sz="half" idx="10"/>
          </p:nvPr>
        </p:nvSpPr>
        <p:spPr/>
        <p:txBody>
          <a:bodyPr/>
          <a:lstStyle/>
          <a:p>
            <a:fld id="{846CE7D5-CF57-46EF-B807-FDD0502418D4}" type="datetimeFigureOut">
              <a:rPr lang="en-US" smtClean="0"/>
              <a:t>5/5/2022</a:t>
            </a:fld>
            <a:endParaRPr lang="en-US"/>
          </a:p>
        </p:txBody>
      </p:sp>
      <p:sp>
        <p:nvSpPr>
          <p:cNvPr id="5" name="Footer Placeholder 4">
            <a:extLst>
              <a:ext uri="{FF2B5EF4-FFF2-40B4-BE49-F238E27FC236}">
                <a16:creationId xmlns:a16="http://schemas.microsoft.com/office/drawing/2014/main" id="{C37D9116-DAE8-4C39-98EE-7F0B30D1B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C695A-D56D-46D7-9046-049DC616096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384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slide" Target="slide9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slideLayout" Target="../slideLayouts/slideLayout12.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slide" Target="slide94.xml"/><Relationship Id="rId3" Type="http://schemas.openxmlformats.org/officeDocument/2006/relationships/tags" Target="../tags/tag53.xml"/><Relationship Id="rId21" Type="http://schemas.openxmlformats.org/officeDocument/2006/relationships/tags" Target="../tags/tag71.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slideLayout" Target="../slideLayouts/slideLayout12.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tags" Target="../tags/tag74.xm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tags" Target="../tags/tag73.xml"/><Relationship Id="rId10" Type="http://schemas.openxmlformats.org/officeDocument/2006/relationships/tags" Target="../tags/tag60.xml"/><Relationship Id="rId19" Type="http://schemas.openxmlformats.org/officeDocument/2006/relationships/tags" Target="../tags/tag69.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s>
</file>

<file path=ppt/slides/_rels/slide13.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slide" Target="slide94.xml"/><Relationship Id="rId3" Type="http://schemas.openxmlformats.org/officeDocument/2006/relationships/tags" Target="../tags/tag77.xml"/><Relationship Id="rId21" Type="http://schemas.openxmlformats.org/officeDocument/2006/relationships/tags" Target="../tags/tag95.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slideLayout" Target="../slideLayouts/slideLayout12.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tags" Target="../tags/tag94.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97/ALN.0b013e3181e89a93" TargetMode="External"/><Relationship Id="rId2" Type="http://schemas.openxmlformats.org/officeDocument/2006/relationships/hyperlink" Target="https://doi.org/10.1097/ALN.0b013e3181dc1dd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4.xml"/><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4.xml"/><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diagramColors" Target="../diagrams/colors2.xml"/><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diagramQuickStyle" Target="../diagrams/quickStyle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Layout" Target="../diagrams/layout2.xml"/><Relationship Id="rId5" Type="http://schemas.openxmlformats.org/officeDocument/2006/relationships/diagramColors" Target="../diagrams/colors1.xml"/><Relationship Id="rId10" Type="http://schemas.openxmlformats.org/officeDocument/2006/relationships/diagramData" Target="../diagrams/data2.xml"/><Relationship Id="rId4" Type="http://schemas.openxmlformats.org/officeDocument/2006/relationships/diagramQuickStyle" Target="../diagrams/quickStyle1.xml"/><Relationship Id="rId9" Type="http://schemas.openxmlformats.org/officeDocument/2006/relationships/image" Target="../media/image4.jpg"/><Relationship Id="rId14" Type="http://schemas.microsoft.com/office/2007/relationships/diagramDrawing" Target="../diagrams/drawing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4.xml"/><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8.xml"/><Relationship Id="rId3" Type="http://schemas.openxmlformats.org/officeDocument/2006/relationships/slide" Target="slide33.xml"/><Relationship Id="rId7" Type="http://schemas.openxmlformats.org/officeDocument/2006/relationships/slide" Target="slide20.xml"/><Relationship Id="rId12" Type="http://schemas.openxmlformats.org/officeDocument/2006/relationships/slide" Target="slide24.xml"/><Relationship Id="rId17" Type="http://schemas.openxmlformats.org/officeDocument/2006/relationships/slide" Target="slide28.xml"/><Relationship Id="rId2" Type="http://schemas.openxmlformats.org/officeDocument/2006/relationships/slide" Target="slide17.xml"/><Relationship Id="rId16" Type="http://schemas.openxmlformats.org/officeDocument/2006/relationships/slide" Target="slide88.xml"/><Relationship Id="rId1" Type="http://schemas.openxmlformats.org/officeDocument/2006/relationships/slideLayout" Target="../slideLayouts/slideLayout7.xml"/><Relationship Id="rId6" Type="http://schemas.openxmlformats.org/officeDocument/2006/relationships/slide" Target="slide79.xml"/><Relationship Id="rId11" Type="http://schemas.openxmlformats.org/officeDocument/2006/relationships/slide" Target="slide81.xml"/><Relationship Id="rId5" Type="http://schemas.openxmlformats.org/officeDocument/2006/relationships/slide" Target="slide63.xml"/><Relationship Id="rId15" Type="http://schemas.openxmlformats.org/officeDocument/2006/relationships/slide" Target="slide68.xml"/><Relationship Id="rId10" Type="http://schemas.openxmlformats.org/officeDocument/2006/relationships/slide" Target="slide65.xml"/><Relationship Id="rId19" Type="http://schemas.openxmlformats.org/officeDocument/2006/relationships/slide" Target="slide72.xml"/><Relationship Id="rId4" Type="http://schemas.openxmlformats.org/officeDocument/2006/relationships/slide" Target="slide49.xml"/><Relationship Id="rId9" Type="http://schemas.openxmlformats.org/officeDocument/2006/relationships/slide" Target="slide51.xml"/><Relationship Id="rId14" Type="http://schemas.openxmlformats.org/officeDocument/2006/relationships/slide" Target="slide5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microsoft.com/office/2007/relationships/hdphoto" Target="../media/hdphoto1.wdp"/><Relationship Id="rId9" Type="http://schemas.openxmlformats.org/officeDocument/2006/relationships/image" Target="../media/image36.png"/></Relationships>
</file>

<file path=ppt/slides/_rels/slide7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png"/><Relationship Id="rId7" Type="http://schemas.openxmlformats.org/officeDocument/2006/relationships/image" Target="../media/image37.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jpg"/><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4.xml"/><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39.png"/><Relationship Id="rId10" Type="http://schemas.openxmlformats.org/officeDocument/2006/relationships/image" Target="../media/image43.svg"/><Relationship Id="rId4" Type="http://schemas.openxmlformats.org/officeDocument/2006/relationships/image" Target="../media/image8.svg"/><Relationship Id="rId9" Type="http://schemas.openxmlformats.org/officeDocument/2006/relationships/image" Target="../media/image4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1.png"/><Relationship Id="rId7" Type="http://schemas.openxmlformats.org/officeDocument/2006/relationships/image" Target="../media/image37.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jpg"/><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slide" Target="slide94.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slideLayout" Target="../slideLayouts/slideLayout12.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4.xml"/><Relationship Id="rId1" Type="http://schemas.openxmlformats.org/officeDocument/2006/relationships/slideLayout" Target="../slideLayouts/slideLayout4.xml"/><Relationship Id="rId4" Type="http://schemas.openxmlformats.org/officeDocument/2006/relationships/slide" Target="slide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3.xml"/><Relationship Id="rId18" Type="http://schemas.openxmlformats.org/officeDocument/2006/relationships/slide" Target="slide58.xml"/><Relationship Id="rId3" Type="http://schemas.openxmlformats.org/officeDocument/2006/relationships/slide" Target="slide33.xml"/><Relationship Id="rId7" Type="http://schemas.openxmlformats.org/officeDocument/2006/relationships/slide" Target="slide20.xml"/><Relationship Id="rId12" Type="http://schemas.openxmlformats.org/officeDocument/2006/relationships/slide" Target="slide24.xml"/><Relationship Id="rId17" Type="http://schemas.openxmlformats.org/officeDocument/2006/relationships/slide" Target="slide28.xml"/><Relationship Id="rId2" Type="http://schemas.openxmlformats.org/officeDocument/2006/relationships/slide" Target="slide17.xml"/><Relationship Id="rId16" Type="http://schemas.openxmlformats.org/officeDocument/2006/relationships/slide" Target="slide88.xml"/><Relationship Id="rId1" Type="http://schemas.openxmlformats.org/officeDocument/2006/relationships/slideLayout" Target="../slideLayouts/slideLayout7.xml"/><Relationship Id="rId6" Type="http://schemas.openxmlformats.org/officeDocument/2006/relationships/slide" Target="slide79.xml"/><Relationship Id="rId11" Type="http://schemas.openxmlformats.org/officeDocument/2006/relationships/slide" Target="slide81.xml"/><Relationship Id="rId5" Type="http://schemas.openxmlformats.org/officeDocument/2006/relationships/slide" Target="slide63.xml"/><Relationship Id="rId15" Type="http://schemas.openxmlformats.org/officeDocument/2006/relationships/slide" Target="slide68.xml"/><Relationship Id="rId10" Type="http://schemas.openxmlformats.org/officeDocument/2006/relationships/slide" Target="slide65.xml"/><Relationship Id="rId19" Type="http://schemas.openxmlformats.org/officeDocument/2006/relationships/slide" Target="slide72.xml"/><Relationship Id="rId4" Type="http://schemas.openxmlformats.org/officeDocument/2006/relationships/slide" Target="slide49.xml"/><Relationship Id="rId9" Type="http://schemas.openxmlformats.org/officeDocument/2006/relationships/slide" Target="slide51.xml"/><Relationship Id="rId14" Type="http://schemas.openxmlformats.org/officeDocument/2006/relationships/slide" Target="slide5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38250"/>
            <a:ext cx="9144000" cy="2387600"/>
          </a:xfrm>
        </p:spPr>
        <p:txBody>
          <a:bodyPr/>
          <a:lstStyle/>
          <a:p>
            <a:r>
              <a:rPr lang="en-US" dirty="0">
                <a:latin typeface="Ink Free" panose="03080402000500000000" pitchFamily="66" charset="0"/>
              </a:rPr>
              <a:t>Pain, Pain, Go Away</a:t>
            </a:r>
          </a:p>
        </p:txBody>
      </p:sp>
      <p:sp>
        <p:nvSpPr>
          <p:cNvPr id="3" name="Subtitle 2"/>
          <p:cNvSpPr>
            <a:spLocks noGrp="1"/>
          </p:cNvSpPr>
          <p:nvPr>
            <p:ph type="subTitle" idx="1"/>
          </p:nvPr>
        </p:nvSpPr>
        <p:spPr/>
        <p:txBody>
          <a:bodyPr/>
          <a:lstStyle/>
          <a:p>
            <a:r>
              <a:rPr lang="en-US" dirty="0"/>
              <a:t>Lara India, MD</a:t>
            </a:r>
          </a:p>
          <a:p>
            <a:r>
              <a:rPr lang="en-US" dirty="0"/>
              <a:t>Great Lakes Palliative Care Conference</a:t>
            </a:r>
          </a:p>
          <a:p>
            <a:r>
              <a:rPr lang="en-US" dirty="0"/>
              <a:t>May 6, 2022</a:t>
            </a:r>
          </a:p>
        </p:txBody>
      </p:sp>
      <p:sp>
        <p:nvSpPr>
          <p:cNvPr id="6" name="Freeform: Shape 5">
            <a:extLst>
              <a:ext uri="{FF2B5EF4-FFF2-40B4-BE49-F238E27FC236}">
                <a16:creationId xmlns:a16="http://schemas.microsoft.com/office/drawing/2014/main" id="{98CF69E3-A800-4481-AF23-1FF250E84D3B}"/>
              </a:ext>
            </a:extLst>
          </p:cNvPr>
          <p:cNvSpPr/>
          <p:nvPr/>
        </p:nvSpPr>
        <p:spPr>
          <a:xfrm rot="1139842">
            <a:off x="8945727" y="3860183"/>
            <a:ext cx="2851167" cy="2904556"/>
          </a:xfrm>
          <a:custGeom>
            <a:avLst/>
            <a:gdLst>
              <a:gd name="connsiteX0" fmla="*/ 1496894 w 2851167"/>
              <a:gd name="connsiteY0" fmla="*/ 142555 h 2904556"/>
              <a:gd name="connsiteX1" fmla="*/ 1461256 w 2851167"/>
              <a:gd name="connsiteY1" fmla="*/ 142555 h 2904556"/>
              <a:gd name="connsiteX2" fmla="*/ 1461256 w 2851167"/>
              <a:gd name="connsiteY2" fmla="*/ 35638 h 2904556"/>
              <a:gd name="connsiteX3" fmla="*/ 1425617 w 2851167"/>
              <a:gd name="connsiteY3" fmla="*/ 0 h 2904556"/>
              <a:gd name="connsiteX4" fmla="*/ 1389978 w 2851167"/>
              <a:gd name="connsiteY4" fmla="*/ 35638 h 2904556"/>
              <a:gd name="connsiteX5" fmla="*/ 1389978 w 2851167"/>
              <a:gd name="connsiteY5" fmla="*/ 142555 h 2904556"/>
              <a:gd name="connsiteX6" fmla="*/ 1354339 w 2851167"/>
              <a:gd name="connsiteY6" fmla="*/ 142555 h 2904556"/>
              <a:gd name="connsiteX7" fmla="*/ 63 w 2851167"/>
              <a:gd name="connsiteY7" fmla="*/ 1425553 h 2904556"/>
              <a:gd name="connsiteX8" fmla="*/ 31657 w 2851167"/>
              <a:gd name="connsiteY8" fmla="*/ 1461192 h 2904556"/>
              <a:gd name="connsiteX9" fmla="*/ 35702 w 2851167"/>
              <a:gd name="connsiteY9" fmla="*/ 1461192 h 2904556"/>
              <a:gd name="connsiteX10" fmla="*/ 71341 w 2851167"/>
              <a:gd name="connsiteY10" fmla="*/ 1429594 h 2904556"/>
              <a:gd name="connsiteX11" fmla="*/ 71341 w 2851167"/>
              <a:gd name="connsiteY11" fmla="*/ 1425553 h 2904556"/>
              <a:gd name="connsiteX12" fmla="*/ 499007 w 2851167"/>
              <a:gd name="connsiteY12" fmla="*/ 1040654 h 2904556"/>
              <a:gd name="connsiteX13" fmla="*/ 926673 w 2851167"/>
              <a:gd name="connsiteY13" fmla="*/ 1425553 h 2904556"/>
              <a:gd name="connsiteX14" fmla="*/ 962312 w 2851167"/>
              <a:gd name="connsiteY14" fmla="*/ 1461192 h 2904556"/>
              <a:gd name="connsiteX15" fmla="*/ 997951 w 2851167"/>
              <a:gd name="connsiteY15" fmla="*/ 1425553 h 2904556"/>
              <a:gd name="connsiteX16" fmla="*/ 1212959 w 2851167"/>
              <a:gd name="connsiteY16" fmla="*/ 1092258 h 2904556"/>
              <a:gd name="connsiteX17" fmla="*/ 1389978 w 2851167"/>
              <a:gd name="connsiteY17" fmla="*/ 1048851 h 2904556"/>
              <a:gd name="connsiteX18" fmla="*/ 1389978 w 2851167"/>
              <a:gd name="connsiteY18" fmla="*/ 1503546 h 2904556"/>
              <a:gd name="connsiteX19" fmla="*/ 1389978 w 2851167"/>
              <a:gd name="connsiteY19" fmla="*/ 1944178 h 2904556"/>
              <a:gd name="connsiteX20" fmla="*/ 1389978 w 2851167"/>
              <a:gd name="connsiteY20" fmla="*/ 2455124 h 2904556"/>
              <a:gd name="connsiteX21" fmla="*/ 1372157 w 2851167"/>
              <a:gd name="connsiteY21" fmla="*/ 2494718 h 2904556"/>
              <a:gd name="connsiteX22" fmla="*/ 1372157 w 2851167"/>
              <a:gd name="connsiteY22" fmla="*/ 2648749 h 2904556"/>
              <a:gd name="connsiteX23" fmla="*/ 1243857 w 2851167"/>
              <a:gd name="connsiteY23" fmla="*/ 2796936 h 2904556"/>
              <a:gd name="connsiteX24" fmla="*/ 1087760 w 2851167"/>
              <a:gd name="connsiteY24" fmla="*/ 2669350 h 2904556"/>
              <a:gd name="connsiteX25" fmla="*/ 1087046 w 2851167"/>
              <a:gd name="connsiteY25" fmla="*/ 2655095 h 2904556"/>
              <a:gd name="connsiteX26" fmla="*/ 1033638 w 2851167"/>
              <a:gd name="connsiteY26" fmla="*/ 2601586 h 2904556"/>
              <a:gd name="connsiteX27" fmla="*/ 1021115 w 2851167"/>
              <a:gd name="connsiteY27" fmla="*/ 2603060 h 2904556"/>
              <a:gd name="connsiteX28" fmla="*/ 980129 w 2851167"/>
              <a:gd name="connsiteY28" fmla="*/ 2659297 h 2904556"/>
              <a:gd name="connsiteX29" fmla="*/ 1234349 w 2851167"/>
              <a:gd name="connsiteY29" fmla="*/ 2904514 h 2904556"/>
              <a:gd name="connsiteX30" fmla="*/ 1253196 w 2851167"/>
              <a:gd name="connsiteY30" fmla="*/ 2903459 h 2904556"/>
              <a:gd name="connsiteX31" fmla="*/ 1479073 w 2851167"/>
              <a:gd name="connsiteY31" fmla="*/ 2645116 h 2904556"/>
              <a:gd name="connsiteX32" fmla="*/ 1479073 w 2851167"/>
              <a:gd name="connsiteY32" fmla="*/ 2494718 h 2904556"/>
              <a:gd name="connsiteX33" fmla="*/ 1461256 w 2851167"/>
              <a:gd name="connsiteY33" fmla="*/ 2455124 h 2904556"/>
              <a:gd name="connsiteX34" fmla="*/ 1461256 w 2851167"/>
              <a:gd name="connsiteY34" fmla="*/ 2028522 h 2904556"/>
              <a:gd name="connsiteX35" fmla="*/ 1461256 w 2851167"/>
              <a:gd name="connsiteY35" fmla="*/ 1545664 h 2904556"/>
              <a:gd name="connsiteX36" fmla="*/ 1461256 w 2851167"/>
              <a:gd name="connsiteY36" fmla="*/ 1048743 h 2904556"/>
              <a:gd name="connsiteX37" fmla="*/ 1611578 w 2851167"/>
              <a:gd name="connsiteY37" fmla="*/ 1081067 h 2904556"/>
              <a:gd name="connsiteX38" fmla="*/ 1853283 w 2851167"/>
              <a:gd name="connsiteY38" fmla="*/ 1425553 h 2904556"/>
              <a:gd name="connsiteX39" fmla="*/ 1853283 w 2851167"/>
              <a:gd name="connsiteY39" fmla="*/ 1425553 h 2904556"/>
              <a:gd name="connsiteX40" fmla="*/ 1853283 w 2851167"/>
              <a:gd name="connsiteY40" fmla="*/ 1425553 h 2904556"/>
              <a:gd name="connsiteX41" fmla="*/ 1888922 w 2851167"/>
              <a:gd name="connsiteY41" fmla="*/ 1461192 h 2904556"/>
              <a:gd name="connsiteX42" fmla="*/ 1924560 w 2851167"/>
              <a:gd name="connsiteY42" fmla="*/ 1425553 h 2904556"/>
              <a:gd name="connsiteX43" fmla="*/ 2352226 w 2851167"/>
              <a:gd name="connsiteY43" fmla="*/ 1040654 h 2904556"/>
              <a:gd name="connsiteX44" fmla="*/ 2779893 w 2851167"/>
              <a:gd name="connsiteY44" fmla="*/ 1425553 h 2904556"/>
              <a:gd name="connsiteX45" fmla="*/ 2815531 w 2851167"/>
              <a:gd name="connsiteY45" fmla="*/ 1461192 h 2904556"/>
              <a:gd name="connsiteX46" fmla="*/ 2851170 w 2851167"/>
              <a:gd name="connsiteY46" fmla="*/ 1425553 h 2904556"/>
              <a:gd name="connsiteX47" fmla="*/ 1496894 w 2851167"/>
              <a:gd name="connsiteY47" fmla="*/ 142555 h 2904556"/>
              <a:gd name="connsiteX48" fmla="*/ 499007 w 2851167"/>
              <a:gd name="connsiteY48" fmla="*/ 969376 h 2904556"/>
              <a:gd name="connsiteX49" fmla="*/ 109722 w 2851167"/>
              <a:gd name="connsiteY49" fmla="*/ 1140442 h 2904556"/>
              <a:gd name="connsiteX50" fmla="*/ 109116 w 2851167"/>
              <a:gd name="connsiteY50" fmla="*/ 1140087 h 2904556"/>
              <a:gd name="connsiteX51" fmla="*/ 1250345 w 2851167"/>
              <a:gd name="connsiteY51" fmla="*/ 222708 h 2904556"/>
              <a:gd name="connsiteX52" fmla="*/ 934048 w 2851167"/>
              <a:gd name="connsiteY52" fmla="*/ 1201670 h 2904556"/>
              <a:gd name="connsiteX53" fmla="*/ 933441 w 2851167"/>
              <a:gd name="connsiteY53" fmla="*/ 1201670 h 2904556"/>
              <a:gd name="connsiteX54" fmla="*/ 499007 w 2851167"/>
              <a:gd name="connsiteY54" fmla="*/ 969376 h 2904556"/>
              <a:gd name="connsiteX55" fmla="*/ 1640052 w 2851167"/>
              <a:gd name="connsiteY55" fmla="*/ 1015708 h 2904556"/>
              <a:gd name="connsiteX56" fmla="*/ 1438338 w 2851167"/>
              <a:gd name="connsiteY56" fmla="*/ 976504 h 2904556"/>
              <a:gd name="connsiteX57" fmla="*/ 1411892 w 2851167"/>
              <a:gd name="connsiteY57" fmla="*/ 976504 h 2904556"/>
              <a:gd name="connsiteX58" fmla="*/ 1180455 w 2851167"/>
              <a:gd name="connsiteY58" fmla="*/ 1028823 h 2904556"/>
              <a:gd name="connsiteX59" fmla="*/ 1008214 w 2851167"/>
              <a:gd name="connsiteY59" fmla="*/ 1176508 h 2904556"/>
              <a:gd name="connsiteX60" fmla="*/ 1007608 w 2851167"/>
              <a:gd name="connsiteY60" fmla="*/ 1176261 h 2904556"/>
              <a:gd name="connsiteX61" fmla="*/ 1405086 w 2851167"/>
              <a:gd name="connsiteY61" fmla="*/ 216863 h 2904556"/>
              <a:gd name="connsiteX62" fmla="*/ 1446143 w 2851167"/>
              <a:gd name="connsiteY62" fmla="*/ 216863 h 2904556"/>
              <a:gd name="connsiteX63" fmla="*/ 1843622 w 2851167"/>
              <a:gd name="connsiteY63" fmla="*/ 1176081 h 2904556"/>
              <a:gd name="connsiteX64" fmla="*/ 1842982 w 2851167"/>
              <a:gd name="connsiteY64" fmla="*/ 1176332 h 2904556"/>
              <a:gd name="connsiteX65" fmla="*/ 1640052 w 2851167"/>
              <a:gd name="connsiteY65" fmla="*/ 1015708 h 2904556"/>
              <a:gd name="connsiteX66" fmla="*/ 2352226 w 2851167"/>
              <a:gd name="connsiteY66" fmla="*/ 969376 h 2904556"/>
              <a:gd name="connsiteX67" fmla="*/ 1917788 w 2851167"/>
              <a:gd name="connsiteY67" fmla="*/ 1201850 h 2904556"/>
              <a:gd name="connsiteX68" fmla="*/ 1917182 w 2851167"/>
              <a:gd name="connsiteY68" fmla="*/ 1201850 h 2904556"/>
              <a:gd name="connsiteX69" fmla="*/ 1600885 w 2851167"/>
              <a:gd name="connsiteY69" fmla="*/ 222850 h 2904556"/>
              <a:gd name="connsiteX70" fmla="*/ 2742114 w 2851167"/>
              <a:gd name="connsiteY70" fmla="*/ 1140158 h 2904556"/>
              <a:gd name="connsiteX71" fmla="*/ 2741507 w 2851167"/>
              <a:gd name="connsiteY71" fmla="*/ 1140513 h 2904556"/>
              <a:gd name="connsiteX72" fmla="*/ 2352226 w 2851167"/>
              <a:gd name="connsiteY72" fmla="*/ 969376 h 290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51167" h="2904556" fill="none" extrusionOk="0">
                <a:moveTo>
                  <a:pt x="1496894" y="142555"/>
                </a:moveTo>
                <a:cubicBezTo>
                  <a:pt x="1481111" y="145993"/>
                  <a:pt x="1477076" y="141187"/>
                  <a:pt x="1461256" y="142555"/>
                </a:cubicBezTo>
                <a:cubicBezTo>
                  <a:pt x="1454282" y="119525"/>
                  <a:pt x="1471254" y="63423"/>
                  <a:pt x="1461256" y="35638"/>
                </a:cubicBezTo>
                <a:cubicBezTo>
                  <a:pt x="1463879" y="12411"/>
                  <a:pt x="1446639" y="-2766"/>
                  <a:pt x="1425617" y="0"/>
                </a:cubicBezTo>
                <a:cubicBezTo>
                  <a:pt x="1405639" y="2326"/>
                  <a:pt x="1390669" y="16214"/>
                  <a:pt x="1389978" y="35638"/>
                </a:cubicBezTo>
                <a:cubicBezTo>
                  <a:pt x="1391819" y="74924"/>
                  <a:pt x="1381838" y="99048"/>
                  <a:pt x="1389978" y="142555"/>
                </a:cubicBezTo>
                <a:cubicBezTo>
                  <a:pt x="1376443" y="144617"/>
                  <a:pt x="1367123" y="140115"/>
                  <a:pt x="1354339" y="142555"/>
                </a:cubicBezTo>
                <a:cubicBezTo>
                  <a:pt x="704707" y="208397"/>
                  <a:pt x="-918" y="861268"/>
                  <a:pt x="63" y="1425553"/>
                </a:cubicBezTo>
                <a:cubicBezTo>
                  <a:pt x="-499" y="1443311"/>
                  <a:pt x="9578" y="1458349"/>
                  <a:pt x="31657" y="1461192"/>
                </a:cubicBezTo>
                <a:cubicBezTo>
                  <a:pt x="32716" y="1461247"/>
                  <a:pt x="34502" y="1461597"/>
                  <a:pt x="35702" y="1461192"/>
                </a:cubicBezTo>
                <a:cubicBezTo>
                  <a:pt x="55232" y="1461126"/>
                  <a:pt x="70768" y="1450591"/>
                  <a:pt x="71341" y="1429594"/>
                </a:cubicBezTo>
                <a:cubicBezTo>
                  <a:pt x="71355" y="1428198"/>
                  <a:pt x="71263" y="1427272"/>
                  <a:pt x="71341" y="1425553"/>
                </a:cubicBezTo>
                <a:cubicBezTo>
                  <a:pt x="100350" y="1161978"/>
                  <a:pt x="263450" y="1029320"/>
                  <a:pt x="499007" y="1040654"/>
                </a:cubicBezTo>
                <a:cubicBezTo>
                  <a:pt x="787222" y="1014409"/>
                  <a:pt x="883065" y="1255474"/>
                  <a:pt x="926673" y="1425553"/>
                </a:cubicBezTo>
                <a:cubicBezTo>
                  <a:pt x="925089" y="1443469"/>
                  <a:pt x="945271" y="1462545"/>
                  <a:pt x="962312" y="1461192"/>
                </a:cubicBezTo>
                <a:cubicBezTo>
                  <a:pt x="978763" y="1460419"/>
                  <a:pt x="998564" y="1449146"/>
                  <a:pt x="997951" y="1425553"/>
                </a:cubicBezTo>
                <a:cubicBezTo>
                  <a:pt x="976746" y="1280531"/>
                  <a:pt x="1088882" y="1139428"/>
                  <a:pt x="1212959" y="1092258"/>
                </a:cubicBezTo>
                <a:cubicBezTo>
                  <a:pt x="1257584" y="1054329"/>
                  <a:pt x="1329356" y="1048408"/>
                  <a:pt x="1389978" y="1048851"/>
                </a:cubicBezTo>
                <a:cubicBezTo>
                  <a:pt x="1435319" y="1230637"/>
                  <a:pt x="1388456" y="1340417"/>
                  <a:pt x="1389978" y="1503546"/>
                </a:cubicBezTo>
                <a:cubicBezTo>
                  <a:pt x="1391500" y="1666676"/>
                  <a:pt x="1341283" y="1846404"/>
                  <a:pt x="1389978" y="1944178"/>
                </a:cubicBezTo>
                <a:cubicBezTo>
                  <a:pt x="1438673" y="2041952"/>
                  <a:pt x="1359444" y="2259113"/>
                  <a:pt x="1389978" y="2455124"/>
                </a:cubicBezTo>
                <a:cubicBezTo>
                  <a:pt x="1377826" y="2469236"/>
                  <a:pt x="1370336" y="2481613"/>
                  <a:pt x="1372157" y="2494718"/>
                </a:cubicBezTo>
                <a:cubicBezTo>
                  <a:pt x="1377586" y="2549382"/>
                  <a:pt x="1359023" y="2581484"/>
                  <a:pt x="1372157" y="2648749"/>
                </a:cubicBezTo>
                <a:cubicBezTo>
                  <a:pt x="1388026" y="2724028"/>
                  <a:pt x="1315235" y="2809228"/>
                  <a:pt x="1243857" y="2796936"/>
                </a:cubicBezTo>
                <a:cubicBezTo>
                  <a:pt x="1148037" y="2804295"/>
                  <a:pt x="1111044" y="2743186"/>
                  <a:pt x="1087760" y="2669350"/>
                </a:cubicBezTo>
                <a:cubicBezTo>
                  <a:pt x="1087983" y="2665420"/>
                  <a:pt x="1086733" y="2659580"/>
                  <a:pt x="1087046" y="2655095"/>
                </a:cubicBezTo>
                <a:cubicBezTo>
                  <a:pt x="1088422" y="2625463"/>
                  <a:pt x="1067185" y="2603938"/>
                  <a:pt x="1033638" y="2601586"/>
                </a:cubicBezTo>
                <a:cubicBezTo>
                  <a:pt x="1029569" y="2601371"/>
                  <a:pt x="1025507" y="2602043"/>
                  <a:pt x="1021115" y="2603060"/>
                </a:cubicBezTo>
                <a:cubicBezTo>
                  <a:pt x="989935" y="2610908"/>
                  <a:pt x="982787" y="2635332"/>
                  <a:pt x="980129" y="2659297"/>
                </a:cubicBezTo>
                <a:cubicBezTo>
                  <a:pt x="952101" y="2818783"/>
                  <a:pt x="1109876" y="2882655"/>
                  <a:pt x="1234349" y="2904514"/>
                </a:cubicBezTo>
                <a:cubicBezTo>
                  <a:pt x="1239835" y="2903820"/>
                  <a:pt x="1246696" y="2904106"/>
                  <a:pt x="1253196" y="2903459"/>
                </a:cubicBezTo>
                <a:cubicBezTo>
                  <a:pt x="1384262" y="2898642"/>
                  <a:pt x="1457146" y="2798596"/>
                  <a:pt x="1479073" y="2645116"/>
                </a:cubicBezTo>
                <a:cubicBezTo>
                  <a:pt x="1474305" y="2578933"/>
                  <a:pt x="1490455" y="2536514"/>
                  <a:pt x="1479073" y="2494718"/>
                </a:cubicBezTo>
                <a:cubicBezTo>
                  <a:pt x="1476902" y="2478569"/>
                  <a:pt x="1472901" y="2464145"/>
                  <a:pt x="1461256" y="2455124"/>
                </a:cubicBezTo>
                <a:cubicBezTo>
                  <a:pt x="1434110" y="2293616"/>
                  <a:pt x="1506320" y="2186307"/>
                  <a:pt x="1461256" y="2028522"/>
                </a:cubicBezTo>
                <a:cubicBezTo>
                  <a:pt x="1416192" y="1870737"/>
                  <a:pt x="1486435" y="1645621"/>
                  <a:pt x="1461256" y="1545664"/>
                </a:cubicBezTo>
                <a:cubicBezTo>
                  <a:pt x="1436077" y="1445707"/>
                  <a:pt x="1463444" y="1272404"/>
                  <a:pt x="1461256" y="1048743"/>
                </a:cubicBezTo>
                <a:cubicBezTo>
                  <a:pt x="1516142" y="1063443"/>
                  <a:pt x="1565010" y="1061292"/>
                  <a:pt x="1611578" y="1081067"/>
                </a:cubicBezTo>
                <a:cubicBezTo>
                  <a:pt x="1775826" y="1145265"/>
                  <a:pt x="1864834" y="1314417"/>
                  <a:pt x="1853283" y="1425553"/>
                </a:cubicBezTo>
                <a:lnTo>
                  <a:pt x="1853283" y="1425553"/>
                </a:lnTo>
                <a:lnTo>
                  <a:pt x="1853283" y="1425553"/>
                </a:lnTo>
                <a:cubicBezTo>
                  <a:pt x="1857748" y="1445048"/>
                  <a:pt x="1867038" y="1460023"/>
                  <a:pt x="1888922" y="1461192"/>
                </a:cubicBezTo>
                <a:cubicBezTo>
                  <a:pt x="1909011" y="1461113"/>
                  <a:pt x="1920025" y="1443742"/>
                  <a:pt x="1924560" y="1425553"/>
                </a:cubicBezTo>
                <a:cubicBezTo>
                  <a:pt x="1919912" y="1221947"/>
                  <a:pt x="2148412" y="1044588"/>
                  <a:pt x="2352226" y="1040654"/>
                </a:cubicBezTo>
                <a:cubicBezTo>
                  <a:pt x="2544830" y="1005542"/>
                  <a:pt x="2813710" y="1180928"/>
                  <a:pt x="2779893" y="1425553"/>
                </a:cubicBezTo>
                <a:cubicBezTo>
                  <a:pt x="2779617" y="1445641"/>
                  <a:pt x="2797276" y="1462578"/>
                  <a:pt x="2815531" y="1461192"/>
                </a:cubicBezTo>
                <a:cubicBezTo>
                  <a:pt x="2835490" y="1460651"/>
                  <a:pt x="2851339" y="1444794"/>
                  <a:pt x="2851170" y="1425553"/>
                </a:cubicBezTo>
                <a:cubicBezTo>
                  <a:pt x="2873538" y="725363"/>
                  <a:pt x="2328156" y="109898"/>
                  <a:pt x="1496894" y="142555"/>
                </a:cubicBezTo>
                <a:close/>
                <a:moveTo>
                  <a:pt x="499007" y="969376"/>
                </a:moveTo>
                <a:cubicBezTo>
                  <a:pt x="359206" y="966470"/>
                  <a:pt x="197211" y="1026328"/>
                  <a:pt x="109722" y="1140442"/>
                </a:cubicBezTo>
                <a:cubicBezTo>
                  <a:pt x="109159" y="1141114"/>
                  <a:pt x="108867" y="1140947"/>
                  <a:pt x="109116" y="1140087"/>
                </a:cubicBezTo>
                <a:cubicBezTo>
                  <a:pt x="205490" y="742816"/>
                  <a:pt x="720993" y="336314"/>
                  <a:pt x="1250345" y="222708"/>
                </a:cubicBezTo>
                <a:cubicBezTo>
                  <a:pt x="1039944" y="458238"/>
                  <a:pt x="981732" y="749365"/>
                  <a:pt x="934048" y="1201670"/>
                </a:cubicBezTo>
                <a:cubicBezTo>
                  <a:pt x="934106" y="1202242"/>
                  <a:pt x="933767" y="1202261"/>
                  <a:pt x="933441" y="1201670"/>
                </a:cubicBezTo>
                <a:cubicBezTo>
                  <a:pt x="843506" y="1053443"/>
                  <a:pt x="711064" y="988301"/>
                  <a:pt x="499007" y="969376"/>
                </a:cubicBezTo>
                <a:close/>
                <a:moveTo>
                  <a:pt x="1640052" y="1015708"/>
                </a:moveTo>
                <a:cubicBezTo>
                  <a:pt x="1572001" y="983026"/>
                  <a:pt x="1510771" y="977217"/>
                  <a:pt x="1438338" y="976504"/>
                </a:cubicBezTo>
                <a:cubicBezTo>
                  <a:pt x="1432440" y="979227"/>
                  <a:pt x="1423015" y="975626"/>
                  <a:pt x="1411892" y="976504"/>
                </a:cubicBezTo>
                <a:cubicBezTo>
                  <a:pt x="1333690" y="975926"/>
                  <a:pt x="1228640" y="994427"/>
                  <a:pt x="1180455" y="1028823"/>
                </a:cubicBezTo>
                <a:cubicBezTo>
                  <a:pt x="1093178" y="1066010"/>
                  <a:pt x="1063773" y="1123672"/>
                  <a:pt x="1008214" y="1176508"/>
                </a:cubicBezTo>
                <a:cubicBezTo>
                  <a:pt x="1007803" y="1177042"/>
                  <a:pt x="1007559" y="1177018"/>
                  <a:pt x="1007608" y="1176261"/>
                </a:cubicBezTo>
                <a:cubicBezTo>
                  <a:pt x="1022673" y="680783"/>
                  <a:pt x="1185738" y="205073"/>
                  <a:pt x="1405086" y="216863"/>
                </a:cubicBezTo>
                <a:cubicBezTo>
                  <a:pt x="1418979" y="216031"/>
                  <a:pt x="1432748" y="218358"/>
                  <a:pt x="1446143" y="216863"/>
                </a:cubicBezTo>
                <a:cubicBezTo>
                  <a:pt x="1676656" y="266391"/>
                  <a:pt x="1861407" y="564959"/>
                  <a:pt x="1843622" y="1176081"/>
                </a:cubicBezTo>
                <a:cubicBezTo>
                  <a:pt x="1843570" y="1176706"/>
                  <a:pt x="1843436" y="1176815"/>
                  <a:pt x="1842982" y="1176332"/>
                </a:cubicBezTo>
                <a:cubicBezTo>
                  <a:pt x="1801795" y="1118141"/>
                  <a:pt x="1746298" y="1046861"/>
                  <a:pt x="1640052" y="1015708"/>
                </a:cubicBezTo>
                <a:close/>
                <a:moveTo>
                  <a:pt x="2352226" y="969376"/>
                </a:moveTo>
                <a:cubicBezTo>
                  <a:pt x="2179870" y="971621"/>
                  <a:pt x="2001912" y="1091179"/>
                  <a:pt x="1917788" y="1201850"/>
                </a:cubicBezTo>
                <a:cubicBezTo>
                  <a:pt x="1917465" y="1202361"/>
                  <a:pt x="1917198" y="1202313"/>
                  <a:pt x="1917182" y="1201850"/>
                </a:cubicBezTo>
                <a:cubicBezTo>
                  <a:pt x="1904063" y="737993"/>
                  <a:pt x="1782314" y="441616"/>
                  <a:pt x="1600885" y="222850"/>
                </a:cubicBezTo>
                <a:cubicBezTo>
                  <a:pt x="2204154" y="400918"/>
                  <a:pt x="2737354" y="639732"/>
                  <a:pt x="2742114" y="1140158"/>
                </a:cubicBezTo>
                <a:cubicBezTo>
                  <a:pt x="2742395" y="1140977"/>
                  <a:pt x="2742125" y="1141090"/>
                  <a:pt x="2741507" y="1140513"/>
                </a:cubicBezTo>
                <a:cubicBezTo>
                  <a:pt x="2602555" y="1042660"/>
                  <a:pt x="2502726" y="963266"/>
                  <a:pt x="2352226" y="969376"/>
                </a:cubicBezTo>
                <a:close/>
              </a:path>
              <a:path w="2851167" h="2904556" stroke="0" extrusionOk="0">
                <a:moveTo>
                  <a:pt x="1496894" y="142555"/>
                </a:moveTo>
                <a:cubicBezTo>
                  <a:pt x="1480600" y="143640"/>
                  <a:pt x="1471843" y="141934"/>
                  <a:pt x="1461256" y="142555"/>
                </a:cubicBezTo>
                <a:cubicBezTo>
                  <a:pt x="1448758" y="118000"/>
                  <a:pt x="1473524" y="63145"/>
                  <a:pt x="1461256" y="35638"/>
                </a:cubicBezTo>
                <a:cubicBezTo>
                  <a:pt x="1464193" y="15701"/>
                  <a:pt x="1446640" y="-2853"/>
                  <a:pt x="1425617" y="0"/>
                </a:cubicBezTo>
                <a:cubicBezTo>
                  <a:pt x="1403610" y="179"/>
                  <a:pt x="1393665" y="19582"/>
                  <a:pt x="1389978" y="35638"/>
                </a:cubicBezTo>
                <a:cubicBezTo>
                  <a:pt x="1397057" y="85960"/>
                  <a:pt x="1388215" y="110370"/>
                  <a:pt x="1389978" y="142555"/>
                </a:cubicBezTo>
                <a:cubicBezTo>
                  <a:pt x="1380142" y="144442"/>
                  <a:pt x="1367316" y="138709"/>
                  <a:pt x="1354339" y="142555"/>
                </a:cubicBezTo>
                <a:cubicBezTo>
                  <a:pt x="602943" y="141295"/>
                  <a:pt x="-58325" y="798804"/>
                  <a:pt x="63" y="1425553"/>
                </a:cubicBezTo>
                <a:cubicBezTo>
                  <a:pt x="-4804" y="1441360"/>
                  <a:pt x="18609" y="1460453"/>
                  <a:pt x="31657" y="1461192"/>
                </a:cubicBezTo>
                <a:cubicBezTo>
                  <a:pt x="33215" y="1461425"/>
                  <a:pt x="34155" y="1461556"/>
                  <a:pt x="35702" y="1461192"/>
                </a:cubicBezTo>
                <a:cubicBezTo>
                  <a:pt x="50153" y="1462708"/>
                  <a:pt x="72059" y="1444191"/>
                  <a:pt x="71341" y="1429594"/>
                </a:cubicBezTo>
                <a:cubicBezTo>
                  <a:pt x="71527" y="1428621"/>
                  <a:pt x="71155" y="1426964"/>
                  <a:pt x="71341" y="1425553"/>
                </a:cubicBezTo>
                <a:cubicBezTo>
                  <a:pt x="42456" y="1212760"/>
                  <a:pt x="292118" y="992722"/>
                  <a:pt x="499007" y="1040654"/>
                </a:cubicBezTo>
                <a:cubicBezTo>
                  <a:pt x="688887" y="1046571"/>
                  <a:pt x="890840" y="1249551"/>
                  <a:pt x="926673" y="1425553"/>
                </a:cubicBezTo>
                <a:cubicBezTo>
                  <a:pt x="924348" y="1444690"/>
                  <a:pt x="944214" y="1464763"/>
                  <a:pt x="962312" y="1461192"/>
                </a:cubicBezTo>
                <a:cubicBezTo>
                  <a:pt x="980287" y="1466779"/>
                  <a:pt x="999410" y="1440305"/>
                  <a:pt x="997951" y="1425553"/>
                </a:cubicBezTo>
                <a:cubicBezTo>
                  <a:pt x="1007417" y="1292043"/>
                  <a:pt x="1041804" y="1158971"/>
                  <a:pt x="1212959" y="1092258"/>
                </a:cubicBezTo>
                <a:cubicBezTo>
                  <a:pt x="1258733" y="1049645"/>
                  <a:pt x="1317661" y="1052514"/>
                  <a:pt x="1389978" y="1048851"/>
                </a:cubicBezTo>
                <a:cubicBezTo>
                  <a:pt x="1431013" y="1187326"/>
                  <a:pt x="1365532" y="1400874"/>
                  <a:pt x="1389978" y="1517609"/>
                </a:cubicBezTo>
                <a:cubicBezTo>
                  <a:pt x="1414424" y="1634344"/>
                  <a:pt x="1378589" y="1803074"/>
                  <a:pt x="1389978" y="1958241"/>
                </a:cubicBezTo>
                <a:cubicBezTo>
                  <a:pt x="1401367" y="2113408"/>
                  <a:pt x="1383936" y="2224576"/>
                  <a:pt x="1389978" y="2455124"/>
                </a:cubicBezTo>
                <a:cubicBezTo>
                  <a:pt x="1381506" y="2466868"/>
                  <a:pt x="1372542" y="2483208"/>
                  <a:pt x="1372157" y="2494718"/>
                </a:cubicBezTo>
                <a:cubicBezTo>
                  <a:pt x="1373958" y="2556141"/>
                  <a:pt x="1359898" y="2609459"/>
                  <a:pt x="1372157" y="2648749"/>
                </a:cubicBezTo>
                <a:cubicBezTo>
                  <a:pt x="1378219" y="2719921"/>
                  <a:pt x="1327714" y="2802872"/>
                  <a:pt x="1243857" y="2796936"/>
                </a:cubicBezTo>
                <a:cubicBezTo>
                  <a:pt x="1169705" y="2799036"/>
                  <a:pt x="1109551" y="2753699"/>
                  <a:pt x="1087760" y="2669350"/>
                </a:cubicBezTo>
                <a:cubicBezTo>
                  <a:pt x="1087762" y="2665371"/>
                  <a:pt x="1087457" y="2660349"/>
                  <a:pt x="1087046" y="2655095"/>
                </a:cubicBezTo>
                <a:cubicBezTo>
                  <a:pt x="1088542" y="2625792"/>
                  <a:pt x="1065918" y="2604977"/>
                  <a:pt x="1033638" y="2601586"/>
                </a:cubicBezTo>
                <a:cubicBezTo>
                  <a:pt x="1029532" y="2602093"/>
                  <a:pt x="1025326" y="2600839"/>
                  <a:pt x="1021115" y="2603060"/>
                </a:cubicBezTo>
                <a:cubicBezTo>
                  <a:pt x="991306" y="2613381"/>
                  <a:pt x="971876" y="2632201"/>
                  <a:pt x="980129" y="2659297"/>
                </a:cubicBezTo>
                <a:cubicBezTo>
                  <a:pt x="995108" y="2767577"/>
                  <a:pt x="1056003" y="2902720"/>
                  <a:pt x="1234349" y="2904514"/>
                </a:cubicBezTo>
                <a:cubicBezTo>
                  <a:pt x="1241928" y="2904653"/>
                  <a:pt x="1247513" y="2902979"/>
                  <a:pt x="1253196" y="2903459"/>
                </a:cubicBezTo>
                <a:cubicBezTo>
                  <a:pt x="1387068" y="2888574"/>
                  <a:pt x="1474653" y="2804014"/>
                  <a:pt x="1479073" y="2645116"/>
                </a:cubicBezTo>
                <a:cubicBezTo>
                  <a:pt x="1478067" y="2577910"/>
                  <a:pt x="1480087" y="2538662"/>
                  <a:pt x="1479073" y="2494718"/>
                </a:cubicBezTo>
                <a:cubicBezTo>
                  <a:pt x="1480404" y="2480563"/>
                  <a:pt x="1476161" y="2467866"/>
                  <a:pt x="1461256" y="2455124"/>
                </a:cubicBezTo>
                <a:cubicBezTo>
                  <a:pt x="1420829" y="2314589"/>
                  <a:pt x="1481329" y="2197091"/>
                  <a:pt x="1461256" y="1986330"/>
                </a:cubicBezTo>
                <a:cubicBezTo>
                  <a:pt x="1441183" y="1775569"/>
                  <a:pt x="1473403" y="1677345"/>
                  <a:pt x="1461256" y="1531600"/>
                </a:cubicBezTo>
                <a:cubicBezTo>
                  <a:pt x="1449109" y="1385855"/>
                  <a:pt x="1486984" y="1198792"/>
                  <a:pt x="1461256" y="1048743"/>
                </a:cubicBezTo>
                <a:cubicBezTo>
                  <a:pt x="1519671" y="1049638"/>
                  <a:pt x="1557202" y="1058978"/>
                  <a:pt x="1611578" y="1081067"/>
                </a:cubicBezTo>
                <a:cubicBezTo>
                  <a:pt x="1757998" y="1143968"/>
                  <a:pt x="1807521" y="1274587"/>
                  <a:pt x="1853283" y="1425553"/>
                </a:cubicBezTo>
                <a:lnTo>
                  <a:pt x="1853283" y="1425553"/>
                </a:lnTo>
                <a:lnTo>
                  <a:pt x="1853283" y="1425553"/>
                </a:lnTo>
                <a:cubicBezTo>
                  <a:pt x="1853573" y="1443650"/>
                  <a:pt x="1868997" y="1462206"/>
                  <a:pt x="1888922" y="1461192"/>
                </a:cubicBezTo>
                <a:cubicBezTo>
                  <a:pt x="1908804" y="1456056"/>
                  <a:pt x="1927798" y="1442563"/>
                  <a:pt x="1924560" y="1425553"/>
                </a:cubicBezTo>
                <a:cubicBezTo>
                  <a:pt x="1903140" y="1214395"/>
                  <a:pt x="2068920" y="1042613"/>
                  <a:pt x="2352226" y="1040654"/>
                </a:cubicBezTo>
                <a:cubicBezTo>
                  <a:pt x="2585222" y="995488"/>
                  <a:pt x="2810984" y="1241513"/>
                  <a:pt x="2779893" y="1425553"/>
                </a:cubicBezTo>
                <a:cubicBezTo>
                  <a:pt x="2782841" y="1448677"/>
                  <a:pt x="2797240" y="1460300"/>
                  <a:pt x="2815531" y="1461192"/>
                </a:cubicBezTo>
                <a:cubicBezTo>
                  <a:pt x="2832523" y="1460500"/>
                  <a:pt x="2850274" y="1445023"/>
                  <a:pt x="2851170" y="1425553"/>
                </a:cubicBezTo>
                <a:cubicBezTo>
                  <a:pt x="3025036" y="878788"/>
                  <a:pt x="2062559" y="71106"/>
                  <a:pt x="1496894" y="142555"/>
                </a:cubicBezTo>
                <a:close/>
                <a:moveTo>
                  <a:pt x="499007" y="969376"/>
                </a:moveTo>
                <a:cubicBezTo>
                  <a:pt x="341345" y="968700"/>
                  <a:pt x="233372" y="1041135"/>
                  <a:pt x="109722" y="1140442"/>
                </a:cubicBezTo>
                <a:cubicBezTo>
                  <a:pt x="109101" y="1141054"/>
                  <a:pt x="108971" y="1140958"/>
                  <a:pt x="109116" y="1140087"/>
                </a:cubicBezTo>
                <a:cubicBezTo>
                  <a:pt x="219650" y="630365"/>
                  <a:pt x="701691" y="308928"/>
                  <a:pt x="1250345" y="222708"/>
                </a:cubicBezTo>
                <a:cubicBezTo>
                  <a:pt x="1025460" y="387861"/>
                  <a:pt x="970365" y="754984"/>
                  <a:pt x="934048" y="1201670"/>
                </a:cubicBezTo>
                <a:cubicBezTo>
                  <a:pt x="934085" y="1202213"/>
                  <a:pt x="933754" y="1202364"/>
                  <a:pt x="933441" y="1201670"/>
                </a:cubicBezTo>
                <a:cubicBezTo>
                  <a:pt x="820872" y="1037777"/>
                  <a:pt x="686353" y="965377"/>
                  <a:pt x="499007" y="969376"/>
                </a:cubicBezTo>
                <a:close/>
                <a:moveTo>
                  <a:pt x="1640052" y="1015708"/>
                </a:moveTo>
                <a:cubicBezTo>
                  <a:pt x="1583150" y="985210"/>
                  <a:pt x="1513694" y="968890"/>
                  <a:pt x="1438338" y="976504"/>
                </a:cubicBezTo>
                <a:cubicBezTo>
                  <a:pt x="1432202" y="977604"/>
                  <a:pt x="1419463" y="975896"/>
                  <a:pt x="1411892" y="976504"/>
                </a:cubicBezTo>
                <a:cubicBezTo>
                  <a:pt x="1337528" y="995114"/>
                  <a:pt x="1245567" y="1015682"/>
                  <a:pt x="1180455" y="1028823"/>
                </a:cubicBezTo>
                <a:cubicBezTo>
                  <a:pt x="1118365" y="1044124"/>
                  <a:pt x="1059970" y="1111796"/>
                  <a:pt x="1008214" y="1176508"/>
                </a:cubicBezTo>
                <a:cubicBezTo>
                  <a:pt x="1007884" y="1177077"/>
                  <a:pt x="1007556" y="1176939"/>
                  <a:pt x="1007608" y="1176261"/>
                </a:cubicBezTo>
                <a:cubicBezTo>
                  <a:pt x="1035867" y="680262"/>
                  <a:pt x="1233629" y="274981"/>
                  <a:pt x="1405086" y="216863"/>
                </a:cubicBezTo>
                <a:cubicBezTo>
                  <a:pt x="1414957" y="215376"/>
                  <a:pt x="1432024" y="221558"/>
                  <a:pt x="1446143" y="216863"/>
                </a:cubicBezTo>
                <a:cubicBezTo>
                  <a:pt x="1572289" y="149738"/>
                  <a:pt x="1795693" y="639567"/>
                  <a:pt x="1843622" y="1176081"/>
                </a:cubicBezTo>
                <a:cubicBezTo>
                  <a:pt x="1843631" y="1176773"/>
                  <a:pt x="1843349" y="1176933"/>
                  <a:pt x="1842982" y="1176332"/>
                </a:cubicBezTo>
                <a:cubicBezTo>
                  <a:pt x="1792743" y="1131024"/>
                  <a:pt x="1724339" y="1048419"/>
                  <a:pt x="1640052" y="1015708"/>
                </a:cubicBezTo>
                <a:close/>
                <a:moveTo>
                  <a:pt x="2352226" y="969376"/>
                </a:moveTo>
                <a:cubicBezTo>
                  <a:pt x="2168797" y="969675"/>
                  <a:pt x="1989359" y="1054713"/>
                  <a:pt x="1917788" y="1201850"/>
                </a:cubicBezTo>
                <a:cubicBezTo>
                  <a:pt x="1917438" y="1202303"/>
                  <a:pt x="1917165" y="1202283"/>
                  <a:pt x="1917182" y="1201850"/>
                </a:cubicBezTo>
                <a:cubicBezTo>
                  <a:pt x="1886443" y="785054"/>
                  <a:pt x="1794663" y="360918"/>
                  <a:pt x="1600885" y="222850"/>
                </a:cubicBezTo>
                <a:cubicBezTo>
                  <a:pt x="2166743" y="303752"/>
                  <a:pt x="2555629" y="608091"/>
                  <a:pt x="2742114" y="1140158"/>
                </a:cubicBezTo>
                <a:cubicBezTo>
                  <a:pt x="2742323" y="1141034"/>
                  <a:pt x="2742079" y="1141076"/>
                  <a:pt x="2741507" y="1140513"/>
                </a:cubicBezTo>
                <a:cubicBezTo>
                  <a:pt x="2649253" y="1037145"/>
                  <a:pt x="2486223" y="979126"/>
                  <a:pt x="2352226" y="969376"/>
                </a:cubicBezTo>
                <a:close/>
              </a:path>
            </a:pathLst>
          </a:custGeom>
          <a:solidFill>
            <a:srgbClr val="000000">
              <a:alpha val="25000"/>
            </a:srgbClr>
          </a:solidFill>
          <a:ln w="9525" cap="flat">
            <a:solidFill>
              <a:schemeClr val="tx1">
                <a:alpha val="25000"/>
              </a:schemeClr>
            </a:solidFill>
            <a:prstDash val="solid"/>
            <a:miter/>
            <a:extLst>
              <a:ext uri="{C807C97D-BFC1-408E-A445-0C87EB9F89A2}">
                <ask:lineSketchStyleProps xmlns:ask="http://schemas.microsoft.com/office/drawing/2018/sketchyshapes" sd="2422912164">
                  <a:custGeom>
                    <a:avLst/>
                    <a:gdLst>
                      <a:gd name="connsiteX0" fmla="*/ 400067 w 762016"/>
                      <a:gd name="connsiteY0" fmla="*/ 38100 h 776285"/>
                      <a:gd name="connsiteX1" fmla="*/ 390542 w 762016"/>
                      <a:gd name="connsiteY1" fmla="*/ 38100 h 776285"/>
                      <a:gd name="connsiteX2" fmla="*/ 390542 w 762016"/>
                      <a:gd name="connsiteY2" fmla="*/ 9525 h 776285"/>
                      <a:gd name="connsiteX3" fmla="*/ 381017 w 762016"/>
                      <a:gd name="connsiteY3" fmla="*/ 0 h 776285"/>
                      <a:gd name="connsiteX4" fmla="*/ 371492 w 762016"/>
                      <a:gd name="connsiteY4" fmla="*/ 9525 h 776285"/>
                      <a:gd name="connsiteX5" fmla="*/ 371492 w 762016"/>
                      <a:gd name="connsiteY5" fmla="*/ 38100 h 776285"/>
                      <a:gd name="connsiteX6" fmla="*/ 361967 w 762016"/>
                      <a:gd name="connsiteY6" fmla="*/ 38100 h 776285"/>
                      <a:gd name="connsiteX7" fmla="*/ 17 w 762016"/>
                      <a:gd name="connsiteY7" fmla="*/ 381000 h 776285"/>
                      <a:gd name="connsiteX8" fmla="*/ 8461 w 762016"/>
                      <a:gd name="connsiteY8" fmla="*/ 390525 h 776285"/>
                      <a:gd name="connsiteX9" fmla="*/ 9542 w 762016"/>
                      <a:gd name="connsiteY9" fmla="*/ 390525 h 776285"/>
                      <a:gd name="connsiteX10" fmla="*/ 19067 w 762016"/>
                      <a:gd name="connsiteY10" fmla="*/ 382080 h 776285"/>
                      <a:gd name="connsiteX11" fmla="*/ 19067 w 762016"/>
                      <a:gd name="connsiteY11" fmla="*/ 381000 h 776285"/>
                      <a:gd name="connsiteX12" fmla="*/ 133367 w 762016"/>
                      <a:gd name="connsiteY12" fmla="*/ 278130 h 776285"/>
                      <a:gd name="connsiteX13" fmla="*/ 247667 w 762016"/>
                      <a:gd name="connsiteY13" fmla="*/ 381000 h 776285"/>
                      <a:gd name="connsiteX14" fmla="*/ 257192 w 762016"/>
                      <a:gd name="connsiteY14" fmla="*/ 390525 h 776285"/>
                      <a:gd name="connsiteX15" fmla="*/ 266717 w 762016"/>
                      <a:gd name="connsiteY15" fmla="*/ 381000 h 776285"/>
                      <a:gd name="connsiteX16" fmla="*/ 324181 w 762016"/>
                      <a:gd name="connsiteY16" fmla="*/ 291922 h 776285"/>
                      <a:gd name="connsiteX17" fmla="*/ 371492 w 762016"/>
                      <a:gd name="connsiteY17" fmla="*/ 280321 h 776285"/>
                      <a:gd name="connsiteX18" fmla="*/ 371492 w 762016"/>
                      <a:gd name="connsiteY18" fmla="*/ 656168 h 776285"/>
                      <a:gd name="connsiteX19" fmla="*/ 366729 w 762016"/>
                      <a:gd name="connsiteY19" fmla="*/ 666750 h 776285"/>
                      <a:gd name="connsiteX20" fmla="*/ 366729 w 762016"/>
                      <a:gd name="connsiteY20" fmla="*/ 707917 h 776285"/>
                      <a:gd name="connsiteX21" fmla="*/ 332439 w 762016"/>
                      <a:gd name="connsiteY21" fmla="*/ 747522 h 776285"/>
                      <a:gd name="connsiteX22" fmla="*/ 290720 w 762016"/>
                      <a:gd name="connsiteY22" fmla="*/ 713423 h 776285"/>
                      <a:gd name="connsiteX23" fmla="*/ 290529 w 762016"/>
                      <a:gd name="connsiteY23" fmla="*/ 709613 h 776285"/>
                      <a:gd name="connsiteX24" fmla="*/ 276255 w 762016"/>
                      <a:gd name="connsiteY24" fmla="*/ 695312 h 776285"/>
                      <a:gd name="connsiteX25" fmla="*/ 272908 w 762016"/>
                      <a:gd name="connsiteY25" fmla="*/ 695706 h 776285"/>
                      <a:gd name="connsiteX26" fmla="*/ 261954 w 762016"/>
                      <a:gd name="connsiteY26" fmla="*/ 710736 h 776285"/>
                      <a:gd name="connsiteX27" fmla="*/ 329898 w 762016"/>
                      <a:gd name="connsiteY27" fmla="*/ 776274 h 776285"/>
                      <a:gd name="connsiteX28" fmla="*/ 334935 w 762016"/>
                      <a:gd name="connsiteY28" fmla="*/ 775992 h 776285"/>
                      <a:gd name="connsiteX29" fmla="*/ 395304 w 762016"/>
                      <a:gd name="connsiteY29" fmla="*/ 706946 h 776285"/>
                      <a:gd name="connsiteX30" fmla="*/ 395304 w 762016"/>
                      <a:gd name="connsiteY30" fmla="*/ 666750 h 776285"/>
                      <a:gd name="connsiteX31" fmla="*/ 390542 w 762016"/>
                      <a:gd name="connsiteY31" fmla="*/ 656168 h 776285"/>
                      <a:gd name="connsiteX32" fmla="*/ 390542 w 762016"/>
                      <a:gd name="connsiteY32" fmla="*/ 280292 h 776285"/>
                      <a:gd name="connsiteX33" fmla="*/ 430718 w 762016"/>
                      <a:gd name="connsiteY33" fmla="*/ 288931 h 776285"/>
                      <a:gd name="connsiteX34" fmla="*/ 495317 w 762016"/>
                      <a:gd name="connsiteY34" fmla="*/ 381000 h 776285"/>
                      <a:gd name="connsiteX35" fmla="*/ 495317 w 762016"/>
                      <a:gd name="connsiteY35" fmla="*/ 381000 h 776285"/>
                      <a:gd name="connsiteX36" fmla="*/ 495317 w 762016"/>
                      <a:gd name="connsiteY36" fmla="*/ 381000 h 776285"/>
                      <a:gd name="connsiteX37" fmla="*/ 504842 w 762016"/>
                      <a:gd name="connsiteY37" fmla="*/ 390525 h 776285"/>
                      <a:gd name="connsiteX38" fmla="*/ 514367 w 762016"/>
                      <a:gd name="connsiteY38" fmla="*/ 381000 h 776285"/>
                      <a:gd name="connsiteX39" fmla="*/ 628667 w 762016"/>
                      <a:gd name="connsiteY39" fmla="*/ 278130 h 776285"/>
                      <a:gd name="connsiteX40" fmla="*/ 742967 w 762016"/>
                      <a:gd name="connsiteY40" fmla="*/ 381000 h 776285"/>
                      <a:gd name="connsiteX41" fmla="*/ 752492 w 762016"/>
                      <a:gd name="connsiteY41" fmla="*/ 390525 h 776285"/>
                      <a:gd name="connsiteX42" fmla="*/ 762017 w 762016"/>
                      <a:gd name="connsiteY42" fmla="*/ 381000 h 776285"/>
                      <a:gd name="connsiteX43" fmla="*/ 400067 w 762016"/>
                      <a:gd name="connsiteY43" fmla="*/ 38100 h 776285"/>
                      <a:gd name="connsiteX44" fmla="*/ 133367 w 762016"/>
                      <a:gd name="connsiteY44" fmla="*/ 259080 h 776285"/>
                      <a:gd name="connsiteX45" fmla="*/ 29325 w 762016"/>
                      <a:gd name="connsiteY45" fmla="*/ 304800 h 776285"/>
                      <a:gd name="connsiteX46" fmla="*/ 29163 w 762016"/>
                      <a:gd name="connsiteY46" fmla="*/ 304705 h 776285"/>
                      <a:gd name="connsiteX47" fmla="*/ 334173 w 762016"/>
                      <a:gd name="connsiteY47" fmla="*/ 59522 h 776285"/>
                      <a:gd name="connsiteX48" fmla="*/ 249638 w 762016"/>
                      <a:gd name="connsiteY48" fmla="*/ 321164 h 776285"/>
                      <a:gd name="connsiteX49" fmla="*/ 249476 w 762016"/>
                      <a:gd name="connsiteY49" fmla="*/ 321164 h 776285"/>
                      <a:gd name="connsiteX50" fmla="*/ 133367 w 762016"/>
                      <a:gd name="connsiteY50" fmla="*/ 259080 h 776285"/>
                      <a:gd name="connsiteX51" fmla="*/ 438328 w 762016"/>
                      <a:gd name="connsiteY51" fmla="*/ 271463 h 776285"/>
                      <a:gd name="connsiteX52" fmla="*/ 384417 w 762016"/>
                      <a:gd name="connsiteY52" fmla="*/ 260985 h 776285"/>
                      <a:gd name="connsiteX53" fmla="*/ 377349 w 762016"/>
                      <a:gd name="connsiteY53" fmla="*/ 260985 h 776285"/>
                      <a:gd name="connsiteX54" fmla="*/ 315494 w 762016"/>
                      <a:gd name="connsiteY54" fmla="*/ 274968 h 776285"/>
                      <a:gd name="connsiteX55" fmla="*/ 269460 w 762016"/>
                      <a:gd name="connsiteY55" fmla="*/ 314439 h 776285"/>
                      <a:gd name="connsiteX56" fmla="*/ 269298 w 762016"/>
                      <a:gd name="connsiteY56" fmla="*/ 314373 h 776285"/>
                      <a:gd name="connsiteX57" fmla="*/ 375530 w 762016"/>
                      <a:gd name="connsiteY57" fmla="*/ 57960 h 776285"/>
                      <a:gd name="connsiteX58" fmla="*/ 386503 w 762016"/>
                      <a:gd name="connsiteY58" fmla="*/ 57960 h 776285"/>
                      <a:gd name="connsiteX59" fmla="*/ 492735 w 762016"/>
                      <a:gd name="connsiteY59" fmla="*/ 314325 h 776285"/>
                      <a:gd name="connsiteX60" fmla="*/ 492564 w 762016"/>
                      <a:gd name="connsiteY60" fmla="*/ 314392 h 776285"/>
                      <a:gd name="connsiteX61" fmla="*/ 438328 w 762016"/>
                      <a:gd name="connsiteY61" fmla="*/ 271463 h 776285"/>
                      <a:gd name="connsiteX62" fmla="*/ 628667 w 762016"/>
                      <a:gd name="connsiteY62" fmla="*/ 259080 h 776285"/>
                      <a:gd name="connsiteX63" fmla="*/ 512557 w 762016"/>
                      <a:gd name="connsiteY63" fmla="*/ 321212 h 776285"/>
                      <a:gd name="connsiteX64" fmla="*/ 512395 w 762016"/>
                      <a:gd name="connsiteY64" fmla="*/ 321212 h 776285"/>
                      <a:gd name="connsiteX65" fmla="*/ 427860 w 762016"/>
                      <a:gd name="connsiteY65" fmla="*/ 59560 h 776285"/>
                      <a:gd name="connsiteX66" fmla="*/ 732870 w 762016"/>
                      <a:gd name="connsiteY66" fmla="*/ 304724 h 776285"/>
                      <a:gd name="connsiteX67" fmla="*/ 732708 w 762016"/>
                      <a:gd name="connsiteY67" fmla="*/ 304819 h 776285"/>
                      <a:gd name="connsiteX68" fmla="*/ 628667 w 762016"/>
                      <a:gd name="connsiteY68" fmla="*/ 259080 h 77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62016" h="776285">
                        <a:moveTo>
                          <a:pt x="400067" y="38100"/>
                        </a:moveTo>
                        <a:lnTo>
                          <a:pt x="390542" y="38100"/>
                        </a:lnTo>
                        <a:lnTo>
                          <a:pt x="390542" y="9525"/>
                        </a:lnTo>
                        <a:cubicBezTo>
                          <a:pt x="390542" y="4265"/>
                          <a:pt x="386277" y="0"/>
                          <a:pt x="381017" y="0"/>
                        </a:cubicBezTo>
                        <a:cubicBezTo>
                          <a:pt x="375756" y="0"/>
                          <a:pt x="371492" y="4265"/>
                          <a:pt x="371492" y="9525"/>
                        </a:cubicBezTo>
                        <a:lnTo>
                          <a:pt x="371492" y="38100"/>
                        </a:lnTo>
                        <a:lnTo>
                          <a:pt x="361967" y="38100"/>
                        </a:lnTo>
                        <a:cubicBezTo>
                          <a:pt x="160037" y="47625"/>
                          <a:pt x="17" y="197168"/>
                          <a:pt x="17" y="381000"/>
                        </a:cubicBezTo>
                        <a:cubicBezTo>
                          <a:pt x="-282" y="385963"/>
                          <a:pt x="3499" y="390227"/>
                          <a:pt x="8461" y="390525"/>
                        </a:cubicBezTo>
                        <a:cubicBezTo>
                          <a:pt x="8821" y="390547"/>
                          <a:pt x="9182" y="390547"/>
                          <a:pt x="9542" y="390525"/>
                        </a:cubicBezTo>
                        <a:cubicBezTo>
                          <a:pt x="14504" y="390823"/>
                          <a:pt x="18768" y="387043"/>
                          <a:pt x="19067" y="382080"/>
                        </a:cubicBezTo>
                        <a:cubicBezTo>
                          <a:pt x="19088" y="381720"/>
                          <a:pt x="19088" y="381360"/>
                          <a:pt x="19067" y="381000"/>
                        </a:cubicBezTo>
                        <a:cubicBezTo>
                          <a:pt x="19067" y="323850"/>
                          <a:pt x="70502" y="278130"/>
                          <a:pt x="133367" y="278130"/>
                        </a:cubicBezTo>
                        <a:cubicBezTo>
                          <a:pt x="196232" y="278130"/>
                          <a:pt x="247667" y="323850"/>
                          <a:pt x="247667" y="381000"/>
                        </a:cubicBezTo>
                        <a:cubicBezTo>
                          <a:pt x="247667" y="386261"/>
                          <a:pt x="251931" y="390525"/>
                          <a:pt x="257192" y="390525"/>
                        </a:cubicBezTo>
                        <a:cubicBezTo>
                          <a:pt x="262452" y="390525"/>
                          <a:pt x="266717" y="386261"/>
                          <a:pt x="266717" y="381000"/>
                        </a:cubicBezTo>
                        <a:cubicBezTo>
                          <a:pt x="267584" y="342860"/>
                          <a:pt x="289791" y="308437"/>
                          <a:pt x="324181" y="291922"/>
                        </a:cubicBezTo>
                        <a:cubicBezTo>
                          <a:pt x="338929" y="284686"/>
                          <a:pt x="355069" y="280727"/>
                          <a:pt x="371492" y="280321"/>
                        </a:cubicBezTo>
                        <a:lnTo>
                          <a:pt x="371492" y="656168"/>
                        </a:lnTo>
                        <a:cubicBezTo>
                          <a:pt x="368468" y="658856"/>
                          <a:pt x="366736" y="662705"/>
                          <a:pt x="366729" y="666750"/>
                        </a:cubicBezTo>
                        <a:lnTo>
                          <a:pt x="366729" y="707917"/>
                        </a:lnTo>
                        <a:cubicBezTo>
                          <a:pt x="367074" y="727932"/>
                          <a:pt x="352298" y="744999"/>
                          <a:pt x="332439" y="747522"/>
                        </a:cubicBezTo>
                        <a:cubicBezTo>
                          <a:pt x="311502" y="749626"/>
                          <a:pt x="292825" y="734359"/>
                          <a:pt x="290720" y="713423"/>
                        </a:cubicBezTo>
                        <a:cubicBezTo>
                          <a:pt x="290593" y="712157"/>
                          <a:pt x="290529" y="710885"/>
                          <a:pt x="290529" y="709613"/>
                        </a:cubicBezTo>
                        <a:cubicBezTo>
                          <a:pt x="290537" y="701722"/>
                          <a:pt x="284145" y="695319"/>
                          <a:pt x="276255" y="695312"/>
                        </a:cubicBezTo>
                        <a:cubicBezTo>
                          <a:pt x="275127" y="695311"/>
                          <a:pt x="274004" y="695443"/>
                          <a:pt x="272908" y="695706"/>
                        </a:cubicBezTo>
                        <a:cubicBezTo>
                          <a:pt x="266187" y="697533"/>
                          <a:pt x="261634" y="703779"/>
                          <a:pt x="261954" y="710736"/>
                        </a:cubicBezTo>
                        <a:cubicBezTo>
                          <a:pt x="262619" y="747596"/>
                          <a:pt x="293038" y="776938"/>
                          <a:pt x="329898" y="776274"/>
                        </a:cubicBezTo>
                        <a:cubicBezTo>
                          <a:pt x="331580" y="776244"/>
                          <a:pt x="333260" y="776149"/>
                          <a:pt x="334935" y="775992"/>
                        </a:cubicBezTo>
                        <a:cubicBezTo>
                          <a:pt x="369776" y="771843"/>
                          <a:pt x="395843" y="742029"/>
                          <a:pt x="395304" y="706946"/>
                        </a:cubicBezTo>
                        <a:lnTo>
                          <a:pt x="395304" y="666750"/>
                        </a:lnTo>
                        <a:cubicBezTo>
                          <a:pt x="395297" y="662705"/>
                          <a:pt x="393565" y="658856"/>
                          <a:pt x="390542" y="656168"/>
                        </a:cubicBezTo>
                        <a:lnTo>
                          <a:pt x="390542" y="280292"/>
                        </a:lnTo>
                        <a:cubicBezTo>
                          <a:pt x="404351" y="280678"/>
                          <a:pt x="417971" y="283607"/>
                          <a:pt x="430718" y="288931"/>
                        </a:cubicBezTo>
                        <a:cubicBezTo>
                          <a:pt x="468732" y="303932"/>
                          <a:pt x="494144" y="340150"/>
                          <a:pt x="495317" y="381000"/>
                        </a:cubicBezTo>
                        <a:lnTo>
                          <a:pt x="495317" y="381000"/>
                        </a:lnTo>
                        <a:lnTo>
                          <a:pt x="495317" y="381000"/>
                        </a:lnTo>
                        <a:cubicBezTo>
                          <a:pt x="495317" y="386261"/>
                          <a:pt x="499581" y="390525"/>
                          <a:pt x="504842" y="390525"/>
                        </a:cubicBezTo>
                        <a:cubicBezTo>
                          <a:pt x="510102" y="390525"/>
                          <a:pt x="514367" y="386261"/>
                          <a:pt x="514367" y="381000"/>
                        </a:cubicBezTo>
                        <a:cubicBezTo>
                          <a:pt x="514367" y="323850"/>
                          <a:pt x="565802" y="278130"/>
                          <a:pt x="628667" y="278130"/>
                        </a:cubicBezTo>
                        <a:cubicBezTo>
                          <a:pt x="691532" y="278130"/>
                          <a:pt x="742967" y="323850"/>
                          <a:pt x="742967" y="381000"/>
                        </a:cubicBezTo>
                        <a:cubicBezTo>
                          <a:pt x="742967" y="386261"/>
                          <a:pt x="747231" y="390525"/>
                          <a:pt x="752492" y="390525"/>
                        </a:cubicBezTo>
                        <a:cubicBezTo>
                          <a:pt x="757752" y="390525"/>
                          <a:pt x="762017" y="386261"/>
                          <a:pt x="762017" y="381000"/>
                        </a:cubicBezTo>
                        <a:cubicBezTo>
                          <a:pt x="762017" y="197168"/>
                          <a:pt x="601997" y="47625"/>
                          <a:pt x="400067" y="38100"/>
                        </a:cubicBezTo>
                        <a:close/>
                        <a:moveTo>
                          <a:pt x="133367" y="259080"/>
                        </a:moveTo>
                        <a:cubicBezTo>
                          <a:pt x="93732" y="258685"/>
                          <a:pt x="55839" y="275337"/>
                          <a:pt x="29325" y="304800"/>
                        </a:cubicBezTo>
                        <a:cubicBezTo>
                          <a:pt x="29182" y="304962"/>
                          <a:pt x="29106" y="304924"/>
                          <a:pt x="29163" y="304705"/>
                        </a:cubicBezTo>
                        <a:cubicBezTo>
                          <a:pt x="63834" y="176365"/>
                          <a:pt x="183963" y="77238"/>
                          <a:pt x="334173" y="59522"/>
                        </a:cubicBezTo>
                        <a:cubicBezTo>
                          <a:pt x="289929" y="100813"/>
                          <a:pt x="257668" y="199158"/>
                          <a:pt x="249638" y="321164"/>
                        </a:cubicBezTo>
                        <a:cubicBezTo>
                          <a:pt x="249638" y="321316"/>
                          <a:pt x="249562" y="321345"/>
                          <a:pt x="249476" y="321164"/>
                        </a:cubicBezTo>
                        <a:cubicBezTo>
                          <a:pt x="224055" y="281847"/>
                          <a:pt x="180181" y="258388"/>
                          <a:pt x="133367" y="259080"/>
                        </a:cubicBezTo>
                        <a:close/>
                        <a:moveTo>
                          <a:pt x="438328" y="271463"/>
                        </a:moveTo>
                        <a:cubicBezTo>
                          <a:pt x="421273" y="264288"/>
                          <a:pt x="402917" y="260721"/>
                          <a:pt x="384417" y="260985"/>
                        </a:cubicBezTo>
                        <a:lnTo>
                          <a:pt x="377349" y="260985"/>
                        </a:lnTo>
                        <a:cubicBezTo>
                          <a:pt x="355911" y="260644"/>
                          <a:pt x="334701" y="265438"/>
                          <a:pt x="315494" y="274968"/>
                        </a:cubicBezTo>
                        <a:cubicBezTo>
                          <a:pt x="297219" y="284263"/>
                          <a:pt x="281436" y="297797"/>
                          <a:pt x="269460" y="314439"/>
                        </a:cubicBezTo>
                        <a:cubicBezTo>
                          <a:pt x="269355" y="314582"/>
                          <a:pt x="269288" y="314554"/>
                          <a:pt x="269298" y="314373"/>
                        </a:cubicBezTo>
                        <a:cubicBezTo>
                          <a:pt x="280071" y="175489"/>
                          <a:pt x="323590" y="66103"/>
                          <a:pt x="375530" y="57960"/>
                        </a:cubicBezTo>
                        <a:lnTo>
                          <a:pt x="386503" y="57960"/>
                        </a:lnTo>
                        <a:cubicBezTo>
                          <a:pt x="438481" y="66103"/>
                          <a:pt x="481982" y="175479"/>
                          <a:pt x="492735" y="314325"/>
                        </a:cubicBezTo>
                        <a:cubicBezTo>
                          <a:pt x="492735" y="314506"/>
                          <a:pt x="492669" y="314535"/>
                          <a:pt x="492564" y="314392"/>
                        </a:cubicBezTo>
                        <a:cubicBezTo>
                          <a:pt x="478663" y="295476"/>
                          <a:pt x="459930" y="280648"/>
                          <a:pt x="438328" y="271463"/>
                        </a:cubicBezTo>
                        <a:close/>
                        <a:moveTo>
                          <a:pt x="628667" y="259080"/>
                        </a:moveTo>
                        <a:cubicBezTo>
                          <a:pt x="581843" y="258398"/>
                          <a:pt x="537968" y="281876"/>
                          <a:pt x="512557" y="321212"/>
                        </a:cubicBezTo>
                        <a:cubicBezTo>
                          <a:pt x="512471" y="321345"/>
                          <a:pt x="512404" y="321326"/>
                          <a:pt x="512395" y="321212"/>
                        </a:cubicBezTo>
                        <a:cubicBezTo>
                          <a:pt x="504365" y="199196"/>
                          <a:pt x="472104" y="100851"/>
                          <a:pt x="427860" y="59560"/>
                        </a:cubicBezTo>
                        <a:cubicBezTo>
                          <a:pt x="578070" y="77238"/>
                          <a:pt x="698199" y="176365"/>
                          <a:pt x="732870" y="304724"/>
                        </a:cubicBezTo>
                        <a:cubicBezTo>
                          <a:pt x="732927" y="304943"/>
                          <a:pt x="732870" y="304981"/>
                          <a:pt x="732708" y="304819"/>
                        </a:cubicBezTo>
                        <a:cubicBezTo>
                          <a:pt x="706198" y="275349"/>
                          <a:pt x="668304" y="258689"/>
                          <a:pt x="628667" y="259080"/>
                        </a:cubicBezTo>
                        <a:close/>
                      </a:path>
                    </a:pathLst>
                  </a:custGeom>
                  <ask:type>
                    <ask:lineSketchScribble/>
                  </ask:type>
                </ask:lineSketchStyleProps>
              </a:ext>
            </a:extLst>
          </a:ln>
        </p:spPr>
        <p:txBody>
          <a:bodyPr rtlCol="0" anchor="ctr"/>
          <a:lstStyle/>
          <a:p>
            <a:endParaRPr lang="en-US"/>
          </a:p>
        </p:txBody>
      </p:sp>
      <p:grpSp>
        <p:nvGrpSpPr>
          <p:cNvPr id="19" name="Graphic 17" descr="Rain outline">
            <a:extLst>
              <a:ext uri="{FF2B5EF4-FFF2-40B4-BE49-F238E27FC236}">
                <a16:creationId xmlns:a16="http://schemas.microsoft.com/office/drawing/2014/main" id="{D5180C9A-856B-46FF-93E5-F6686ABA62E4}"/>
              </a:ext>
            </a:extLst>
          </p:cNvPr>
          <p:cNvGrpSpPr/>
          <p:nvPr/>
        </p:nvGrpSpPr>
        <p:grpSpPr>
          <a:xfrm rot="20193545">
            <a:off x="79626" y="136956"/>
            <a:ext cx="3872282" cy="3565610"/>
            <a:chOff x="5050951" y="269614"/>
            <a:chExt cx="650924" cy="599373"/>
          </a:xfrm>
          <a:solidFill>
            <a:srgbClr val="000000">
              <a:alpha val="25000"/>
            </a:srgbClr>
          </a:solidFill>
        </p:grpSpPr>
        <p:sp>
          <p:nvSpPr>
            <p:cNvPr id="20" name="Freeform: Shape 19">
              <a:extLst>
                <a:ext uri="{FF2B5EF4-FFF2-40B4-BE49-F238E27FC236}">
                  <a16:creationId xmlns:a16="http://schemas.microsoft.com/office/drawing/2014/main" id="{702C8F1B-1A56-4AF4-AA07-C39AB0F6F17A}"/>
                </a:ext>
              </a:extLst>
            </p:cNvPr>
            <p:cNvSpPr/>
            <p:nvPr/>
          </p:nvSpPr>
          <p:spPr>
            <a:xfrm>
              <a:off x="5311349" y="668962"/>
              <a:ext cx="133350" cy="200025"/>
            </a:xfrm>
            <a:custGeom>
              <a:avLst/>
              <a:gdLst>
                <a:gd name="connsiteX0" fmla="*/ 66612 w 133350"/>
                <a:gd name="connsiteY0" fmla="*/ 34593 h 200025"/>
                <a:gd name="connsiteX1" fmla="*/ 114300 w 133350"/>
                <a:gd name="connsiteY1" fmla="*/ 133350 h 200025"/>
                <a:gd name="connsiteX2" fmla="*/ 66675 w 133350"/>
                <a:gd name="connsiteY2" fmla="*/ 180975 h 200025"/>
                <a:gd name="connsiteX3" fmla="*/ 19050 w 133350"/>
                <a:gd name="connsiteY3" fmla="*/ 133350 h 200025"/>
                <a:gd name="connsiteX4" fmla="*/ 66612 w 133350"/>
                <a:gd name="connsiteY4" fmla="*/ 34593 h 200025"/>
                <a:gd name="connsiteX5" fmla="*/ 66675 w 133350"/>
                <a:gd name="connsiteY5" fmla="*/ 0 h 200025"/>
                <a:gd name="connsiteX6" fmla="*/ 0 w 133350"/>
                <a:gd name="connsiteY6" fmla="*/ 133350 h 200025"/>
                <a:gd name="connsiteX7" fmla="*/ 66675 w 133350"/>
                <a:gd name="connsiteY7" fmla="*/ 200025 h 200025"/>
                <a:gd name="connsiteX8" fmla="*/ 133350 w 133350"/>
                <a:gd name="connsiteY8" fmla="*/ 133350 h 200025"/>
                <a:gd name="connsiteX9" fmla="*/ 66675 w 133350"/>
                <a:gd name="connsiteY9"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200025" fill="none" extrusionOk="0">
                  <a:moveTo>
                    <a:pt x="66612" y="34593"/>
                  </a:moveTo>
                  <a:cubicBezTo>
                    <a:pt x="89855" y="70929"/>
                    <a:pt x="118823" y="117097"/>
                    <a:pt x="114300" y="133350"/>
                  </a:cubicBezTo>
                  <a:cubicBezTo>
                    <a:pt x="110008" y="159083"/>
                    <a:pt x="95521" y="179188"/>
                    <a:pt x="66675" y="180975"/>
                  </a:cubicBezTo>
                  <a:cubicBezTo>
                    <a:pt x="42832" y="183389"/>
                    <a:pt x="25405" y="158146"/>
                    <a:pt x="19050" y="133350"/>
                  </a:cubicBezTo>
                  <a:cubicBezTo>
                    <a:pt x="19934" y="128591"/>
                    <a:pt x="39199" y="66767"/>
                    <a:pt x="66612" y="34593"/>
                  </a:cubicBezTo>
                  <a:close/>
                  <a:moveTo>
                    <a:pt x="66675" y="0"/>
                  </a:moveTo>
                  <a:cubicBezTo>
                    <a:pt x="69242" y="-975"/>
                    <a:pt x="-338" y="97155"/>
                    <a:pt x="0" y="133350"/>
                  </a:cubicBezTo>
                  <a:cubicBezTo>
                    <a:pt x="-3254" y="168648"/>
                    <a:pt x="29362" y="189378"/>
                    <a:pt x="66675" y="200025"/>
                  </a:cubicBezTo>
                  <a:cubicBezTo>
                    <a:pt x="102193" y="201545"/>
                    <a:pt x="126565" y="176482"/>
                    <a:pt x="133350" y="133350"/>
                  </a:cubicBezTo>
                  <a:cubicBezTo>
                    <a:pt x="133349" y="97154"/>
                    <a:pt x="66675" y="0"/>
                    <a:pt x="66675" y="0"/>
                  </a:cubicBezTo>
                  <a:close/>
                </a:path>
                <a:path w="133350" h="200025" stroke="0" extrusionOk="0">
                  <a:moveTo>
                    <a:pt x="66612" y="34593"/>
                  </a:moveTo>
                  <a:cubicBezTo>
                    <a:pt x="89998" y="70969"/>
                    <a:pt x="116287" y="116503"/>
                    <a:pt x="114300" y="133350"/>
                  </a:cubicBezTo>
                  <a:cubicBezTo>
                    <a:pt x="121770" y="161090"/>
                    <a:pt x="87345" y="180389"/>
                    <a:pt x="66675" y="180975"/>
                  </a:cubicBezTo>
                  <a:cubicBezTo>
                    <a:pt x="37871" y="183154"/>
                    <a:pt x="19983" y="157349"/>
                    <a:pt x="19050" y="133350"/>
                  </a:cubicBezTo>
                  <a:cubicBezTo>
                    <a:pt x="21401" y="115562"/>
                    <a:pt x="44160" y="73424"/>
                    <a:pt x="66612" y="34593"/>
                  </a:cubicBezTo>
                  <a:close/>
                  <a:moveTo>
                    <a:pt x="66675" y="0"/>
                  </a:moveTo>
                  <a:cubicBezTo>
                    <a:pt x="76106" y="-680"/>
                    <a:pt x="-3128" y="101739"/>
                    <a:pt x="0" y="133350"/>
                  </a:cubicBezTo>
                  <a:cubicBezTo>
                    <a:pt x="-4405" y="165105"/>
                    <a:pt x="34593" y="202961"/>
                    <a:pt x="66675" y="200025"/>
                  </a:cubicBezTo>
                  <a:cubicBezTo>
                    <a:pt x="96867" y="200190"/>
                    <a:pt x="128472" y="177017"/>
                    <a:pt x="133350" y="133350"/>
                  </a:cubicBezTo>
                  <a:cubicBezTo>
                    <a:pt x="133349" y="97155"/>
                    <a:pt x="66675" y="0"/>
                    <a:pt x="66675" y="0"/>
                  </a:cubicBezTo>
                  <a:close/>
                </a:path>
              </a:pathLst>
            </a:custGeom>
            <a:grpFill/>
            <a:ln w="9525" cap="flat">
              <a:solidFill>
                <a:schemeClr val="tx1">
                  <a:alpha val="25000"/>
                </a:schemeClr>
              </a:solidFill>
              <a:prstDash val="solid"/>
              <a:miter/>
              <a:extLst>
                <a:ext uri="{C807C97D-BFC1-408E-A445-0C87EB9F89A2}">
                  <ask:lineSketchStyleProps xmlns:ask="http://schemas.microsoft.com/office/drawing/2018/sketchyshapes" sd="1275072813">
                    <a:custGeom>
                      <a:avLst/>
                      <a:gdLst>
                        <a:gd name="connsiteX0" fmla="*/ 66612 w 133350"/>
                        <a:gd name="connsiteY0" fmla="*/ 34593 h 200025"/>
                        <a:gd name="connsiteX1" fmla="*/ 114300 w 133350"/>
                        <a:gd name="connsiteY1" fmla="*/ 133350 h 200025"/>
                        <a:gd name="connsiteX2" fmla="*/ 66675 w 133350"/>
                        <a:gd name="connsiteY2" fmla="*/ 180975 h 200025"/>
                        <a:gd name="connsiteX3" fmla="*/ 19050 w 133350"/>
                        <a:gd name="connsiteY3" fmla="*/ 133350 h 200025"/>
                        <a:gd name="connsiteX4" fmla="*/ 66612 w 133350"/>
                        <a:gd name="connsiteY4" fmla="*/ 34593 h 200025"/>
                        <a:gd name="connsiteX5" fmla="*/ 66675 w 133350"/>
                        <a:gd name="connsiteY5" fmla="*/ 0 h 200025"/>
                        <a:gd name="connsiteX6" fmla="*/ 0 w 133350"/>
                        <a:gd name="connsiteY6" fmla="*/ 133350 h 200025"/>
                        <a:gd name="connsiteX7" fmla="*/ 66675 w 133350"/>
                        <a:gd name="connsiteY7" fmla="*/ 200025 h 200025"/>
                        <a:gd name="connsiteX8" fmla="*/ 133350 w 133350"/>
                        <a:gd name="connsiteY8" fmla="*/ 133350 h 200025"/>
                        <a:gd name="connsiteX9" fmla="*/ 66675 w 133350"/>
                        <a:gd name="connsiteY9"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200025">
                          <a:moveTo>
                            <a:pt x="66612" y="34593"/>
                          </a:moveTo>
                          <a:cubicBezTo>
                            <a:pt x="89875" y="71429"/>
                            <a:pt x="114300" y="116413"/>
                            <a:pt x="114300" y="133350"/>
                          </a:cubicBezTo>
                          <a:cubicBezTo>
                            <a:pt x="114300" y="159652"/>
                            <a:pt x="92977" y="180975"/>
                            <a:pt x="66675" y="180975"/>
                          </a:cubicBezTo>
                          <a:cubicBezTo>
                            <a:pt x="40373" y="180975"/>
                            <a:pt x="19050" y="159652"/>
                            <a:pt x="19050" y="133350"/>
                          </a:cubicBezTo>
                          <a:cubicBezTo>
                            <a:pt x="19050" y="115929"/>
                            <a:pt x="43395" y="71134"/>
                            <a:pt x="66612" y="34593"/>
                          </a:cubicBezTo>
                          <a:close/>
                          <a:moveTo>
                            <a:pt x="66675" y="0"/>
                          </a:moveTo>
                          <a:cubicBezTo>
                            <a:pt x="66675" y="0"/>
                            <a:pt x="0" y="96203"/>
                            <a:pt x="0" y="133350"/>
                          </a:cubicBezTo>
                          <a:cubicBezTo>
                            <a:pt x="0" y="170174"/>
                            <a:pt x="29851" y="200025"/>
                            <a:pt x="66675" y="200025"/>
                          </a:cubicBezTo>
                          <a:cubicBezTo>
                            <a:pt x="103499" y="200025"/>
                            <a:pt x="133350" y="170174"/>
                            <a:pt x="133350" y="133350"/>
                          </a:cubicBezTo>
                          <a:cubicBezTo>
                            <a:pt x="133350" y="97154"/>
                            <a:pt x="66675" y="0"/>
                            <a:pt x="66675" y="0"/>
                          </a:cubicBezTo>
                          <a:close/>
                        </a:path>
                      </a:pathLst>
                    </a:custGeom>
                    <ask:type>
                      <ask:lineSketchScribble/>
                    </ask:type>
                  </ask:lineSketchStyleProps>
                </a:ext>
              </a:extLst>
            </a:ln>
          </p:spPr>
          <p:txBody>
            <a:bodyPr rtlCol="0" anchor="ctr"/>
            <a:lstStyle/>
            <a:p>
              <a:endParaRPr lang="en-US"/>
            </a:p>
          </p:txBody>
        </p:sp>
        <p:sp>
          <p:nvSpPr>
            <p:cNvPr id="21" name="Freeform: Shape 20">
              <a:extLst>
                <a:ext uri="{FF2B5EF4-FFF2-40B4-BE49-F238E27FC236}">
                  <a16:creationId xmlns:a16="http://schemas.microsoft.com/office/drawing/2014/main" id="{9C0A5035-3D01-4A76-9B83-7F6447221BB1}"/>
                </a:ext>
              </a:extLst>
            </p:cNvPr>
            <p:cNvSpPr/>
            <p:nvPr/>
          </p:nvSpPr>
          <p:spPr>
            <a:xfrm>
              <a:off x="5492324" y="668962"/>
              <a:ext cx="95249" cy="142875"/>
            </a:xfrm>
            <a:custGeom>
              <a:avLst/>
              <a:gdLst>
                <a:gd name="connsiteX0" fmla="*/ 47549 w 95249"/>
                <a:gd name="connsiteY0" fmla="*/ 34975 h 142875"/>
                <a:gd name="connsiteX1" fmla="*/ 76200 w 95249"/>
                <a:gd name="connsiteY1" fmla="*/ 95250 h 142875"/>
                <a:gd name="connsiteX2" fmla="*/ 47625 w 95249"/>
                <a:gd name="connsiteY2" fmla="*/ 123825 h 142875"/>
                <a:gd name="connsiteX3" fmla="*/ 19050 w 95249"/>
                <a:gd name="connsiteY3" fmla="*/ 95250 h 142875"/>
                <a:gd name="connsiteX4" fmla="*/ 47549 w 95249"/>
                <a:gd name="connsiteY4" fmla="*/ 34975 h 142875"/>
                <a:gd name="connsiteX5" fmla="*/ 47625 w 95249"/>
                <a:gd name="connsiteY5" fmla="*/ 0 h 142875"/>
                <a:gd name="connsiteX6" fmla="*/ 0 w 95249"/>
                <a:gd name="connsiteY6" fmla="*/ 95250 h 142875"/>
                <a:gd name="connsiteX7" fmla="*/ 47625 w 95249"/>
                <a:gd name="connsiteY7" fmla="*/ 142875 h 142875"/>
                <a:gd name="connsiteX8" fmla="*/ 95250 w 95249"/>
                <a:gd name="connsiteY8" fmla="*/ 95250 h 142875"/>
                <a:gd name="connsiteX9" fmla="*/ 47625 w 95249"/>
                <a:gd name="connsiteY9"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49" h="142875" fill="none" extrusionOk="0">
                  <a:moveTo>
                    <a:pt x="47549" y="34975"/>
                  </a:moveTo>
                  <a:cubicBezTo>
                    <a:pt x="62650" y="60762"/>
                    <a:pt x="74872" y="85388"/>
                    <a:pt x="76200" y="95250"/>
                  </a:cubicBezTo>
                  <a:cubicBezTo>
                    <a:pt x="72303" y="111006"/>
                    <a:pt x="64391" y="127732"/>
                    <a:pt x="47625" y="123825"/>
                  </a:cubicBezTo>
                  <a:cubicBezTo>
                    <a:pt x="27956" y="123598"/>
                    <a:pt x="18752" y="106811"/>
                    <a:pt x="19050" y="95250"/>
                  </a:cubicBezTo>
                  <a:cubicBezTo>
                    <a:pt x="18169" y="82019"/>
                    <a:pt x="35845" y="62214"/>
                    <a:pt x="47549" y="34975"/>
                  </a:cubicBezTo>
                  <a:close/>
                  <a:moveTo>
                    <a:pt x="47625" y="0"/>
                  </a:moveTo>
                  <a:cubicBezTo>
                    <a:pt x="50180" y="1863"/>
                    <a:pt x="1874" y="65692"/>
                    <a:pt x="0" y="95250"/>
                  </a:cubicBezTo>
                  <a:cubicBezTo>
                    <a:pt x="3507" y="119810"/>
                    <a:pt x="26019" y="148507"/>
                    <a:pt x="47625" y="142875"/>
                  </a:cubicBezTo>
                  <a:cubicBezTo>
                    <a:pt x="80085" y="142941"/>
                    <a:pt x="93749" y="116604"/>
                    <a:pt x="95250" y="95250"/>
                  </a:cubicBezTo>
                  <a:cubicBezTo>
                    <a:pt x="95250" y="69532"/>
                    <a:pt x="47624" y="-1"/>
                    <a:pt x="47625" y="0"/>
                  </a:cubicBezTo>
                  <a:close/>
                </a:path>
                <a:path w="95249" h="142875" stroke="0" extrusionOk="0">
                  <a:moveTo>
                    <a:pt x="47549" y="34975"/>
                  </a:moveTo>
                  <a:cubicBezTo>
                    <a:pt x="61840" y="58636"/>
                    <a:pt x="75419" y="87619"/>
                    <a:pt x="76200" y="95250"/>
                  </a:cubicBezTo>
                  <a:cubicBezTo>
                    <a:pt x="75273" y="111800"/>
                    <a:pt x="60196" y="125765"/>
                    <a:pt x="47625" y="123825"/>
                  </a:cubicBezTo>
                  <a:cubicBezTo>
                    <a:pt x="31597" y="123340"/>
                    <a:pt x="19381" y="110735"/>
                    <a:pt x="19050" y="95250"/>
                  </a:cubicBezTo>
                  <a:cubicBezTo>
                    <a:pt x="20794" y="83972"/>
                    <a:pt x="31358" y="68244"/>
                    <a:pt x="47549" y="34975"/>
                  </a:cubicBezTo>
                  <a:close/>
                  <a:moveTo>
                    <a:pt x="47625" y="0"/>
                  </a:moveTo>
                  <a:cubicBezTo>
                    <a:pt x="55617" y="59"/>
                    <a:pt x="-5317" y="67745"/>
                    <a:pt x="0" y="95250"/>
                  </a:cubicBezTo>
                  <a:cubicBezTo>
                    <a:pt x="-2642" y="122157"/>
                    <a:pt x="20692" y="141836"/>
                    <a:pt x="47625" y="142875"/>
                  </a:cubicBezTo>
                  <a:cubicBezTo>
                    <a:pt x="70508" y="148745"/>
                    <a:pt x="94782" y="118921"/>
                    <a:pt x="95250" y="95250"/>
                  </a:cubicBezTo>
                  <a:cubicBezTo>
                    <a:pt x="95249" y="69532"/>
                    <a:pt x="47625" y="-1"/>
                    <a:pt x="47625" y="0"/>
                  </a:cubicBezTo>
                  <a:close/>
                </a:path>
              </a:pathLst>
            </a:custGeom>
            <a:grpFill/>
            <a:ln w="9525" cap="flat">
              <a:solidFill>
                <a:schemeClr val="tx1">
                  <a:alpha val="25000"/>
                </a:schemeClr>
              </a:solidFill>
              <a:prstDash val="solid"/>
              <a:miter/>
              <a:extLst>
                <a:ext uri="{C807C97D-BFC1-408E-A445-0C87EB9F89A2}">
                  <ask:lineSketchStyleProps xmlns:ask="http://schemas.microsoft.com/office/drawing/2018/sketchyshapes" sd="1670683680">
                    <a:custGeom>
                      <a:avLst/>
                      <a:gdLst>
                        <a:gd name="connsiteX0" fmla="*/ 47549 w 95249"/>
                        <a:gd name="connsiteY0" fmla="*/ 34975 h 142875"/>
                        <a:gd name="connsiteX1" fmla="*/ 76200 w 95249"/>
                        <a:gd name="connsiteY1" fmla="*/ 95250 h 142875"/>
                        <a:gd name="connsiteX2" fmla="*/ 47625 w 95249"/>
                        <a:gd name="connsiteY2" fmla="*/ 123825 h 142875"/>
                        <a:gd name="connsiteX3" fmla="*/ 19050 w 95249"/>
                        <a:gd name="connsiteY3" fmla="*/ 95250 h 142875"/>
                        <a:gd name="connsiteX4" fmla="*/ 47549 w 95249"/>
                        <a:gd name="connsiteY4" fmla="*/ 34975 h 142875"/>
                        <a:gd name="connsiteX5" fmla="*/ 47625 w 95249"/>
                        <a:gd name="connsiteY5" fmla="*/ 0 h 142875"/>
                        <a:gd name="connsiteX6" fmla="*/ 0 w 95249"/>
                        <a:gd name="connsiteY6" fmla="*/ 95250 h 142875"/>
                        <a:gd name="connsiteX7" fmla="*/ 47625 w 95249"/>
                        <a:gd name="connsiteY7" fmla="*/ 142875 h 142875"/>
                        <a:gd name="connsiteX8" fmla="*/ 95250 w 95249"/>
                        <a:gd name="connsiteY8" fmla="*/ 95250 h 142875"/>
                        <a:gd name="connsiteX9" fmla="*/ 47625 w 95249"/>
                        <a:gd name="connsiteY9"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49" h="142875">
                          <a:moveTo>
                            <a:pt x="47549" y="34975"/>
                          </a:moveTo>
                          <a:cubicBezTo>
                            <a:pt x="63148" y="60513"/>
                            <a:pt x="76200" y="86300"/>
                            <a:pt x="76200" y="95250"/>
                          </a:cubicBezTo>
                          <a:cubicBezTo>
                            <a:pt x="76200" y="111032"/>
                            <a:pt x="63407" y="123825"/>
                            <a:pt x="47625" y="123825"/>
                          </a:cubicBezTo>
                          <a:cubicBezTo>
                            <a:pt x="31843" y="123825"/>
                            <a:pt x="19050" y="111032"/>
                            <a:pt x="19050" y="95250"/>
                          </a:cubicBezTo>
                          <a:cubicBezTo>
                            <a:pt x="19050" y="85941"/>
                            <a:pt x="32021" y="60244"/>
                            <a:pt x="47549" y="34975"/>
                          </a:cubicBezTo>
                          <a:close/>
                          <a:moveTo>
                            <a:pt x="47625" y="0"/>
                          </a:moveTo>
                          <a:cubicBezTo>
                            <a:pt x="47625" y="0"/>
                            <a:pt x="0" y="68580"/>
                            <a:pt x="0" y="95250"/>
                          </a:cubicBezTo>
                          <a:cubicBezTo>
                            <a:pt x="0" y="121552"/>
                            <a:pt x="21323" y="142875"/>
                            <a:pt x="47625" y="142875"/>
                          </a:cubicBezTo>
                          <a:cubicBezTo>
                            <a:pt x="73927" y="142875"/>
                            <a:pt x="95250" y="121552"/>
                            <a:pt x="95250" y="95250"/>
                          </a:cubicBezTo>
                          <a:cubicBezTo>
                            <a:pt x="95250" y="69532"/>
                            <a:pt x="47625" y="0"/>
                            <a:pt x="47625" y="0"/>
                          </a:cubicBezTo>
                          <a:close/>
                        </a:path>
                      </a:pathLst>
                    </a:custGeom>
                    <ask:type>
                      <ask:lineSketchScribble/>
                    </ask:type>
                  </ask:lineSketchStyleProps>
                </a:ext>
              </a:extLst>
            </a:ln>
          </p:spPr>
          <p:txBody>
            <a:bodyPr rtlCol="0" anchor="ctr"/>
            <a:lstStyle/>
            <a:p>
              <a:endParaRPr lang="en-US"/>
            </a:p>
          </p:txBody>
        </p:sp>
        <p:sp>
          <p:nvSpPr>
            <p:cNvPr id="22" name="Freeform: Shape 21">
              <a:extLst>
                <a:ext uri="{FF2B5EF4-FFF2-40B4-BE49-F238E27FC236}">
                  <a16:creationId xmlns:a16="http://schemas.microsoft.com/office/drawing/2014/main" id="{88EB469A-9DF6-49CE-B4DB-ED89A4C60308}"/>
                </a:ext>
              </a:extLst>
            </p:cNvPr>
            <p:cNvSpPr/>
            <p:nvPr/>
          </p:nvSpPr>
          <p:spPr>
            <a:xfrm>
              <a:off x="5168474" y="668962"/>
              <a:ext cx="95250" cy="142875"/>
            </a:xfrm>
            <a:custGeom>
              <a:avLst/>
              <a:gdLst>
                <a:gd name="connsiteX0" fmla="*/ 47549 w 95250"/>
                <a:gd name="connsiteY0" fmla="*/ 34975 h 142875"/>
                <a:gd name="connsiteX1" fmla="*/ 76200 w 95250"/>
                <a:gd name="connsiteY1" fmla="*/ 95250 h 142875"/>
                <a:gd name="connsiteX2" fmla="*/ 47625 w 95250"/>
                <a:gd name="connsiteY2" fmla="*/ 123825 h 142875"/>
                <a:gd name="connsiteX3" fmla="*/ 19050 w 95250"/>
                <a:gd name="connsiteY3" fmla="*/ 95250 h 142875"/>
                <a:gd name="connsiteX4" fmla="*/ 47549 w 95250"/>
                <a:gd name="connsiteY4" fmla="*/ 34975 h 142875"/>
                <a:gd name="connsiteX5" fmla="*/ 47625 w 95250"/>
                <a:gd name="connsiteY5" fmla="*/ 0 h 142875"/>
                <a:gd name="connsiteX6" fmla="*/ 0 w 95250"/>
                <a:gd name="connsiteY6" fmla="*/ 95250 h 142875"/>
                <a:gd name="connsiteX7" fmla="*/ 47625 w 95250"/>
                <a:gd name="connsiteY7" fmla="*/ 142875 h 142875"/>
                <a:gd name="connsiteX8" fmla="*/ 95250 w 95250"/>
                <a:gd name="connsiteY8" fmla="*/ 95250 h 142875"/>
                <a:gd name="connsiteX9" fmla="*/ 47625 w 95250"/>
                <a:gd name="connsiteY9"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42875" fill="none" extrusionOk="0">
                  <a:moveTo>
                    <a:pt x="47549" y="34975"/>
                  </a:moveTo>
                  <a:cubicBezTo>
                    <a:pt x="63914" y="58838"/>
                    <a:pt x="76745" y="86633"/>
                    <a:pt x="76200" y="95250"/>
                  </a:cubicBezTo>
                  <a:cubicBezTo>
                    <a:pt x="77104" y="114219"/>
                    <a:pt x="66623" y="121274"/>
                    <a:pt x="47625" y="123825"/>
                  </a:cubicBezTo>
                  <a:cubicBezTo>
                    <a:pt x="32153" y="123201"/>
                    <a:pt x="21088" y="114771"/>
                    <a:pt x="19050" y="95250"/>
                  </a:cubicBezTo>
                  <a:cubicBezTo>
                    <a:pt x="17946" y="84275"/>
                    <a:pt x="28409" y="63818"/>
                    <a:pt x="47549" y="34975"/>
                  </a:cubicBezTo>
                  <a:close/>
                  <a:moveTo>
                    <a:pt x="47625" y="0"/>
                  </a:moveTo>
                  <a:cubicBezTo>
                    <a:pt x="46883" y="-931"/>
                    <a:pt x="6809" y="69955"/>
                    <a:pt x="0" y="95250"/>
                  </a:cubicBezTo>
                  <a:cubicBezTo>
                    <a:pt x="557" y="123412"/>
                    <a:pt x="22070" y="141582"/>
                    <a:pt x="47625" y="142875"/>
                  </a:cubicBezTo>
                  <a:cubicBezTo>
                    <a:pt x="76942" y="144199"/>
                    <a:pt x="94300" y="117642"/>
                    <a:pt x="95250" y="95250"/>
                  </a:cubicBezTo>
                  <a:cubicBezTo>
                    <a:pt x="95250" y="69532"/>
                    <a:pt x="47625" y="0"/>
                    <a:pt x="47625" y="0"/>
                  </a:cubicBezTo>
                  <a:close/>
                </a:path>
                <a:path w="95250" h="142875" stroke="0" extrusionOk="0">
                  <a:moveTo>
                    <a:pt x="47549" y="34975"/>
                  </a:moveTo>
                  <a:cubicBezTo>
                    <a:pt x="62711" y="62990"/>
                    <a:pt x="76826" y="86463"/>
                    <a:pt x="76200" y="95250"/>
                  </a:cubicBezTo>
                  <a:cubicBezTo>
                    <a:pt x="77456" y="108739"/>
                    <a:pt x="62862" y="120975"/>
                    <a:pt x="47625" y="123825"/>
                  </a:cubicBezTo>
                  <a:cubicBezTo>
                    <a:pt x="32249" y="123793"/>
                    <a:pt x="18862" y="110447"/>
                    <a:pt x="19050" y="95250"/>
                  </a:cubicBezTo>
                  <a:cubicBezTo>
                    <a:pt x="20711" y="80151"/>
                    <a:pt x="33597" y="62515"/>
                    <a:pt x="47549" y="34975"/>
                  </a:cubicBezTo>
                  <a:close/>
                  <a:moveTo>
                    <a:pt x="47625" y="0"/>
                  </a:moveTo>
                  <a:cubicBezTo>
                    <a:pt x="50882" y="6744"/>
                    <a:pt x="111" y="70397"/>
                    <a:pt x="0" y="95250"/>
                  </a:cubicBezTo>
                  <a:cubicBezTo>
                    <a:pt x="-837" y="125765"/>
                    <a:pt x="18179" y="142962"/>
                    <a:pt x="47625" y="142875"/>
                  </a:cubicBezTo>
                  <a:cubicBezTo>
                    <a:pt x="77438" y="144847"/>
                    <a:pt x="97486" y="124464"/>
                    <a:pt x="95250" y="95250"/>
                  </a:cubicBezTo>
                  <a:cubicBezTo>
                    <a:pt x="95250" y="69531"/>
                    <a:pt x="47625" y="0"/>
                    <a:pt x="47625" y="0"/>
                  </a:cubicBezTo>
                  <a:close/>
                </a:path>
              </a:pathLst>
            </a:custGeom>
            <a:grpFill/>
            <a:ln w="9525" cap="flat">
              <a:solidFill>
                <a:schemeClr val="tx1">
                  <a:alpha val="25000"/>
                </a:schemeClr>
              </a:solidFill>
              <a:prstDash val="solid"/>
              <a:miter/>
              <a:extLst>
                <a:ext uri="{C807C97D-BFC1-408E-A445-0C87EB9F89A2}">
                  <ask:lineSketchStyleProps xmlns:ask="http://schemas.microsoft.com/office/drawing/2018/sketchyshapes" sd="1983861076">
                    <a:custGeom>
                      <a:avLst/>
                      <a:gdLst>
                        <a:gd name="connsiteX0" fmla="*/ 47549 w 95250"/>
                        <a:gd name="connsiteY0" fmla="*/ 34975 h 142875"/>
                        <a:gd name="connsiteX1" fmla="*/ 76200 w 95250"/>
                        <a:gd name="connsiteY1" fmla="*/ 95250 h 142875"/>
                        <a:gd name="connsiteX2" fmla="*/ 47625 w 95250"/>
                        <a:gd name="connsiteY2" fmla="*/ 123825 h 142875"/>
                        <a:gd name="connsiteX3" fmla="*/ 19050 w 95250"/>
                        <a:gd name="connsiteY3" fmla="*/ 95250 h 142875"/>
                        <a:gd name="connsiteX4" fmla="*/ 47549 w 95250"/>
                        <a:gd name="connsiteY4" fmla="*/ 34975 h 142875"/>
                        <a:gd name="connsiteX5" fmla="*/ 47625 w 95250"/>
                        <a:gd name="connsiteY5" fmla="*/ 0 h 142875"/>
                        <a:gd name="connsiteX6" fmla="*/ 0 w 95250"/>
                        <a:gd name="connsiteY6" fmla="*/ 95250 h 142875"/>
                        <a:gd name="connsiteX7" fmla="*/ 47625 w 95250"/>
                        <a:gd name="connsiteY7" fmla="*/ 142875 h 142875"/>
                        <a:gd name="connsiteX8" fmla="*/ 95250 w 95250"/>
                        <a:gd name="connsiteY8" fmla="*/ 95250 h 142875"/>
                        <a:gd name="connsiteX9" fmla="*/ 47625 w 95250"/>
                        <a:gd name="connsiteY9"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42875">
                          <a:moveTo>
                            <a:pt x="47549" y="34975"/>
                          </a:moveTo>
                          <a:cubicBezTo>
                            <a:pt x="63149" y="60513"/>
                            <a:pt x="76200" y="86300"/>
                            <a:pt x="76200" y="95250"/>
                          </a:cubicBezTo>
                          <a:cubicBezTo>
                            <a:pt x="76200" y="111032"/>
                            <a:pt x="63407" y="123825"/>
                            <a:pt x="47625" y="123825"/>
                          </a:cubicBezTo>
                          <a:cubicBezTo>
                            <a:pt x="31843" y="123825"/>
                            <a:pt x="19050" y="111032"/>
                            <a:pt x="19050" y="95250"/>
                          </a:cubicBezTo>
                          <a:cubicBezTo>
                            <a:pt x="19050" y="85941"/>
                            <a:pt x="32021" y="60244"/>
                            <a:pt x="47549" y="34975"/>
                          </a:cubicBezTo>
                          <a:close/>
                          <a:moveTo>
                            <a:pt x="47625" y="0"/>
                          </a:moveTo>
                          <a:cubicBezTo>
                            <a:pt x="47625" y="0"/>
                            <a:pt x="0" y="68580"/>
                            <a:pt x="0" y="95250"/>
                          </a:cubicBezTo>
                          <a:cubicBezTo>
                            <a:pt x="0" y="121552"/>
                            <a:pt x="21323" y="142875"/>
                            <a:pt x="47625" y="142875"/>
                          </a:cubicBezTo>
                          <a:cubicBezTo>
                            <a:pt x="73927" y="142875"/>
                            <a:pt x="95250" y="121552"/>
                            <a:pt x="95250" y="95250"/>
                          </a:cubicBezTo>
                          <a:cubicBezTo>
                            <a:pt x="95250" y="69532"/>
                            <a:pt x="47625" y="0"/>
                            <a:pt x="47625" y="0"/>
                          </a:cubicBezTo>
                          <a:close/>
                        </a:path>
                      </a:pathLst>
                    </a:custGeom>
                    <ask:type>
                      <ask:lineSketchScribble/>
                    </ask:type>
                  </ask:lineSketchStyleProps>
                </a:ext>
              </a:extLst>
            </a:ln>
          </p:spPr>
          <p:txBody>
            <a:bodyPr rtlCol="0" anchor="ctr"/>
            <a:lstStyle/>
            <a:p>
              <a:endParaRPr lang="en-US"/>
            </a:p>
          </p:txBody>
        </p:sp>
        <p:sp>
          <p:nvSpPr>
            <p:cNvPr id="23" name="Freeform: Shape 22">
              <a:extLst>
                <a:ext uri="{FF2B5EF4-FFF2-40B4-BE49-F238E27FC236}">
                  <a16:creationId xmlns:a16="http://schemas.microsoft.com/office/drawing/2014/main" id="{EF4B17EE-134D-4F60-B9A2-CDD24B8D8A86}"/>
                </a:ext>
              </a:extLst>
            </p:cNvPr>
            <p:cNvSpPr/>
            <p:nvPr/>
          </p:nvSpPr>
          <p:spPr>
            <a:xfrm>
              <a:off x="5050951" y="269614"/>
              <a:ext cx="650924" cy="362210"/>
            </a:xfrm>
            <a:custGeom>
              <a:avLst/>
              <a:gdLst>
                <a:gd name="connsiteX0" fmla="*/ 274376 w 650924"/>
                <a:gd name="connsiteY0" fmla="*/ 19050 h 362210"/>
                <a:gd name="connsiteX1" fmla="*/ 274376 w 650924"/>
                <a:gd name="connsiteY1" fmla="*/ 19050 h 362210"/>
                <a:gd name="connsiteX2" fmla="*/ 378852 w 650924"/>
                <a:gd name="connsiteY2" fmla="*/ 81629 h 362210"/>
                <a:gd name="connsiteX3" fmla="*/ 386366 w 650924"/>
                <a:gd name="connsiteY3" fmla="*/ 95688 h 362210"/>
                <a:gd name="connsiteX4" fmla="*/ 401530 w 650924"/>
                <a:gd name="connsiteY4" fmla="*/ 90770 h 362210"/>
                <a:gd name="connsiteX5" fmla="*/ 431762 w 650924"/>
                <a:gd name="connsiteY5" fmla="*/ 85949 h 362210"/>
                <a:gd name="connsiteX6" fmla="*/ 487172 w 650924"/>
                <a:gd name="connsiteY6" fmla="*/ 104142 h 362210"/>
                <a:gd name="connsiteX7" fmla="*/ 487448 w 650924"/>
                <a:gd name="connsiteY7" fmla="*/ 104346 h 362210"/>
                <a:gd name="connsiteX8" fmla="*/ 487734 w 650924"/>
                <a:gd name="connsiteY8" fmla="*/ 104537 h 362210"/>
                <a:gd name="connsiteX9" fmla="*/ 527098 w 650924"/>
                <a:gd name="connsiteY9" fmla="*/ 181236 h 362210"/>
                <a:gd name="connsiteX10" fmla="*/ 527098 w 650924"/>
                <a:gd name="connsiteY10" fmla="*/ 204942 h 362210"/>
                <a:gd name="connsiteX11" fmla="*/ 549497 w 650924"/>
                <a:gd name="connsiteY11" fmla="*/ 200941 h 362210"/>
                <a:gd name="connsiteX12" fmla="*/ 561841 w 650924"/>
                <a:gd name="connsiteY12" fmla="*/ 199843 h 362210"/>
                <a:gd name="connsiteX13" fmla="*/ 607093 w 650924"/>
                <a:gd name="connsiteY13" fmla="*/ 216656 h 362210"/>
                <a:gd name="connsiteX14" fmla="*/ 631873 w 650924"/>
                <a:gd name="connsiteY14" fmla="*/ 270771 h 362210"/>
                <a:gd name="connsiteX15" fmla="*/ 563668 w 650924"/>
                <a:gd name="connsiteY15" fmla="*/ 343161 h 362210"/>
                <a:gd name="connsiteX16" fmla="*/ 107706 w 650924"/>
                <a:gd name="connsiteY16" fmla="*/ 343161 h 362210"/>
                <a:gd name="connsiteX17" fmla="*/ 20038 w 650924"/>
                <a:gd name="connsiteY17" fmla="*/ 240666 h 362210"/>
                <a:gd name="connsiteX18" fmla="*/ 115031 w 650924"/>
                <a:gd name="connsiteY18" fmla="*/ 152710 h 362210"/>
                <a:gd name="connsiteX19" fmla="*/ 132211 w 650924"/>
                <a:gd name="connsiteY19" fmla="*/ 154259 h 362210"/>
                <a:gd name="connsiteX20" fmla="*/ 154326 w 650924"/>
                <a:gd name="connsiteY20" fmla="*/ 158281 h 362210"/>
                <a:gd name="connsiteX21" fmla="*/ 154667 w 650924"/>
                <a:gd name="connsiteY21" fmla="*/ 135802 h 362210"/>
                <a:gd name="connsiteX22" fmla="*/ 274376 w 650924"/>
                <a:gd name="connsiteY22" fmla="*/ 19050 h 362210"/>
                <a:gd name="connsiteX23" fmla="*/ 274376 w 650924"/>
                <a:gd name="connsiteY23" fmla="*/ 0 h 362210"/>
                <a:gd name="connsiteX24" fmla="*/ 135621 w 650924"/>
                <a:gd name="connsiteY24" fmla="*/ 135516 h 362210"/>
                <a:gd name="connsiteX25" fmla="*/ 115033 w 650924"/>
                <a:gd name="connsiteY25" fmla="*/ 133659 h 362210"/>
                <a:gd name="connsiteX26" fmla="*/ 2 w 650924"/>
                <a:gd name="connsiteY26" fmla="*/ 247414 h 362210"/>
                <a:gd name="connsiteX27" fmla="*/ 107046 w 650924"/>
                <a:gd name="connsiteY27" fmla="*/ 362211 h 362210"/>
                <a:gd name="connsiteX28" fmla="*/ 564246 w 650924"/>
                <a:gd name="connsiteY28" fmla="*/ 362211 h 362210"/>
                <a:gd name="connsiteX29" fmla="*/ 650923 w 650924"/>
                <a:gd name="connsiteY29" fmla="*/ 270771 h 362210"/>
                <a:gd name="connsiteX30" fmla="*/ 619491 w 650924"/>
                <a:gd name="connsiteY30" fmla="*/ 202191 h 362210"/>
                <a:gd name="connsiteX31" fmla="*/ 546148 w 650924"/>
                <a:gd name="connsiteY31" fmla="*/ 182188 h 362210"/>
                <a:gd name="connsiteX32" fmla="*/ 546148 w 650924"/>
                <a:gd name="connsiteY32" fmla="*/ 181236 h 362210"/>
                <a:gd name="connsiteX33" fmla="*/ 431762 w 650924"/>
                <a:gd name="connsiteY33" fmla="*/ 66900 h 362210"/>
                <a:gd name="connsiteX34" fmla="*/ 395653 w 650924"/>
                <a:gd name="connsiteY34" fmla="*/ 72651 h 362210"/>
                <a:gd name="connsiteX35" fmla="*/ 274377 w 650924"/>
                <a:gd name="connsiteY35" fmla="*/ 0 h 362210"/>
                <a:gd name="connsiteX36" fmla="*/ 274376 w 650924"/>
                <a:gd name="connsiteY36" fmla="*/ 0 h 36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0924" h="362210" fill="none" extrusionOk="0">
                  <a:moveTo>
                    <a:pt x="274376" y="19050"/>
                  </a:moveTo>
                  <a:lnTo>
                    <a:pt x="274376" y="19050"/>
                  </a:lnTo>
                  <a:cubicBezTo>
                    <a:pt x="321122" y="23857"/>
                    <a:pt x="352675" y="50893"/>
                    <a:pt x="378852" y="81629"/>
                  </a:cubicBezTo>
                  <a:cubicBezTo>
                    <a:pt x="383003" y="88169"/>
                    <a:pt x="384426" y="93009"/>
                    <a:pt x="386366" y="95688"/>
                  </a:cubicBezTo>
                  <a:cubicBezTo>
                    <a:pt x="391232" y="93803"/>
                    <a:pt x="397810" y="93612"/>
                    <a:pt x="401530" y="90770"/>
                  </a:cubicBezTo>
                  <a:cubicBezTo>
                    <a:pt x="412370" y="89028"/>
                    <a:pt x="423654" y="85059"/>
                    <a:pt x="431762" y="85949"/>
                  </a:cubicBezTo>
                  <a:cubicBezTo>
                    <a:pt x="449125" y="82852"/>
                    <a:pt x="467007" y="91678"/>
                    <a:pt x="487172" y="104142"/>
                  </a:cubicBezTo>
                  <a:cubicBezTo>
                    <a:pt x="487251" y="104194"/>
                    <a:pt x="487356" y="104299"/>
                    <a:pt x="487448" y="104346"/>
                  </a:cubicBezTo>
                  <a:cubicBezTo>
                    <a:pt x="487570" y="104401"/>
                    <a:pt x="487651" y="104499"/>
                    <a:pt x="487734" y="104537"/>
                  </a:cubicBezTo>
                  <a:cubicBezTo>
                    <a:pt x="508967" y="121405"/>
                    <a:pt x="534070" y="155495"/>
                    <a:pt x="527098" y="181236"/>
                  </a:cubicBezTo>
                  <a:cubicBezTo>
                    <a:pt x="529587" y="191896"/>
                    <a:pt x="527024" y="198576"/>
                    <a:pt x="527098" y="204942"/>
                  </a:cubicBezTo>
                  <a:cubicBezTo>
                    <a:pt x="531929" y="201731"/>
                    <a:pt x="543410" y="203720"/>
                    <a:pt x="549497" y="200941"/>
                  </a:cubicBezTo>
                  <a:cubicBezTo>
                    <a:pt x="554431" y="199424"/>
                    <a:pt x="558019" y="200901"/>
                    <a:pt x="561841" y="199843"/>
                  </a:cubicBezTo>
                  <a:cubicBezTo>
                    <a:pt x="575575" y="201378"/>
                    <a:pt x="592689" y="203468"/>
                    <a:pt x="607093" y="216656"/>
                  </a:cubicBezTo>
                  <a:cubicBezTo>
                    <a:pt x="624573" y="231880"/>
                    <a:pt x="635068" y="245103"/>
                    <a:pt x="631873" y="270771"/>
                  </a:cubicBezTo>
                  <a:cubicBezTo>
                    <a:pt x="631359" y="315871"/>
                    <a:pt x="604795" y="338651"/>
                    <a:pt x="563668" y="343161"/>
                  </a:cubicBezTo>
                  <a:cubicBezTo>
                    <a:pt x="461952" y="344595"/>
                    <a:pt x="233461" y="291796"/>
                    <a:pt x="107706" y="343161"/>
                  </a:cubicBezTo>
                  <a:cubicBezTo>
                    <a:pt x="61236" y="347314"/>
                    <a:pt x="18163" y="291761"/>
                    <a:pt x="20038" y="240666"/>
                  </a:cubicBezTo>
                  <a:cubicBezTo>
                    <a:pt x="13784" y="181336"/>
                    <a:pt x="77675" y="146323"/>
                    <a:pt x="115031" y="152710"/>
                  </a:cubicBezTo>
                  <a:cubicBezTo>
                    <a:pt x="120030" y="152790"/>
                    <a:pt x="127316" y="152028"/>
                    <a:pt x="132211" y="154259"/>
                  </a:cubicBezTo>
                  <a:cubicBezTo>
                    <a:pt x="136867" y="154159"/>
                    <a:pt x="142882" y="158443"/>
                    <a:pt x="154326" y="158281"/>
                  </a:cubicBezTo>
                  <a:cubicBezTo>
                    <a:pt x="154707" y="150369"/>
                    <a:pt x="152986" y="143267"/>
                    <a:pt x="154667" y="135802"/>
                  </a:cubicBezTo>
                  <a:cubicBezTo>
                    <a:pt x="160093" y="83491"/>
                    <a:pt x="211200" y="8998"/>
                    <a:pt x="274376" y="19050"/>
                  </a:cubicBezTo>
                  <a:moveTo>
                    <a:pt x="274376" y="0"/>
                  </a:moveTo>
                  <a:cubicBezTo>
                    <a:pt x="197200" y="-8147"/>
                    <a:pt x="130665" y="80555"/>
                    <a:pt x="135621" y="135516"/>
                  </a:cubicBezTo>
                  <a:cubicBezTo>
                    <a:pt x="127697" y="133921"/>
                    <a:pt x="122089" y="135063"/>
                    <a:pt x="115033" y="133659"/>
                  </a:cubicBezTo>
                  <a:cubicBezTo>
                    <a:pt x="52398" y="138020"/>
                    <a:pt x="6676" y="176252"/>
                    <a:pt x="2" y="247414"/>
                  </a:cubicBezTo>
                  <a:cubicBezTo>
                    <a:pt x="-3275" y="311265"/>
                    <a:pt x="57037" y="346199"/>
                    <a:pt x="107046" y="362211"/>
                  </a:cubicBezTo>
                  <a:cubicBezTo>
                    <a:pt x="299565" y="316867"/>
                    <a:pt x="337554" y="416399"/>
                    <a:pt x="564246" y="362211"/>
                  </a:cubicBezTo>
                  <a:cubicBezTo>
                    <a:pt x="613511" y="363357"/>
                    <a:pt x="655588" y="324809"/>
                    <a:pt x="650923" y="270771"/>
                  </a:cubicBezTo>
                  <a:cubicBezTo>
                    <a:pt x="647676" y="242898"/>
                    <a:pt x="636215" y="224204"/>
                    <a:pt x="619491" y="202191"/>
                  </a:cubicBezTo>
                  <a:cubicBezTo>
                    <a:pt x="598069" y="185357"/>
                    <a:pt x="568913" y="177106"/>
                    <a:pt x="546148" y="182188"/>
                  </a:cubicBezTo>
                  <a:cubicBezTo>
                    <a:pt x="546079" y="181820"/>
                    <a:pt x="546157" y="181519"/>
                    <a:pt x="546148" y="181236"/>
                  </a:cubicBezTo>
                  <a:cubicBezTo>
                    <a:pt x="543604" y="111548"/>
                    <a:pt x="499484" y="53753"/>
                    <a:pt x="431762" y="66900"/>
                  </a:cubicBezTo>
                  <a:cubicBezTo>
                    <a:pt x="419850" y="66704"/>
                    <a:pt x="405874" y="69659"/>
                    <a:pt x="395653" y="72651"/>
                  </a:cubicBezTo>
                  <a:cubicBezTo>
                    <a:pt x="367348" y="22359"/>
                    <a:pt x="325798" y="3327"/>
                    <a:pt x="274377" y="0"/>
                  </a:cubicBezTo>
                  <a:lnTo>
                    <a:pt x="274376" y="0"/>
                  </a:lnTo>
                  <a:close/>
                </a:path>
                <a:path w="650924" h="362210" stroke="0" extrusionOk="0">
                  <a:moveTo>
                    <a:pt x="274376" y="19050"/>
                  </a:moveTo>
                  <a:lnTo>
                    <a:pt x="274376" y="19050"/>
                  </a:lnTo>
                  <a:cubicBezTo>
                    <a:pt x="314526" y="11128"/>
                    <a:pt x="356992" y="51829"/>
                    <a:pt x="378852" y="81629"/>
                  </a:cubicBezTo>
                  <a:cubicBezTo>
                    <a:pt x="383191" y="86551"/>
                    <a:pt x="382147" y="91015"/>
                    <a:pt x="386366" y="95688"/>
                  </a:cubicBezTo>
                  <a:cubicBezTo>
                    <a:pt x="389801" y="93373"/>
                    <a:pt x="397036" y="93597"/>
                    <a:pt x="401530" y="90770"/>
                  </a:cubicBezTo>
                  <a:cubicBezTo>
                    <a:pt x="413393" y="86216"/>
                    <a:pt x="421289" y="85672"/>
                    <a:pt x="431762" y="85949"/>
                  </a:cubicBezTo>
                  <a:cubicBezTo>
                    <a:pt x="452250" y="82498"/>
                    <a:pt x="474849" y="87960"/>
                    <a:pt x="487172" y="104142"/>
                  </a:cubicBezTo>
                  <a:cubicBezTo>
                    <a:pt x="487285" y="104209"/>
                    <a:pt x="487355" y="104290"/>
                    <a:pt x="487448" y="104346"/>
                  </a:cubicBezTo>
                  <a:cubicBezTo>
                    <a:pt x="487551" y="104398"/>
                    <a:pt x="487651" y="104513"/>
                    <a:pt x="487734" y="104537"/>
                  </a:cubicBezTo>
                  <a:cubicBezTo>
                    <a:pt x="507434" y="124533"/>
                    <a:pt x="530111" y="149268"/>
                    <a:pt x="527098" y="181236"/>
                  </a:cubicBezTo>
                  <a:cubicBezTo>
                    <a:pt x="528046" y="191561"/>
                    <a:pt x="526244" y="199186"/>
                    <a:pt x="527098" y="204942"/>
                  </a:cubicBezTo>
                  <a:cubicBezTo>
                    <a:pt x="534016" y="202200"/>
                    <a:pt x="538861" y="203547"/>
                    <a:pt x="549497" y="200941"/>
                  </a:cubicBezTo>
                  <a:cubicBezTo>
                    <a:pt x="554210" y="201233"/>
                    <a:pt x="557464" y="199340"/>
                    <a:pt x="561841" y="199843"/>
                  </a:cubicBezTo>
                  <a:cubicBezTo>
                    <a:pt x="580144" y="203095"/>
                    <a:pt x="589768" y="205991"/>
                    <a:pt x="607093" y="216656"/>
                  </a:cubicBezTo>
                  <a:cubicBezTo>
                    <a:pt x="627746" y="230832"/>
                    <a:pt x="632175" y="251787"/>
                    <a:pt x="631873" y="270771"/>
                  </a:cubicBezTo>
                  <a:cubicBezTo>
                    <a:pt x="630564" y="313821"/>
                    <a:pt x="608549" y="342943"/>
                    <a:pt x="563668" y="343161"/>
                  </a:cubicBezTo>
                  <a:cubicBezTo>
                    <a:pt x="352480" y="369705"/>
                    <a:pt x="270089" y="328402"/>
                    <a:pt x="107706" y="343161"/>
                  </a:cubicBezTo>
                  <a:cubicBezTo>
                    <a:pt x="44082" y="329047"/>
                    <a:pt x="17328" y="293538"/>
                    <a:pt x="20038" y="240666"/>
                  </a:cubicBezTo>
                  <a:cubicBezTo>
                    <a:pt x="33891" y="186616"/>
                    <a:pt x="62569" y="141723"/>
                    <a:pt x="115031" y="152710"/>
                  </a:cubicBezTo>
                  <a:cubicBezTo>
                    <a:pt x="120782" y="151289"/>
                    <a:pt x="125465" y="152588"/>
                    <a:pt x="132211" y="154259"/>
                  </a:cubicBezTo>
                  <a:cubicBezTo>
                    <a:pt x="139219" y="154247"/>
                    <a:pt x="148054" y="157735"/>
                    <a:pt x="154326" y="158281"/>
                  </a:cubicBezTo>
                  <a:cubicBezTo>
                    <a:pt x="154140" y="152213"/>
                    <a:pt x="154776" y="144563"/>
                    <a:pt x="154667" y="135802"/>
                  </a:cubicBezTo>
                  <a:cubicBezTo>
                    <a:pt x="141490" y="72967"/>
                    <a:pt x="206083" y="14878"/>
                    <a:pt x="274376" y="19050"/>
                  </a:cubicBezTo>
                  <a:moveTo>
                    <a:pt x="274376" y="0"/>
                  </a:moveTo>
                  <a:cubicBezTo>
                    <a:pt x="199130" y="-8463"/>
                    <a:pt x="136249" y="52802"/>
                    <a:pt x="135621" y="135516"/>
                  </a:cubicBezTo>
                  <a:cubicBezTo>
                    <a:pt x="128453" y="135116"/>
                    <a:pt x="122928" y="132663"/>
                    <a:pt x="115033" y="133659"/>
                  </a:cubicBezTo>
                  <a:cubicBezTo>
                    <a:pt x="59118" y="128296"/>
                    <a:pt x="-4986" y="191269"/>
                    <a:pt x="2" y="247414"/>
                  </a:cubicBezTo>
                  <a:cubicBezTo>
                    <a:pt x="7924" y="308365"/>
                    <a:pt x="35884" y="347354"/>
                    <a:pt x="107046" y="362211"/>
                  </a:cubicBezTo>
                  <a:cubicBezTo>
                    <a:pt x="333094" y="309484"/>
                    <a:pt x="448653" y="400217"/>
                    <a:pt x="564246" y="362211"/>
                  </a:cubicBezTo>
                  <a:cubicBezTo>
                    <a:pt x="621926" y="360277"/>
                    <a:pt x="662043" y="322250"/>
                    <a:pt x="650923" y="270771"/>
                  </a:cubicBezTo>
                  <a:cubicBezTo>
                    <a:pt x="654009" y="245308"/>
                    <a:pt x="645003" y="222160"/>
                    <a:pt x="619491" y="202191"/>
                  </a:cubicBezTo>
                  <a:cubicBezTo>
                    <a:pt x="600426" y="184314"/>
                    <a:pt x="572714" y="176651"/>
                    <a:pt x="546148" y="182188"/>
                  </a:cubicBezTo>
                  <a:cubicBezTo>
                    <a:pt x="546048" y="181782"/>
                    <a:pt x="546236" y="181626"/>
                    <a:pt x="546148" y="181236"/>
                  </a:cubicBezTo>
                  <a:cubicBezTo>
                    <a:pt x="549501" y="128826"/>
                    <a:pt x="482869" y="68010"/>
                    <a:pt x="431762" y="66900"/>
                  </a:cubicBezTo>
                  <a:cubicBezTo>
                    <a:pt x="416805" y="68207"/>
                    <a:pt x="406951" y="66984"/>
                    <a:pt x="395653" y="72651"/>
                  </a:cubicBezTo>
                  <a:cubicBezTo>
                    <a:pt x="361251" y="35932"/>
                    <a:pt x="326892" y="12962"/>
                    <a:pt x="274377" y="0"/>
                  </a:cubicBezTo>
                  <a:lnTo>
                    <a:pt x="274376" y="0"/>
                  </a:lnTo>
                  <a:close/>
                </a:path>
              </a:pathLst>
            </a:custGeom>
            <a:grpFill/>
            <a:ln w="9525" cap="flat">
              <a:solidFill>
                <a:schemeClr val="tx1">
                  <a:alpha val="25000"/>
                </a:schemeClr>
              </a:solidFill>
              <a:prstDash val="solid"/>
              <a:miter/>
              <a:extLst>
                <a:ext uri="{C807C97D-BFC1-408E-A445-0C87EB9F89A2}">
                  <ask:lineSketchStyleProps xmlns:ask="http://schemas.microsoft.com/office/drawing/2018/sketchyshapes" sd="2178530325">
                    <a:custGeom>
                      <a:avLst/>
                      <a:gdLst>
                        <a:gd name="connsiteX0" fmla="*/ 274376 w 650924"/>
                        <a:gd name="connsiteY0" fmla="*/ 19050 h 362210"/>
                        <a:gd name="connsiteX1" fmla="*/ 274376 w 650924"/>
                        <a:gd name="connsiteY1" fmla="*/ 19050 h 362210"/>
                        <a:gd name="connsiteX2" fmla="*/ 378852 w 650924"/>
                        <a:gd name="connsiteY2" fmla="*/ 81629 h 362210"/>
                        <a:gd name="connsiteX3" fmla="*/ 386366 w 650924"/>
                        <a:gd name="connsiteY3" fmla="*/ 95688 h 362210"/>
                        <a:gd name="connsiteX4" fmla="*/ 401530 w 650924"/>
                        <a:gd name="connsiteY4" fmla="*/ 90770 h 362210"/>
                        <a:gd name="connsiteX5" fmla="*/ 431762 w 650924"/>
                        <a:gd name="connsiteY5" fmla="*/ 85949 h 362210"/>
                        <a:gd name="connsiteX6" fmla="*/ 487172 w 650924"/>
                        <a:gd name="connsiteY6" fmla="*/ 104142 h 362210"/>
                        <a:gd name="connsiteX7" fmla="*/ 487448 w 650924"/>
                        <a:gd name="connsiteY7" fmla="*/ 104346 h 362210"/>
                        <a:gd name="connsiteX8" fmla="*/ 487734 w 650924"/>
                        <a:gd name="connsiteY8" fmla="*/ 104537 h 362210"/>
                        <a:gd name="connsiteX9" fmla="*/ 527098 w 650924"/>
                        <a:gd name="connsiteY9" fmla="*/ 181236 h 362210"/>
                        <a:gd name="connsiteX10" fmla="*/ 527098 w 650924"/>
                        <a:gd name="connsiteY10" fmla="*/ 204942 h 362210"/>
                        <a:gd name="connsiteX11" fmla="*/ 549497 w 650924"/>
                        <a:gd name="connsiteY11" fmla="*/ 200941 h 362210"/>
                        <a:gd name="connsiteX12" fmla="*/ 561841 w 650924"/>
                        <a:gd name="connsiteY12" fmla="*/ 199843 h 362210"/>
                        <a:gd name="connsiteX13" fmla="*/ 607093 w 650924"/>
                        <a:gd name="connsiteY13" fmla="*/ 216656 h 362210"/>
                        <a:gd name="connsiteX14" fmla="*/ 631873 w 650924"/>
                        <a:gd name="connsiteY14" fmla="*/ 270771 h 362210"/>
                        <a:gd name="connsiteX15" fmla="*/ 563668 w 650924"/>
                        <a:gd name="connsiteY15" fmla="*/ 343161 h 362210"/>
                        <a:gd name="connsiteX16" fmla="*/ 107706 w 650924"/>
                        <a:gd name="connsiteY16" fmla="*/ 343161 h 362210"/>
                        <a:gd name="connsiteX17" fmla="*/ 20038 w 650924"/>
                        <a:gd name="connsiteY17" fmla="*/ 240666 h 362210"/>
                        <a:gd name="connsiteX18" fmla="*/ 115031 w 650924"/>
                        <a:gd name="connsiteY18" fmla="*/ 152710 h 362210"/>
                        <a:gd name="connsiteX19" fmla="*/ 132211 w 650924"/>
                        <a:gd name="connsiteY19" fmla="*/ 154259 h 362210"/>
                        <a:gd name="connsiteX20" fmla="*/ 154326 w 650924"/>
                        <a:gd name="connsiteY20" fmla="*/ 158281 h 362210"/>
                        <a:gd name="connsiteX21" fmla="*/ 154667 w 650924"/>
                        <a:gd name="connsiteY21" fmla="*/ 135802 h 362210"/>
                        <a:gd name="connsiteX22" fmla="*/ 274376 w 650924"/>
                        <a:gd name="connsiteY22" fmla="*/ 19050 h 362210"/>
                        <a:gd name="connsiteX23" fmla="*/ 274376 w 650924"/>
                        <a:gd name="connsiteY23" fmla="*/ 0 h 362210"/>
                        <a:gd name="connsiteX24" fmla="*/ 135621 w 650924"/>
                        <a:gd name="connsiteY24" fmla="*/ 135516 h 362210"/>
                        <a:gd name="connsiteX25" fmla="*/ 115033 w 650924"/>
                        <a:gd name="connsiteY25" fmla="*/ 133659 h 362210"/>
                        <a:gd name="connsiteX26" fmla="*/ 2 w 650924"/>
                        <a:gd name="connsiteY26" fmla="*/ 247414 h 362210"/>
                        <a:gd name="connsiteX27" fmla="*/ 107046 w 650924"/>
                        <a:gd name="connsiteY27" fmla="*/ 362211 h 362210"/>
                        <a:gd name="connsiteX28" fmla="*/ 564246 w 650924"/>
                        <a:gd name="connsiteY28" fmla="*/ 362211 h 362210"/>
                        <a:gd name="connsiteX29" fmla="*/ 650923 w 650924"/>
                        <a:gd name="connsiteY29" fmla="*/ 270771 h 362210"/>
                        <a:gd name="connsiteX30" fmla="*/ 619491 w 650924"/>
                        <a:gd name="connsiteY30" fmla="*/ 202191 h 362210"/>
                        <a:gd name="connsiteX31" fmla="*/ 546148 w 650924"/>
                        <a:gd name="connsiteY31" fmla="*/ 182188 h 362210"/>
                        <a:gd name="connsiteX32" fmla="*/ 546148 w 650924"/>
                        <a:gd name="connsiteY32" fmla="*/ 181236 h 362210"/>
                        <a:gd name="connsiteX33" fmla="*/ 431762 w 650924"/>
                        <a:gd name="connsiteY33" fmla="*/ 66900 h 362210"/>
                        <a:gd name="connsiteX34" fmla="*/ 395653 w 650924"/>
                        <a:gd name="connsiteY34" fmla="*/ 72651 h 362210"/>
                        <a:gd name="connsiteX35" fmla="*/ 274377 w 650924"/>
                        <a:gd name="connsiteY35" fmla="*/ 0 h 36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0924" h="362210">
                          <a:moveTo>
                            <a:pt x="274376" y="19050"/>
                          </a:moveTo>
                          <a:lnTo>
                            <a:pt x="274376" y="19050"/>
                          </a:lnTo>
                          <a:cubicBezTo>
                            <a:pt x="318092" y="18994"/>
                            <a:pt x="358272" y="43061"/>
                            <a:pt x="378852" y="81629"/>
                          </a:cubicBezTo>
                          <a:lnTo>
                            <a:pt x="386366" y="95688"/>
                          </a:lnTo>
                          <a:lnTo>
                            <a:pt x="401530" y="90770"/>
                          </a:lnTo>
                          <a:cubicBezTo>
                            <a:pt x="411292" y="87587"/>
                            <a:pt x="421495" y="85960"/>
                            <a:pt x="431762" y="85949"/>
                          </a:cubicBezTo>
                          <a:cubicBezTo>
                            <a:pt x="451714" y="85865"/>
                            <a:pt x="471154" y="92248"/>
                            <a:pt x="487172" y="104142"/>
                          </a:cubicBezTo>
                          <a:lnTo>
                            <a:pt x="487448" y="104346"/>
                          </a:lnTo>
                          <a:lnTo>
                            <a:pt x="487734" y="104537"/>
                          </a:lnTo>
                          <a:cubicBezTo>
                            <a:pt x="512683" y="122063"/>
                            <a:pt x="527405" y="150748"/>
                            <a:pt x="527098" y="181236"/>
                          </a:cubicBezTo>
                          <a:lnTo>
                            <a:pt x="527098" y="204942"/>
                          </a:lnTo>
                          <a:lnTo>
                            <a:pt x="549497" y="200941"/>
                          </a:lnTo>
                          <a:cubicBezTo>
                            <a:pt x="553571" y="200214"/>
                            <a:pt x="557702" y="199846"/>
                            <a:pt x="561841" y="199843"/>
                          </a:cubicBezTo>
                          <a:cubicBezTo>
                            <a:pt x="578447" y="199870"/>
                            <a:pt x="594497" y="205833"/>
                            <a:pt x="607093" y="216656"/>
                          </a:cubicBezTo>
                          <a:cubicBezTo>
                            <a:pt x="622865" y="230206"/>
                            <a:pt x="631919" y="249978"/>
                            <a:pt x="631873" y="270771"/>
                          </a:cubicBezTo>
                          <a:cubicBezTo>
                            <a:pt x="632187" y="309270"/>
                            <a:pt x="602117" y="341185"/>
                            <a:pt x="563668" y="343161"/>
                          </a:cubicBezTo>
                          <a:lnTo>
                            <a:pt x="107706" y="343161"/>
                          </a:lnTo>
                          <a:cubicBezTo>
                            <a:pt x="55193" y="339067"/>
                            <a:pt x="15944" y="293179"/>
                            <a:pt x="20038" y="240666"/>
                          </a:cubicBezTo>
                          <a:cubicBezTo>
                            <a:pt x="23906" y="191054"/>
                            <a:pt x="65269" y="152755"/>
                            <a:pt x="115031" y="152710"/>
                          </a:cubicBezTo>
                          <a:cubicBezTo>
                            <a:pt x="120793" y="152711"/>
                            <a:pt x="126542" y="153230"/>
                            <a:pt x="132211" y="154259"/>
                          </a:cubicBezTo>
                          <a:lnTo>
                            <a:pt x="154326" y="158281"/>
                          </a:lnTo>
                          <a:lnTo>
                            <a:pt x="154667" y="135802"/>
                          </a:lnTo>
                          <a:cubicBezTo>
                            <a:pt x="156500" y="70946"/>
                            <a:pt x="209495" y="19261"/>
                            <a:pt x="274376" y="19050"/>
                          </a:cubicBezTo>
                          <a:moveTo>
                            <a:pt x="274376" y="0"/>
                          </a:moveTo>
                          <a:cubicBezTo>
                            <a:pt x="199086" y="212"/>
                            <a:pt x="137611" y="60252"/>
                            <a:pt x="135621" y="135516"/>
                          </a:cubicBezTo>
                          <a:cubicBezTo>
                            <a:pt x="128827" y="134281"/>
                            <a:pt x="121938" y="133659"/>
                            <a:pt x="115033" y="133659"/>
                          </a:cubicBezTo>
                          <a:cubicBezTo>
                            <a:pt x="51856" y="133306"/>
                            <a:pt x="354" y="184236"/>
                            <a:pt x="2" y="247414"/>
                          </a:cubicBezTo>
                          <a:cubicBezTo>
                            <a:pt x="-336" y="307984"/>
                            <a:pt x="46599" y="358319"/>
                            <a:pt x="107046" y="362211"/>
                          </a:cubicBezTo>
                          <a:lnTo>
                            <a:pt x="564246" y="362211"/>
                          </a:lnTo>
                          <a:cubicBezTo>
                            <a:pt x="612946" y="359823"/>
                            <a:pt x="651140" y="319529"/>
                            <a:pt x="650923" y="270771"/>
                          </a:cubicBezTo>
                          <a:cubicBezTo>
                            <a:pt x="651023" y="244405"/>
                            <a:pt x="639529" y="219327"/>
                            <a:pt x="619491" y="202191"/>
                          </a:cubicBezTo>
                          <a:cubicBezTo>
                            <a:pt x="599301" y="184824"/>
                            <a:pt x="572360" y="177476"/>
                            <a:pt x="546148" y="182188"/>
                          </a:cubicBezTo>
                          <a:lnTo>
                            <a:pt x="546148" y="181236"/>
                          </a:lnTo>
                          <a:cubicBezTo>
                            <a:pt x="545624" y="118289"/>
                            <a:pt x="494709" y="67397"/>
                            <a:pt x="431762" y="66900"/>
                          </a:cubicBezTo>
                          <a:cubicBezTo>
                            <a:pt x="419499" y="66913"/>
                            <a:pt x="407314" y="68853"/>
                            <a:pt x="395653" y="72651"/>
                          </a:cubicBezTo>
                          <a:cubicBezTo>
                            <a:pt x="371670" y="27968"/>
                            <a:pt x="325089" y="64"/>
                            <a:pt x="274377" y="0"/>
                          </a:cubicBezTo>
                          <a:close/>
                        </a:path>
                      </a:pathLst>
                    </a:custGeom>
                    <ask:type>
                      <ask:lineSketchScribble/>
                    </ask:type>
                  </ask:lineSketchStyleProps>
                </a:ext>
              </a:extLst>
            </a:ln>
          </p:spPr>
          <p:txBody>
            <a:bodyPr rtlCol="0" anchor="ctr"/>
            <a:lstStyle/>
            <a:p>
              <a:endParaRPr lang="en-US"/>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B50540-6207-44CB-9444-278767D107FB}"/>
              </a:ext>
            </a:extLst>
          </p:cNvPr>
          <p:cNvSpPr>
            <a:spLocks noGrp="1"/>
          </p:cNvSpPr>
          <p:nvPr>
            <p:ph type="title"/>
          </p:nvPr>
        </p:nvSpPr>
        <p:spPr>
          <a:xfrm>
            <a:off x="2249424" y="365125"/>
            <a:ext cx="9104376" cy="1325563"/>
          </a:xfrm>
        </p:spPr>
        <p:txBody>
          <a:bodyPr>
            <a:normAutofit fontScale="90000"/>
          </a:bodyPr>
          <a:lstStyle/>
          <a:p>
            <a:r>
              <a:rPr lang="en-US" dirty="0"/>
              <a:t>If your first selection was ineffective, which type of non-opioid analgesic would you start next for this patient?</a:t>
            </a:r>
          </a:p>
        </p:txBody>
      </p:sp>
      <p:sp>
        <p:nvSpPr>
          <p:cNvPr id="5" name="Text Placeholder 4" hidden="1">
            <a:extLst>
              <a:ext uri="{FF2B5EF4-FFF2-40B4-BE49-F238E27FC236}">
                <a16:creationId xmlns:a16="http://schemas.microsoft.com/office/drawing/2014/main" id="{A5BA9E1F-B6B6-455A-A925-7A83CF13652A}"/>
              </a:ext>
            </a:extLst>
          </p:cNvPr>
          <p:cNvSpPr>
            <a:spLocks noGrp="1"/>
          </p:cNvSpPr>
          <p:nvPr>
            <p:ph type="body" idx="1"/>
          </p:nvPr>
        </p:nvSpPr>
        <p:spPr>
          <a:xfrm>
            <a:off x="2249425" y="1825625"/>
            <a:ext cx="9104503" cy="4351338"/>
          </a:xfrm>
        </p:spPr>
        <p:txBody>
          <a:bodyPr/>
          <a:lstStyle/>
          <a:p>
            <a:endParaRPr lang="en-US"/>
          </a:p>
        </p:txBody>
      </p:sp>
      <p:sp>
        <p:nvSpPr>
          <p:cNvPr id="30" name="MeetingNumber">
            <a:extLst>
              <a:ext uri="{FF2B5EF4-FFF2-40B4-BE49-F238E27FC236}">
                <a16:creationId xmlns:a16="http://schemas.microsoft.com/office/drawing/2014/main" id="{F5606778-C97F-4AB5-B29D-39B04CA055A9}"/>
              </a:ext>
            </a:extLst>
          </p:cNvPr>
          <p:cNvSpPr txBox="1"/>
          <p:nvPr>
            <p:custDataLst>
              <p:tags r:id="rId2"/>
            </p:custDataLst>
          </p:nvPr>
        </p:nvSpPr>
        <p:spPr>
          <a:xfrm>
            <a:off x="2249424" y="6308209"/>
            <a:ext cx="3207546" cy="369332"/>
          </a:xfrm>
          <a:prstGeom prst="rect">
            <a:avLst/>
          </a:prstGeom>
          <a:noFill/>
        </p:spPr>
        <p:txBody>
          <a:bodyPr vert="horz" wrap="none" rtlCol="0">
            <a:spAutoFit/>
          </a:bodyPr>
          <a:lstStyle/>
          <a:p>
            <a:pPr algn="ctr"/>
            <a:r>
              <a:rPr lang="en-US" dirty="0"/>
              <a:t>Join: </a:t>
            </a:r>
            <a:r>
              <a:rPr lang="en-US" b="1" dirty="0" err="1"/>
              <a:t>vevox.app</a:t>
            </a:r>
            <a:r>
              <a:rPr lang="en-US" dirty="0"/>
              <a:t> ID: </a:t>
            </a:r>
            <a:r>
              <a:rPr lang="en-US" b="1" dirty="0"/>
              <a:t>144-581-730</a:t>
            </a:r>
          </a:p>
        </p:txBody>
      </p:sp>
      <p:sp>
        <p:nvSpPr>
          <p:cNvPr id="31" name="VoteNow">
            <a:extLst>
              <a:ext uri="{FF2B5EF4-FFF2-40B4-BE49-F238E27FC236}">
                <a16:creationId xmlns:a16="http://schemas.microsoft.com/office/drawing/2014/main" id="{CE452FBA-B982-471C-B7C8-84DD0A38A14C}"/>
              </a:ext>
            </a:extLst>
          </p:cNvPr>
          <p:cNvSpPr/>
          <p:nvPr/>
        </p:nvSpPr>
        <p:spPr>
          <a:xfrm>
            <a:off x="10795000" y="127000"/>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a:t>POLL OPEN</a:t>
            </a:r>
          </a:p>
        </p:txBody>
      </p:sp>
      <p:sp>
        <p:nvSpPr>
          <p:cNvPr id="32" name="OpenQuestion">
            <a:extLst>
              <a:ext uri="{FF2B5EF4-FFF2-40B4-BE49-F238E27FC236}">
                <a16:creationId xmlns:a16="http://schemas.microsoft.com/office/drawing/2014/main" id="{66EA2425-218B-4879-8707-69E795430F02}"/>
              </a:ext>
            </a:extLst>
          </p:cNvPr>
          <p:cNvSpPr/>
          <p:nvPr>
            <p:custDataLst>
              <p:tags r:id="rId3"/>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a:t>Vote Trigger</a:t>
            </a:r>
          </a:p>
        </p:txBody>
      </p:sp>
      <p:sp>
        <p:nvSpPr>
          <p:cNvPr id="57" name="Lightning Bolt 56" descr="-">
            <a:extLst>
              <a:ext uri="{FF2B5EF4-FFF2-40B4-BE49-F238E27FC236}">
                <a16:creationId xmlns:a16="http://schemas.microsoft.com/office/drawing/2014/main" id="{FD0DD6E9-01CE-48D9-A844-511A14912DD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descr="-">
            <a:extLst>
              <a:ext uri="{FF2B5EF4-FFF2-40B4-BE49-F238E27FC236}">
                <a16:creationId xmlns:a16="http://schemas.microsoft.com/office/drawing/2014/main" id="{6A1B4DAC-C89F-4CD4-8F29-8AAC71AFE7D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Chart" descr="Polling results chart">
            <a:extLst>
              <a:ext uri="{FF2B5EF4-FFF2-40B4-BE49-F238E27FC236}">
                <a16:creationId xmlns:a16="http://schemas.microsoft.com/office/drawing/2014/main" id="{04DB2C98-11FE-4506-A756-916966BCAB7A}"/>
              </a:ext>
            </a:extLst>
          </p:cNvPr>
          <p:cNvGrpSpPr/>
          <p:nvPr>
            <p:custDataLst>
              <p:tags r:id="rId4"/>
            </p:custDataLst>
          </p:nvPr>
        </p:nvGrpSpPr>
        <p:grpSpPr>
          <a:xfrm>
            <a:off x="2249425" y="1825625"/>
            <a:ext cx="9104503" cy="4308613"/>
            <a:chOff x="2249425" y="1825625"/>
            <a:chExt cx="9104503" cy="4308613"/>
          </a:xfrm>
        </p:grpSpPr>
        <p:sp>
          <p:nvSpPr>
            <p:cNvPr id="33" name="Key_1">
              <a:extLst>
                <a:ext uri="{FF2B5EF4-FFF2-40B4-BE49-F238E27FC236}">
                  <a16:creationId xmlns:a16="http://schemas.microsoft.com/office/drawing/2014/main" id="{C5F445F7-7E14-4791-907F-F2BB3D44837F}"/>
                </a:ext>
              </a:extLst>
            </p:cNvPr>
            <p:cNvSpPr txBox="1"/>
            <p:nvPr>
              <p:custDataLst>
                <p:tags r:id="rId5"/>
              </p:custDataLst>
            </p:nvPr>
          </p:nvSpPr>
          <p:spPr>
            <a:xfrm>
              <a:off x="2249425" y="1825625"/>
              <a:ext cx="562655" cy="465897"/>
            </a:xfrm>
            <a:prstGeom prst="rect">
              <a:avLst/>
            </a:prstGeom>
            <a:noFill/>
          </p:spPr>
          <p:txBody>
            <a:bodyPr vert="horz" wrap="none" lIns="95250" tIns="50800" rIns="203200" bIns="0" rtlCol="0" anchor="t">
              <a:spAutoFit/>
            </a:bodyPr>
            <a:lstStyle/>
            <a:p>
              <a:pPr algn="r"/>
              <a:r>
                <a:rPr lang="en-US" sz="2694"/>
                <a:t>1.</a:t>
              </a:r>
            </a:p>
          </p:txBody>
        </p:sp>
        <p:sp>
          <p:nvSpPr>
            <p:cNvPr id="34" name="Description_1">
              <a:extLst>
                <a:ext uri="{FF2B5EF4-FFF2-40B4-BE49-F238E27FC236}">
                  <a16:creationId xmlns:a16="http://schemas.microsoft.com/office/drawing/2014/main" id="{D5E8EABF-02D2-4A32-9E74-8DD5CA3CE538}"/>
                </a:ext>
              </a:extLst>
            </p:cNvPr>
            <p:cNvSpPr txBox="1"/>
            <p:nvPr>
              <p:custDataLst>
                <p:tags r:id="rId6"/>
              </p:custDataLst>
            </p:nvPr>
          </p:nvSpPr>
          <p:spPr>
            <a:xfrm>
              <a:off x="2812080" y="1825625"/>
              <a:ext cx="8541848" cy="491545"/>
            </a:xfrm>
            <a:prstGeom prst="rect">
              <a:avLst/>
            </a:prstGeom>
            <a:noFill/>
          </p:spPr>
          <p:txBody>
            <a:bodyPr vert="horz" wrap="square" lIns="0" tIns="50800" rIns="0" bIns="25400" rtlCol="0" anchor="t">
              <a:spAutoFit/>
            </a:bodyPr>
            <a:lstStyle/>
            <a:p>
              <a:r>
                <a:rPr lang="en-US" sz="2694"/>
                <a:t>Topical</a:t>
              </a:r>
            </a:p>
          </p:txBody>
        </p:sp>
        <p:sp>
          <p:nvSpPr>
            <p:cNvPr id="35" name="Value_1" hidden="1">
              <a:extLst>
                <a:ext uri="{FF2B5EF4-FFF2-40B4-BE49-F238E27FC236}">
                  <a16:creationId xmlns:a16="http://schemas.microsoft.com/office/drawing/2014/main" id="{A551B8FF-56EA-484E-8549-EBA51FE21B6F}"/>
                </a:ext>
              </a:extLst>
            </p:cNvPr>
            <p:cNvSpPr txBox="1"/>
            <p:nvPr>
              <p:custDataLst>
                <p:tags r:id="rId7"/>
              </p:custDataLst>
            </p:nvPr>
          </p:nvSpPr>
          <p:spPr>
            <a:xfrm>
              <a:off x="2812081" y="2348102"/>
              <a:ext cx="394339" cy="310854"/>
            </a:xfrm>
            <a:prstGeom prst="rect">
              <a:avLst/>
            </a:prstGeom>
            <a:noFill/>
          </p:spPr>
          <p:txBody>
            <a:bodyPr vert="horz" wrap="none" lIns="76200" tIns="0" rIns="0" bIns="0" rtlCol="0" anchor="t">
              <a:spAutoFit/>
            </a:bodyPr>
            <a:lstStyle/>
            <a:p>
              <a:r>
                <a:rPr lang="en-US" sz="2020"/>
                <a:t>0%</a:t>
              </a:r>
            </a:p>
          </p:txBody>
        </p:sp>
        <p:sp>
          <p:nvSpPr>
            <p:cNvPr id="36" name="Bar_1" hidden="1">
              <a:extLst>
                <a:ext uri="{FF2B5EF4-FFF2-40B4-BE49-F238E27FC236}">
                  <a16:creationId xmlns:a16="http://schemas.microsoft.com/office/drawing/2014/main" id="{A58C04D3-0B41-4EF1-8DA5-8E155394B897}"/>
                </a:ext>
              </a:extLst>
            </p:cNvPr>
            <p:cNvSpPr/>
            <p:nvPr>
              <p:custDataLst>
                <p:tags r:id="rId8"/>
              </p:custDataLst>
            </p:nvPr>
          </p:nvSpPr>
          <p:spPr>
            <a:xfrm>
              <a:off x="2812081" y="232987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Key_2">
              <a:extLst>
                <a:ext uri="{FF2B5EF4-FFF2-40B4-BE49-F238E27FC236}">
                  <a16:creationId xmlns:a16="http://schemas.microsoft.com/office/drawing/2014/main" id="{B3C20714-8A27-47B6-99C1-67C1F3BDAF97}"/>
                </a:ext>
              </a:extLst>
            </p:cNvPr>
            <p:cNvSpPr txBox="1"/>
            <p:nvPr>
              <p:custDataLst>
                <p:tags r:id="rId9"/>
              </p:custDataLst>
            </p:nvPr>
          </p:nvSpPr>
          <p:spPr>
            <a:xfrm>
              <a:off x="2249426" y="2689888"/>
              <a:ext cx="562654" cy="465897"/>
            </a:xfrm>
            <a:prstGeom prst="rect">
              <a:avLst/>
            </a:prstGeom>
            <a:noFill/>
          </p:spPr>
          <p:txBody>
            <a:bodyPr vert="horz" wrap="none" lIns="95250" tIns="50800" rIns="203200" bIns="0" rtlCol="0" anchor="t">
              <a:spAutoFit/>
            </a:bodyPr>
            <a:lstStyle/>
            <a:p>
              <a:pPr algn="r"/>
              <a:r>
                <a:rPr lang="en-US" sz="2694"/>
                <a:t>2.</a:t>
              </a:r>
            </a:p>
          </p:txBody>
        </p:sp>
        <p:sp>
          <p:nvSpPr>
            <p:cNvPr id="38" name="Description_2">
              <a:extLst>
                <a:ext uri="{FF2B5EF4-FFF2-40B4-BE49-F238E27FC236}">
                  <a16:creationId xmlns:a16="http://schemas.microsoft.com/office/drawing/2014/main" id="{0BD8BE82-2314-4BC9-9A59-849EAE50D2FF}"/>
                </a:ext>
              </a:extLst>
            </p:cNvPr>
            <p:cNvSpPr txBox="1"/>
            <p:nvPr>
              <p:custDataLst>
                <p:tags r:id="rId10"/>
              </p:custDataLst>
            </p:nvPr>
          </p:nvSpPr>
          <p:spPr>
            <a:xfrm>
              <a:off x="2812080" y="2689888"/>
              <a:ext cx="8541848" cy="491545"/>
            </a:xfrm>
            <a:prstGeom prst="rect">
              <a:avLst/>
            </a:prstGeom>
            <a:noFill/>
          </p:spPr>
          <p:txBody>
            <a:bodyPr vert="horz" wrap="square" lIns="0" tIns="50800" rIns="0" bIns="25400" rtlCol="0" anchor="t">
              <a:spAutoFit/>
            </a:bodyPr>
            <a:lstStyle/>
            <a:p>
              <a:r>
                <a:rPr lang="en-US" sz="2694" dirty="0"/>
                <a:t>Anti-Depressant</a:t>
              </a:r>
            </a:p>
          </p:txBody>
        </p:sp>
        <p:sp>
          <p:nvSpPr>
            <p:cNvPr id="39" name="Value_2" hidden="1">
              <a:extLst>
                <a:ext uri="{FF2B5EF4-FFF2-40B4-BE49-F238E27FC236}">
                  <a16:creationId xmlns:a16="http://schemas.microsoft.com/office/drawing/2014/main" id="{8FE0B3C6-377E-4C5C-8A7D-CB12CF803BFC}"/>
                </a:ext>
              </a:extLst>
            </p:cNvPr>
            <p:cNvSpPr txBox="1"/>
            <p:nvPr>
              <p:custDataLst>
                <p:tags r:id="rId11"/>
              </p:custDataLst>
            </p:nvPr>
          </p:nvSpPr>
          <p:spPr>
            <a:xfrm>
              <a:off x="2812081" y="3212364"/>
              <a:ext cx="394339" cy="310854"/>
            </a:xfrm>
            <a:prstGeom prst="rect">
              <a:avLst/>
            </a:prstGeom>
            <a:noFill/>
          </p:spPr>
          <p:txBody>
            <a:bodyPr vert="horz" wrap="none" lIns="76200" tIns="0" rIns="0" bIns="0" rtlCol="0" anchor="t">
              <a:spAutoFit/>
            </a:bodyPr>
            <a:lstStyle/>
            <a:p>
              <a:r>
                <a:rPr lang="en-US" sz="2020"/>
                <a:t>0%</a:t>
              </a:r>
            </a:p>
          </p:txBody>
        </p:sp>
        <p:sp>
          <p:nvSpPr>
            <p:cNvPr id="40" name="Bar_2" hidden="1">
              <a:extLst>
                <a:ext uri="{FF2B5EF4-FFF2-40B4-BE49-F238E27FC236}">
                  <a16:creationId xmlns:a16="http://schemas.microsoft.com/office/drawing/2014/main" id="{925BFEE4-C172-40AB-BFC5-B631A2FF2911}"/>
                </a:ext>
              </a:extLst>
            </p:cNvPr>
            <p:cNvSpPr/>
            <p:nvPr>
              <p:custDataLst>
                <p:tags r:id="rId12"/>
              </p:custDataLst>
            </p:nvPr>
          </p:nvSpPr>
          <p:spPr>
            <a:xfrm>
              <a:off x="2812081" y="3194133"/>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Key_3">
              <a:extLst>
                <a:ext uri="{FF2B5EF4-FFF2-40B4-BE49-F238E27FC236}">
                  <a16:creationId xmlns:a16="http://schemas.microsoft.com/office/drawing/2014/main" id="{1CC3F689-E1A9-4CAA-B137-0A4FDD60E66B}"/>
                </a:ext>
              </a:extLst>
            </p:cNvPr>
            <p:cNvSpPr txBox="1"/>
            <p:nvPr>
              <p:custDataLst>
                <p:tags r:id="rId13"/>
              </p:custDataLst>
            </p:nvPr>
          </p:nvSpPr>
          <p:spPr>
            <a:xfrm>
              <a:off x="2249426" y="3554150"/>
              <a:ext cx="562654" cy="465897"/>
            </a:xfrm>
            <a:prstGeom prst="rect">
              <a:avLst/>
            </a:prstGeom>
            <a:noFill/>
          </p:spPr>
          <p:txBody>
            <a:bodyPr vert="horz" wrap="none" lIns="95250" tIns="50800" rIns="203200" bIns="0" rtlCol="0" anchor="t">
              <a:spAutoFit/>
            </a:bodyPr>
            <a:lstStyle/>
            <a:p>
              <a:pPr algn="r"/>
              <a:r>
                <a:rPr lang="en-US" sz="2694"/>
                <a:t>3.</a:t>
              </a:r>
            </a:p>
          </p:txBody>
        </p:sp>
        <p:sp>
          <p:nvSpPr>
            <p:cNvPr id="42" name="Description_3">
              <a:extLst>
                <a:ext uri="{FF2B5EF4-FFF2-40B4-BE49-F238E27FC236}">
                  <a16:creationId xmlns:a16="http://schemas.microsoft.com/office/drawing/2014/main" id="{CFB72F31-9D0B-44FD-8748-117CB6F09341}"/>
                </a:ext>
              </a:extLst>
            </p:cNvPr>
            <p:cNvSpPr txBox="1"/>
            <p:nvPr>
              <p:custDataLst>
                <p:tags r:id="rId14"/>
              </p:custDataLst>
            </p:nvPr>
          </p:nvSpPr>
          <p:spPr>
            <a:xfrm>
              <a:off x="2812080" y="3554150"/>
              <a:ext cx="8541848" cy="491545"/>
            </a:xfrm>
            <a:prstGeom prst="rect">
              <a:avLst/>
            </a:prstGeom>
            <a:noFill/>
          </p:spPr>
          <p:txBody>
            <a:bodyPr vert="horz" wrap="square" lIns="0" tIns="50800" rIns="0" bIns="25400" rtlCol="0" anchor="t">
              <a:spAutoFit/>
            </a:bodyPr>
            <a:lstStyle/>
            <a:p>
              <a:r>
                <a:rPr lang="en-US" sz="2694"/>
                <a:t>Anti-Epileptic</a:t>
              </a:r>
            </a:p>
          </p:txBody>
        </p:sp>
        <p:sp>
          <p:nvSpPr>
            <p:cNvPr id="43" name="Value_3" hidden="1">
              <a:extLst>
                <a:ext uri="{FF2B5EF4-FFF2-40B4-BE49-F238E27FC236}">
                  <a16:creationId xmlns:a16="http://schemas.microsoft.com/office/drawing/2014/main" id="{2047BC9E-34BD-4B93-8333-23129D439CAC}"/>
                </a:ext>
              </a:extLst>
            </p:cNvPr>
            <p:cNvSpPr txBox="1"/>
            <p:nvPr>
              <p:custDataLst>
                <p:tags r:id="rId15"/>
              </p:custDataLst>
            </p:nvPr>
          </p:nvSpPr>
          <p:spPr>
            <a:xfrm>
              <a:off x="2812081" y="4076627"/>
              <a:ext cx="394339" cy="310854"/>
            </a:xfrm>
            <a:prstGeom prst="rect">
              <a:avLst/>
            </a:prstGeom>
            <a:noFill/>
          </p:spPr>
          <p:txBody>
            <a:bodyPr vert="horz" wrap="none" lIns="76200" tIns="0" rIns="0" bIns="0" rtlCol="0" anchor="t">
              <a:spAutoFit/>
            </a:bodyPr>
            <a:lstStyle/>
            <a:p>
              <a:r>
                <a:rPr lang="en-US" sz="2020"/>
                <a:t>0%</a:t>
              </a:r>
            </a:p>
          </p:txBody>
        </p:sp>
        <p:sp>
          <p:nvSpPr>
            <p:cNvPr id="44" name="Bar_3" hidden="1">
              <a:extLst>
                <a:ext uri="{FF2B5EF4-FFF2-40B4-BE49-F238E27FC236}">
                  <a16:creationId xmlns:a16="http://schemas.microsoft.com/office/drawing/2014/main" id="{BA94F704-3D08-4641-B68B-C6C394166E60}"/>
                </a:ext>
              </a:extLst>
            </p:cNvPr>
            <p:cNvSpPr/>
            <p:nvPr>
              <p:custDataLst>
                <p:tags r:id="rId16"/>
              </p:custDataLst>
            </p:nvPr>
          </p:nvSpPr>
          <p:spPr>
            <a:xfrm>
              <a:off x="2812081" y="4058395"/>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Key_4">
              <a:extLst>
                <a:ext uri="{FF2B5EF4-FFF2-40B4-BE49-F238E27FC236}">
                  <a16:creationId xmlns:a16="http://schemas.microsoft.com/office/drawing/2014/main" id="{30BBF75A-14B5-4039-A8EC-8358F1368337}"/>
                </a:ext>
              </a:extLst>
            </p:cNvPr>
            <p:cNvSpPr txBox="1"/>
            <p:nvPr>
              <p:custDataLst>
                <p:tags r:id="rId17"/>
              </p:custDataLst>
            </p:nvPr>
          </p:nvSpPr>
          <p:spPr>
            <a:xfrm>
              <a:off x="2249426" y="4418412"/>
              <a:ext cx="562654" cy="465897"/>
            </a:xfrm>
            <a:prstGeom prst="rect">
              <a:avLst/>
            </a:prstGeom>
            <a:noFill/>
          </p:spPr>
          <p:txBody>
            <a:bodyPr vert="horz" wrap="none" lIns="95250" tIns="50800" rIns="203200" bIns="0" rtlCol="0" anchor="t">
              <a:spAutoFit/>
            </a:bodyPr>
            <a:lstStyle/>
            <a:p>
              <a:pPr algn="r"/>
              <a:r>
                <a:rPr lang="en-US" sz="2694"/>
                <a:t>4.</a:t>
              </a:r>
            </a:p>
          </p:txBody>
        </p:sp>
        <p:sp>
          <p:nvSpPr>
            <p:cNvPr id="46" name="Description_4">
              <a:extLst>
                <a:ext uri="{FF2B5EF4-FFF2-40B4-BE49-F238E27FC236}">
                  <a16:creationId xmlns:a16="http://schemas.microsoft.com/office/drawing/2014/main" id="{44FEEFBC-83FA-4307-8AAE-A8A1AF260EE9}"/>
                </a:ext>
              </a:extLst>
            </p:cNvPr>
            <p:cNvSpPr txBox="1"/>
            <p:nvPr>
              <p:custDataLst>
                <p:tags r:id="rId18"/>
              </p:custDataLst>
            </p:nvPr>
          </p:nvSpPr>
          <p:spPr>
            <a:xfrm>
              <a:off x="2812080" y="4418412"/>
              <a:ext cx="8541848" cy="491545"/>
            </a:xfrm>
            <a:prstGeom prst="rect">
              <a:avLst/>
            </a:prstGeom>
            <a:noFill/>
          </p:spPr>
          <p:txBody>
            <a:bodyPr vert="horz" wrap="square" lIns="0" tIns="50800" rIns="0" bIns="25400" rtlCol="0" anchor="t">
              <a:spAutoFit/>
            </a:bodyPr>
            <a:lstStyle/>
            <a:p>
              <a:r>
                <a:rPr lang="en-US" sz="2694"/>
                <a:t>Muscle Relaxant</a:t>
              </a:r>
            </a:p>
          </p:txBody>
        </p:sp>
        <p:sp>
          <p:nvSpPr>
            <p:cNvPr id="47" name="Value_4" hidden="1">
              <a:extLst>
                <a:ext uri="{FF2B5EF4-FFF2-40B4-BE49-F238E27FC236}">
                  <a16:creationId xmlns:a16="http://schemas.microsoft.com/office/drawing/2014/main" id="{9E36636C-1B40-4D6E-BC4D-598D11428E41}"/>
                </a:ext>
              </a:extLst>
            </p:cNvPr>
            <p:cNvSpPr txBox="1"/>
            <p:nvPr>
              <p:custDataLst>
                <p:tags r:id="rId19"/>
              </p:custDataLst>
            </p:nvPr>
          </p:nvSpPr>
          <p:spPr>
            <a:xfrm>
              <a:off x="2812081" y="4940889"/>
              <a:ext cx="394339" cy="310854"/>
            </a:xfrm>
            <a:prstGeom prst="rect">
              <a:avLst/>
            </a:prstGeom>
            <a:noFill/>
          </p:spPr>
          <p:txBody>
            <a:bodyPr vert="horz" wrap="none" lIns="76200" tIns="0" rIns="0" bIns="0" rtlCol="0" anchor="t">
              <a:spAutoFit/>
            </a:bodyPr>
            <a:lstStyle/>
            <a:p>
              <a:r>
                <a:rPr lang="en-US" sz="2020"/>
                <a:t>0%</a:t>
              </a:r>
            </a:p>
          </p:txBody>
        </p:sp>
        <p:sp>
          <p:nvSpPr>
            <p:cNvPr id="48" name="Bar_4" hidden="1">
              <a:extLst>
                <a:ext uri="{FF2B5EF4-FFF2-40B4-BE49-F238E27FC236}">
                  <a16:creationId xmlns:a16="http://schemas.microsoft.com/office/drawing/2014/main" id="{AED38EA3-E4D6-40D2-A3B7-F51FC3549560}"/>
                </a:ext>
              </a:extLst>
            </p:cNvPr>
            <p:cNvSpPr/>
            <p:nvPr>
              <p:custDataLst>
                <p:tags r:id="rId20"/>
              </p:custDataLst>
            </p:nvPr>
          </p:nvSpPr>
          <p:spPr>
            <a:xfrm>
              <a:off x="2812081" y="4922658"/>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Key_5">
              <a:extLst>
                <a:ext uri="{FF2B5EF4-FFF2-40B4-BE49-F238E27FC236}">
                  <a16:creationId xmlns:a16="http://schemas.microsoft.com/office/drawing/2014/main" id="{30B48E97-CBAD-4B98-83DE-BC6291FB12DD}"/>
                </a:ext>
              </a:extLst>
            </p:cNvPr>
            <p:cNvSpPr txBox="1"/>
            <p:nvPr>
              <p:custDataLst>
                <p:tags r:id="rId21"/>
              </p:custDataLst>
            </p:nvPr>
          </p:nvSpPr>
          <p:spPr>
            <a:xfrm>
              <a:off x="2249426" y="5282675"/>
              <a:ext cx="562654" cy="465897"/>
            </a:xfrm>
            <a:prstGeom prst="rect">
              <a:avLst/>
            </a:prstGeom>
            <a:noFill/>
          </p:spPr>
          <p:txBody>
            <a:bodyPr vert="horz" wrap="none" lIns="95250" tIns="50800" rIns="203200" bIns="0" rtlCol="0" anchor="t">
              <a:spAutoFit/>
            </a:bodyPr>
            <a:lstStyle/>
            <a:p>
              <a:pPr algn="r"/>
              <a:r>
                <a:rPr lang="en-US" sz="2694"/>
                <a:t>5.</a:t>
              </a:r>
            </a:p>
          </p:txBody>
        </p:sp>
        <p:sp>
          <p:nvSpPr>
            <p:cNvPr id="50" name="Description_5">
              <a:extLst>
                <a:ext uri="{FF2B5EF4-FFF2-40B4-BE49-F238E27FC236}">
                  <a16:creationId xmlns:a16="http://schemas.microsoft.com/office/drawing/2014/main" id="{C06DCB50-78A3-4B77-92FB-70835FA69822}"/>
                </a:ext>
              </a:extLst>
            </p:cNvPr>
            <p:cNvSpPr txBox="1"/>
            <p:nvPr>
              <p:custDataLst>
                <p:tags r:id="rId22"/>
              </p:custDataLst>
            </p:nvPr>
          </p:nvSpPr>
          <p:spPr>
            <a:xfrm>
              <a:off x="2812080" y="5282675"/>
              <a:ext cx="8541848" cy="491545"/>
            </a:xfrm>
            <a:prstGeom prst="rect">
              <a:avLst/>
            </a:prstGeom>
            <a:noFill/>
          </p:spPr>
          <p:txBody>
            <a:bodyPr vert="horz" wrap="square" lIns="0" tIns="50800" rIns="0" bIns="25400" rtlCol="0" anchor="t">
              <a:spAutoFit/>
            </a:bodyPr>
            <a:lstStyle/>
            <a:p>
              <a:r>
                <a:rPr lang="en-US" sz="2694"/>
                <a:t>IV Therapy</a:t>
              </a:r>
            </a:p>
          </p:txBody>
        </p:sp>
        <p:sp>
          <p:nvSpPr>
            <p:cNvPr id="51" name="Value_5" hidden="1">
              <a:extLst>
                <a:ext uri="{FF2B5EF4-FFF2-40B4-BE49-F238E27FC236}">
                  <a16:creationId xmlns:a16="http://schemas.microsoft.com/office/drawing/2014/main" id="{51C50246-95F6-4056-8A2C-04A5A42D3853}"/>
                </a:ext>
              </a:extLst>
            </p:cNvPr>
            <p:cNvSpPr txBox="1"/>
            <p:nvPr>
              <p:custDataLst>
                <p:tags r:id="rId23"/>
              </p:custDataLst>
            </p:nvPr>
          </p:nvSpPr>
          <p:spPr>
            <a:xfrm>
              <a:off x="2812081" y="5805152"/>
              <a:ext cx="394339" cy="310854"/>
            </a:xfrm>
            <a:prstGeom prst="rect">
              <a:avLst/>
            </a:prstGeom>
            <a:noFill/>
          </p:spPr>
          <p:txBody>
            <a:bodyPr vert="horz" wrap="none" lIns="76200" tIns="0" rIns="0" bIns="0" rtlCol="0" anchor="t">
              <a:spAutoFit/>
            </a:bodyPr>
            <a:lstStyle/>
            <a:p>
              <a:r>
                <a:rPr lang="en-US" sz="2020"/>
                <a:t>0%</a:t>
              </a:r>
            </a:p>
          </p:txBody>
        </p:sp>
        <p:sp>
          <p:nvSpPr>
            <p:cNvPr id="52" name="Bar_5" hidden="1">
              <a:extLst>
                <a:ext uri="{FF2B5EF4-FFF2-40B4-BE49-F238E27FC236}">
                  <a16:creationId xmlns:a16="http://schemas.microsoft.com/office/drawing/2014/main" id="{770AC2AF-E0F4-401D-BE37-00F0409DFF08}"/>
                </a:ext>
              </a:extLst>
            </p:cNvPr>
            <p:cNvSpPr/>
            <p:nvPr>
              <p:custDataLst>
                <p:tags r:id="rId24"/>
              </p:custDataLst>
            </p:nvPr>
          </p:nvSpPr>
          <p:spPr>
            <a:xfrm>
              <a:off x="2812081" y="578692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nvas" hidden="1">
              <a:extLst>
                <a:ext uri="{FF2B5EF4-FFF2-40B4-BE49-F238E27FC236}">
                  <a16:creationId xmlns:a16="http://schemas.microsoft.com/office/drawing/2014/main" id="{3B534628-C26B-4DD9-BB91-4215C118F082}"/>
                </a:ext>
              </a:extLst>
            </p:cNvPr>
            <p:cNvSpPr/>
            <p:nvPr/>
          </p:nvSpPr>
          <p:spPr>
            <a:xfrm>
              <a:off x="2812080" y="1825625"/>
              <a:ext cx="7884617" cy="4308613"/>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Rounded Corners 52">
            <a:extLst>
              <a:ext uri="{FF2B5EF4-FFF2-40B4-BE49-F238E27FC236}">
                <a16:creationId xmlns:a16="http://schemas.microsoft.com/office/drawing/2014/main" id="{84E1EADC-7A41-4E14-BA54-D7E90CE9EE19}"/>
              </a:ext>
            </a:extLst>
          </p:cNvPr>
          <p:cNvSpPr/>
          <p:nvPr/>
        </p:nvSpPr>
        <p:spPr>
          <a:xfrm>
            <a:off x="138880" y="365125"/>
            <a:ext cx="1973042" cy="105643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6" action="ppaction://hlinksldjump"/>
              </a:rPr>
              <a:t>Med List</a:t>
            </a:r>
            <a:endParaRPr lang="en-US" sz="3000" dirty="0">
              <a:latin typeface="Ink Free" panose="03080402000500000000" pitchFamily="66" charset="0"/>
            </a:endParaRPr>
          </a:p>
        </p:txBody>
      </p:sp>
    </p:spTree>
    <p:custDataLst>
      <p:tags r:id="rId1"/>
    </p:custDataLst>
    <p:extLst>
      <p:ext uri="{BB962C8B-B14F-4D97-AF65-F5344CB8AC3E}">
        <p14:creationId xmlns:p14="http://schemas.microsoft.com/office/powerpoint/2010/main" val="47602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extLst>
              <a:ext uri="{FF2B5EF4-FFF2-40B4-BE49-F238E27FC236}">
                <a16:creationId xmlns:a16="http://schemas.microsoft.com/office/drawing/2014/main" id="{4D35C295-AED3-48E5-8408-09C156E336E3}"/>
              </a:ext>
            </a:extLst>
          </p:cNvPr>
          <p:cNvSpPr/>
          <p:nvPr/>
        </p:nvSpPr>
        <p:spPr>
          <a:xfrm rot="17780187">
            <a:off x="6493117" y="1015436"/>
            <a:ext cx="267830" cy="267830"/>
          </a:xfrm>
          <a:custGeom>
            <a:avLst/>
            <a:gdLst>
              <a:gd name="connsiteX0" fmla="*/ 0 w 267830"/>
              <a:gd name="connsiteY0" fmla="*/ 0 h 267830"/>
              <a:gd name="connsiteX1" fmla="*/ 95974 w 267830"/>
              <a:gd name="connsiteY1" fmla="*/ 0 h 267830"/>
              <a:gd name="connsiteX2" fmla="*/ 95974 w 267830"/>
              <a:gd name="connsiteY2" fmla="*/ 182869 h 267830"/>
              <a:gd name="connsiteX3" fmla="*/ 267830 w 267830"/>
              <a:gd name="connsiteY3" fmla="*/ 182869 h 267830"/>
              <a:gd name="connsiteX4" fmla="*/ 267830 w 267830"/>
              <a:gd name="connsiteY4" fmla="*/ 267830 h 267830"/>
              <a:gd name="connsiteX5" fmla="*/ 0 w 267830"/>
              <a:gd name="connsiteY5" fmla="*/ 267830 h 267830"/>
              <a:gd name="connsiteX6" fmla="*/ 0 w 267830"/>
              <a:gd name="connsiteY6" fmla="*/ 0 h 2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30" h="267830" fill="none" extrusionOk="0">
                <a:moveTo>
                  <a:pt x="0" y="0"/>
                </a:moveTo>
                <a:cubicBezTo>
                  <a:pt x="20114" y="-2245"/>
                  <a:pt x="62350" y="10355"/>
                  <a:pt x="95974" y="0"/>
                </a:cubicBezTo>
                <a:cubicBezTo>
                  <a:pt x="97740" y="81134"/>
                  <a:pt x="74144" y="103567"/>
                  <a:pt x="95974" y="182869"/>
                </a:cubicBezTo>
                <a:cubicBezTo>
                  <a:pt x="157974" y="172319"/>
                  <a:pt x="231872" y="199090"/>
                  <a:pt x="267830" y="182869"/>
                </a:cubicBezTo>
                <a:cubicBezTo>
                  <a:pt x="271167" y="203344"/>
                  <a:pt x="260594" y="234913"/>
                  <a:pt x="267830" y="267830"/>
                </a:cubicBezTo>
                <a:cubicBezTo>
                  <a:pt x="143105" y="288618"/>
                  <a:pt x="125712" y="260582"/>
                  <a:pt x="0" y="267830"/>
                </a:cubicBezTo>
                <a:cubicBezTo>
                  <a:pt x="-11505" y="187244"/>
                  <a:pt x="29777" y="62733"/>
                  <a:pt x="0" y="0"/>
                </a:cubicBezTo>
                <a:close/>
              </a:path>
              <a:path w="267830" h="267830" stroke="0" extrusionOk="0">
                <a:moveTo>
                  <a:pt x="0" y="0"/>
                </a:moveTo>
                <a:cubicBezTo>
                  <a:pt x="43311" y="-1857"/>
                  <a:pt x="72193" y="1740"/>
                  <a:pt x="95974" y="0"/>
                </a:cubicBezTo>
                <a:cubicBezTo>
                  <a:pt x="111925" y="49092"/>
                  <a:pt x="81881" y="104936"/>
                  <a:pt x="95974" y="182869"/>
                </a:cubicBezTo>
                <a:cubicBezTo>
                  <a:pt x="173510" y="173972"/>
                  <a:pt x="199250" y="200440"/>
                  <a:pt x="267830" y="182869"/>
                </a:cubicBezTo>
                <a:cubicBezTo>
                  <a:pt x="276373" y="217865"/>
                  <a:pt x="257996" y="234771"/>
                  <a:pt x="267830" y="267830"/>
                </a:cubicBezTo>
                <a:cubicBezTo>
                  <a:pt x="134203" y="295878"/>
                  <a:pt x="57586" y="251445"/>
                  <a:pt x="0" y="267830"/>
                </a:cubicBezTo>
                <a:cubicBezTo>
                  <a:pt x="-24702" y="148219"/>
                  <a:pt x="24511" y="81802"/>
                  <a:pt x="0" y="0"/>
                </a:cubicBezTo>
                <a:close/>
              </a:path>
            </a:pathLst>
          </a:custGeom>
          <a:ln w="38100">
            <a:extLst>
              <a:ext uri="{C807C97D-BFC1-408E-A445-0C87EB9F89A2}">
                <ask:lineSketchStyleProps xmlns:ask="http://schemas.microsoft.com/office/drawing/2018/sketchyshapes" sd="1219033472">
                  <a:prstGeom prst="corner">
                    <a:avLst>
                      <a:gd name="adj1" fmla="val 31722"/>
                      <a:gd name="adj2" fmla="val 3583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51BB2C00-C136-4385-8B84-49F512F30A19}"/>
              </a:ext>
            </a:extLst>
          </p:cNvPr>
          <p:cNvSpPr txBox="1"/>
          <p:nvPr/>
        </p:nvSpPr>
        <p:spPr>
          <a:xfrm>
            <a:off x="7253804" y="1610131"/>
            <a:ext cx="2520686"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21 Subunit</a:t>
            </a:r>
            <a:endParaRPr lang="en-US" b="1" dirty="0">
              <a:latin typeface="Ink Free" panose="03080402000500000000" pitchFamily="66" charset="0"/>
            </a:endParaRPr>
          </a:p>
        </p:txBody>
      </p:sp>
      <p:cxnSp>
        <p:nvCxnSpPr>
          <p:cNvPr id="68" name="Straight Connector 67">
            <a:extLst>
              <a:ext uri="{FF2B5EF4-FFF2-40B4-BE49-F238E27FC236}">
                <a16:creationId xmlns:a16="http://schemas.microsoft.com/office/drawing/2014/main" id="{EF4BA7D5-A7CC-494E-BCE5-F6C5F0E82C5B}"/>
              </a:ext>
            </a:extLst>
          </p:cNvPr>
          <p:cNvCxnSpPr>
            <a:cxnSpLocks/>
            <a:stCxn id="29" idx="1"/>
            <a:endCxn id="67" idx="1"/>
          </p:cNvCxnSpPr>
          <p:nvPr/>
        </p:nvCxnSpPr>
        <p:spPr>
          <a:xfrm>
            <a:off x="6747047" y="1208761"/>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69" name="Cylinder 68">
            <a:extLst>
              <a:ext uri="{FF2B5EF4-FFF2-40B4-BE49-F238E27FC236}">
                <a16:creationId xmlns:a16="http://schemas.microsoft.com/office/drawing/2014/main" id="{FD90FD24-8F56-4CB8-8136-4DABCA7D4256}"/>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47E0ED43-0085-4108-A1C7-F84F5B84C9B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800ED2B3-46B1-4FAC-8E71-93290327DFD5}"/>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9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1"/>
                                        </p:tgtEl>
                                      </p:cBhvr>
                                    </p:animEffect>
                                    <p:set>
                                      <p:cBhvr>
                                        <p:cTn id="31" dur="1" fill="hold">
                                          <p:stCondLst>
                                            <p:cond delay="499"/>
                                          </p:stCondLst>
                                        </p:cTn>
                                        <p:tgtEl>
                                          <p:spTgt spid="7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2"/>
                                        </p:tgtEl>
                                      </p:cBhvr>
                                    </p:animEffect>
                                    <p:set>
                                      <p:cBhvr>
                                        <p:cTn id="40" dur="1" fill="hold">
                                          <p:stCondLst>
                                            <p:cond delay="499"/>
                                          </p:stCondLst>
                                        </p:cTn>
                                        <p:tgtEl>
                                          <p:spTgt spid="62"/>
                                        </p:tgtEl>
                                        <p:attrNameLst>
                                          <p:attrName>style.visibility</p:attrName>
                                        </p:attrNameLst>
                                      </p:cBhvr>
                                      <p:to>
                                        <p:strVal val="hidden"/>
                                      </p:to>
                                    </p:set>
                                  </p:childTnLst>
                                </p:cTn>
                              </p:par>
                            </p:childTnLst>
                          </p:cTn>
                        </p:par>
                        <p:par>
                          <p:cTn id="41" fill="hold">
                            <p:stCondLst>
                              <p:cond delay="500"/>
                            </p:stCondLst>
                            <p:childTnLst>
                              <p:par>
                                <p:cTn id="42"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3" dur="1000" fill="hold"/>
                                        <p:tgtEl>
                                          <p:spTgt spid="51"/>
                                        </p:tgtEl>
                                        <p:attrNameLst>
                                          <p:attrName>ppt_x</p:attrName>
                                          <p:attrName>ppt_y</p:attrName>
                                        </p:attrNameLst>
                                      </p:cBhvr>
                                      <p:rCtr x="-3190" y="12153"/>
                                    </p:animMotion>
                                  </p:childTnLst>
                                </p:cTn>
                              </p:par>
                              <p:par>
                                <p:cTn id="44"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45" dur="1000" fill="hold"/>
                                        <p:tgtEl>
                                          <p:spTgt spid="55"/>
                                        </p:tgtEl>
                                        <p:attrNameLst>
                                          <p:attrName>ppt_x</p:attrName>
                                          <p:attrName>ppt_y</p:attrName>
                                        </p:attrNameLst>
                                      </p:cBhvr>
                                      <p:rCtr x="-6237" y="11667"/>
                                    </p:animMotion>
                                  </p:childTnLst>
                                </p:cTn>
                              </p:par>
                              <p:par>
                                <p:cTn id="46"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47" dur="1000" fill="hold"/>
                                        <p:tgtEl>
                                          <p:spTgt spid="60"/>
                                        </p:tgtEl>
                                        <p:attrNameLst>
                                          <p:attrName>ppt_x</p:attrName>
                                          <p:attrName>ppt_y</p:attrName>
                                        </p:attrNameLst>
                                      </p:cBhvr>
                                      <p:rCtr x="-8359" y="11921"/>
                                    </p:animMotion>
                                  </p:childTnLst>
                                </p:cTn>
                              </p:par>
                              <p:par>
                                <p:cTn id="48"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49" dur="1000" fill="hold"/>
                                        <p:tgtEl>
                                          <p:spTgt spid="57"/>
                                        </p:tgtEl>
                                        <p:attrNameLst>
                                          <p:attrName>ppt_x</p:attrName>
                                          <p:attrName>ppt_y</p:attrName>
                                        </p:attrNameLst>
                                      </p:cBhvr>
                                      <p:rCtr x="-7370" y="13611"/>
                                    </p:animMotion>
                                  </p:childTnLst>
                                </p:cTn>
                              </p:par>
                              <p:par>
                                <p:cTn id="50"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1" dur="1000" fill="hold"/>
                                        <p:tgtEl>
                                          <p:spTgt spid="49"/>
                                        </p:tgtEl>
                                        <p:attrNameLst>
                                          <p:attrName>ppt_x</p:attrName>
                                          <p:attrName>ppt_y</p:attrName>
                                        </p:attrNameLst>
                                      </p:cBhvr>
                                      <p:rCtr x="-9388" y="10995"/>
                                    </p:animMotion>
                                  </p:childTnLst>
                                </p:cTn>
                              </p:par>
                              <p:par>
                                <p:cTn id="52"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3" dur="1000" fill="hold"/>
                                        <p:tgtEl>
                                          <p:spTgt spid="58"/>
                                        </p:tgtEl>
                                        <p:attrNameLst>
                                          <p:attrName>ppt_x</p:attrName>
                                          <p:attrName>ppt_y</p:attrName>
                                        </p:attrNameLst>
                                      </p:cBhvr>
                                      <p:rCtr x="-5586" y="7593"/>
                                    </p:animMotion>
                                  </p:childTnLst>
                                </p:cTn>
                              </p:par>
                              <p:par>
                                <p:cTn id="54"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55" dur="1000" fill="hold"/>
                                        <p:tgtEl>
                                          <p:spTgt spid="59"/>
                                        </p:tgtEl>
                                        <p:attrNameLst>
                                          <p:attrName>ppt_x</p:attrName>
                                          <p:attrName>ppt_y</p:attrName>
                                        </p:attrNameLst>
                                      </p:cBhvr>
                                      <p:rCtr x="-4284" y="10023"/>
                                    </p:animMotion>
                                  </p:childTnLst>
                                </p:cTn>
                              </p:par>
                              <p:par>
                                <p:cTn id="56"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57" dur="1000" fill="hold"/>
                                        <p:tgtEl>
                                          <p:spTgt spid="53"/>
                                        </p:tgtEl>
                                        <p:attrNameLst>
                                          <p:attrName>ppt_x</p:attrName>
                                          <p:attrName>ppt_y</p:attrName>
                                        </p:attrNameLst>
                                      </p:cBhvr>
                                      <p:rCtr x="-5586" y="10162"/>
                                    </p:animMotion>
                                  </p:childTnLst>
                                </p:cTn>
                              </p:par>
                              <p:par>
                                <p:cTn id="58"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59" dur="1000" fill="hold"/>
                                        <p:tgtEl>
                                          <p:spTgt spid="56"/>
                                        </p:tgtEl>
                                        <p:attrNameLst>
                                          <p:attrName>ppt_x</p:attrName>
                                          <p:attrName>ppt_y</p:attrName>
                                        </p:attrNameLst>
                                      </p:cBhvr>
                                      <p:rCtr x="-5404" y="8194"/>
                                    </p:animMotion>
                                  </p:childTnLst>
                                </p:cTn>
                              </p:par>
                            </p:childTnLst>
                          </p:cTn>
                        </p:par>
                        <p:par>
                          <p:cTn id="60" fill="hold">
                            <p:stCondLst>
                              <p:cond delay="1500"/>
                            </p:stCondLst>
                            <p:childTnLst>
                              <p:par>
                                <p:cTn id="61" presetID="42" presetClass="path" presetSubtype="0" accel="50000" decel="50000" fill="hold" nodeType="afterEffect">
                                  <p:stCondLst>
                                    <p:cond delay="0"/>
                                  </p:stCondLst>
                                  <p:childTnLst>
                                    <p:animMotion origin="layout" path="M -2.08333E-6 -7.40741E-7 L -0.0414 0.06644 " pathEditMode="relative" rAng="0" ptsTypes="AA">
                                      <p:cBhvr>
                                        <p:cTn id="62" dur="1000" fill="hold"/>
                                        <p:tgtEl>
                                          <p:spTgt spid="26"/>
                                        </p:tgtEl>
                                        <p:attrNameLst>
                                          <p:attrName>ppt_x</p:attrName>
                                          <p:attrName>ppt_y</p:attrName>
                                        </p:attrNameLst>
                                      </p:cBhvr>
                                      <p:rCtr x="-2070" y="3310"/>
                                    </p:animMotion>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3000"/>
                            </p:stCondLst>
                            <p:childTnLst>
                              <p:par>
                                <p:cTn id="68" presetID="1"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26"/>
                                        </p:tgtEl>
                                        <p:attrNameLst>
                                          <p:attrName>style.visibility</p:attrName>
                                        </p:attrNameLst>
                                      </p:cBhvr>
                                      <p:to>
                                        <p:strVal val="hidden"/>
                                      </p:to>
                                    </p:set>
                                  </p:childTnLst>
                                </p:cTn>
                              </p:par>
                            </p:childTnLst>
                          </p:cTn>
                        </p:par>
                        <p:par>
                          <p:cTn id="106" fill="hold">
                            <p:stCondLst>
                              <p:cond delay="3000"/>
                            </p:stCondLst>
                            <p:childTnLst>
                              <p:par>
                                <p:cTn id="107" presetID="42" presetClass="path" presetSubtype="0" accel="50000" decel="50000" fill="hold" grpId="1" nodeType="afterEffect">
                                  <p:stCondLst>
                                    <p:cond delay="0"/>
                                  </p:stCondLst>
                                  <p:childTnLst>
                                    <p:animMotion origin="layout" path="M -1.45833E-6 -3.7037E-6 L 0.02643 0.15926 " pathEditMode="relative" rAng="0" ptsTypes="AA">
                                      <p:cBhvr>
                                        <p:cTn id="108" dur="1000" fill="hold"/>
                                        <p:tgtEl>
                                          <p:spTgt spid="46"/>
                                        </p:tgtEl>
                                        <p:attrNameLst>
                                          <p:attrName>ppt_x</p:attrName>
                                          <p:attrName>ppt_y</p:attrName>
                                        </p:attrNameLst>
                                      </p:cBhvr>
                                      <p:rCtr x="1315" y="7963"/>
                                    </p:animMotion>
                                  </p:childTnLst>
                                </p:cTn>
                              </p:par>
                              <p:par>
                                <p:cTn id="109" presetID="42" presetClass="path" presetSubtype="0" accel="50000" decel="50000" fill="hold" grpId="1" nodeType="withEffect">
                                  <p:stCondLst>
                                    <p:cond delay="0"/>
                                  </p:stCondLst>
                                  <p:childTnLst>
                                    <p:animMotion origin="layout" path="M 2.29167E-6 2.22222E-6 L -0.03021 0.14467 " pathEditMode="relative" rAng="0" ptsTypes="AA">
                                      <p:cBhvr>
                                        <p:cTn id="110" dur="1000" fill="hold"/>
                                        <p:tgtEl>
                                          <p:spTgt spid="45"/>
                                        </p:tgtEl>
                                        <p:attrNameLst>
                                          <p:attrName>ppt_x</p:attrName>
                                          <p:attrName>ppt_y</p:attrName>
                                        </p:attrNameLst>
                                      </p:cBhvr>
                                      <p:rCtr x="-1510" y="7222"/>
                                    </p:animMotion>
                                  </p:childTnLst>
                                </p:cTn>
                              </p:par>
                              <p:par>
                                <p:cTn id="111" presetID="42" presetClass="path" presetSubtype="0" accel="50000" decel="50000" fill="hold" grpId="1" nodeType="withEffect">
                                  <p:stCondLst>
                                    <p:cond delay="0"/>
                                  </p:stCondLst>
                                  <p:childTnLst>
                                    <p:animMotion origin="layout" path="M 4.16667E-7 -4.07407E-6 L -0.00378 0.26829 " pathEditMode="relative" rAng="0" ptsTypes="AA">
                                      <p:cBhvr>
                                        <p:cTn id="112" dur="1000" fill="hold"/>
                                        <p:tgtEl>
                                          <p:spTgt spid="37"/>
                                        </p:tgtEl>
                                        <p:attrNameLst>
                                          <p:attrName>ppt_x</p:attrName>
                                          <p:attrName>ppt_y</p:attrName>
                                        </p:attrNameLst>
                                      </p:cBhvr>
                                      <p:rCtr x="-195" y="13403"/>
                                    </p:animMotion>
                                  </p:childTnLst>
                                </p:cTn>
                              </p:par>
                              <p:par>
                                <p:cTn id="113" presetID="42" presetClass="path" presetSubtype="0" accel="50000" decel="50000" fill="hold" grpId="1" nodeType="withEffect">
                                  <p:stCondLst>
                                    <p:cond delay="0"/>
                                  </p:stCondLst>
                                  <p:childTnLst>
                                    <p:animMotion origin="layout" path="M 4.16667E-7 -4.81481E-6 L -0.0612 0.25672 " pathEditMode="relative" rAng="0" ptsTypes="AA">
                                      <p:cBhvr>
                                        <p:cTn id="114" dur="1000" fill="hold"/>
                                        <p:tgtEl>
                                          <p:spTgt spid="33"/>
                                        </p:tgtEl>
                                        <p:attrNameLst>
                                          <p:attrName>ppt_x</p:attrName>
                                          <p:attrName>ppt_y</p:attrName>
                                        </p:attrNameLst>
                                      </p:cBhvr>
                                      <p:rCtr x="-3060" y="12824"/>
                                    </p:animMotion>
                                  </p:childTnLst>
                                </p:cTn>
                              </p:par>
                              <p:par>
                                <p:cTn id="115" presetID="42" presetClass="path" presetSubtype="0" accel="50000" decel="50000" fill="hold" grpId="1" nodeType="withEffect">
                                  <p:stCondLst>
                                    <p:cond delay="0"/>
                                  </p:stCondLst>
                                  <p:childTnLst>
                                    <p:animMotion origin="layout" path="M -1.45833E-6 2.96296E-6 L -0.07135 0.2331 " pathEditMode="relative" rAng="0" ptsTypes="AA">
                                      <p:cBhvr>
                                        <p:cTn id="116" dur="1000" fill="hold"/>
                                        <p:tgtEl>
                                          <p:spTgt spid="44"/>
                                        </p:tgtEl>
                                        <p:attrNameLst>
                                          <p:attrName>ppt_x</p:attrName>
                                          <p:attrName>ppt_y</p:attrName>
                                        </p:attrNameLst>
                                      </p:cBhvr>
                                      <p:rCtr x="-3568" y="11644"/>
                                    </p:animMotion>
                                  </p:childTnLst>
                                </p:cTn>
                              </p:par>
                              <p:par>
                                <p:cTn id="117" presetID="42" presetClass="path" presetSubtype="0" accel="50000" decel="50000" fill="hold" grpId="1" nodeType="withEffect">
                                  <p:stCondLst>
                                    <p:cond delay="0"/>
                                  </p:stCondLst>
                                  <p:childTnLst>
                                    <p:animMotion origin="layout" path="M 4.58333E-6 3.7037E-7 L 0.03125 0.14398 " pathEditMode="relative" rAng="0" ptsTypes="AA">
                                      <p:cBhvr>
                                        <p:cTn id="118" dur="1000" fill="hold"/>
                                        <p:tgtEl>
                                          <p:spTgt spid="42"/>
                                        </p:tgtEl>
                                        <p:attrNameLst>
                                          <p:attrName>ppt_x</p:attrName>
                                          <p:attrName>ppt_y</p:attrName>
                                        </p:attrNameLst>
                                      </p:cBhvr>
                                      <p:rCtr x="1563" y="7199"/>
                                    </p:animMotion>
                                  </p:childTnLst>
                                </p:cTn>
                              </p:par>
                              <p:par>
                                <p:cTn id="119" presetID="42" presetClass="path" presetSubtype="0" accel="50000" decel="50000" fill="hold" grpId="1" nodeType="withEffect">
                                  <p:stCondLst>
                                    <p:cond delay="0"/>
                                  </p:stCondLst>
                                  <p:childTnLst>
                                    <p:animMotion origin="layout" path="M 1.45833E-6 -1.85185E-6 L 0.0168 0.26667 " pathEditMode="relative" rAng="0" ptsTypes="AA">
                                      <p:cBhvr>
                                        <p:cTn id="120" dur="1000" fill="hold"/>
                                        <p:tgtEl>
                                          <p:spTgt spid="35"/>
                                        </p:tgtEl>
                                        <p:attrNameLst>
                                          <p:attrName>ppt_x</p:attrName>
                                          <p:attrName>ppt_y</p:attrName>
                                        </p:attrNameLst>
                                      </p:cBhvr>
                                      <p:rCtr x="833" y="13333"/>
                                    </p:animMotion>
                                  </p:childTnLst>
                                </p:cTn>
                              </p:par>
                              <p:par>
                                <p:cTn id="121" presetID="42" presetClass="path" presetSubtype="0" accel="50000" decel="50000" fill="hold" grpId="1" nodeType="withEffect">
                                  <p:stCondLst>
                                    <p:cond delay="0"/>
                                  </p:stCondLst>
                                  <p:childTnLst>
                                    <p:animMotion origin="layout" path="M 6.25E-7 2.59259E-6 L 0.09297 0.26736 " pathEditMode="relative" rAng="0" ptsTypes="AA">
                                      <p:cBhvr>
                                        <p:cTn id="122" dur="1000" fill="hold"/>
                                        <p:tgtEl>
                                          <p:spTgt spid="41"/>
                                        </p:tgtEl>
                                        <p:attrNameLst>
                                          <p:attrName>ppt_x</p:attrName>
                                          <p:attrName>ppt_y</p:attrName>
                                        </p:attrNameLst>
                                      </p:cBhvr>
                                      <p:rCtr x="4648" y="13356"/>
                                    </p:animMotion>
                                  </p:childTnLst>
                                </p:cTn>
                              </p:par>
                              <p:par>
                                <p:cTn id="123" presetID="42" presetClass="path" presetSubtype="0" accel="50000" decel="50000" fill="hold" grpId="1" nodeType="withEffect">
                                  <p:stCondLst>
                                    <p:cond delay="0"/>
                                  </p:stCondLst>
                                  <p:childTnLst>
                                    <p:animMotion origin="layout" path="M 3.75E-6 -3.7037E-7 L -0.01029 0.21736 " pathEditMode="relative" rAng="0" ptsTypes="AA">
                                      <p:cBhvr>
                                        <p:cTn id="124" dur="1000" fill="hold"/>
                                        <p:tgtEl>
                                          <p:spTgt spid="32"/>
                                        </p:tgtEl>
                                        <p:attrNameLst>
                                          <p:attrName>ppt_x</p:attrName>
                                          <p:attrName>ppt_y</p:attrName>
                                        </p:attrNameLst>
                                      </p:cBhvr>
                                      <p:rCtr x="-521" y="10856"/>
                                    </p:animMotion>
                                  </p:childTnLst>
                                </p:cTn>
                              </p:par>
                              <p:par>
                                <p:cTn id="125" presetID="42" presetClass="path" presetSubtype="0" accel="50000" decel="50000" fill="hold" grpId="1" nodeType="withEffect">
                                  <p:stCondLst>
                                    <p:cond delay="0"/>
                                  </p:stCondLst>
                                  <p:childTnLst>
                                    <p:animMotion origin="layout" path="M -4.16667E-7 -7.40741E-7 L 0.04193 0.2588 " pathEditMode="relative" rAng="0" ptsTypes="AA">
                                      <p:cBhvr>
                                        <p:cTn id="126" dur="1000" fill="hold"/>
                                        <p:tgtEl>
                                          <p:spTgt spid="34"/>
                                        </p:tgtEl>
                                        <p:attrNameLst>
                                          <p:attrName>ppt_x</p:attrName>
                                          <p:attrName>ppt_y</p:attrName>
                                        </p:attrNameLst>
                                      </p:cBhvr>
                                      <p:rCtr x="2096" y="12940"/>
                                    </p:animMotion>
                                  </p:childTnLst>
                                </p:cTn>
                              </p:par>
                              <p:par>
                                <p:cTn id="127" presetID="42" presetClass="path" presetSubtype="0" accel="50000" decel="50000" fill="hold" grpId="1" nodeType="withEffect">
                                  <p:stCondLst>
                                    <p:cond delay="0"/>
                                  </p:stCondLst>
                                  <p:childTnLst>
                                    <p:animMotion origin="layout" path="M 5E-6 -4.81481E-6 L 0.01667 0.25371 " pathEditMode="relative" rAng="0" ptsTypes="AA">
                                      <p:cBhvr>
                                        <p:cTn id="128" dur="1000" fill="hold"/>
                                        <p:tgtEl>
                                          <p:spTgt spid="47"/>
                                        </p:tgtEl>
                                        <p:attrNameLst>
                                          <p:attrName>ppt_x</p:attrName>
                                          <p:attrName>ppt_y</p:attrName>
                                        </p:attrNameLst>
                                      </p:cBhvr>
                                      <p:rCtr x="833" y="12685"/>
                                    </p:animMotion>
                                  </p:childTnLst>
                                </p:cTn>
                              </p:par>
                              <p:par>
                                <p:cTn id="129" presetID="42" presetClass="path" presetSubtype="0" accel="50000" decel="50000" fill="hold" grpId="1" nodeType="withEffect">
                                  <p:stCondLst>
                                    <p:cond delay="0"/>
                                  </p:stCondLst>
                                  <p:childTnLst>
                                    <p:animMotion origin="layout" path="M 4.16667E-7 -1.48148E-6 L -0.00456 0.18102 " pathEditMode="relative" rAng="0" ptsTypes="AA">
                                      <p:cBhvr>
                                        <p:cTn id="130" dur="1000" fill="hold"/>
                                        <p:tgtEl>
                                          <p:spTgt spid="38"/>
                                        </p:tgtEl>
                                        <p:attrNameLst>
                                          <p:attrName>ppt_x</p:attrName>
                                          <p:attrName>ppt_y</p:attrName>
                                        </p:attrNameLst>
                                      </p:cBhvr>
                                      <p:rCtr x="-234" y="9051"/>
                                    </p:animMotion>
                                  </p:childTnLst>
                                </p:cTn>
                              </p:par>
                              <p:par>
                                <p:cTn id="131" presetID="42" presetClass="path" presetSubtype="0" accel="50000" decel="50000" fill="hold" grpId="1" nodeType="withEffect">
                                  <p:stCondLst>
                                    <p:cond delay="0"/>
                                  </p:stCondLst>
                                  <p:childTnLst>
                                    <p:animMotion origin="layout" path="M 1.04167E-6 -1.85185E-6 L -0.03971 0.29375 " pathEditMode="relative" rAng="0" ptsTypes="AA">
                                      <p:cBhvr>
                                        <p:cTn id="132" dur="1000" fill="hold"/>
                                        <p:tgtEl>
                                          <p:spTgt spid="43"/>
                                        </p:tgtEl>
                                        <p:attrNameLst>
                                          <p:attrName>ppt_x</p:attrName>
                                          <p:attrName>ppt_y</p:attrName>
                                        </p:attrNameLst>
                                      </p:cBhvr>
                                      <p:rCtr x="-1992" y="14676"/>
                                    </p:animMotion>
                                  </p:childTnLst>
                                </p:cTn>
                              </p:par>
                              <p:par>
                                <p:cTn id="133" presetID="42" presetClass="path" presetSubtype="0" accel="50000" decel="50000" fill="hold" grpId="1" nodeType="withEffect">
                                  <p:stCondLst>
                                    <p:cond delay="0"/>
                                  </p:stCondLst>
                                  <p:childTnLst>
                                    <p:animMotion origin="layout" path="M 4.58333E-6 3.7037E-6 L -0.00977 0.26458 " pathEditMode="relative" rAng="0" ptsTypes="AA">
                                      <p:cBhvr>
                                        <p:cTn id="134" dur="1000" fill="hold"/>
                                        <p:tgtEl>
                                          <p:spTgt spid="39"/>
                                        </p:tgtEl>
                                        <p:attrNameLst>
                                          <p:attrName>ppt_x</p:attrName>
                                          <p:attrName>ppt_y</p:attrName>
                                        </p:attrNameLst>
                                      </p:cBhvr>
                                      <p:rCtr x="-495" y="13218"/>
                                    </p:animMotion>
                                  </p:childTnLst>
                                </p:cTn>
                              </p:par>
                              <p:par>
                                <p:cTn id="135" presetID="42" presetClass="path" presetSubtype="0" accel="50000" decel="50000" fill="hold" grpId="1" nodeType="withEffect">
                                  <p:stCondLst>
                                    <p:cond delay="0"/>
                                  </p:stCondLst>
                                  <p:childTnLst>
                                    <p:animMotion origin="layout" path="M 4.16667E-7 -3.7037E-7 L 0.04271 0.24097 " pathEditMode="relative" rAng="0" ptsTypes="AA">
                                      <p:cBhvr>
                                        <p:cTn id="136" dur="1000" fill="hold"/>
                                        <p:tgtEl>
                                          <p:spTgt spid="31"/>
                                        </p:tgtEl>
                                        <p:attrNameLst>
                                          <p:attrName>ppt_x</p:attrName>
                                          <p:attrName>ppt_y</p:attrName>
                                        </p:attrNameLst>
                                      </p:cBhvr>
                                      <p:rCtr x="2135" y="12037"/>
                                    </p:animMotion>
                                  </p:childTnLst>
                                </p:cTn>
                              </p:par>
                              <p:par>
                                <p:cTn id="137" presetID="42" presetClass="path" presetSubtype="0" accel="50000" decel="50000" fill="hold" grpId="1" nodeType="withEffect">
                                  <p:stCondLst>
                                    <p:cond delay="0"/>
                                  </p:stCondLst>
                                  <p:childTnLst>
                                    <p:animMotion origin="layout" path="M -1.875E-6 4.81481E-6 L -0.01836 0.25115 " pathEditMode="relative" rAng="0" ptsTypes="AA">
                                      <p:cBhvr>
                                        <p:cTn id="138" dur="1000" fill="hold"/>
                                        <p:tgtEl>
                                          <p:spTgt spid="36"/>
                                        </p:tgtEl>
                                        <p:attrNameLst>
                                          <p:attrName>ppt_x</p:attrName>
                                          <p:attrName>ppt_y</p:attrName>
                                        </p:attrNameLst>
                                      </p:cBhvr>
                                      <p:rCtr x="-924" y="12546"/>
                                    </p:animMotion>
                                  </p:childTnLst>
                                </p:cTn>
                              </p:par>
                              <p:par>
                                <p:cTn id="139" presetID="42" presetClass="path" presetSubtype="0" accel="50000" decel="50000" fill="hold" grpId="1" nodeType="withEffect">
                                  <p:stCondLst>
                                    <p:cond delay="0"/>
                                  </p:stCondLst>
                                  <p:childTnLst>
                                    <p:animMotion origin="layout" path="M -3.54167E-6 2.59259E-6 L -0.0056 0.13379 " pathEditMode="relative" rAng="0" ptsTypes="AA">
                                      <p:cBhvr>
                                        <p:cTn id="140" dur="1000" fill="hold"/>
                                        <p:tgtEl>
                                          <p:spTgt spid="40"/>
                                        </p:tgtEl>
                                        <p:attrNameLst>
                                          <p:attrName>ppt_x</p:attrName>
                                          <p:attrName>ppt_y</p:attrName>
                                        </p:attrNameLst>
                                      </p:cBhvr>
                                      <p:rCtr x="-286"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67"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6430-2791-490E-A5C8-5C23B02C450A}"/>
              </a:ext>
            </a:extLst>
          </p:cNvPr>
          <p:cNvSpPr>
            <a:spLocks noGrp="1"/>
          </p:cNvSpPr>
          <p:nvPr>
            <p:ph type="title"/>
          </p:nvPr>
        </p:nvSpPr>
        <p:spPr/>
        <p:txBody>
          <a:bodyPr/>
          <a:lstStyle/>
          <a:p>
            <a:r>
              <a:rPr lang="en-US" dirty="0">
                <a:latin typeface="Ink Free" panose="03080402000500000000" pitchFamily="66" charset="0"/>
              </a:rPr>
              <a:t>Case #2</a:t>
            </a:r>
          </a:p>
        </p:txBody>
      </p:sp>
      <p:sp>
        <p:nvSpPr>
          <p:cNvPr id="3" name="Content Placeholder 2">
            <a:extLst>
              <a:ext uri="{FF2B5EF4-FFF2-40B4-BE49-F238E27FC236}">
                <a16:creationId xmlns:a16="http://schemas.microsoft.com/office/drawing/2014/main" id="{7B519F1F-B28C-4FF1-ADD3-A82E6CBB4FF9}"/>
              </a:ext>
            </a:extLst>
          </p:cNvPr>
          <p:cNvSpPr>
            <a:spLocks noGrp="1"/>
          </p:cNvSpPr>
          <p:nvPr>
            <p:ph sz="half" idx="1"/>
          </p:nvPr>
        </p:nvSpPr>
        <p:spPr/>
        <p:txBody>
          <a:bodyPr/>
          <a:lstStyle/>
          <a:p>
            <a:r>
              <a:rPr lang="en-US" dirty="0"/>
              <a:t>82-year-old male</a:t>
            </a:r>
          </a:p>
          <a:p>
            <a:r>
              <a:rPr lang="en-US" dirty="0"/>
              <a:t>Type 1 diabetic</a:t>
            </a:r>
          </a:p>
          <a:p>
            <a:pPr lvl="1"/>
            <a:r>
              <a:rPr lang="en-US" dirty="0"/>
              <a:t>Peripheral neuropathy</a:t>
            </a:r>
          </a:p>
          <a:p>
            <a:r>
              <a:rPr lang="en-US" dirty="0"/>
              <a:t>Previous CVA</a:t>
            </a:r>
          </a:p>
          <a:p>
            <a:pPr lvl="1"/>
            <a:r>
              <a:rPr lang="en-US" dirty="0"/>
              <a:t>Left-sided spasticity</a:t>
            </a:r>
          </a:p>
          <a:p>
            <a:pPr lvl="1"/>
            <a:r>
              <a:rPr lang="en-US" dirty="0"/>
              <a:t>No dysphagia</a:t>
            </a:r>
          </a:p>
          <a:p>
            <a:r>
              <a:rPr lang="en-US" dirty="0"/>
              <a:t>CKD IV-V</a:t>
            </a:r>
          </a:p>
          <a:p>
            <a:r>
              <a:rPr lang="en-US" dirty="0"/>
              <a:t>Declines dialysis</a:t>
            </a:r>
          </a:p>
          <a:p>
            <a:endParaRPr lang="en-US" dirty="0"/>
          </a:p>
        </p:txBody>
      </p:sp>
      <p:pic>
        <p:nvPicPr>
          <p:cNvPr id="6" name="Content Placeholder 5" descr="Qr code&#10;&#10;Description automatically generated">
            <a:extLst>
              <a:ext uri="{FF2B5EF4-FFF2-40B4-BE49-F238E27FC236}">
                <a16:creationId xmlns:a16="http://schemas.microsoft.com/office/drawing/2014/main" id="{4F146A5D-C64B-4F2C-B2A7-452F577F124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66560" y="1508760"/>
            <a:ext cx="4351338" cy="4351338"/>
          </a:xfrm>
        </p:spPr>
      </p:pic>
    </p:spTree>
    <p:extLst>
      <p:ext uri="{BB962C8B-B14F-4D97-AF65-F5344CB8AC3E}">
        <p14:creationId xmlns:p14="http://schemas.microsoft.com/office/powerpoint/2010/main" val="92207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D3ED5-4CE5-4C1B-BE44-15F7CF5DD004}"/>
              </a:ext>
            </a:extLst>
          </p:cNvPr>
          <p:cNvSpPr>
            <a:spLocks noGrp="1"/>
          </p:cNvSpPr>
          <p:nvPr>
            <p:ph type="title"/>
          </p:nvPr>
        </p:nvSpPr>
        <p:spPr>
          <a:xfrm>
            <a:off x="2249424" y="365125"/>
            <a:ext cx="9104376" cy="1325563"/>
          </a:xfrm>
        </p:spPr>
        <p:txBody>
          <a:bodyPr>
            <a:normAutofit fontScale="90000"/>
          </a:bodyPr>
          <a:lstStyle/>
          <a:p>
            <a:r>
              <a:rPr lang="en-US" dirty="0"/>
              <a:t>Of the following categories, which type of non-opioid analgesic would you start first for this patient?</a:t>
            </a:r>
          </a:p>
        </p:txBody>
      </p:sp>
      <p:sp>
        <p:nvSpPr>
          <p:cNvPr id="7" name="Text Placeholder 6" hidden="1">
            <a:extLst>
              <a:ext uri="{FF2B5EF4-FFF2-40B4-BE49-F238E27FC236}">
                <a16:creationId xmlns:a16="http://schemas.microsoft.com/office/drawing/2014/main" id="{5CC015B2-70F0-433F-AE9A-C5C58B68B19C}"/>
              </a:ext>
            </a:extLst>
          </p:cNvPr>
          <p:cNvSpPr>
            <a:spLocks noGrp="1"/>
          </p:cNvSpPr>
          <p:nvPr>
            <p:ph type="body" idx="1"/>
          </p:nvPr>
        </p:nvSpPr>
        <p:spPr/>
        <p:txBody>
          <a:bodyPr/>
          <a:lstStyle/>
          <a:p>
            <a:endParaRPr lang="en-US"/>
          </a:p>
        </p:txBody>
      </p:sp>
      <p:sp>
        <p:nvSpPr>
          <p:cNvPr id="32" name="MeetingNumber">
            <a:extLst>
              <a:ext uri="{FF2B5EF4-FFF2-40B4-BE49-F238E27FC236}">
                <a16:creationId xmlns:a16="http://schemas.microsoft.com/office/drawing/2014/main" id="{BDD9560A-4B38-4009-B3E0-604DA46FAC1B}"/>
              </a:ext>
            </a:extLst>
          </p:cNvPr>
          <p:cNvSpPr txBox="1"/>
          <p:nvPr>
            <p:custDataLst>
              <p:tags r:id="rId2"/>
            </p:custDataLst>
          </p:nvPr>
        </p:nvSpPr>
        <p:spPr>
          <a:xfrm>
            <a:off x="2249424" y="6226759"/>
            <a:ext cx="3207545" cy="369332"/>
          </a:xfrm>
          <a:prstGeom prst="rect">
            <a:avLst/>
          </a:prstGeom>
          <a:noFill/>
        </p:spPr>
        <p:txBody>
          <a:bodyPr vert="horz" wrap="none" rtlCol="0">
            <a:spAutoFit/>
          </a:bodyPr>
          <a:lstStyle/>
          <a:p>
            <a:pPr algn="ctr"/>
            <a:r>
              <a:rPr lang="en-US" dirty="0"/>
              <a:t>Join: </a:t>
            </a:r>
            <a:r>
              <a:rPr lang="en-US" b="1" dirty="0" err="1"/>
              <a:t>vevox.app</a:t>
            </a:r>
            <a:r>
              <a:rPr lang="en-US" dirty="0"/>
              <a:t> ID: </a:t>
            </a:r>
            <a:r>
              <a:rPr lang="en-US" b="1" dirty="0"/>
              <a:t>144-581-730</a:t>
            </a:r>
          </a:p>
        </p:txBody>
      </p:sp>
      <p:sp>
        <p:nvSpPr>
          <p:cNvPr id="33" name="VoteNow">
            <a:extLst>
              <a:ext uri="{FF2B5EF4-FFF2-40B4-BE49-F238E27FC236}">
                <a16:creationId xmlns:a16="http://schemas.microsoft.com/office/drawing/2014/main" id="{7E7B6AA1-6ED0-4732-B00E-21531F88A048}"/>
              </a:ext>
            </a:extLst>
          </p:cNvPr>
          <p:cNvSpPr/>
          <p:nvPr/>
        </p:nvSpPr>
        <p:spPr>
          <a:xfrm>
            <a:off x="10795000" y="127000"/>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a:t>POLL OPEN</a:t>
            </a:r>
          </a:p>
        </p:txBody>
      </p:sp>
      <p:sp>
        <p:nvSpPr>
          <p:cNvPr id="34" name="OpenQuestion">
            <a:extLst>
              <a:ext uri="{FF2B5EF4-FFF2-40B4-BE49-F238E27FC236}">
                <a16:creationId xmlns:a16="http://schemas.microsoft.com/office/drawing/2014/main" id="{2A70936C-2D2A-41B1-9EDE-75F3A7A7E677}"/>
              </a:ext>
            </a:extLst>
          </p:cNvPr>
          <p:cNvSpPr/>
          <p:nvPr>
            <p:custDataLst>
              <p:tags r:id="rId3"/>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a:t>Vote Trigger</a:t>
            </a:r>
          </a:p>
        </p:txBody>
      </p:sp>
      <p:sp>
        <p:nvSpPr>
          <p:cNvPr id="59" name="Lightning Bolt 58" descr="-">
            <a:extLst>
              <a:ext uri="{FF2B5EF4-FFF2-40B4-BE49-F238E27FC236}">
                <a16:creationId xmlns:a16="http://schemas.microsoft.com/office/drawing/2014/main" id="{53990593-CCE0-4C6E-896F-669EAD08BF9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Chart" descr="Polling results chart">
            <a:extLst>
              <a:ext uri="{FF2B5EF4-FFF2-40B4-BE49-F238E27FC236}">
                <a16:creationId xmlns:a16="http://schemas.microsoft.com/office/drawing/2014/main" id="{B03686C2-133B-4116-ADEB-F73F04B7C7FB}"/>
              </a:ext>
            </a:extLst>
          </p:cNvPr>
          <p:cNvGrpSpPr/>
          <p:nvPr>
            <p:custDataLst>
              <p:tags r:id="rId4"/>
            </p:custDataLst>
          </p:nvPr>
        </p:nvGrpSpPr>
        <p:grpSpPr>
          <a:xfrm>
            <a:off x="2249424" y="1825625"/>
            <a:ext cx="9104376" cy="4308613"/>
            <a:chOff x="2249424" y="1825625"/>
            <a:chExt cx="9104376" cy="4308613"/>
          </a:xfrm>
        </p:grpSpPr>
        <p:sp>
          <p:nvSpPr>
            <p:cNvPr id="35" name="Key_1">
              <a:extLst>
                <a:ext uri="{FF2B5EF4-FFF2-40B4-BE49-F238E27FC236}">
                  <a16:creationId xmlns:a16="http://schemas.microsoft.com/office/drawing/2014/main" id="{EDF1DBF7-5E88-4844-B79D-5F1B2848692B}"/>
                </a:ext>
              </a:extLst>
            </p:cNvPr>
            <p:cNvSpPr txBox="1"/>
            <p:nvPr>
              <p:custDataLst>
                <p:tags r:id="rId5"/>
              </p:custDataLst>
            </p:nvPr>
          </p:nvSpPr>
          <p:spPr>
            <a:xfrm>
              <a:off x="2249424" y="1825625"/>
              <a:ext cx="412199" cy="465897"/>
            </a:xfrm>
            <a:prstGeom prst="rect">
              <a:avLst/>
            </a:prstGeom>
            <a:noFill/>
          </p:spPr>
          <p:txBody>
            <a:bodyPr vert="horz" wrap="none" lIns="95250" tIns="50800" rIns="203200" bIns="0" rtlCol="0" anchor="t">
              <a:spAutoFit/>
            </a:bodyPr>
            <a:lstStyle/>
            <a:p>
              <a:pPr algn="r"/>
              <a:r>
                <a:rPr lang="en-US" sz="2694"/>
                <a:t>1</a:t>
              </a:r>
            </a:p>
          </p:txBody>
        </p:sp>
        <p:sp>
          <p:nvSpPr>
            <p:cNvPr id="36" name="Description_1">
              <a:extLst>
                <a:ext uri="{FF2B5EF4-FFF2-40B4-BE49-F238E27FC236}">
                  <a16:creationId xmlns:a16="http://schemas.microsoft.com/office/drawing/2014/main" id="{2A12880E-79FE-463D-99B8-5DCEE551A8D2}"/>
                </a:ext>
              </a:extLst>
            </p:cNvPr>
            <p:cNvSpPr txBox="1"/>
            <p:nvPr>
              <p:custDataLst>
                <p:tags r:id="rId6"/>
              </p:custDataLst>
            </p:nvPr>
          </p:nvSpPr>
          <p:spPr>
            <a:xfrm>
              <a:off x="2661623" y="1825625"/>
              <a:ext cx="8692177" cy="491545"/>
            </a:xfrm>
            <a:prstGeom prst="rect">
              <a:avLst/>
            </a:prstGeom>
            <a:noFill/>
          </p:spPr>
          <p:txBody>
            <a:bodyPr vert="horz" wrap="square" lIns="0" tIns="50800" rIns="0" bIns="25400" rtlCol="0" anchor="t">
              <a:spAutoFit/>
            </a:bodyPr>
            <a:lstStyle/>
            <a:p>
              <a:r>
                <a:rPr lang="en-US" sz="2694"/>
                <a:t>Topical</a:t>
              </a:r>
            </a:p>
          </p:txBody>
        </p:sp>
        <p:sp>
          <p:nvSpPr>
            <p:cNvPr id="37" name="Value_1" hidden="1">
              <a:extLst>
                <a:ext uri="{FF2B5EF4-FFF2-40B4-BE49-F238E27FC236}">
                  <a16:creationId xmlns:a16="http://schemas.microsoft.com/office/drawing/2014/main" id="{100606B8-B1A8-458A-B2D7-3FA10ABF4C82}"/>
                </a:ext>
              </a:extLst>
            </p:cNvPr>
            <p:cNvSpPr txBox="1"/>
            <p:nvPr>
              <p:custDataLst>
                <p:tags r:id="rId7"/>
              </p:custDataLst>
            </p:nvPr>
          </p:nvSpPr>
          <p:spPr>
            <a:xfrm>
              <a:off x="2661623" y="2348102"/>
              <a:ext cx="394339" cy="310854"/>
            </a:xfrm>
            <a:prstGeom prst="rect">
              <a:avLst/>
            </a:prstGeom>
            <a:noFill/>
          </p:spPr>
          <p:txBody>
            <a:bodyPr vert="horz" wrap="none" lIns="76200" tIns="0" rIns="0" bIns="0" rtlCol="0" anchor="t">
              <a:spAutoFit/>
            </a:bodyPr>
            <a:lstStyle/>
            <a:p>
              <a:r>
                <a:rPr lang="en-US" sz="2020"/>
                <a:t>0%</a:t>
              </a:r>
            </a:p>
          </p:txBody>
        </p:sp>
        <p:sp>
          <p:nvSpPr>
            <p:cNvPr id="38" name="Bar_1" hidden="1">
              <a:extLst>
                <a:ext uri="{FF2B5EF4-FFF2-40B4-BE49-F238E27FC236}">
                  <a16:creationId xmlns:a16="http://schemas.microsoft.com/office/drawing/2014/main" id="{D26235D7-C428-42A7-B7C8-48C498A2EA3A}"/>
                </a:ext>
              </a:extLst>
            </p:cNvPr>
            <p:cNvSpPr/>
            <p:nvPr>
              <p:custDataLst>
                <p:tags r:id="rId8"/>
              </p:custDataLst>
            </p:nvPr>
          </p:nvSpPr>
          <p:spPr>
            <a:xfrm>
              <a:off x="2661623" y="232987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Key_2">
              <a:extLst>
                <a:ext uri="{FF2B5EF4-FFF2-40B4-BE49-F238E27FC236}">
                  <a16:creationId xmlns:a16="http://schemas.microsoft.com/office/drawing/2014/main" id="{C4D2C63E-8F47-4A59-86A4-563EA25D4AEE}"/>
                </a:ext>
              </a:extLst>
            </p:cNvPr>
            <p:cNvSpPr txBox="1"/>
            <p:nvPr>
              <p:custDataLst>
                <p:tags r:id="rId9"/>
              </p:custDataLst>
            </p:nvPr>
          </p:nvSpPr>
          <p:spPr>
            <a:xfrm>
              <a:off x="2249424" y="2689888"/>
              <a:ext cx="412199" cy="465897"/>
            </a:xfrm>
            <a:prstGeom prst="rect">
              <a:avLst/>
            </a:prstGeom>
            <a:noFill/>
          </p:spPr>
          <p:txBody>
            <a:bodyPr vert="horz" wrap="none" lIns="95250" tIns="50800" rIns="203200" bIns="0" rtlCol="0" anchor="t">
              <a:spAutoFit/>
            </a:bodyPr>
            <a:lstStyle/>
            <a:p>
              <a:pPr algn="r"/>
              <a:r>
                <a:rPr lang="en-US" sz="2694"/>
                <a:t>2</a:t>
              </a:r>
            </a:p>
          </p:txBody>
        </p:sp>
        <p:sp>
          <p:nvSpPr>
            <p:cNvPr id="40" name="Description_2">
              <a:extLst>
                <a:ext uri="{FF2B5EF4-FFF2-40B4-BE49-F238E27FC236}">
                  <a16:creationId xmlns:a16="http://schemas.microsoft.com/office/drawing/2014/main" id="{0026C7B0-F2D4-4AF3-9D91-C9BED0B41247}"/>
                </a:ext>
              </a:extLst>
            </p:cNvPr>
            <p:cNvSpPr txBox="1"/>
            <p:nvPr>
              <p:custDataLst>
                <p:tags r:id="rId10"/>
              </p:custDataLst>
            </p:nvPr>
          </p:nvSpPr>
          <p:spPr>
            <a:xfrm>
              <a:off x="2661623" y="2689888"/>
              <a:ext cx="8692177" cy="491545"/>
            </a:xfrm>
            <a:prstGeom prst="rect">
              <a:avLst/>
            </a:prstGeom>
            <a:noFill/>
          </p:spPr>
          <p:txBody>
            <a:bodyPr vert="horz" wrap="square" lIns="0" tIns="50800" rIns="0" bIns="25400" rtlCol="0" anchor="t">
              <a:spAutoFit/>
            </a:bodyPr>
            <a:lstStyle/>
            <a:p>
              <a:r>
                <a:rPr lang="en-US" sz="2694" dirty="0"/>
                <a:t>Anti-Depressant</a:t>
              </a:r>
            </a:p>
          </p:txBody>
        </p:sp>
        <p:sp>
          <p:nvSpPr>
            <p:cNvPr id="41" name="Value_2" hidden="1">
              <a:extLst>
                <a:ext uri="{FF2B5EF4-FFF2-40B4-BE49-F238E27FC236}">
                  <a16:creationId xmlns:a16="http://schemas.microsoft.com/office/drawing/2014/main" id="{74C0BE2E-E4E7-499E-9D3C-8CA0299E33CA}"/>
                </a:ext>
              </a:extLst>
            </p:cNvPr>
            <p:cNvSpPr txBox="1"/>
            <p:nvPr>
              <p:custDataLst>
                <p:tags r:id="rId11"/>
              </p:custDataLst>
            </p:nvPr>
          </p:nvSpPr>
          <p:spPr>
            <a:xfrm>
              <a:off x="2661623" y="3212364"/>
              <a:ext cx="394339" cy="310854"/>
            </a:xfrm>
            <a:prstGeom prst="rect">
              <a:avLst/>
            </a:prstGeom>
            <a:noFill/>
          </p:spPr>
          <p:txBody>
            <a:bodyPr vert="horz" wrap="none" lIns="76200" tIns="0" rIns="0" bIns="0" rtlCol="0" anchor="t">
              <a:spAutoFit/>
            </a:bodyPr>
            <a:lstStyle/>
            <a:p>
              <a:r>
                <a:rPr lang="en-US" sz="2020"/>
                <a:t>0%</a:t>
              </a:r>
            </a:p>
          </p:txBody>
        </p:sp>
        <p:sp>
          <p:nvSpPr>
            <p:cNvPr id="42" name="Bar_2" hidden="1">
              <a:extLst>
                <a:ext uri="{FF2B5EF4-FFF2-40B4-BE49-F238E27FC236}">
                  <a16:creationId xmlns:a16="http://schemas.microsoft.com/office/drawing/2014/main" id="{5E8E2929-7CD9-409C-AC4A-48E9C2173A93}"/>
                </a:ext>
              </a:extLst>
            </p:cNvPr>
            <p:cNvSpPr/>
            <p:nvPr>
              <p:custDataLst>
                <p:tags r:id="rId12"/>
              </p:custDataLst>
            </p:nvPr>
          </p:nvSpPr>
          <p:spPr>
            <a:xfrm>
              <a:off x="2661623" y="3194133"/>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Key_3">
              <a:extLst>
                <a:ext uri="{FF2B5EF4-FFF2-40B4-BE49-F238E27FC236}">
                  <a16:creationId xmlns:a16="http://schemas.microsoft.com/office/drawing/2014/main" id="{4ABFDA96-6A43-4BAF-A7BE-1A0DCC6F61F5}"/>
                </a:ext>
              </a:extLst>
            </p:cNvPr>
            <p:cNvSpPr txBox="1"/>
            <p:nvPr>
              <p:custDataLst>
                <p:tags r:id="rId13"/>
              </p:custDataLst>
            </p:nvPr>
          </p:nvSpPr>
          <p:spPr>
            <a:xfrm>
              <a:off x="2249424" y="3554150"/>
              <a:ext cx="412199" cy="465897"/>
            </a:xfrm>
            <a:prstGeom prst="rect">
              <a:avLst/>
            </a:prstGeom>
            <a:noFill/>
          </p:spPr>
          <p:txBody>
            <a:bodyPr vert="horz" wrap="none" lIns="95250" tIns="50800" rIns="203200" bIns="0" rtlCol="0" anchor="t">
              <a:spAutoFit/>
            </a:bodyPr>
            <a:lstStyle/>
            <a:p>
              <a:pPr algn="r"/>
              <a:r>
                <a:rPr lang="en-US" sz="2694"/>
                <a:t>3</a:t>
              </a:r>
            </a:p>
          </p:txBody>
        </p:sp>
        <p:sp>
          <p:nvSpPr>
            <p:cNvPr id="44" name="Description_3">
              <a:extLst>
                <a:ext uri="{FF2B5EF4-FFF2-40B4-BE49-F238E27FC236}">
                  <a16:creationId xmlns:a16="http://schemas.microsoft.com/office/drawing/2014/main" id="{7723EC4A-2BC9-4AFD-91A9-D9EE753C4549}"/>
                </a:ext>
              </a:extLst>
            </p:cNvPr>
            <p:cNvSpPr txBox="1"/>
            <p:nvPr>
              <p:custDataLst>
                <p:tags r:id="rId14"/>
              </p:custDataLst>
            </p:nvPr>
          </p:nvSpPr>
          <p:spPr>
            <a:xfrm>
              <a:off x="2661623" y="3554150"/>
              <a:ext cx="8692177" cy="491545"/>
            </a:xfrm>
            <a:prstGeom prst="rect">
              <a:avLst/>
            </a:prstGeom>
            <a:noFill/>
          </p:spPr>
          <p:txBody>
            <a:bodyPr vert="horz" wrap="square" lIns="0" tIns="50800" rIns="0" bIns="25400" rtlCol="0" anchor="t">
              <a:spAutoFit/>
            </a:bodyPr>
            <a:lstStyle/>
            <a:p>
              <a:r>
                <a:rPr lang="en-US" sz="2694"/>
                <a:t>Anti-Epileptic</a:t>
              </a:r>
            </a:p>
          </p:txBody>
        </p:sp>
        <p:sp>
          <p:nvSpPr>
            <p:cNvPr id="45" name="Value_3" hidden="1">
              <a:extLst>
                <a:ext uri="{FF2B5EF4-FFF2-40B4-BE49-F238E27FC236}">
                  <a16:creationId xmlns:a16="http://schemas.microsoft.com/office/drawing/2014/main" id="{82461AFE-4818-4CC8-999E-2CC9B483BCC7}"/>
                </a:ext>
              </a:extLst>
            </p:cNvPr>
            <p:cNvSpPr txBox="1"/>
            <p:nvPr>
              <p:custDataLst>
                <p:tags r:id="rId15"/>
              </p:custDataLst>
            </p:nvPr>
          </p:nvSpPr>
          <p:spPr>
            <a:xfrm>
              <a:off x="2661623" y="4076627"/>
              <a:ext cx="394339" cy="310854"/>
            </a:xfrm>
            <a:prstGeom prst="rect">
              <a:avLst/>
            </a:prstGeom>
            <a:noFill/>
          </p:spPr>
          <p:txBody>
            <a:bodyPr vert="horz" wrap="none" lIns="76200" tIns="0" rIns="0" bIns="0" rtlCol="0" anchor="t">
              <a:spAutoFit/>
            </a:bodyPr>
            <a:lstStyle/>
            <a:p>
              <a:r>
                <a:rPr lang="en-US" sz="2020"/>
                <a:t>0%</a:t>
              </a:r>
            </a:p>
          </p:txBody>
        </p:sp>
        <p:sp>
          <p:nvSpPr>
            <p:cNvPr id="46" name="Bar_3" hidden="1">
              <a:extLst>
                <a:ext uri="{FF2B5EF4-FFF2-40B4-BE49-F238E27FC236}">
                  <a16:creationId xmlns:a16="http://schemas.microsoft.com/office/drawing/2014/main" id="{B68C7F95-6EBC-489F-8D35-90EC8CA8FD81}"/>
                </a:ext>
              </a:extLst>
            </p:cNvPr>
            <p:cNvSpPr/>
            <p:nvPr>
              <p:custDataLst>
                <p:tags r:id="rId16"/>
              </p:custDataLst>
            </p:nvPr>
          </p:nvSpPr>
          <p:spPr>
            <a:xfrm>
              <a:off x="2661623" y="4058395"/>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Key_4">
              <a:extLst>
                <a:ext uri="{FF2B5EF4-FFF2-40B4-BE49-F238E27FC236}">
                  <a16:creationId xmlns:a16="http://schemas.microsoft.com/office/drawing/2014/main" id="{6165C58A-AF27-4550-8787-7D74373D96C7}"/>
                </a:ext>
              </a:extLst>
            </p:cNvPr>
            <p:cNvSpPr txBox="1"/>
            <p:nvPr>
              <p:custDataLst>
                <p:tags r:id="rId17"/>
              </p:custDataLst>
            </p:nvPr>
          </p:nvSpPr>
          <p:spPr>
            <a:xfrm>
              <a:off x="2249424" y="4418412"/>
              <a:ext cx="412199" cy="465897"/>
            </a:xfrm>
            <a:prstGeom prst="rect">
              <a:avLst/>
            </a:prstGeom>
            <a:noFill/>
          </p:spPr>
          <p:txBody>
            <a:bodyPr vert="horz" wrap="none" lIns="95250" tIns="50800" rIns="203200" bIns="0" rtlCol="0" anchor="t">
              <a:spAutoFit/>
            </a:bodyPr>
            <a:lstStyle/>
            <a:p>
              <a:pPr algn="r"/>
              <a:r>
                <a:rPr lang="en-US" sz="2694"/>
                <a:t>4</a:t>
              </a:r>
            </a:p>
          </p:txBody>
        </p:sp>
        <p:sp>
          <p:nvSpPr>
            <p:cNvPr id="48" name="Description_4">
              <a:extLst>
                <a:ext uri="{FF2B5EF4-FFF2-40B4-BE49-F238E27FC236}">
                  <a16:creationId xmlns:a16="http://schemas.microsoft.com/office/drawing/2014/main" id="{10F801BE-A851-48AE-B907-4E9E6C862B40}"/>
                </a:ext>
              </a:extLst>
            </p:cNvPr>
            <p:cNvSpPr txBox="1"/>
            <p:nvPr>
              <p:custDataLst>
                <p:tags r:id="rId18"/>
              </p:custDataLst>
            </p:nvPr>
          </p:nvSpPr>
          <p:spPr>
            <a:xfrm>
              <a:off x="2661623" y="4418412"/>
              <a:ext cx="8692177" cy="491545"/>
            </a:xfrm>
            <a:prstGeom prst="rect">
              <a:avLst/>
            </a:prstGeom>
            <a:noFill/>
          </p:spPr>
          <p:txBody>
            <a:bodyPr vert="horz" wrap="square" lIns="0" tIns="50800" rIns="0" bIns="25400" rtlCol="0" anchor="t">
              <a:spAutoFit/>
            </a:bodyPr>
            <a:lstStyle/>
            <a:p>
              <a:r>
                <a:rPr lang="en-US" sz="2694"/>
                <a:t>Muscle Relaxant</a:t>
              </a:r>
            </a:p>
          </p:txBody>
        </p:sp>
        <p:sp>
          <p:nvSpPr>
            <p:cNvPr id="49" name="Value_4" hidden="1">
              <a:extLst>
                <a:ext uri="{FF2B5EF4-FFF2-40B4-BE49-F238E27FC236}">
                  <a16:creationId xmlns:a16="http://schemas.microsoft.com/office/drawing/2014/main" id="{1B7C09D0-C767-41A1-9A36-860E2FDA62C2}"/>
                </a:ext>
              </a:extLst>
            </p:cNvPr>
            <p:cNvSpPr txBox="1"/>
            <p:nvPr>
              <p:custDataLst>
                <p:tags r:id="rId19"/>
              </p:custDataLst>
            </p:nvPr>
          </p:nvSpPr>
          <p:spPr>
            <a:xfrm>
              <a:off x="2661623" y="4940889"/>
              <a:ext cx="394339" cy="310854"/>
            </a:xfrm>
            <a:prstGeom prst="rect">
              <a:avLst/>
            </a:prstGeom>
            <a:noFill/>
          </p:spPr>
          <p:txBody>
            <a:bodyPr vert="horz" wrap="none" lIns="76200" tIns="0" rIns="0" bIns="0" rtlCol="0" anchor="t">
              <a:spAutoFit/>
            </a:bodyPr>
            <a:lstStyle/>
            <a:p>
              <a:r>
                <a:rPr lang="en-US" sz="2020"/>
                <a:t>0%</a:t>
              </a:r>
            </a:p>
          </p:txBody>
        </p:sp>
        <p:sp>
          <p:nvSpPr>
            <p:cNvPr id="50" name="Bar_4" hidden="1">
              <a:extLst>
                <a:ext uri="{FF2B5EF4-FFF2-40B4-BE49-F238E27FC236}">
                  <a16:creationId xmlns:a16="http://schemas.microsoft.com/office/drawing/2014/main" id="{9DB5FD2C-067B-4B64-A706-7B341781DE62}"/>
                </a:ext>
              </a:extLst>
            </p:cNvPr>
            <p:cNvSpPr/>
            <p:nvPr>
              <p:custDataLst>
                <p:tags r:id="rId20"/>
              </p:custDataLst>
            </p:nvPr>
          </p:nvSpPr>
          <p:spPr>
            <a:xfrm>
              <a:off x="2661623" y="4922658"/>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Key_5">
              <a:extLst>
                <a:ext uri="{FF2B5EF4-FFF2-40B4-BE49-F238E27FC236}">
                  <a16:creationId xmlns:a16="http://schemas.microsoft.com/office/drawing/2014/main" id="{590A0396-2DF0-4D35-92E3-D69330EEAE50}"/>
                </a:ext>
              </a:extLst>
            </p:cNvPr>
            <p:cNvSpPr txBox="1"/>
            <p:nvPr>
              <p:custDataLst>
                <p:tags r:id="rId21"/>
              </p:custDataLst>
            </p:nvPr>
          </p:nvSpPr>
          <p:spPr>
            <a:xfrm>
              <a:off x="2249424" y="5282675"/>
              <a:ext cx="412199" cy="465897"/>
            </a:xfrm>
            <a:prstGeom prst="rect">
              <a:avLst/>
            </a:prstGeom>
            <a:noFill/>
          </p:spPr>
          <p:txBody>
            <a:bodyPr vert="horz" wrap="none" lIns="95250" tIns="50800" rIns="203200" bIns="0" rtlCol="0" anchor="t">
              <a:spAutoFit/>
            </a:bodyPr>
            <a:lstStyle/>
            <a:p>
              <a:pPr algn="r"/>
              <a:r>
                <a:rPr lang="en-US" sz="2694"/>
                <a:t>5</a:t>
              </a:r>
            </a:p>
          </p:txBody>
        </p:sp>
        <p:sp>
          <p:nvSpPr>
            <p:cNvPr id="52" name="Description_5">
              <a:extLst>
                <a:ext uri="{FF2B5EF4-FFF2-40B4-BE49-F238E27FC236}">
                  <a16:creationId xmlns:a16="http://schemas.microsoft.com/office/drawing/2014/main" id="{4C3CC813-C4FA-487B-B99D-C241B020B461}"/>
                </a:ext>
              </a:extLst>
            </p:cNvPr>
            <p:cNvSpPr txBox="1"/>
            <p:nvPr>
              <p:custDataLst>
                <p:tags r:id="rId22"/>
              </p:custDataLst>
            </p:nvPr>
          </p:nvSpPr>
          <p:spPr>
            <a:xfrm>
              <a:off x="2661623" y="5282675"/>
              <a:ext cx="8692177" cy="491545"/>
            </a:xfrm>
            <a:prstGeom prst="rect">
              <a:avLst/>
            </a:prstGeom>
            <a:noFill/>
          </p:spPr>
          <p:txBody>
            <a:bodyPr vert="horz" wrap="square" lIns="0" tIns="50800" rIns="0" bIns="25400" rtlCol="0" anchor="t">
              <a:spAutoFit/>
            </a:bodyPr>
            <a:lstStyle/>
            <a:p>
              <a:r>
                <a:rPr lang="en-US" sz="2694"/>
                <a:t>IV Therapy</a:t>
              </a:r>
            </a:p>
          </p:txBody>
        </p:sp>
        <p:sp>
          <p:nvSpPr>
            <p:cNvPr id="53" name="Value_5" hidden="1">
              <a:extLst>
                <a:ext uri="{FF2B5EF4-FFF2-40B4-BE49-F238E27FC236}">
                  <a16:creationId xmlns:a16="http://schemas.microsoft.com/office/drawing/2014/main" id="{54766CC2-57A7-4583-816D-733171784F4F}"/>
                </a:ext>
              </a:extLst>
            </p:cNvPr>
            <p:cNvSpPr txBox="1"/>
            <p:nvPr>
              <p:custDataLst>
                <p:tags r:id="rId23"/>
              </p:custDataLst>
            </p:nvPr>
          </p:nvSpPr>
          <p:spPr>
            <a:xfrm>
              <a:off x="2661623" y="5805152"/>
              <a:ext cx="394339" cy="310854"/>
            </a:xfrm>
            <a:prstGeom prst="rect">
              <a:avLst/>
            </a:prstGeom>
            <a:noFill/>
          </p:spPr>
          <p:txBody>
            <a:bodyPr vert="horz" wrap="none" lIns="76200" tIns="0" rIns="0" bIns="0" rtlCol="0" anchor="t">
              <a:spAutoFit/>
            </a:bodyPr>
            <a:lstStyle/>
            <a:p>
              <a:r>
                <a:rPr lang="en-US" sz="2020"/>
                <a:t>0%</a:t>
              </a:r>
            </a:p>
          </p:txBody>
        </p:sp>
        <p:sp>
          <p:nvSpPr>
            <p:cNvPr id="54" name="Bar_5" hidden="1">
              <a:extLst>
                <a:ext uri="{FF2B5EF4-FFF2-40B4-BE49-F238E27FC236}">
                  <a16:creationId xmlns:a16="http://schemas.microsoft.com/office/drawing/2014/main" id="{4CDC033F-23FF-4E9B-98CD-13084594E36C}"/>
                </a:ext>
              </a:extLst>
            </p:cNvPr>
            <p:cNvSpPr/>
            <p:nvPr>
              <p:custDataLst>
                <p:tags r:id="rId24"/>
              </p:custDataLst>
            </p:nvPr>
          </p:nvSpPr>
          <p:spPr>
            <a:xfrm>
              <a:off x="2661623" y="578692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anvas" hidden="1">
              <a:extLst>
                <a:ext uri="{FF2B5EF4-FFF2-40B4-BE49-F238E27FC236}">
                  <a16:creationId xmlns:a16="http://schemas.microsoft.com/office/drawing/2014/main" id="{F51E3F9E-C9C9-44A7-A2BA-69AC5AD8BD52}"/>
                </a:ext>
              </a:extLst>
            </p:cNvPr>
            <p:cNvSpPr/>
            <p:nvPr/>
          </p:nvSpPr>
          <p:spPr>
            <a:xfrm>
              <a:off x="2661623" y="1825625"/>
              <a:ext cx="8123148" cy="4308613"/>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Lightning Bolt 61" descr="-">
            <a:extLst>
              <a:ext uri="{FF2B5EF4-FFF2-40B4-BE49-F238E27FC236}">
                <a16:creationId xmlns:a16="http://schemas.microsoft.com/office/drawing/2014/main" id="{FAB14E48-ED79-4B4D-A810-4730A6188DB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93A4F3D6-B3CA-4699-B93C-70F5E1FF5C1D}"/>
              </a:ext>
            </a:extLst>
          </p:cNvPr>
          <p:cNvSpPr/>
          <p:nvPr/>
        </p:nvSpPr>
        <p:spPr>
          <a:xfrm>
            <a:off x="138880" y="365125"/>
            <a:ext cx="1973042" cy="105643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6" action="ppaction://hlinksldjump"/>
              </a:rPr>
              <a:t>Med List</a:t>
            </a:r>
            <a:endParaRPr lang="en-US" sz="3000" dirty="0">
              <a:latin typeface="Ink Free" panose="03080402000500000000" pitchFamily="66" charset="0"/>
            </a:endParaRPr>
          </a:p>
        </p:txBody>
      </p:sp>
    </p:spTree>
    <p:custDataLst>
      <p:tags r:id="rId1"/>
    </p:custDataLst>
    <p:extLst>
      <p:ext uri="{BB962C8B-B14F-4D97-AF65-F5344CB8AC3E}">
        <p14:creationId xmlns:p14="http://schemas.microsoft.com/office/powerpoint/2010/main" val="4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B50540-6207-44CB-9444-278767D107FB}"/>
              </a:ext>
            </a:extLst>
          </p:cNvPr>
          <p:cNvSpPr>
            <a:spLocks noGrp="1"/>
          </p:cNvSpPr>
          <p:nvPr>
            <p:ph type="title"/>
          </p:nvPr>
        </p:nvSpPr>
        <p:spPr>
          <a:xfrm>
            <a:off x="2249424" y="365125"/>
            <a:ext cx="9104376" cy="1325563"/>
          </a:xfrm>
        </p:spPr>
        <p:txBody>
          <a:bodyPr>
            <a:normAutofit fontScale="90000"/>
          </a:bodyPr>
          <a:lstStyle/>
          <a:p>
            <a:r>
              <a:rPr lang="en-US" dirty="0"/>
              <a:t>If your first selection was ineffective, which type of non-opioid analgesic would you start next for this patient?</a:t>
            </a:r>
          </a:p>
        </p:txBody>
      </p:sp>
      <p:sp>
        <p:nvSpPr>
          <p:cNvPr id="5" name="Text Placeholder 4" hidden="1">
            <a:extLst>
              <a:ext uri="{FF2B5EF4-FFF2-40B4-BE49-F238E27FC236}">
                <a16:creationId xmlns:a16="http://schemas.microsoft.com/office/drawing/2014/main" id="{A5BA9E1F-B6B6-455A-A925-7A83CF13652A}"/>
              </a:ext>
            </a:extLst>
          </p:cNvPr>
          <p:cNvSpPr>
            <a:spLocks noGrp="1"/>
          </p:cNvSpPr>
          <p:nvPr>
            <p:ph type="body" idx="1"/>
          </p:nvPr>
        </p:nvSpPr>
        <p:spPr>
          <a:xfrm>
            <a:off x="2249425" y="1825625"/>
            <a:ext cx="9104503" cy="4351338"/>
          </a:xfrm>
        </p:spPr>
        <p:txBody>
          <a:bodyPr/>
          <a:lstStyle/>
          <a:p>
            <a:endParaRPr lang="en-US"/>
          </a:p>
        </p:txBody>
      </p:sp>
      <p:sp>
        <p:nvSpPr>
          <p:cNvPr id="30" name="MeetingNumber">
            <a:extLst>
              <a:ext uri="{FF2B5EF4-FFF2-40B4-BE49-F238E27FC236}">
                <a16:creationId xmlns:a16="http://schemas.microsoft.com/office/drawing/2014/main" id="{F5606778-C97F-4AB5-B29D-39B04CA055A9}"/>
              </a:ext>
            </a:extLst>
          </p:cNvPr>
          <p:cNvSpPr txBox="1"/>
          <p:nvPr>
            <p:custDataLst>
              <p:tags r:id="rId2"/>
            </p:custDataLst>
          </p:nvPr>
        </p:nvSpPr>
        <p:spPr>
          <a:xfrm>
            <a:off x="2249424" y="6308209"/>
            <a:ext cx="3207546" cy="369332"/>
          </a:xfrm>
          <a:prstGeom prst="rect">
            <a:avLst/>
          </a:prstGeom>
          <a:noFill/>
        </p:spPr>
        <p:txBody>
          <a:bodyPr vert="horz" wrap="none" rtlCol="0">
            <a:spAutoFit/>
          </a:bodyPr>
          <a:lstStyle/>
          <a:p>
            <a:pPr algn="ctr"/>
            <a:r>
              <a:rPr lang="en-US" dirty="0"/>
              <a:t>Join: </a:t>
            </a:r>
            <a:r>
              <a:rPr lang="en-US" b="1" dirty="0" err="1"/>
              <a:t>vevox.app</a:t>
            </a:r>
            <a:r>
              <a:rPr lang="en-US" dirty="0"/>
              <a:t> ID: </a:t>
            </a:r>
            <a:r>
              <a:rPr lang="en-US" b="1" dirty="0"/>
              <a:t>144-581-730</a:t>
            </a:r>
          </a:p>
        </p:txBody>
      </p:sp>
      <p:sp>
        <p:nvSpPr>
          <p:cNvPr id="31" name="VoteNow">
            <a:extLst>
              <a:ext uri="{FF2B5EF4-FFF2-40B4-BE49-F238E27FC236}">
                <a16:creationId xmlns:a16="http://schemas.microsoft.com/office/drawing/2014/main" id="{CE452FBA-B982-471C-B7C8-84DD0A38A14C}"/>
              </a:ext>
            </a:extLst>
          </p:cNvPr>
          <p:cNvSpPr/>
          <p:nvPr/>
        </p:nvSpPr>
        <p:spPr>
          <a:xfrm>
            <a:off x="10795000" y="127000"/>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a:t>POLL OPEN</a:t>
            </a:r>
          </a:p>
        </p:txBody>
      </p:sp>
      <p:sp>
        <p:nvSpPr>
          <p:cNvPr id="32" name="OpenQuestion">
            <a:extLst>
              <a:ext uri="{FF2B5EF4-FFF2-40B4-BE49-F238E27FC236}">
                <a16:creationId xmlns:a16="http://schemas.microsoft.com/office/drawing/2014/main" id="{66EA2425-218B-4879-8707-69E795430F02}"/>
              </a:ext>
            </a:extLst>
          </p:cNvPr>
          <p:cNvSpPr/>
          <p:nvPr>
            <p:custDataLst>
              <p:tags r:id="rId3"/>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a:t>Vote Trigger</a:t>
            </a:r>
          </a:p>
        </p:txBody>
      </p:sp>
      <p:sp>
        <p:nvSpPr>
          <p:cNvPr id="57" name="Lightning Bolt 56" descr="-">
            <a:extLst>
              <a:ext uri="{FF2B5EF4-FFF2-40B4-BE49-F238E27FC236}">
                <a16:creationId xmlns:a16="http://schemas.microsoft.com/office/drawing/2014/main" id="{FD0DD6E9-01CE-48D9-A844-511A14912DD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descr="-">
            <a:extLst>
              <a:ext uri="{FF2B5EF4-FFF2-40B4-BE49-F238E27FC236}">
                <a16:creationId xmlns:a16="http://schemas.microsoft.com/office/drawing/2014/main" id="{6A1B4DAC-C89F-4CD4-8F29-8AAC71AFE7D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Chart" descr="Polling results chart">
            <a:extLst>
              <a:ext uri="{FF2B5EF4-FFF2-40B4-BE49-F238E27FC236}">
                <a16:creationId xmlns:a16="http://schemas.microsoft.com/office/drawing/2014/main" id="{468545A2-55A0-447B-B7F6-450FFB2E0904}"/>
              </a:ext>
            </a:extLst>
          </p:cNvPr>
          <p:cNvGrpSpPr/>
          <p:nvPr>
            <p:custDataLst>
              <p:tags r:id="rId4"/>
            </p:custDataLst>
          </p:nvPr>
        </p:nvGrpSpPr>
        <p:grpSpPr>
          <a:xfrm>
            <a:off x="2249425" y="1825625"/>
            <a:ext cx="9104503" cy="4308613"/>
            <a:chOff x="2249425" y="1825625"/>
            <a:chExt cx="9104503" cy="4308613"/>
          </a:xfrm>
        </p:grpSpPr>
        <p:sp>
          <p:nvSpPr>
            <p:cNvPr id="33" name="Key_1">
              <a:extLst>
                <a:ext uri="{FF2B5EF4-FFF2-40B4-BE49-F238E27FC236}">
                  <a16:creationId xmlns:a16="http://schemas.microsoft.com/office/drawing/2014/main" id="{C5F445F7-7E14-4791-907F-F2BB3D44837F}"/>
                </a:ext>
              </a:extLst>
            </p:cNvPr>
            <p:cNvSpPr txBox="1"/>
            <p:nvPr>
              <p:custDataLst>
                <p:tags r:id="rId5"/>
              </p:custDataLst>
            </p:nvPr>
          </p:nvSpPr>
          <p:spPr>
            <a:xfrm>
              <a:off x="2249425" y="1825625"/>
              <a:ext cx="562655" cy="465897"/>
            </a:xfrm>
            <a:prstGeom prst="rect">
              <a:avLst/>
            </a:prstGeom>
            <a:noFill/>
          </p:spPr>
          <p:txBody>
            <a:bodyPr vert="horz" wrap="none" lIns="95250" tIns="50800" rIns="203200" bIns="0" rtlCol="0" anchor="t">
              <a:spAutoFit/>
            </a:bodyPr>
            <a:lstStyle/>
            <a:p>
              <a:pPr algn="r"/>
              <a:r>
                <a:rPr lang="en-US" sz="2694"/>
                <a:t>1.</a:t>
              </a:r>
            </a:p>
          </p:txBody>
        </p:sp>
        <p:sp>
          <p:nvSpPr>
            <p:cNvPr id="34" name="Description_1">
              <a:extLst>
                <a:ext uri="{FF2B5EF4-FFF2-40B4-BE49-F238E27FC236}">
                  <a16:creationId xmlns:a16="http://schemas.microsoft.com/office/drawing/2014/main" id="{D5E8EABF-02D2-4A32-9E74-8DD5CA3CE538}"/>
                </a:ext>
              </a:extLst>
            </p:cNvPr>
            <p:cNvSpPr txBox="1"/>
            <p:nvPr>
              <p:custDataLst>
                <p:tags r:id="rId6"/>
              </p:custDataLst>
            </p:nvPr>
          </p:nvSpPr>
          <p:spPr>
            <a:xfrm>
              <a:off x="2812080" y="1825625"/>
              <a:ext cx="8541848" cy="491545"/>
            </a:xfrm>
            <a:prstGeom prst="rect">
              <a:avLst/>
            </a:prstGeom>
            <a:noFill/>
          </p:spPr>
          <p:txBody>
            <a:bodyPr vert="horz" wrap="square" lIns="0" tIns="50800" rIns="0" bIns="25400" rtlCol="0" anchor="t">
              <a:spAutoFit/>
            </a:bodyPr>
            <a:lstStyle/>
            <a:p>
              <a:r>
                <a:rPr lang="en-US" sz="2694"/>
                <a:t>Topical</a:t>
              </a:r>
            </a:p>
          </p:txBody>
        </p:sp>
        <p:sp>
          <p:nvSpPr>
            <p:cNvPr id="35" name="Value_1" hidden="1">
              <a:extLst>
                <a:ext uri="{FF2B5EF4-FFF2-40B4-BE49-F238E27FC236}">
                  <a16:creationId xmlns:a16="http://schemas.microsoft.com/office/drawing/2014/main" id="{A551B8FF-56EA-484E-8549-EBA51FE21B6F}"/>
                </a:ext>
              </a:extLst>
            </p:cNvPr>
            <p:cNvSpPr txBox="1"/>
            <p:nvPr>
              <p:custDataLst>
                <p:tags r:id="rId7"/>
              </p:custDataLst>
            </p:nvPr>
          </p:nvSpPr>
          <p:spPr>
            <a:xfrm>
              <a:off x="2812081" y="2348102"/>
              <a:ext cx="394339" cy="310854"/>
            </a:xfrm>
            <a:prstGeom prst="rect">
              <a:avLst/>
            </a:prstGeom>
            <a:noFill/>
          </p:spPr>
          <p:txBody>
            <a:bodyPr vert="horz" wrap="none" lIns="76200" tIns="0" rIns="0" bIns="0" rtlCol="0" anchor="t">
              <a:spAutoFit/>
            </a:bodyPr>
            <a:lstStyle/>
            <a:p>
              <a:r>
                <a:rPr lang="en-US" sz="2020"/>
                <a:t>0%</a:t>
              </a:r>
            </a:p>
          </p:txBody>
        </p:sp>
        <p:sp>
          <p:nvSpPr>
            <p:cNvPr id="36" name="Bar_1" hidden="1">
              <a:extLst>
                <a:ext uri="{FF2B5EF4-FFF2-40B4-BE49-F238E27FC236}">
                  <a16:creationId xmlns:a16="http://schemas.microsoft.com/office/drawing/2014/main" id="{A58C04D3-0B41-4EF1-8DA5-8E155394B897}"/>
                </a:ext>
              </a:extLst>
            </p:cNvPr>
            <p:cNvSpPr/>
            <p:nvPr>
              <p:custDataLst>
                <p:tags r:id="rId8"/>
              </p:custDataLst>
            </p:nvPr>
          </p:nvSpPr>
          <p:spPr>
            <a:xfrm>
              <a:off x="2812081" y="232987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Key_2">
              <a:extLst>
                <a:ext uri="{FF2B5EF4-FFF2-40B4-BE49-F238E27FC236}">
                  <a16:creationId xmlns:a16="http://schemas.microsoft.com/office/drawing/2014/main" id="{B3C20714-8A27-47B6-99C1-67C1F3BDAF97}"/>
                </a:ext>
              </a:extLst>
            </p:cNvPr>
            <p:cNvSpPr txBox="1"/>
            <p:nvPr>
              <p:custDataLst>
                <p:tags r:id="rId9"/>
              </p:custDataLst>
            </p:nvPr>
          </p:nvSpPr>
          <p:spPr>
            <a:xfrm>
              <a:off x="2249426" y="2689888"/>
              <a:ext cx="562654" cy="465897"/>
            </a:xfrm>
            <a:prstGeom prst="rect">
              <a:avLst/>
            </a:prstGeom>
            <a:noFill/>
          </p:spPr>
          <p:txBody>
            <a:bodyPr vert="horz" wrap="none" lIns="95250" tIns="50800" rIns="203200" bIns="0" rtlCol="0" anchor="t">
              <a:spAutoFit/>
            </a:bodyPr>
            <a:lstStyle/>
            <a:p>
              <a:pPr algn="r"/>
              <a:r>
                <a:rPr lang="en-US" sz="2694"/>
                <a:t>2.</a:t>
              </a:r>
            </a:p>
          </p:txBody>
        </p:sp>
        <p:sp>
          <p:nvSpPr>
            <p:cNvPr id="38" name="Description_2">
              <a:extLst>
                <a:ext uri="{FF2B5EF4-FFF2-40B4-BE49-F238E27FC236}">
                  <a16:creationId xmlns:a16="http://schemas.microsoft.com/office/drawing/2014/main" id="{0BD8BE82-2314-4BC9-9A59-849EAE50D2FF}"/>
                </a:ext>
              </a:extLst>
            </p:cNvPr>
            <p:cNvSpPr txBox="1"/>
            <p:nvPr>
              <p:custDataLst>
                <p:tags r:id="rId10"/>
              </p:custDataLst>
            </p:nvPr>
          </p:nvSpPr>
          <p:spPr>
            <a:xfrm>
              <a:off x="2812080" y="2689888"/>
              <a:ext cx="8541848" cy="491545"/>
            </a:xfrm>
            <a:prstGeom prst="rect">
              <a:avLst/>
            </a:prstGeom>
            <a:noFill/>
          </p:spPr>
          <p:txBody>
            <a:bodyPr vert="horz" wrap="square" lIns="0" tIns="50800" rIns="0" bIns="25400" rtlCol="0" anchor="t">
              <a:spAutoFit/>
            </a:bodyPr>
            <a:lstStyle/>
            <a:p>
              <a:r>
                <a:rPr lang="en-US" sz="2694" dirty="0"/>
                <a:t>Anti-Depressant</a:t>
              </a:r>
            </a:p>
          </p:txBody>
        </p:sp>
        <p:sp>
          <p:nvSpPr>
            <p:cNvPr id="39" name="Value_2" hidden="1">
              <a:extLst>
                <a:ext uri="{FF2B5EF4-FFF2-40B4-BE49-F238E27FC236}">
                  <a16:creationId xmlns:a16="http://schemas.microsoft.com/office/drawing/2014/main" id="{8FE0B3C6-377E-4C5C-8A7D-CB12CF803BFC}"/>
                </a:ext>
              </a:extLst>
            </p:cNvPr>
            <p:cNvSpPr txBox="1"/>
            <p:nvPr>
              <p:custDataLst>
                <p:tags r:id="rId11"/>
              </p:custDataLst>
            </p:nvPr>
          </p:nvSpPr>
          <p:spPr>
            <a:xfrm>
              <a:off x="2812081" y="3212364"/>
              <a:ext cx="394339" cy="310854"/>
            </a:xfrm>
            <a:prstGeom prst="rect">
              <a:avLst/>
            </a:prstGeom>
            <a:noFill/>
          </p:spPr>
          <p:txBody>
            <a:bodyPr vert="horz" wrap="none" lIns="76200" tIns="0" rIns="0" bIns="0" rtlCol="0" anchor="t">
              <a:spAutoFit/>
            </a:bodyPr>
            <a:lstStyle/>
            <a:p>
              <a:r>
                <a:rPr lang="en-US" sz="2020"/>
                <a:t>0%</a:t>
              </a:r>
            </a:p>
          </p:txBody>
        </p:sp>
        <p:sp>
          <p:nvSpPr>
            <p:cNvPr id="40" name="Bar_2" hidden="1">
              <a:extLst>
                <a:ext uri="{FF2B5EF4-FFF2-40B4-BE49-F238E27FC236}">
                  <a16:creationId xmlns:a16="http://schemas.microsoft.com/office/drawing/2014/main" id="{925BFEE4-C172-40AB-BFC5-B631A2FF2911}"/>
                </a:ext>
              </a:extLst>
            </p:cNvPr>
            <p:cNvSpPr/>
            <p:nvPr>
              <p:custDataLst>
                <p:tags r:id="rId12"/>
              </p:custDataLst>
            </p:nvPr>
          </p:nvSpPr>
          <p:spPr>
            <a:xfrm>
              <a:off x="2812081" y="3194133"/>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Key_3">
              <a:extLst>
                <a:ext uri="{FF2B5EF4-FFF2-40B4-BE49-F238E27FC236}">
                  <a16:creationId xmlns:a16="http://schemas.microsoft.com/office/drawing/2014/main" id="{1CC3F689-E1A9-4CAA-B137-0A4FDD60E66B}"/>
                </a:ext>
              </a:extLst>
            </p:cNvPr>
            <p:cNvSpPr txBox="1"/>
            <p:nvPr>
              <p:custDataLst>
                <p:tags r:id="rId13"/>
              </p:custDataLst>
            </p:nvPr>
          </p:nvSpPr>
          <p:spPr>
            <a:xfrm>
              <a:off x="2249426" y="3554150"/>
              <a:ext cx="562654" cy="465897"/>
            </a:xfrm>
            <a:prstGeom prst="rect">
              <a:avLst/>
            </a:prstGeom>
            <a:noFill/>
          </p:spPr>
          <p:txBody>
            <a:bodyPr vert="horz" wrap="none" lIns="95250" tIns="50800" rIns="203200" bIns="0" rtlCol="0" anchor="t">
              <a:spAutoFit/>
            </a:bodyPr>
            <a:lstStyle/>
            <a:p>
              <a:pPr algn="r"/>
              <a:r>
                <a:rPr lang="en-US" sz="2694"/>
                <a:t>3.</a:t>
              </a:r>
            </a:p>
          </p:txBody>
        </p:sp>
        <p:sp>
          <p:nvSpPr>
            <p:cNvPr id="42" name="Description_3">
              <a:extLst>
                <a:ext uri="{FF2B5EF4-FFF2-40B4-BE49-F238E27FC236}">
                  <a16:creationId xmlns:a16="http://schemas.microsoft.com/office/drawing/2014/main" id="{CFB72F31-9D0B-44FD-8748-117CB6F09341}"/>
                </a:ext>
              </a:extLst>
            </p:cNvPr>
            <p:cNvSpPr txBox="1"/>
            <p:nvPr>
              <p:custDataLst>
                <p:tags r:id="rId14"/>
              </p:custDataLst>
            </p:nvPr>
          </p:nvSpPr>
          <p:spPr>
            <a:xfrm>
              <a:off x="2812080" y="3554150"/>
              <a:ext cx="8541848" cy="491545"/>
            </a:xfrm>
            <a:prstGeom prst="rect">
              <a:avLst/>
            </a:prstGeom>
            <a:noFill/>
          </p:spPr>
          <p:txBody>
            <a:bodyPr vert="horz" wrap="square" lIns="0" tIns="50800" rIns="0" bIns="25400" rtlCol="0" anchor="t">
              <a:spAutoFit/>
            </a:bodyPr>
            <a:lstStyle/>
            <a:p>
              <a:r>
                <a:rPr lang="en-US" sz="2694"/>
                <a:t>Anti-Epileptic</a:t>
              </a:r>
            </a:p>
          </p:txBody>
        </p:sp>
        <p:sp>
          <p:nvSpPr>
            <p:cNvPr id="43" name="Value_3" hidden="1">
              <a:extLst>
                <a:ext uri="{FF2B5EF4-FFF2-40B4-BE49-F238E27FC236}">
                  <a16:creationId xmlns:a16="http://schemas.microsoft.com/office/drawing/2014/main" id="{2047BC9E-34BD-4B93-8333-23129D439CAC}"/>
                </a:ext>
              </a:extLst>
            </p:cNvPr>
            <p:cNvSpPr txBox="1"/>
            <p:nvPr>
              <p:custDataLst>
                <p:tags r:id="rId15"/>
              </p:custDataLst>
            </p:nvPr>
          </p:nvSpPr>
          <p:spPr>
            <a:xfrm>
              <a:off x="2812081" y="4076627"/>
              <a:ext cx="394339" cy="310854"/>
            </a:xfrm>
            <a:prstGeom prst="rect">
              <a:avLst/>
            </a:prstGeom>
            <a:noFill/>
          </p:spPr>
          <p:txBody>
            <a:bodyPr vert="horz" wrap="none" lIns="76200" tIns="0" rIns="0" bIns="0" rtlCol="0" anchor="t">
              <a:spAutoFit/>
            </a:bodyPr>
            <a:lstStyle/>
            <a:p>
              <a:r>
                <a:rPr lang="en-US" sz="2020"/>
                <a:t>0%</a:t>
              </a:r>
            </a:p>
          </p:txBody>
        </p:sp>
        <p:sp>
          <p:nvSpPr>
            <p:cNvPr id="44" name="Bar_3" hidden="1">
              <a:extLst>
                <a:ext uri="{FF2B5EF4-FFF2-40B4-BE49-F238E27FC236}">
                  <a16:creationId xmlns:a16="http://schemas.microsoft.com/office/drawing/2014/main" id="{BA94F704-3D08-4641-B68B-C6C394166E60}"/>
                </a:ext>
              </a:extLst>
            </p:cNvPr>
            <p:cNvSpPr/>
            <p:nvPr>
              <p:custDataLst>
                <p:tags r:id="rId16"/>
              </p:custDataLst>
            </p:nvPr>
          </p:nvSpPr>
          <p:spPr>
            <a:xfrm>
              <a:off x="2812081" y="4058395"/>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Key_4">
              <a:extLst>
                <a:ext uri="{FF2B5EF4-FFF2-40B4-BE49-F238E27FC236}">
                  <a16:creationId xmlns:a16="http://schemas.microsoft.com/office/drawing/2014/main" id="{30BBF75A-14B5-4039-A8EC-8358F1368337}"/>
                </a:ext>
              </a:extLst>
            </p:cNvPr>
            <p:cNvSpPr txBox="1"/>
            <p:nvPr>
              <p:custDataLst>
                <p:tags r:id="rId17"/>
              </p:custDataLst>
            </p:nvPr>
          </p:nvSpPr>
          <p:spPr>
            <a:xfrm>
              <a:off x="2249426" y="4418412"/>
              <a:ext cx="562654" cy="465897"/>
            </a:xfrm>
            <a:prstGeom prst="rect">
              <a:avLst/>
            </a:prstGeom>
            <a:noFill/>
          </p:spPr>
          <p:txBody>
            <a:bodyPr vert="horz" wrap="none" lIns="95250" tIns="50800" rIns="203200" bIns="0" rtlCol="0" anchor="t">
              <a:spAutoFit/>
            </a:bodyPr>
            <a:lstStyle/>
            <a:p>
              <a:pPr algn="r"/>
              <a:r>
                <a:rPr lang="en-US" sz="2694"/>
                <a:t>4.</a:t>
              </a:r>
            </a:p>
          </p:txBody>
        </p:sp>
        <p:sp>
          <p:nvSpPr>
            <p:cNvPr id="46" name="Description_4">
              <a:extLst>
                <a:ext uri="{FF2B5EF4-FFF2-40B4-BE49-F238E27FC236}">
                  <a16:creationId xmlns:a16="http://schemas.microsoft.com/office/drawing/2014/main" id="{44FEEFBC-83FA-4307-8AAE-A8A1AF260EE9}"/>
                </a:ext>
              </a:extLst>
            </p:cNvPr>
            <p:cNvSpPr txBox="1"/>
            <p:nvPr>
              <p:custDataLst>
                <p:tags r:id="rId18"/>
              </p:custDataLst>
            </p:nvPr>
          </p:nvSpPr>
          <p:spPr>
            <a:xfrm>
              <a:off x="2812080" y="4418412"/>
              <a:ext cx="8541848" cy="491545"/>
            </a:xfrm>
            <a:prstGeom prst="rect">
              <a:avLst/>
            </a:prstGeom>
            <a:noFill/>
          </p:spPr>
          <p:txBody>
            <a:bodyPr vert="horz" wrap="square" lIns="0" tIns="50800" rIns="0" bIns="25400" rtlCol="0" anchor="t">
              <a:spAutoFit/>
            </a:bodyPr>
            <a:lstStyle/>
            <a:p>
              <a:r>
                <a:rPr lang="en-US" sz="2694" dirty="0"/>
                <a:t>Muscle Relaxant</a:t>
              </a:r>
            </a:p>
          </p:txBody>
        </p:sp>
        <p:sp>
          <p:nvSpPr>
            <p:cNvPr id="47" name="Value_4" hidden="1">
              <a:extLst>
                <a:ext uri="{FF2B5EF4-FFF2-40B4-BE49-F238E27FC236}">
                  <a16:creationId xmlns:a16="http://schemas.microsoft.com/office/drawing/2014/main" id="{9E36636C-1B40-4D6E-BC4D-598D11428E41}"/>
                </a:ext>
              </a:extLst>
            </p:cNvPr>
            <p:cNvSpPr txBox="1"/>
            <p:nvPr>
              <p:custDataLst>
                <p:tags r:id="rId19"/>
              </p:custDataLst>
            </p:nvPr>
          </p:nvSpPr>
          <p:spPr>
            <a:xfrm>
              <a:off x="2812081" y="4940889"/>
              <a:ext cx="394339" cy="310854"/>
            </a:xfrm>
            <a:prstGeom prst="rect">
              <a:avLst/>
            </a:prstGeom>
            <a:noFill/>
          </p:spPr>
          <p:txBody>
            <a:bodyPr vert="horz" wrap="none" lIns="76200" tIns="0" rIns="0" bIns="0" rtlCol="0" anchor="t">
              <a:spAutoFit/>
            </a:bodyPr>
            <a:lstStyle/>
            <a:p>
              <a:r>
                <a:rPr lang="en-US" sz="2020"/>
                <a:t>0%</a:t>
              </a:r>
            </a:p>
          </p:txBody>
        </p:sp>
        <p:sp>
          <p:nvSpPr>
            <p:cNvPr id="48" name="Bar_4" hidden="1">
              <a:extLst>
                <a:ext uri="{FF2B5EF4-FFF2-40B4-BE49-F238E27FC236}">
                  <a16:creationId xmlns:a16="http://schemas.microsoft.com/office/drawing/2014/main" id="{AED38EA3-E4D6-40D2-A3B7-F51FC3549560}"/>
                </a:ext>
              </a:extLst>
            </p:cNvPr>
            <p:cNvSpPr/>
            <p:nvPr>
              <p:custDataLst>
                <p:tags r:id="rId20"/>
              </p:custDataLst>
            </p:nvPr>
          </p:nvSpPr>
          <p:spPr>
            <a:xfrm>
              <a:off x="2812081" y="4922658"/>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Key_5">
              <a:extLst>
                <a:ext uri="{FF2B5EF4-FFF2-40B4-BE49-F238E27FC236}">
                  <a16:creationId xmlns:a16="http://schemas.microsoft.com/office/drawing/2014/main" id="{30B48E97-CBAD-4B98-83DE-BC6291FB12DD}"/>
                </a:ext>
              </a:extLst>
            </p:cNvPr>
            <p:cNvSpPr txBox="1"/>
            <p:nvPr>
              <p:custDataLst>
                <p:tags r:id="rId21"/>
              </p:custDataLst>
            </p:nvPr>
          </p:nvSpPr>
          <p:spPr>
            <a:xfrm>
              <a:off x="2249426" y="5282675"/>
              <a:ext cx="562654" cy="465897"/>
            </a:xfrm>
            <a:prstGeom prst="rect">
              <a:avLst/>
            </a:prstGeom>
            <a:noFill/>
          </p:spPr>
          <p:txBody>
            <a:bodyPr vert="horz" wrap="none" lIns="95250" tIns="50800" rIns="203200" bIns="0" rtlCol="0" anchor="t">
              <a:spAutoFit/>
            </a:bodyPr>
            <a:lstStyle/>
            <a:p>
              <a:pPr algn="r"/>
              <a:r>
                <a:rPr lang="en-US" sz="2694"/>
                <a:t>5.</a:t>
              </a:r>
            </a:p>
          </p:txBody>
        </p:sp>
        <p:sp>
          <p:nvSpPr>
            <p:cNvPr id="50" name="Description_5">
              <a:extLst>
                <a:ext uri="{FF2B5EF4-FFF2-40B4-BE49-F238E27FC236}">
                  <a16:creationId xmlns:a16="http://schemas.microsoft.com/office/drawing/2014/main" id="{C06DCB50-78A3-4B77-92FB-70835FA69822}"/>
                </a:ext>
              </a:extLst>
            </p:cNvPr>
            <p:cNvSpPr txBox="1"/>
            <p:nvPr>
              <p:custDataLst>
                <p:tags r:id="rId22"/>
              </p:custDataLst>
            </p:nvPr>
          </p:nvSpPr>
          <p:spPr>
            <a:xfrm>
              <a:off x="2812080" y="5282675"/>
              <a:ext cx="8541848" cy="491545"/>
            </a:xfrm>
            <a:prstGeom prst="rect">
              <a:avLst/>
            </a:prstGeom>
            <a:noFill/>
          </p:spPr>
          <p:txBody>
            <a:bodyPr vert="horz" wrap="square" lIns="0" tIns="50800" rIns="0" bIns="25400" rtlCol="0" anchor="t">
              <a:spAutoFit/>
            </a:bodyPr>
            <a:lstStyle/>
            <a:p>
              <a:r>
                <a:rPr lang="en-US" sz="2694"/>
                <a:t>IV Therapy</a:t>
              </a:r>
            </a:p>
          </p:txBody>
        </p:sp>
        <p:sp>
          <p:nvSpPr>
            <p:cNvPr id="51" name="Value_5" hidden="1">
              <a:extLst>
                <a:ext uri="{FF2B5EF4-FFF2-40B4-BE49-F238E27FC236}">
                  <a16:creationId xmlns:a16="http://schemas.microsoft.com/office/drawing/2014/main" id="{51C50246-95F6-4056-8A2C-04A5A42D3853}"/>
                </a:ext>
              </a:extLst>
            </p:cNvPr>
            <p:cNvSpPr txBox="1"/>
            <p:nvPr>
              <p:custDataLst>
                <p:tags r:id="rId23"/>
              </p:custDataLst>
            </p:nvPr>
          </p:nvSpPr>
          <p:spPr>
            <a:xfrm>
              <a:off x="2812081" y="5805152"/>
              <a:ext cx="394339" cy="310854"/>
            </a:xfrm>
            <a:prstGeom prst="rect">
              <a:avLst/>
            </a:prstGeom>
            <a:noFill/>
          </p:spPr>
          <p:txBody>
            <a:bodyPr vert="horz" wrap="none" lIns="76200" tIns="0" rIns="0" bIns="0" rtlCol="0" anchor="t">
              <a:spAutoFit/>
            </a:bodyPr>
            <a:lstStyle/>
            <a:p>
              <a:r>
                <a:rPr lang="en-US" sz="2020"/>
                <a:t>0%</a:t>
              </a:r>
            </a:p>
          </p:txBody>
        </p:sp>
        <p:sp>
          <p:nvSpPr>
            <p:cNvPr id="52" name="Bar_5" hidden="1">
              <a:extLst>
                <a:ext uri="{FF2B5EF4-FFF2-40B4-BE49-F238E27FC236}">
                  <a16:creationId xmlns:a16="http://schemas.microsoft.com/office/drawing/2014/main" id="{770AC2AF-E0F4-401D-BE37-00F0409DFF08}"/>
                </a:ext>
              </a:extLst>
            </p:cNvPr>
            <p:cNvSpPr/>
            <p:nvPr>
              <p:custDataLst>
                <p:tags r:id="rId24"/>
              </p:custDataLst>
            </p:nvPr>
          </p:nvSpPr>
          <p:spPr>
            <a:xfrm>
              <a:off x="2812081" y="578692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nvas" hidden="1">
              <a:extLst>
                <a:ext uri="{FF2B5EF4-FFF2-40B4-BE49-F238E27FC236}">
                  <a16:creationId xmlns:a16="http://schemas.microsoft.com/office/drawing/2014/main" id="{3B534628-C26B-4DD9-BB91-4215C118F082}"/>
                </a:ext>
              </a:extLst>
            </p:cNvPr>
            <p:cNvSpPr/>
            <p:nvPr/>
          </p:nvSpPr>
          <p:spPr>
            <a:xfrm>
              <a:off x="2812080" y="1825625"/>
              <a:ext cx="7884617" cy="4308613"/>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Rounded Corners 52">
            <a:extLst>
              <a:ext uri="{FF2B5EF4-FFF2-40B4-BE49-F238E27FC236}">
                <a16:creationId xmlns:a16="http://schemas.microsoft.com/office/drawing/2014/main" id="{84E1EADC-7A41-4E14-BA54-D7E90CE9EE19}"/>
              </a:ext>
            </a:extLst>
          </p:cNvPr>
          <p:cNvSpPr/>
          <p:nvPr/>
        </p:nvSpPr>
        <p:spPr>
          <a:xfrm>
            <a:off x="138880" y="365125"/>
            <a:ext cx="1973042" cy="105643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6" action="ppaction://hlinksldjump"/>
              </a:rPr>
              <a:t>Med List</a:t>
            </a:r>
            <a:endParaRPr lang="en-US" sz="3000" dirty="0">
              <a:latin typeface="Ink Free" panose="03080402000500000000" pitchFamily="66" charset="0"/>
            </a:endParaRPr>
          </a:p>
        </p:txBody>
      </p:sp>
    </p:spTree>
    <p:custDataLst>
      <p:tags r:id="rId1"/>
    </p:custDataLst>
    <p:extLst>
      <p:ext uri="{BB962C8B-B14F-4D97-AF65-F5344CB8AC3E}">
        <p14:creationId xmlns:p14="http://schemas.microsoft.com/office/powerpoint/2010/main" val="28533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E8F7-60BD-42BC-9D81-92907794DF31}"/>
              </a:ext>
            </a:extLst>
          </p:cNvPr>
          <p:cNvSpPr>
            <a:spLocks noGrp="1"/>
          </p:cNvSpPr>
          <p:nvPr>
            <p:ph type="title"/>
          </p:nvPr>
        </p:nvSpPr>
        <p:spPr/>
        <p:txBody>
          <a:bodyPr/>
          <a:lstStyle/>
          <a:p>
            <a:r>
              <a:rPr lang="en-US" dirty="0">
                <a:latin typeface="Ink Free" panose="03080402000500000000" pitchFamily="66" charset="0"/>
              </a:rPr>
              <a:t>Wrap-up</a:t>
            </a:r>
          </a:p>
        </p:txBody>
      </p:sp>
      <p:sp>
        <p:nvSpPr>
          <p:cNvPr id="3" name="Text Placeholder 2">
            <a:extLst>
              <a:ext uri="{FF2B5EF4-FFF2-40B4-BE49-F238E27FC236}">
                <a16:creationId xmlns:a16="http://schemas.microsoft.com/office/drawing/2014/main" id="{626AB3D9-03C1-4B61-8E32-83C9713235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376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46EE-E337-4950-8B58-A76E8DA55B69}"/>
              </a:ext>
            </a:extLst>
          </p:cNvPr>
          <p:cNvSpPr>
            <a:spLocks noGrp="1"/>
          </p:cNvSpPr>
          <p:nvPr>
            <p:ph type="title"/>
          </p:nvPr>
        </p:nvSpPr>
        <p:spPr/>
        <p:txBody>
          <a:bodyPr/>
          <a:lstStyle/>
          <a:p>
            <a:r>
              <a:rPr lang="en-US" dirty="0">
                <a:latin typeface="Ink Free" panose="03080402000500000000" pitchFamily="66" charset="0"/>
              </a:rPr>
              <a:t>Take Home Points</a:t>
            </a:r>
          </a:p>
        </p:txBody>
      </p:sp>
      <p:sp>
        <p:nvSpPr>
          <p:cNvPr id="3" name="Content Placeholder 2">
            <a:extLst>
              <a:ext uri="{FF2B5EF4-FFF2-40B4-BE49-F238E27FC236}">
                <a16:creationId xmlns:a16="http://schemas.microsoft.com/office/drawing/2014/main" id="{5AE2780F-8DC3-4966-A053-C03FCFDEF97A}"/>
              </a:ext>
            </a:extLst>
          </p:cNvPr>
          <p:cNvSpPr>
            <a:spLocks noGrp="1"/>
          </p:cNvSpPr>
          <p:nvPr>
            <p:ph idx="1"/>
          </p:nvPr>
        </p:nvSpPr>
        <p:spPr/>
        <p:txBody>
          <a:bodyPr>
            <a:normAutofit fontScale="92500"/>
          </a:bodyPr>
          <a:lstStyle/>
          <a:p>
            <a:r>
              <a:rPr lang="en-US" dirty="0"/>
              <a:t>“Old” medications interact with “new” receptors</a:t>
            </a:r>
          </a:p>
          <a:p>
            <a:pPr lvl="1"/>
            <a:r>
              <a:rPr lang="en-US" dirty="0"/>
              <a:t>Why traditional anti-depressants or anti-epileptics also treat pain</a:t>
            </a:r>
          </a:p>
          <a:p>
            <a:pPr marL="457200" lvl="1" indent="0">
              <a:buNone/>
            </a:pPr>
            <a:endParaRPr lang="en-US" dirty="0"/>
          </a:p>
          <a:p>
            <a:r>
              <a:rPr lang="en-US" dirty="0"/>
              <a:t>“New” receptors have multiple subtypes with varying distribution</a:t>
            </a:r>
          </a:p>
          <a:p>
            <a:pPr lvl="1"/>
            <a:r>
              <a:rPr lang="en-US" dirty="0"/>
              <a:t>Why a medication treats a specific neuropathic pain condition better</a:t>
            </a:r>
          </a:p>
          <a:p>
            <a:r>
              <a:rPr lang="en-US" dirty="0"/>
              <a:t>Distribution is affected by cell remodeling</a:t>
            </a:r>
          </a:p>
          <a:p>
            <a:pPr lvl="1"/>
            <a:r>
              <a:rPr lang="en-US" dirty="0"/>
              <a:t>Why a patient responds better to different medication in the same category</a:t>
            </a:r>
          </a:p>
          <a:p>
            <a:endParaRPr lang="en-US" dirty="0"/>
          </a:p>
          <a:p>
            <a:r>
              <a:rPr lang="en-US" dirty="0"/>
              <a:t>Most pharmacological non-opioids treat neuropathic pain</a:t>
            </a:r>
          </a:p>
          <a:p>
            <a:pPr lvl="1"/>
            <a:r>
              <a:rPr lang="en-US" dirty="0"/>
              <a:t>Why </a:t>
            </a:r>
            <a:r>
              <a:rPr lang="en-US" dirty="0" err="1"/>
              <a:t>polypharmaceutical</a:t>
            </a:r>
            <a:r>
              <a:rPr lang="en-US" dirty="0"/>
              <a:t> approach is needed for nociceptive/neuropathic pain relief</a:t>
            </a:r>
          </a:p>
        </p:txBody>
      </p:sp>
    </p:spTree>
    <p:extLst>
      <p:ext uri="{BB962C8B-B14F-4D97-AF65-F5344CB8AC3E}">
        <p14:creationId xmlns:p14="http://schemas.microsoft.com/office/powerpoint/2010/main" val="3489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46EE-E337-4950-8B58-A76E8DA55B69}"/>
              </a:ext>
            </a:extLst>
          </p:cNvPr>
          <p:cNvSpPr>
            <a:spLocks noGrp="1"/>
          </p:cNvSpPr>
          <p:nvPr>
            <p:ph type="title"/>
          </p:nvPr>
        </p:nvSpPr>
        <p:spPr/>
        <p:txBody>
          <a:bodyPr/>
          <a:lstStyle/>
          <a:p>
            <a:r>
              <a:rPr lang="en-US" dirty="0">
                <a:latin typeface="Ink Free" panose="03080402000500000000" pitchFamily="66" charset="0"/>
              </a:rPr>
              <a:t>References</a:t>
            </a:r>
          </a:p>
        </p:txBody>
      </p:sp>
      <p:sp>
        <p:nvSpPr>
          <p:cNvPr id="3" name="Content Placeholder 2">
            <a:extLst>
              <a:ext uri="{FF2B5EF4-FFF2-40B4-BE49-F238E27FC236}">
                <a16:creationId xmlns:a16="http://schemas.microsoft.com/office/drawing/2014/main" id="{5AE2780F-8DC3-4966-A053-C03FCFDEF97A}"/>
              </a:ext>
            </a:extLst>
          </p:cNvPr>
          <p:cNvSpPr>
            <a:spLocks noGrp="1"/>
          </p:cNvSpPr>
          <p:nvPr>
            <p:ph idx="1"/>
          </p:nvPr>
        </p:nvSpPr>
        <p:spPr/>
        <p:txBody>
          <a:bodyPr>
            <a:normAutofit fontScale="25000" lnSpcReduction="20000"/>
          </a:bodyPr>
          <a:lstStyle/>
          <a:p>
            <a:r>
              <a:rPr lang="en-US" b="0" i="0" dirty="0">
                <a:solidFill>
                  <a:srgbClr val="212121"/>
                </a:solidFill>
                <a:effectLst/>
                <a:latin typeface="BlinkMacSystemFont"/>
              </a:rPr>
              <a:t>Aronson JK. In </a:t>
            </a:r>
            <a:r>
              <a:rPr lang="en-US" b="0" i="0" dirty="0" err="1">
                <a:solidFill>
                  <a:srgbClr val="212121"/>
                </a:solidFill>
                <a:effectLst/>
                <a:latin typeface="BlinkMacSystemFont"/>
              </a:rPr>
              <a:t>defence</a:t>
            </a:r>
            <a:r>
              <a:rPr lang="en-US" b="0" i="0" dirty="0">
                <a:solidFill>
                  <a:srgbClr val="212121"/>
                </a:solidFill>
                <a:effectLst/>
                <a:latin typeface="BlinkMacSystemFont"/>
              </a:rPr>
              <a:t> of polypharmacy. Br J Clin </a:t>
            </a:r>
            <a:r>
              <a:rPr lang="en-US" b="0" i="0" dirty="0" err="1">
                <a:solidFill>
                  <a:srgbClr val="212121"/>
                </a:solidFill>
                <a:effectLst/>
                <a:latin typeface="BlinkMacSystemFont"/>
              </a:rPr>
              <a:t>Pharmacol</a:t>
            </a:r>
            <a:r>
              <a:rPr lang="en-US" b="0" i="0" dirty="0">
                <a:solidFill>
                  <a:srgbClr val="212121"/>
                </a:solidFill>
                <a:effectLst/>
                <a:latin typeface="BlinkMacSystemFont"/>
              </a:rPr>
              <a:t>. 2004 Feb;57(2):119-20. </a:t>
            </a:r>
            <a:r>
              <a:rPr lang="en-US" b="0" i="0" dirty="0" err="1">
                <a:solidFill>
                  <a:srgbClr val="212121"/>
                </a:solidFill>
                <a:effectLst/>
                <a:latin typeface="BlinkMacSystemFont"/>
              </a:rPr>
              <a:t>doi</a:t>
            </a:r>
            <a:r>
              <a:rPr lang="en-US" b="0" i="0" dirty="0">
                <a:solidFill>
                  <a:srgbClr val="212121"/>
                </a:solidFill>
                <a:effectLst/>
                <a:latin typeface="BlinkMacSystemFont"/>
              </a:rPr>
              <a:t>: 10.1111/j.1365-2125.2004.02067.x. PMID: 14748809; PMCID: PMC1884429.</a:t>
            </a:r>
          </a:p>
          <a:p>
            <a:r>
              <a:rPr lang="en-US" b="0" i="0" dirty="0">
                <a:solidFill>
                  <a:srgbClr val="212121"/>
                </a:solidFill>
                <a:effectLst/>
                <a:latin typeface="BlinkMacSystemFont"/>
              </a:rPr>
              <a:t>Pineda-Farias JB, </a:t>
            </a:r>
            <a:r>
              <a:rPr lang="en-US" b="0" i="0" dirty="0" err="1">
                <a:solidFill>
                  <a:srgbClr val="212121"/>
                </a:solidFill>
                <a:effectLst/>
                <a:latin typeface="BlinkMacSystemFont"/>
              </a:rPr>
              <a:t>Loeza-Alcocer</a:t>
            </a:r>
            <a:r>
              <a:rPr lang="en-US" b="0" i="0" dirty="0">
                <a:solidFill>
                  <a:srgbClr val="212121"/>
                </a:solidFill>
                <a:effectLst/>
                <a:latin typeface="BlinkMacSystemFont"/>
              </a:rPr>
              <a:t> E, Nagarajan V, Gold MS, </a:t>
            </a:r>
            <a:r>
              <a:rPr lang="en-US" b="0" i="0" dirty="0" err="1">
                <a:solidFill>
                  <a:srgbClr val="212121"/>
                </a:solidFill>
                <a:effectLst/>
                <a:latin typeface="BlinkMacSystemFont"/>
              </a:rPr>
              <a:t>Sekula</a:t>
            </a:r>
            <a:r>
              <a:rPr lang="en-US" b="0" i="0" dirty="0">
                <a:solidFill>
                  <a:srgbClr val="212121"/>
                </a:solidFill>
                <a:effectLst/>
                <a:latin typeface="BlinkMacSystemFont"/>
              </a:rPr>
              <a:t> RF Jr. Mechanisms Underlying the Selective Therapeutic Efficacy of Carbamazepine for Attenuation of Trigeminal Nerve Injury Pain. J </a:t>
            </a:r>
            <a:r>
              <a:rPr lang="en-US" b="0" i="0" dirty="0" err="1">
                <a:solidFill>
                  <a:srgbClr val="212121"/>
                </a:solidFill>
                <a:effectLst/>
                <a:latin typeface="BlinkMacSystemFont"/>
              </a:rPr>
              <a:t>Neurosci</a:t>
            </a:r>
            <a:r>
              <a:rPr lang="en-US" b="0" i="0" dirty="0">
                <a:solidFill>
                  <a:srgbClr val="212121"/>
                </a:solidFill>
                <a:effectLst/>
                <a:latin typeface="BlinkMacSystemFont"/>
              </a:rPr>
              <a:t>. 2021 Oct 27;41(43):8991-9007. </a:t>
            </a:r>
            <a:r>
              <a:rPr lang="en-US" b="0" i="0" dirty="0" err="1">
                <a:solidFill>
                  <a:srgbClr val="212121"/>
                </a:solidFill>
                <a:effectLst/>
                <a:latin typeface="BlinkMacSystemFont"/>
              </a:rPr>
              <a:t>doi</a:t>
            </a:r>
            <a:r>
              <a:rPr lang="en-US" b="0" i="0" dirty="0">
                <a:solidFill>
                  <a:srgbClr val="212121"/>
                </a:solidFill>
                <a:effectLst/>
                <a:latin typeface="BlinkMacSystemFont"/>
              </a:rPr>
              <a:t>: 10.1523/JNEUROSCI.0547-21.2021. </a:t>
            </a:r>
            <a:r>
              <a:rPr lang="en-US" b="0" i="0" dirty="0" err="1">
                <a:solidFill>
                  <a:srgbClr val="212121"/>
                </a:solidFill>
                <a:effectLst/>
                <a:latin typeface="BlinkMacSystemFont"/>
              </a:rPr>
              <a:t>Epub</a:t>
            </a:r>
            <a:r>
              <a:rPr lang="en-US" b="0" i="0" dirty="0">
                <a:solidFill>
                  <a:srgbClr val="212121"/>
                </a:solidFill>
                <a:effectLst/>
                <a:latin typeface="BlinkMacSystemFont"/>
              </a:rPr>
              <a:t> 2021 Aug 26. PMID: 34446571; PMCID: PMC8549540.</a:t>
            </a:r>
          </a:p>
          <a:p>
            <a:r>
              <a:rPr lang="en-US" b="0" i="0" dirty="0">
                <a:solidFill>
                  <a:srgbClr val="212121"/>
                </a:solidFill>
                <a:effectLst/>
                <a:latin typeface="BlinkMacSystemFont"/>
              </a:rPr>
              <a:t>McNeil MJ, Kamal AH, Kutner JS, Ritchie CS, Abernethy AP. The Burden of Polypharmacy in Patients Near the End of Life. J Pain Symptom Manage. 2016 Feb;51(2):178-83.e2. </a:t>
            </a:r>
            <a:r>
              <a:rPr lang="en-US" b="0" i="0" dirty="0" err="1">
                <a:solidFill>
                  <a:srgbClr val="212121"/>
                </a:solidFill>
                <a:effectLst/>
                <a:latin typeface="BlinkMacSystemFont"/>
              </a:rPr>
              <a:t>doi</a:t>
            </a:r>
            <a:r>
              <a:rPr lang="en-US" b="0" i="0" dirty="0">
                <a:solidFill>
                  <a:srgbClr val="212121"/>
                </a:solidFill>
                <a:effectLst/>
                <a:latin typeface="BlinkMacSystemFont"/>
              </a:rPr>
              <a:t>: 10.1016/j.jpainsymman.2015.09.003. </a:t>
            </a:r>
            <a:r>
              <a:rPr lang="en-US" b="0" i="0" dirty="0" err="1">
                <a:solidFill>
                  <a:srgbClr val="212121"/>
                </a:solidFill>
                <a:effectLst/>
                <a:latin typeface="BlinkMacSystemFont"/>
              </a:rPr>
              <a:t>Epub</a:t>
            </a:r>
            <a:r>
              <a:rPr lang="en-US" b="0" i="0" dirty="0">
                <a:solidFill>
                  <a:srgbClr val="212121"/>
                </a:solidFill>
                <a:effectLst/>
                <a:latin typeface="BlinkMacSystemFont"/>
              </a:rPr>
              <a:t> 2015 Sep 30. PMID: 26432571; PMCID: PMC4733587.</a:t>
            </a:r>
          </a:p>
          <a:p>
            <a:r>
              <a:rPr lang="en-US" b="0" i="0" dirty="0">
                <a:solidFill>
                  <a:srgbClr val="212121"/>
                </a:solidFill>
                <a:effectLst/>
                <a:latin typeface="BlinkMacSystemFont"/>
              </a:rPr>
              <a:t>Ohashi N, Kohno T. Analgesic Effect of Acetaminophen: A Review of Known and Novel Mechanisms of Action. Front </a:t>
            </a:r>
            <a:r>
              <a:rPr lang="en-US" b="0" i="0" dirty="0" err="1">
                <a:solidFill>
                  <a:srgbClr val="212121"/>
                </a:solidFill>
                <a:effectLst/>
                <a:latin typeface="BlinkMacSystemFont"/>
              </a:rPr>
              <a:t>Pharmacol</a:t>
            </a:r>
            <a:r>
              <a:rPr lang="en-US" b="0" i="0" dirty="0">
                <a:solidFill>
                  <a:srgbClr val="212121"/>
                </a:solidFill>
                <a:effectLst/>
                <a:latin typeface="BlinkMacSystemFont"/>
              </a:rPr>
              <a:t>. 2020 Nov 30;11:580289. </a:t>
            </a:r>
            <a:r>
              <a:rPr lang="en-US" b="0" i="0" dirty="0" err="1">
                <a:solidFill>
                  <a:srgbClr val="212121"/>
                </a:solidFill>
                <a:effectLst/>
                <a:latin typeface="BlinkMacSystemFont"/>
              </a:rPr>
              <a:t>doi</a:t>
            </a:r>
            <a:r>
              <a:rPr lang="en-US" b="0" i="0" dirty="0">
                <a:solidFill>
                  <a:srgbClr val="212121"/>
                </a:solidFill>
                <a:effectLst/>
                <a:latin typeface="BlinkMacSystemFont"/>
              </a:rPr>
              <a:t>: 10.3389/fphar.2020.580289. PMID: 33328986; PMCID: PMC7734311.</a:t>
            </a:r>
          </a:p>
          <a:p>
            <a:r>
              <a:rPr lang="en-US" b="0" i="0" dirty="0" err="1">
                <a:solidFill>
                  <a:srgbClr val="212121"/>
                </a:solidFill>
                <a:effectLst/>
                <a:latin typeface="BlinkMacSystemFont"/>
              </a:rPr>
              <a:t>Petrenko</a:t>
            </a:r>
            <a:r>
              <a:rPr lang="en-US" b="0" i="0" dirty="0">
                <a:solidFill>
                  <a:srgbClr val="212121"/>
                </a:solidFill>
                <a:effectLst/>
                <a:latin typeface="BlinkMacSystemFont"/>
              </a:rPr>
              <a:t> AB, </a:t>
            </a:r>
            <a:r>
              <a:rPr lang="en-US" b="0" i="0" dirty="0" err="1">
                <a:solidFill>
                  <a:srgbClr val="212121"/>
                </a:solidFill>
                <a:effectLst/>
                <a:latin typeface="BlinkMacSystemFont"/>
              </a:rPr>
              <a:t>Yamakura</a:t>
            </a:r>
            <a:r>
              <a:rPr lang="en-US" b="0" i="0" dirty="0">
                <a:solidFill>
                  <a:srgbClr val="212121"/>
                </a:solidFill>
                <a:effectLst/>
                <a:latin typeface="BlinkMacSystemFont"/>
              </a:rPr>
              <a:t> T, Baba H, </a:t>
            </a:r>
            <a:r>
              <a:rPr lang="en-US" b="0" i="0" dirty="0" err="1">
                <a:solidFill>
                  <a:srgbClr val="212121"/>
                </a:solidFill>
                <a:effectLst/>
                <a:latin typeface="BlinkMacSystemFont"/>
              </a:rPr>
              <a:t>Shimoji</a:t>
            </a:r>
            <a:r>
              <a:rPr lang="en-US" b="0" i="0" dirty="0">
                <a:solidFill>
                  <a:srgbClr val="212121"/>
                </a:solidFill>
                <a:effectLst/>
                <a:latin typeface="BlinkMacSystemFont"/>
              </a:rPr>
              <a:t> K. The role of N-methyl-D-aspartate (NMDA) receptors in pain: a review. </a:t>
            </a:r>
            <a:r>
              <a:rPr lang="en-US" b="0" i="0" dirty="0" err="1">
                <a:solidFill>
                  <a:srgbClr val="212121"/>
                </a:solidFill>
                <a:effectLst/>
                <a:latin typeface="BlinkMacSystemFont"/>
              </a:rPr>
              <a:t>Anesth</a:t>
            </a:r>
            <a:r>
              <a:rPr lang="en-US" b="0" i="0" dirty="0">
                <a:solidFill>
                  <a:srgbClr val="212121"/>
                </a:solidFill>
                <a:effectLst/>
                <a:latin typeface="BlinkMacSystemFont"/>
              </a:rPr>
              <a:t> </a:t>
            </a:r>
            <a:r>
              <a:rPr lang="en-US" b="0" i="0" dirty="0" err="1">
                <a:solidFill>
                  <a:srgbClr val="212121"/>
                </a:solidFill>
                <a:effectLst/>
                <a:latin typeface="BlinkMacSystemFont"/>
              </a:rPr>
              <a:t>Analg</a:t>
            </a:r>
            <a:r>
              <a:rPr lang="en-US" b="0" i="0" dirty="0">
                <a:solidFill>
                  <a:srgbClr val="212121"/>
                </a:solidFill>
                <a:effectLst/>
                <a:latin typeface="BlinkMacSystemFont"/>
              </a:rPr>
              <a:t>. 2003 Oct;97(4):1108-1116. </a:t>
            </a:r>
            <a:r>
              <a:rPr lang="en-US" b="0" i="0" dirty="0" err="1">
                <a:solidFill>
                  <a:srgbClr val="212121"/>
                </a:solidFill>
                <a:effectLst/>
                <a:latin typeface="BlinkMacSystemFont"/>
              </a:rPr>
              <a:t>doi</a:t>
            </a:r>
            <a:r>
              <a:rPr lang="en-US" b="0" i="0" dirty="0">
                <a:solidFill>
                  <a:srgbClr val="212121"/>
                </a:solidFill>
                <a:effectLst/>
                <a:latin typeface="BlinkMacSystemFont"/>
              </a:rPr>
              <a:t>: 10.1213/01.ANE.0000081061.12235.55. PMID: 14500166.</a:t>
            </a:r>
          </a:p>
          <a:p>
            <a:r>
              <a:rPr lang="en-US" b="0" i="0" dirty="0" err="1">
                <a:solidFill>
                  <a:srgbClr val="212121"/>
                </a:solidFill>
                <a:effectLst/>
                <a:latin typeface="BlinkMacSystemFont"/>
              </a:rPr>
              <a:t>Niesters</a:t>
            </a:r>
            <a:r>
              <a:rPr lang="en-US" b="0" i="0" dirty="0">
                <a:solidFill>
                  <a:srgbClr val="212121"/>
                </a:solidFill>
                <a:effectLst/>
                <a:latin typeface="BlinkMacSystemFont"/>
              </a:rPr>
              <a:t> M, Martini C, </a:t>
            </a:r>
            <a:r>
              <a:rPr lang="en-US" b="0" i="0" dirty="0" err="1">
                <a:solidFill>
                  <a:srgbClr val="212121"/>
                </a:solidFill>
                <a:effectLst/>
                <a:latin typeface="BlinkMacSystemFont"/>
              </a:rPr>
              <a:t>Dahan</a:t>
            </a:r>
            <a:r>
              <a:rPr lang="en-US" b="0" i="0" dirty="0">
                <a:solidFill>
                  <a:srgbClr val="212121"/>
                </a:solidFill>
                <a:effectLst/>
                <a:latin typeface="BlinkMacSystemFont"/>
              </a:rPr>
              <a:t> A. Ketamine for chronic pain: risks and benefits. Br J Clin </a:t>
            </a:r>
            <a:r>
              <a:rPr lang="en-US" b="0" i="0" dirty="0" err="1">
                <a:solidFill>
                  <a:srgbClr val="212121"/>
                </a:solidFill>
                <a:effectLst/>
                <a:latin typeface="BlinkMacSystemFont"/>
              </a:rPr>
              <a:t>Pharmacol</a:t>
            </a:r>
            <a:r>
              <a:rPr lang="en-US" b="0" i="0" dirty="0">
                <a:solidFill>
                  <a:srgbClr val="212121"/>
                </a:solidFill>
                <a:effectLst/>
                <a:latin typeface="BlinkMacSystemFont"/>
              </a:rPr>
              <a:t>. 2014 Feb;77(2):357-67. </a:t>
            </a:r>
            <a:r>
              <a:rPr lang="en-US" b="0" i="0" dirty="0" err="1">
                <a:solidFill>
                  <a:srgbClr val="212121"/>
                </a:solidFill>
                <a:effectLst/>
                <a:latin typeface="BlinkMacSystemFont"/>
              </a:rPr>
              <a:t>doi</a:t>
            </a:r>
            <a:r>
              <a:rPr lang="en-US" b="0" i="0" dirty="0">
                <a:solidFill>
                  <a:srgbClr val="212121"/>
                </a:solidFill>
                <a:effectLst/>
                <a:latin typeface="BlinkMacSystemFont"/>
              </a:rPr>
              <a:t>: 10.1111/bcp.12094. PMID: 23432384; PMCID: PMC4014022.</a:t>
            </a:r>
          </a:p>
          <a:p>
            <a:r>
              <a:rPr lang="en-US" b="0" i="0" dirty="0">
                <a:solidFill>
                  <a:srgbClr val="212121"/>
                </a:solidFill>
                <a:effectLst/>
                <a:latin typeface="BlinkMacSystemFont"/>
              </a:rPr>
              <a:t>Wang GK, Russell C, Wang SY. State-dependent block of voltage-gated Na+ channels by amitriptyline via the local anesthetic receptor and its implication for neuropathic pain. Pain. 2004 Jul;110(1-2):166-74. </a:t>
            </a:r>
            <a:r>
              <a:rPr lang="en-US" b="0" i="0" dirty="0" err="1">
                <a:solidFill>
                  <a:srgbClr val="212121"/>
                </a:solidFill>
                <a:effectLst/>
                <a:latin typeface="BlinkMacSystemFont"/>
              </a:rPr>
              <a:t>doi</a:t>
            </a:r>
            <a:r>
              <a:rPr lang="en-US" b="0" i="0" dirty="0">
                <a:solidFill>
                  <a:srgbClr val="212121"/>
                </a:solidFill>
                <a:effectLst/>
                <a:latin typeface="BlinkMacSystemFont"/>
              </a:rPr>
              <a:t>: 10.1016/j.pain.2004.03.018. PMID: 15275764.</a:t>
            </a:r>
          </a:p>
          <a:p>
            <a:r>
              <a:rPr lang="en-US" b="0" i="0" dirty="0">
                <a:solidFill>
                  <a:srgbClr val="212121"/>
                </a:solidFill>
                <a:effectLst/>
                <a:latin typeface="BlinkMacSystemFont"/>
              </a:rPr>
              <a:t>Wiffen PJ, Derry S, Moore RA, McQuay HJ. Carbamazepine for acute and chronic pain in adults. Cochrane Database Syst Rev. 2011 Jan 19;(1):CD005451. </a:t>
            </a:r>
            <a:r>
              <a:rPr lang="en-US" b="0" i="0" dirty="0" err="1">
                <a:solidFill>
                  <a:srgbClr val="212121"/>
                </a:solidFill>
                <a:effectLst/>
                <a:latin typeface="BlinkMacSystemFont"/>
              </a:rPr>
              <a:t>doi</a:t>
            </a:r>
            <a:r>
              <a:rPr lang="en-US" b="0" i="0" dirty="0">
                <a:solidFill>
                  <a:srgbClr val="212121"/>
                </a:solidFill>
                <a:effectLst/>
                <a:latin typeface="BlinkMacSystemFont"/>
              </a:rPr>
              <a:t>: 10.1002/14651858.CD005451.pub2. Update in: Cochrane Database Syst Rev. 2014;4:CD005451. PMID: 21249671; PMCID: PMC4160789.</a:t>
            </a:r>
          </a:p>
          <a:p>
            <a:r>
              <a:rPr lang="en-US" b="0" i="0" dirty="0" err="1">
                <a:solidFill>
                  <a:srgbClr val="383636"/>
                </a:solidFill>
                <a:effectLst/>
                <a:latin typeface="Lato" panose="020B0604020202020204" pitchFamily="34" charset="0"/>
              </a:rPr>
              <a:t>Ya</a:t>
            </a:r>
            <a:r>
              <a:rPr lang="en-US" b="0" i="0" dirty="0">
                <a:solidFill>
                  <a:srgbClr val="383636"/>
                </a:solidFill>
                <a:effectLst/>
                <a:latin typeface="Lato" panose="020B0604020202020204" pitchFamily="34" charset="0"/>
              </a:rPr>
              <a:t>-Chin Yang, Chen-</a:t>
            </a:r>
            <a:r>
              <a:rPr lang="en-US" b="0" i="0" dirty="0" err="1">
                <a:solidFill>
                  <a:srgbClr val="383636"/>
                </a:solidFill>
                <a:effectLst/>
                <a:latin typeface="Lato" panose="020B0604020202020204" pitchFamily="34" charset="0"/>
              </a:rPr>
              <a:t>Syuan</a:t>
            </a:r>
            <a:r>
              <a:rPr lang="en-US" b="0" i="0" dirty="0">
                <a:solidFill>
                  <a:srgbClr val="383636"/>
                </a:solidFill>
                <a:effectLst/>
                <a:latin typeface="Lato" panose="020B0604020202020204" pitchFamily="34" charset="0"/>
              </a:rPr>
              <a:t> Huang, Chung-Chin </a:t>
            </a:r>
            <a:r>
              <a:rPr lang="en-US" b="0" i="0" dirty="0" err="1">
                <a:solidFill>
                  <a:srgbClr val="383636"/>
                </a:solidFill>
                <a:effectLst/>
                <a:latin typeface="Lato" panose="020B0604020202020204" pitchFamily="34" charset="0"/>
              </a:rPr>
              <a:t>Kuo</a:t>
            </a:r>
            <a:r>
              <a:rPr lang="en-US" b="0" i="0" dirty="0">
                <a:solidFill>
                  <a:srgbClr val="383636"/>
                </a:solidFill>
                <a:effectLst/>
                <a:latin typeface="Lato" panose="020B0604020202020204" pitchFamily="34" charset="0"/>
              </a:rPr>
              <a:t>; Lidocaine, Carbamazepine, and Imipramine Have Partially Overlapping Binding Sites and Additive Inhibitory Effect on Neuronal </a:t>
            </a:r>
            <a:r>
              <a:rPr lang="en-US" b="0" i="0" dirty="0" err="1">
                <a:solidFill>
                  <a:srgbClr val="383636"/>
                </a:solidFill>
                <a:effectLst/>
                <a:latin typeface="Lato" panose="020B0604020202020204" pitchFamily="34" charset="0"/>
              </a:rPr>
              <a:t>Na+Channels</a:t>
            </a:r>
            <a:r>
              <a:rPr lang="en-US" b="0" i="0" dirty="0">
                <a:solidFill>
                  <a:srgbClr val="383636"/>
                </a:solidFill>
                <a:effectLst/>
                <a:latin typeface="Lato" panose="020B0604020202020204" pitchFamily="34" charset="0"/>
              </a:rPr>
              <a:t>. Anesthesiology 2010; 113:160–174 </a:t>
            </a:r>
            <a:r>
              <a:rPr lang="en-US" b="0" i="0" dirty="0" err="1">
                <a:solidFill>
                  <a:srgbClr val="383636"/>
                </a:solidFill>
                <a:effectLst/>
                <a:latin typeface="Lato" panose="020B0604020202020204" pitchFamily="34" charset="0"/>
              </a:rPr>
              <a:t>doi</a:t>
            </a:r>
            <a:r>
              <a:rPr lang="en-US" b="0" i="0" dirty="0">
                <a:solidFill>
                  <a:srgbClr val="383636"/>
                </a:solidFill>
                <a:effectLst/>
                <a:latin typeface="Lato" panose="020B0604020202020204" pitchFamily="34" charset="0"/>
              </a:rPr>
              <a:t>: </a:t>
            </a:r>
            <a:r>
              <a:rPr lang="en-US" b="0" i="0" dirty="0">
                <a:solidFill>
                  <a:srgbClr val="383636"/>
                </a:solidFill>
                <a:effectLst/>
                <a:latin typeface="Lato" panose="020B0604020202020204" pitchFamily="34" charset="0"/>
                <a:hlinkClick r:id="rId2"/>
              </a:rPr>
              <a:t>https://doi.org/10.1097/ALN.0b013e3181dc1dd6</a:t>
            </a:r>
            <a:endParaRPr lang="en-US" b="0" i="0" dirty="0">
              <a:solidFill>
                <a:srgbClr val="383636"/>
              </a:solidFill>
              <a:effectLst/>
              <a:latin typeface="Lato" panose="020B0604020202020204" pitchFamily="34" charset="0"/>
            </a:endParaRPr>
          </a:p>
          <a:p>
            <a:r>
              <a:rPr lang="en-US" b="0" i="0" dirty="0">
                <a:solidFill>
                  <a:srgbClr val="303030"/>
                </a:solidFill>
                <a:effectLst/>
                <a:latin typeface="Roboto" panose="02000000000000000000" pitchFamily="2" charset="0"/>
              </a:rPr>
              <a:t>Davison SN. Clinical Pharmacology Considerations in Pain Management in Patients with Advanced Kidney Failure. Clin J Am Soc Nephrol. 2019 Jun 7;14(6):917-931. </a:t>
            </a:r>
            <a:r>
              <a:rPr lang="en-US" b="0" i="0" dirty="0" err="1">
                <a:solidFill>
                  <a:srgbClr val="303030"/>
                </a:solidFill>
                <a:effectLst/>
                <a:latin typeface="Roboto" panose="02000000000000000000" pitchFamily="2" charset="0"/>
              </a:rPr>
              <a:t>doi</a:t>
            </a:r>
            <a:r>
              <a:rPr lang="en-US" b="0" i="0" dirty="0">
                <a:solidFill>
                  <a:srgbClr val="303030"/>
                </a:solidFill>
                <a:effectLst/>
                <a:latin typeface="Roboto" panose="02000000000000000000" pitchFamily="2" charset="0"/>
              </a:rPr>
              <a:t>: 10.2215/CJN.05180418. </a:t>
            </a:r>
            <a:r>
              <a:rPr lang="en-US" b="0" i="0" dirty="0" err="1">
                <a:solidFill>
                  <a:srgbClr val="303030"/>
                </a:solidFill>
                <a:effectLst/>
                <a:latin typeface="Roboto" panose="02000000000000000000" pitchFamily="2" charset="0"/>
              </a:rPr>
              <a:t>Epub</a:t>
            </a:r>
            <a:r>
              <a:rPr lang="en-US" b="0" i="0" dirty="0">
                <a:solidFill>
                  <a:srgbClr val="303030"/>
                </a:solidFill>
                <a:effectLst/>
                <a:latin typeface="Roboto" panose="02000000000000000000" pitchFamily="2" charset="0"/>
              </a:rPr>
              <a:t> 2019 Mar 4. PMID: 30833302; PMCID: PMC6556722.</a:t>
            </a:r>
          </a:p>
          <a:p>
            <a:r>
              <a:rPr lang="en-US" dirty="0"/>
              <a:t>Zhang Y, Otto P, Qin L, </a:t>
            </a:r>
            <a:r>
              <a:rPr lang="en-US" dirty="0" err="1"/>
              <a:t>Eiber</a:t>
            </a:r>
            <a:r>
              <a:rPr lang="en-US" dirty="0"/>
              <a:t> N, </a:t>
            </a:r>
            <a:r>
              <a:rPr lang="en-US" dirty="0" err="1"/>
              <a:t>Hashemolhosseini</a:t>
            </a:r>
            <a:r>
              <a:rPr lang="en-US" dirty="0"/>
              <a:t> S, </a:t>
            </a:r>
            <a:r>
              <a:rPr lang="en-US" dirty="0" err="1"/>
              <a:t>Kröger</a:t>
            </a:r>
            <a:r>
              <a:rPr lang="en-US" dirty="0"/>
              <a:t> S, </a:t>
            </a:r>
            <a:r>
              <a:rPr lang="en-US" dirty="0" err="1"/>
              <a:t>Brinkmeier</a:t>
            </a:r>
            <a:r>
              <a:rPr lang="en-US" dirty="0"/>
              <a:t> H. Methocarbamol blocks muscular Nav 1.4 channels and decreases isometric force of mouse muscles. Muscle Nerve. 2021 Jan;63(1):141-150. </a:t>
            </a:r>
            <a:r>
              <a:rPr lang="en-US" dirty="0" err="1"/>
              <a:t>doi</a:t>
            </a:r>
            <a:r>
              <a:rPr lang="en-US" dirty="0"/>
              <a:t>: 10.1002/mus.27087. </a:t>
            </a:r>
            <a:r>
              <a:rPr lang="en-US" dirty="0" err="1"/>
              <a:t>Epub</a:t>
            </a:r>
            <a:r>
              <a:rPr lang="en-US" dirty="0"/>
              <a:t> 2020 Oct 27. PMID: 33043468.</a:t>
            </a:r>
          </a:p>
          <a:p>
            <a:r>
              <a:rPr lang="en-US" dirty="0" err="1"/>
              <a:t>Voute</a:t>
            </a:r>
            <a:r>
              <a:rPr lang="en-US" dirty="0"/>
              <a:t> M, Morel V, Pickering G. Topical Lidocaine for Chronic Pain Treatment. Drug Des </a:t>
            </a:r>
            <a:r>
              <a:rPr lang="en-US" dirty="0" err="1"/>
              <a:t>Devel</a:t>
            </a:r>
            <a:r>
              <a:rPr lang="en-US" dirty="0"/>
              <a:t> </a:t>
            </a:r>
            <a:r>
              <a:rPr lang="en-US" dirty="0" err="1"/>
              <a:t>Ther</a:t>
            </a:r>
            <a:r>
              <a:rPr lang="en-US" dirty="0"/>
              <a:t>. 2021 Sep 29;15:4091-4103. </a:t>
            </a:r>
            <a:r>
              <a:rPr lang="en-US" dirty="0" err="1"/>
              <a:t>doi</a:t>
            </a:r>
            <a:r>
              <a:rPr lang="en-US" dirty="0"/>
              <a:t>: 10.2147/DDDT.S328228. PMID: 34616143; PMCID: PMC8487862.</a:t>
            </a:r>
          </a:p>
          <a:p>
            <a:r>
              <a:rPr lang="en-US" b="0" i="0" dirty="0">
                <a:solidFill>
                  <a:srgbClr val="212121"/>
                </a:solidFill>
                <a:effectLst/>
                <a:latin typeface="BlinkMacSystemFont"/>
              </a:rPr>
              <a:t>Derry S, Wiffen PJ, </a:t>
            </a:r>
            <a:r>
              <a:rPr lang="en-US" b="0" i="0" dirty="0" err="1">
                <a:solidFill>
                  <a:srgbClr val="212121"/>
                </a:solidFill>
                <a:effectLst/>
                <a:latin typeface="BlinkMacSystemFont"/>
              </a:rPr>
              <a:t>Kalso</a:t>
            </a:r>
            <a:r>
              <a:rPr lang="en-US" b="0" i="0" dirty="0">
                <a:solidFill>
                  <a:srgbClr val="212121"/>
                </a:solidFill>
                <a:effectLst/>
                <a:latin typeface="BlinkMacSystemFont"/>
              </a:rPr>
              <a:t> EA, Bell RF, Aldington D, Phillips T, Gaskell H, Moore RA. Topical analgesics for acute and chronic pain in adults - an overview of Cochrane Reviews. Cochrane Database Syst Rev. 2017 May 12;5(5):CD008609. </a:t>
            </a:r>
            <a:r>
              <a:rPr lang="en-US" b="0" i="0" dirty="0" err="1">
                <a:solidFill>
                  <a:srgbClr val="212121"/>
                </a:solidFill>
                <a:effectLst/>
                <a:latin typeface="BlinkMacSystemFont"/>
              </a:rPr>
              <a:t>doi</a:t>
            </a:r>
            <a:r>
              <a:rPr lang="en-US" b="0" i="0" dirty="0">
                <a:solidFill>
                  <a:srgbClr val="212121"/>
                </a:solidFill>
                <a:effectLst/>
                <a:latin typeface="BlinkMacSystemFont"/>
              </a:rPr>
              <a:t>: 10.1002/14651858.CD008609.pub2. PMID: 28497473; PMCID: PMC6481750.</a:t>
            </a:r>
          </a:p>
          <a:p>
            <a:r>
              <a:rPr lang="en-US" b="0" i="0" dirty="0" err="1">
                <a:solidFill>
                  <a:srgbClr val="212121"/>
                </a:solidFill>
                <a:effectLst/>
                <a:latin typeface="BlinkMacSystemFont"/>
              </a:rPr>
              <a:t>Horishita</a:t>
            </a:r>
            <a:r>
              <a:rPr lang="en-US" b="0" i="0" dirty="0">
                <a:solidFill>
                  <a:srgbClr val="212121"/>
                </a:solidFill>
                <a:effectLst/>
                <a:latin typeface="BlinkMacSystemFont"/>
              </a:rPr>
              <a:t> T, Yanagihara N, Ueno S, Okura D, </a:t>
            </a:r>
            <a:r>
              <a:rPr lang="en-US" b="0" i="0" dirty="0" err="1">
                <a:solidFill>
                  <a:srgbClr val="212121"/>
                </a:solidFill>
                <a:effectLst/>
                <a:latin typeface="BlinkMacSystemFont"/>
              </a:rPr>
              <a:t>Horishita</a:t>
            </a:r>
            <a:r>
              <a:rPr lang="en-US" b="0" i="0" dirty="0">
                <a:solidFill>
                  <a:srgbClr val="212121"/>
                </a:solidFill>
                <a:effectLst/>
                <a:latin typeface="BlinkMacSystemFont"/>
              </a:rPr>
              <a:t> R, Minami T, Ogata Y, </a:t>
            </a:r>
            <a:r>
              <a:rPr lang="en-US" b="0" i="0" dirty="0" err="1">
                <a:solidFill>
                  <a:srgbClr val="212121"/>
                </a:solidFill>
                <a:effectLst/>
                <a:latin typeface="BlinkMacSystemFont"/>
              </a:rPr>
              <a:t>Sudo</a:t>
            </a:r>
            <a:r>
              <a:rPr lang="en-US" b="0" i="0" dirty="0">
                <a:solidFill>
                  <a:srgbClr val="212121"/>
                </a:solidFill>
                <a:effectLst/>
                <a:latin typeface="BlinkMacSystemFont"/>
              </a:rPr>
              <a:t> Y, </a:t>
            </a:r>
            <a:r>
              <a:rPr lang="en-US" b="0" i="0" dirty="0" err="1">
                <a:solidFill>
                  <a:srgbClr val="212121"/>
                </a:solidFill>
                <a:effectLst/>
                <a:latin typeface="BlinkMacSystemFont"/>
              </a:rPr>
              <a:t>Uezono</a:t>
            </a:r>
            <a:r>
              <a:rPr lang="en-US" b="0" i="0" dirty="0">
                <a:solidFill>
                  <a:srgbClr val="212121"/>
                </a:solidFill>
                <a:effectLst/>
                <a:latin typeface="BlinkMacSystemFont"/>
              </a:rPr>
              <a:t> Y, </a:t>
            </a:r>
            <a:r>
              <a:rPr lang="en-US" b="0" i="0" dirty="0" err="1">
                <a:solidFill>
                  <a:srgbClr val="212121"/>
                </a:solidFill>
                <a:effectLst/>
                <a:latin typeface="BlinkMacSystemFont"/>
              </a:rPr>
              <a:t>Sata</a:t>
            </a:r>
            <a:r>
              <a:rPr lang="en-US" b="0" i="0" dirty="0">
                <a:solidFill>
                  <a:srgbClr val="212121"/>
                </a:solidFill>
                <a:effectLst/>
                <a:latin typeface="BlinkMacSystemFont"/>
              </a:rPr>
              <a:t> T, Kawasaki T. Antidepressants inhibit Na</a:t>
            </a:r>
            <a:r>
              <a:rPr lang="en-US" b="0" i="0" baseline="-25000" dirty="0">
                <a:solidFill>
                  <a:srgbClr val="212121"/>
                </a:solidFill>
                <a:effectLst/>
                <a:latin typeface="BlinkMacSystemFont"/>
              </a:rPr>
              <a:t>v</a:t>
            </a:r>
            <a:r>
              <a:rPr lang="en-US" b="0" i="0" dirty="0">
                <a:solidFill>
                  <a:srgbClr val="212121"/>
                </a:solidFill>
                <a:effectLst/>
                <a:latin typeface="BlinkMacSystemFont"/>
              </a:rPr>
              <a:t>1.3, Na</a:t>
            </a:r>
            <a:r>
              <a:rPr lang="en-US" b="0" i="0" baseline="-25000" dirty="0">
                <a:solidFill>
                  <a:srgbClr val="212121"/>
                </a:solidFill>
                <a:effectLst/>
                <a:latin typeface="BlinkMacSystemFont"/>
              </a:rPr>
              <a:t>v</a:t>
            </a:r>
            <a:r>
              <a:rPr lang="en-US" b="0" i="0" dirty="0">
                <a:solidFill>
                  <a:srgbClr val="212121"/>
                </a:solidFill>
                <a:effectLst/>
                <a:latin typeface="BlinkMacSystemFont"/>
              </a:rPr>
              <a:t>1.7, and Na</a:t>
            </a:r>
            <a:r>
              <a:rPr lang="en-US" b="0" i="0" baseline="-25000" dirty="0">
                <a:solidFill>
                  <a:srgbClr val="212121"/>
                </a:solidFill>
                <a:effectLst/>
                <a:latin typeface="BlinkMacSystemFont"/>
              </a:rPr>
              <a:t>v</a:t>
            </a:r>
            <a:r>
              <a:rPr lang="en-US" b="0" i="0" dirty="0">
                <a:solidFill>
                  <a:srgbClr val="212121"/>
                </a:solidFill>
                <a:effectLst/>
                <a:latin typeface="BlinkMacSystemFont"/>
              </a:rPr>
              <a:t>1.8 neuronal voltage-gated sodium channels more potently than Na</a:t>
            </a:r>
            <a:r>
              <a:rPr lang="en-US" b="0" i="0" baseline="-25000" dirty="0">
                <a:solidFill>
                  <a:srgbClr val="212121"/>
                </a:solidFill>
                <a:effectLst/>
                <a:latin typeface="BlinkMacSystemFont"/>
              </a:rPr>
              <a:t>v</a:t>
            </a:r>
            <a:r>
              <a:rPr lang="en-US" b="0" i="0" dirty="0">
                <a:solidFill>
                  <a:srgbClr val="212121"/>
                </a:solidFill>
                <a:effectLst/>
                <a:latin typeface="BlinkMacSystemFont"/>
              </a:rPr>
              <a:t>1.2 and Na</a:t>
            </a:r>
            <a:r>
              <a:rPr lang="en-US" b="0" i="0" baseline="-25000" dirty="0">
                <a:solidFill>
                  <a:srgbClr val="212121"/>
                </a:solidFill>
                <a:effectLst/>
                <a:latin typeface="BlinkMacSystemFont"/>
              </a:rPr>
              <a:t>v</a:t>
            </a:r>
            <a:r>
              <a:rPr lang="en-US" b="0" i="0" dirty="0">
                <a:solidFill>
                  <a:srgbClr val="212121"/>
                </a:solidFill>
                <a:effectLst/>
                <a:latin typeface="BlinkMacSystemFont"/>
              </a:rPr>
              <a:t>1.6 channels expressed in Xenopus oocytes. </a:t>
            </a:r>
            <a:r>
              <a:rPr lang="en-US" b="0" i="0" dirty="0" err="1">
                <a:solidFill>
                  <a:srgbClr val="212121"/>
                </a:solidFill>
                <a:effectLst/>
                <a:latin typeface="BlinkMacSystemFont"/>
              </a:rPr>
              <a:t>Naunyn</a:t>
            </a:r>
            <a:r>
              <a:rPr lang="en-US" b="0" i="0" dirty="0">
                <a:solidFill>
                  <a:srgbClr val="212121"/>
                </a:solidFill>
                <a:effectLst/>
                <a:latin typeface="BlinkMacSystemFont"/>
              </a:rPr>
              <a:t> </a:t>
            </a:r>
            <a:r>
              <a:rPr lang="en-US" b="0" i="0" dirty="0" err="1">
                <a:solidFill>
                  <a:srgbClr val="212121"/>
                </a:solidFill>
                <a:effectLst/>
                <a:latin typeface="BlinkMacSystemFont"/>
              </a:rPr>
              <a:t>Schmiedebergs</a:t>
            </a:r>
            <a:r>
              <a:rPr lang="en-US" b="0" i="0" dirty="0">
                <a:solidFill>
                  <a:srgbClr val="212121"/>
                </a:solidFill>
                <a:effectLst/>
                <a:latin typeface="BlinkMacSystemFont"/>
              </a:rPr>
              <a:t> Arch </a:t>
            </a:r>
            <a:r>
              <a:rPr lang="en-US" b="0" i="0" dirty="0" err="1">
                <a:solidFill>
                  <a:srgbClr val="212121"/>
                </a:solidFill>
                <a:effectLst/>
                <a:latin typeface="BlinkMacSystemFont"/>
              </a:rPr>
              <a:t>Pharmacol</a:t>
            </a:r>
            <a:r>
              <a:rPr lang="en-US" b="0" i="0" dirty="0">
                <a:solidFill>
                  <a:srgbClr val="212121"/>
                </a:solidFill>
                <a:effectLst/>
                <a:latin typeface="BlinkMacSystemFont"/>
              </a:rPr>
              <a:t>. 2017 Dec;390(12):1255-1270. </a:t>
            </a:r>
            <a:r>
              <a:rPr lang="en-US" b="0" i="0" dirty="0" err="1">
                <a:solidFill>
                  <a:srgbClr val="212121"/>
                </a:solidFill>
                <a:effectLst/>
                <a:latin typeface="BlinkMacSystemFont"/>
              </a:rPr>
              <a:t>doi</a:t>
            </a:r>
            <a:r>
              <a:rPr lang="en-US" b="0" i="0" dirty="0">
                <a:solidFill>
                  <a:srgbClr val="212121"/>
                </a:solidFill>
                <a:effectLst/>
                <a:latin typeface="BlinkMacSystemFont"/>
              </a:rPr>
              <a:t>: 10.1007/s00210-017-1424-x. </a:t>
            </a:r>
            <a:r>
              <a:rPr lang="en-US" b="0" i="0" dirty="0" err="1">
                <a:solidFill>
                  <a:srgbClr val="212121"/>
                </a:solidFill>
                <a:effectLst/>
                <a:latin typeface="BlinkMacSystemFont"/>
              </a:rPr>
              <a:t>Epub</a:t>
            </a:r>
            <a:r>
              <a:rPr lang="en-US" b="0" i="0" dirty="0">
                <a:solidFill>
                  <a:srgbClr val="212121"/>
                </a:solidFill>
                <a:effectLst/>
                <a:latin typeface="BlinkMacSystemFont"/>
              </a:rPr>
              <a:t> 2017 Sep 14. PMID: 28905186</a:t>
            </a:r>
          </a:p>
          <a:p>
            <a:r>
              <a:rPr lang="en-US" b="0" i="0" dirty="0" err="1">
                <a:solidFill>
                  <a:srgbClr val="212121"/>
                </a:solidFill>
                <a:effectLst/>
                <a:latin typeface="BlinkMacSystemFont"/>
              </a:rPr>
              <a:t>Sho-Ya</a:t>
            </a:r>
            <a:r>
              <a:rPr lang="en-US" b="0" i="0" dirty="0">
                <a:solidFill>
                  <a:srgbClr val="212121"/>
                </a:solidFill>
                <a:effectLst/>
                <a:latin typeface="BlinkMacSystemFont"/>
              </a:rPr>
              <a:t> Wang, Joanna Calderon, </a:t>
            </a:r>
            <a:r>
              <a:rPr lang="en-US" b="0" i="0" dirty="0" err="1">
                <a:solidFill>
                  <a:srgbClr val="212121"/>
                </a:solidFill>
                <a:effectLst/>
                <a:latin typeface="BlinkMacSystemFont"/>
              </a:rPr>
              <a:t>Ging</a:t>
            </a:r>
            <a:r>
              <a:rPr lang="en-US" b="0" i="0" dirty="0">
                <a:solidFill>
                  <a:srgbClr val="212121"/>
                </a:solidFill>
                <a:effectLst/>
                <a:latin typeface="BlinkMacSystemFont"/>
              </a:rPr>
              <a:t> </a:t>
            </a:r>
            <a:r>
              <a:rPr lang="en-US" b="0" i="0" dirty="0" err="1">
                <a:solidFill>
                  <a:srgbClr val="212121"/>
                </a:solidFill>
                <a:effectLst/>
                <a:latin typeface="BlinkMacSystemFont"/>
              </a:rPr>
              <a:t>Kuo</a:t>
            </a:r>
            <a:r>
              <a:rPr lang="en-US" b="0" i="0" dirty="0">
                <a:solidFill>
                  <a:srgbClr val="212121"/>
                </a:solidFill>
                <a:effectLst/>
                <a:latin typeface="BlinkMacSystemFont"/>
              </a:rPr>
              <a:t> Wang; Block of Neuronal </a:t>
            </a:r>
            <a:r>
              <a:rPr lang="en-US" b="0" i="0" dirty="0" err="1">
                <a:solidFill>
                  <a:srgbClr val="212121"/>
                </a:solidFill>
                <a:effectLst/>
                <a:latin typeface="BlinkMacSystemFont"/>
              </a:rPr>
              <a:t>Na+Channels</a:t>
            </a:r>
            <a:r>
              <a:rPr lang="en-US" b="0" i="0" dirty="0">
                <a:solidFill>
                  <a:srgbClr val="212121"/>
                </a:solidFill>
                <a:effectLst/>
                <a:latin typeface="BlinkMacSystemFont"/>
              </a:rPr>
              <a:t> by Antidepressant Duloxetine in a State-dependent Manner. Anesthesiology 2010; 113:655–665 </a:t>
            </a:r>
            <a:r>
              <a:rPr lang="en-US" b="0" i="0" dirty="0" err="1">
                <a:solidFill>
                  <a:srgbClr val="212121"/>
                </a:solidFill>
                <a:effectLst/>
                <a:latin typeface="BlinkMacSystemFont"/>
              </a:rPr>
              <a:t>doi</a:t>
            </a:r>
            <a:r>
              <a:rPr lang="en-US" b="0" i="0" dirty="0">
                <a:solidFill>
                  <a:srgbClr val="212121"/>
                </a:solidFill>
                <a:effectLst/>
                <a:latin typeface="BlinkMacSystemFont"/>
              </a:rPr>
              <a:t>: </a:t>
            </a:r>
            <a:r>
              <a:rPr lang="en-US" b="0" i="0" dirty="0">
                <a:solidFill>
                  <a:srgbClr val="212121"/>
                </a:solidFill>
                <a:effectLst/>
                <a:latin typeface="BlinkMacSystemFont"/>
                <a:hlinkClick r:id="rId3"/>
              </a:rPr>
              <a:t>https://doi.org/10.1097/ALN.0b013e3181e89a93</a:t>
            </a:r>
            <a:r>
              <a:rPr lang="en-US" b="0" i="0" dirty="0">
                <a:solidFill>
                  <a:srgbClr val="212121"/>
                </a:solidFill>
                <a:effectLst/>
                <a:latin typeface="BlinkMacSystemFont"/>
              </a:rPr>
              <a:t>.</a:t>
            </a:r>
          </a:p>
          <a:p>
            <a:r>
              <a:rPr lang="en-US" dirty="0"/>
              <a:t>Goodman CW, Brett AS. A Clinical Overview of Off-label Use of </a:t>
            </a:r>
            <a:r>
              <a:rPr lang="en-US" dirty="0" err="1"/>
              <a:t>Gabapentinoid</a:t>
            </a:r>
            <a:r>
              <a:rPr lang="en-US" dirty="0"/>
              <a:t> Drugs. JAMA Intern Med. 2019;179(5):695–701. doi:10.1001/jamainternmed.2019.0086</a:t>
            </a:r>
          </a:p>
          <a:p>
            <a:r>
              <a:rPr lang="en-US" dirty="0"/>
              <a:t>Jibril F, </a:t>
            </a:r>
            <a:r>
              <a:rPr lang="en-US" dirty="0" err="1"/>
              <a:t>Sharaby</a:t>
            </a:r>
            <a:r>
              <a:rPr lang="en-US" dirty="0"/>
              <a:t> S, Mohamed A, </a:t>
            </a:r>
            <a:r>
              <a:rPr lang="en-US" dirty="0" err="1"/>
              <a:t>Wilby</a:t>
            </a:r>
            <a:r>
              <a:rPr lang="en-US" dirty="0"/>
              <a:t> KJ. Intravenous versus Oral Acetaminophen for Pain: Systematic Review of Current Evidence to Support Clinical Decision-Making. Can J Hosp Pharm. 2015 May-Jun;68(3):238-47. </a:t>
            </a:r>
            <a:r>
              <a:rPr lang="en-US" dirty="0" err="1"/>
              <a:t>doi</a:t>
            </a:r>
            <a:r>
              <a:rPr lang="en-US" dirty="0"/>
              <a:t>: 10.4212/cjhp.v68i3.1458. PMID: 26157186; PMCID: PMC4485512.</a:t>
            </a:r>
          </a:p>
          <a:p>
            <a:r>
              <a:rPr lang="en-US" dirty="0"/>
              <a:t>Cohen SP, Bhatia A, </a:t>
            </a:r>
            <a:r>
              <a:rPr lang="en-US" dirty="0" err="1"/>
              <a:t>Buvanendran</a:t>
            </a:r>
            <a:r>
              <a:rPr lang="en-US" dirty="0"/>
              <a:t> A, </a:t>
            </a:r>
            <a:r>
              <a:rPr lang="en-US" dirty="0" err="1"/>
              <a:t>Schwenk</a:t>
            </a:r>
            <a:r>
              <a:rPr lang="en-US" dirty="0"/>
              <a:t> ES, </a:t>
            </a:r>
            <a:r>
              <a:rPr lang="en-US" dirty="0" err="1"/>
              <a:t>Wasan</a:t>
            </a:r>
            <a:r>
              <a:rPr lang="en-US" dirty="0"/>
              <a:t> AD, Hurley RW, </a:t>
            </a:r>
            <a:r>
              <a:rPr lang="en-US" dirty="0" err="1"/>
              <a:t>Viscusi</a:t>
            </a:r>
            <a:r>
              <a:rPr lang="en-US" dirty="0"/>
              <a:t> ER, </a:t>
            </a:r>
            <a:r>
              <a:rPr lang="en-US" dirty="0" err="1"/>
              <a:t>Narouze</a:t>
            </a:r>
            <a:r>
              <a:rPr lang="en-US" dirty="0"/>
              <a:t> S, Davis FN, Ritchie EC, </a:t>
            </a:r>
            <a:r>
              <a:rPr lang="en-US" dirty="0" err="1"/>
              <a:t>Lubenow</a:t>
            </a:r>
            <a:r>
              <a:rPr lang="en-US" dirty="0"/>
              <a:t> TR, Hooten WM. Consensus Guidelines on the Use of Intravenous Ketamine Infusions for Chronic Pain From the American Society of Regional Anesthesia and Pain Medicine, the American Academy of Pain Medicine, and the American Society of Anesthesiologists. Reg </a:t>
            </a:r>
            <a:r>
              <a:rPr lang="en-US" dirty="0" err="1"/>
              <a:t>Anesth</a:t>
            </a:r>
            <a:r>
              <a:rPr lang="en-US" dirty="0"/>
              <a:t> Pain Med. 2018 Jul;43(5):521-546. </a:t>
            </a:r>
            <a:r>
              <a:rPr lang="en-US" dirty="0" err="1"/>
              <a:t>doi</a:t>
            </a:r>
            <a:r>
              <a:rPr lang="en-US" dirty="0"/>
              <a:t>: 10.1097/AAP.0000000000000808. PMID: 29870458; PMCID: PMC6023575.</a:t>
            </a:r>
          </a:p>
        </p:txBody>
      </p:sp>
    </p:spTree>
    <p:extLst>
      <p:ext uri="{BB962C8B-B14F-4D97-AF65-F5344CB8AC3E}">
        <p14:creationId xmlns:p14="http://schemas.microsoft.com/office/powerpoint/2010/main" val="106271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E8F7-60BD-42BC-9D81-92907794DF31}"/>
              </a:ext>
            </a:extLst>
          </p:cNvPr>
          <p:cNvSpPr>
            <a:spLocks noGrp="1"/>
          </p:cNvSpPr>
          <p:nvPr>
            <p:ph type="title"/>
          </p:nvPr>
        </p:nvSpPr>
        <p:spPr/>
        <p:txBody>
          <a:bodyPr/>
          <a:lstStyle/>
          <a:p>
            <a:r>
              <a:rPr lang="en-US" dirty="0">
                <a:latin typeface="Ink Free" panose="03080402000500000000" pitchFamily="66" charset="0"/>
              </a:rPr>
              <a:t>Topical Analgesics</a:t>
            </a:r>
          </a:p>
        </p:txBody>
      </p:sp>
      <p:sp>
        <p:nvSpPr>
          <p:cNvPr id="3" name="Text Placeholder 2">
            <a:extLst>
              <a:ext uri="{FF2B5EF4-FFF2-40B4-BE49-F238E27FC236}">
                <a16:creationId xmlns:a16="http://schemas.microsoft.com/office/drawing/2014/main" id="{626AB3D9-03C1-4B61-8E32-83C9713235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248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5" descr="Old man using walker">
            <a:extLst>
              <a:ext uri="{FF2B5EF4-FFF2-40B4-BE49-F238E27FC236}">
                <a16:creationId xmlns:a16="http://schemas.microsoft.com/office/drawing/2014/main" id="{3505483D-D93D-48F6-B67A-168D95A9CF72}"/>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3" y="681037"/>
            <a:ext cx="2752393" cy="5710188"/>
          </a:xfrm>
          <a:prstGeom prst="rect">
            <a:avLst/>
          </a:prstGeom>
        </p:spPr>
      </p:pic>
      <p:sp>
        <p:nvSpPr>
          <p:cNvPr id="2" name="Title 1">
            <a:extLst>
              <a:ext uri="{FF2B5EF4-FFF2-40B4-BE49-F238E27FC236}">
                <a16:creationId xmlns:a16="http://schemas.microsoft.com/office/drawing/2014/main" id="{F32F4A7F-630A-4F15-8B7B-6208AF3B7980}"/>
              </a:ext>
            </a:extLst>
          </p:cNvPr>
          <p:cNvSpPr>
            <a:spLocks noGrp="1"/>
          </p:cNvSpPr>
          <p:nvPr>
            <p:ph type="title"/>
          </p:nvPr>
        </p:nvSpPr>
        <p:spPr/>
        <p:txBody>
          <a:bodyPr/>
          <a:lstStyle/>
          <a:p>
            <a:r>
              <a:rPr lang="en-US" dirty="0">
                <a:latin typeface="Ink Free" panose="03080402000500000000" pitchFamily="66" charset="0"/>
              </a:rPr>
              <a:t>Indications</a:t>
            </a:r>
          </a:p>
        </p:txBody>
      </p:sp>
      <p:sp>
        <p:nvSpPr>
          <p:cNvPr id="3" name="Content Placeholder 2">
            <a:extLst>
              <a:ext uri="{FF2B5EF4-FFF2-40B4-BE49-F238E27FC236}">
                <a16:creationId xmlns:a16="http://schemas.microsoft.com/office/drawing/2014/main" id="{AECD25F9-35FF-4E5D-9F83-883271A0AFB9}"/>
              </a:ext>
            </a:extLst>
          </p:cNvPr>
          <p:cNvSpPr>
            <a:spLocks noGrp="1"/>
          </p:cNvSpPr>
          <p:nvPr>
            <p:ph sz="half" idx="1"/>
          </p:nvPr>
        </p:nvSpPr>
        <p:spPr/>
        <p:txBody>
          <a:bodyPr/>
          <a:lstStyle/>
          <a:p>
            <a:r>
              <a:rPr lang="en-US" dirty="0"/>
              <a:t>Musculoskeletal injury</a:t>
            </a:r>
          </a:p>
          <a:p>
            <a:r>
              <a:rPr lang="en-US" dirty="0"/>
              <a:t>Osteoarthritis</a:t>
            </a:r>
          </a:p>
          <a:p>
            <a:r>
              <a:rPr lang="en-US" dirty="0"/>
              <a:t>Neuropathic pain</a:t>
            </a:r>
          </a:p>
        </p:txBody>
      </p:sp>
      <p:pic>
        <p:nvPicPr>
          <p:cNvPr id="6" name="Content Placeholder 5" descr="Old man using walker">
            <a:extLst>
              <a:ext uri="{FF2B5EF4-FFF2-40B4-BE49-F238E27FC236}">
                <a16:creationId xmlns:a16="http://schemas.microsoft.com/office/drawing/2014/main" id="{2A7DFEA9-E2F6-4DCA-9419-22F2658371C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4" y="681037"/>
            <a:ext cx="2752393" cy="5710188"/>
          </a:xfrm>
        </p:spPr>
      </p:pic>
      <p:pic>
        <p:nvPicPr>
          <p:cNvPr id="7" name="Content Placeholder 5" descr="Old man using walker">
            <a:extLst>
              <a:ext uri="{FF2B5EF4-FFF2-40B4-BE49-F238E27FC236}">
                <a16:creationId xmlns:a16="http://schemas.microsoft.com/office/drawing/2014/main" id="{F38E2018-5E81-4F93-889E-C2370413763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872" t="36670" r="71199" b="55879"/>
          <a:stretch/>
        </p:blipFill>
        <p:spPr>
          <a:xfrm>
            <a:off x="7072291" y="2774949"/>
            <a:ext cx="410903" cy="425451"/>
          </a:xfrm>
          <a:prstGeom prst="rect">
            <a:avLst/>
          </a:prstGeom>
        </p:spPr>
      </p:pic>
      <p:pic>
        <p:nvPicPr>
          <p:cNvPr id="9" name="Content Placeholder 5" descr="Old man using walker">
            <a:extLst>
              <a:ext uri="{FF2B5EF4-FFF2-40B4-BE49-F238E27FC236}">
                <a16:creationId xmlns:a16="http://schemas.microsoft.com/office/drawing/2014/main" id="{56B38D09-4376-4EC3-97B0-885005896E7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6951" t="58115" r="63516" b="33008"/>
          <a:stretch/>
        </p:blipFill>
        <p:spPr>
          <a:xfrm>
            <a:off x="7452360" y="3999505"/>
            <a:ext cx="262393" cy="506897"/>
          </a:xfrm>
          <a:prstGeom prst="rect">
            <a:avLst/>
          </a:prstGeom>
        </p:spPr>
      </p:pic>
      <p:pic>
        <p:nvPicPr>
          <p:cNvPr id="10" name="Content Placeholder 5" descr="Old man using walker">
            <a:extLst>
              <a:ext uri="{FF2B5EF4-FFF2-40B4-BE49-F238E27FC236}">
                <a16:creationId xmlns:a16="http://schemas.microsoft.com/office/drawing/2014/main" id="{87D56C7C-2F01-498F-9CB2-CAE0206F4BF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6884" t="57690" r="44248" b="32863"/>
          <a:stretch/>
        </p:blipFill>
        <p:spPr>
          <a:xfrm>
            <a:off x="8001000" y="3967004"/>
            <a:ext cx="244065" cy="539397"/>
          </a:xfrm>
          <a:prstGeom prst="rect">
            <a:avLst/>
          </a:prstGeom>
        </p:spPr>
      </p:pic>
      <p:pic>
        <p:nvPicPr>
          <p:cNvPr id="12" name="Graphic 11" descr="Lightning bolt with solid fill">
            <a:extLst>
              <a:ext uri="{FF2B5EF4-FFF2-40B4-BE49-F238E27FC236}">
                <a16:creationId xmlns:a16="http://schemas.microsoft.com/office/drawing/2014/main" id="{215022BA-AD67-430A-93E6-F1EC8E5695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35180">
            <a:off x="7395820" y="3408271"/>
            <a:ext cx="527966" cy="1265370"/>
          </a:xfrm>
          <a:prstGeom prst="rect">
            <a:avLst/>
          </a:prstGeom>
        </p:spPr>
      </p:pic>
      <p:pic>
        <p:nvPicPr>
          <p:cNvPr id="13" name="Content Placeholder 5" descr="Old man using walker">
            <a:extLst>
              <a:ext uri="{FF2B5EF4-FFF2-40B4-BE49-F238E27FC236}">
                <a16:creationId xmlns:a16="http://schemas.microsoft.com/office/drawing/2014/main" id="{CB34E8D7-B5E4-44DB-882A-E18FA946C79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5071" t="86378" r="57342" b="5475"/>
          <a:stretch/>
        </p:blipFill>
        <p:spPr>
          <a:xfrm>
            <a:off x="7675881" y="5613401"/>
            <a:ext cx="208834" cy="465203"/>
          </a:xfrm>
          <a:prstGeom prst="rect">
            <a:avLst/>
          </a:prstGeom>
        </p:spPr>
      </p:pic>
      <p:pic>
        <p:nvPicPr>
          <p:cNvPr id="14" name="Content Placeholder 5" descr="Old man using walker">
            <a:extLst>
              <a:ext uri="{FF2B5EF4-FFF2-40B4-BE49-F238E27FC236}">
                <a16:creationId xmlns:a16="http://schemas.microsoft.com/office/drawing/2014/main" id="{EF4017BB-F061-43E8-8A29-0F890F7D028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6882" t="85069" r="34838" b="4758"/>
          <a:stretch/>
        </p:blipFill>
        <p:spPr>
          <a:xfrm>
            <a:off x="8001000" y="5538587"/>
            <a:ext cx="503147" cy="580923"/>
          </a:xfrm>
          <a:prstGeom prst="rtTriangle">
            <a:avLst/>
          </a:prstGeom>
        </p:spPr>
      </p:pic>
    </p:spTree>
    <p:extLst>
      <p:ext uri="{BB962C8B-B14F-4D97-AF65-F5344CB8AC3E}">
        <p14:creationId xmlns:p14="http://schemas.microsoft.com/office/powerpoint/2010/main" val="252238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26" presetClass="emph" presetSubtype="0" repeatCount="4000" fill="hold" nodeType="afterEffect">
                                  <p:stCondLst>
                                    <p:cond delay="0"/>
                                  </p:stCondLst>
                                  <p:childTnLst>
                                    <p:animEffect transition="out" filter="fade">
                                      <p:cBhvr>
                                        <p:cTn id="20" dur="1000" tmFilter="0, 0; .2, .5; .8, .5; 1, 0"/>
                                        <p:tgtEl>
                                          <p:spTgt spid="7"/>
                                        </p:tgtEl>
                                      </p:cBhvr>
                                    </p:animEffect>
                                    <p:animScale>
                                      <p:cBhvr>
                                        <p:cTn id="21" dur="500" autoRev="1" fill="hold"/>
                                        <p:tgtEl>
                                          <p:spTgt spid="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26" presetClass="emph" presetSubtype="0" repeatCount="4000" fill="hold" nodeType="afterEffect">
                                  <p:stCondLst>
                                    <p:cond delay="0"/>
                                  </p:stCondLst>
                                  <p:childTnLst>
                                    <p:animEffect transition="out" filter="fade">
                                      <p:cBhvr>
                                        <p:cTn id="38" dur="1000" tmFilter="0, 0; .2, .5; .8, .5; 1, 0"/>
                                        <p:tgtEl>
                                          <p:spTgt spid="9"/>
                                        </p:tgtEl>
                                      </p:cBhvr>
                                    </p:animEffect>
                                    <p:animScale>
                                      <p:cBhvr>
                                        <p:cTn id="39" dur="500" autoRev="1" fill="hold"/>
                                        <p:tgtEl>
                                          <p:spTgt spid="9"/>
                                        </p:tgtEl>
                                      </p:cBhvr>
                                      <p:by x="105000" y="105000"/>
                                    </p:animScale>
                                  </p:childTnLst>
                                </p:cTn>
                              </p:par>
                              <p:par>
                                <p:cTn id="40" presetID="26" presetClass="emph" presetSubtype="0" repeatCount="4000" fill="hold" nodeType="withEffect">
                                  <p:stCondLst>
                                    <p:cond delay="0"/>
                                  </p:stCondLst>
                                  <p:childTnLst>
                                    <p:animEffect transition="out" filter="fade">
                                      <p:cBhvr>
                                        <p:cTn id="41" dur="1000" tmFilter="0, 0; .2, .5; .8, .5; 1, 0"/>
                                        <p:tgtEl>
                                          <p:spTgt spid="10"/>
                                        </p:tgtEl>
                                      </p:cBhvr>
                                    </p:animEffect>
                                    <p:animScale>
                                      <p:cBhvr>
                                        <p:cTn id="42" dur="500" autoRev="1" fill="hold"/>
                                        <p:tgtEl>
                                          <p:spTgt spid="10"/>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00"/>
                            </p:stCondLst>
                            <p:childTnLst>
                              <p:par>
                                <p:cTn id="64" presetID="26" presetClass="emph" presetSubtype="0" repeatCount="4000" fill="hold" nodeType="afterEffect">
                                  <p:stCondLst>
                                    <p:cond delay="0"/>
                                  </p:stCondLst>
                                  <p:childTnLst>
                                    <p:animEffect transition="out" filter="fade">
                                      <p:cBhvr>
                                        <p:cTn id="65" dur="1000" tmFilter="0, 0; .2, .5; .8, .5; 1, 0"/>
                                        <p:tgtEl>
                                          <p:spTgt spid="12"/>
                                        </p:tgtEl>
                                      </p:cBhvr>
                                    </p:animEffect>
                                    <p:animScale>
                                      <p:cBhvr>
                                        <p:cTn id="66" dur="500" autoRev="1" fill="hold"/>
                                        <p:tgtEl>
                                          <p:spTgt spid="12"/>
                                        </p:tgtEl>
                                      </p:cBhvr>
                                      <p:by x="105000" y="105000"/>
                                    </p:animScale>
                                  </p:childTnLst>
                                </p:cTn>
                              </p:par>
                              <p:par>
                                <p:cTn id="67" presetID="26" presetClass="emph" presetSubtype="0" repeatCount="4000" fill="hold" nodeType="withEffect">
                                  <p:stCondLst>
                                    <p:cond delay="0"/>
                                  </p:stCondLst>
                                  <p:childTnLst>
                                    <p:animEffect transition="out" filter="fade">
                                      <p:cBhvr>
                                        <p:cTn id="68" dur="1000" tmFilter="0, 0; .2, .5; .8, .5; 1, 0"/>
                                        <p:tgtEl>
                                          <p:spTgt spid="13"/>
                                        </p:tgtEl>
                                      </p:cBhvr>
                                    </p:animEffect>
                                    <p:animScale>
                                      <p:cBhvr>
                                        <p:cTn id="69" dur="500" autoRev="1" fill="hold"/>
                                        <p:tgtEl>
                                          <p:spTgt spid="13"/>
                                        </p:tgtEl>
                                      </p:cBhvr>
                                      <p:by x="105000" y="105000"/>
                                    </p:animScale>
                                  </p:childTnLst>
                                </p:cTn>
                              </p:par>
                              <p:par>
                                <p:cTn id="70" presetID="26" presetClass="emph" presetSubtype="0" repeatCount="4000" fill="hold" nodeType="withEffect">
                                  <p:stCondLst>
                                    <p:cond delay="0"/>
                                  </p:stCondLst>
                                  <p:childTnLst>
                                    <p:animEffect transition="out" filter="fade">
                                      <p:cBhvr>
                                        <p:cTn id="71" dur="1000" tmFilter="0, 0; .2, .5; .8, .5; 1, 0"/>
                                        <p:tgtEl>
                                          <p:spTgt spid="14"/>
                                        </p:tgtEl>
                                      </p:cBhvr>
                                    </p:animEffect>
                                    <p:animScale>
                                      <p:cBhvr>
                                        <p:cTn id="72"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descr="Muscular arm outline">
            <a:extLst>
              <a:ext uri="{FF2B5EF4-FFF2-40B4-BE49-F238E27FC236}">
                <a16:creationId xmlns:a16="http://schemas.microsoft.com/office/drawing/2014/main" id="{FAF767CD-8723-4D35-BA29-FAF377E75144}"/>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216" y="1690687"/>
            <a:ext cx="4486275" cy="4486275"/>
          </a:xfrm>
        </p:spPr>
      </p:pic>
      <p:sp>
        <p:nvSpPr>
          <p:cNvPr id="2" name="Title 1">
            <a:extLst>
              <a:ext uri="{FF2B5EF4-FFF2-40B4-BE49-F238E27FC236}">
                <a16:creationId xmlns:a16="http://schemas.microsoft.com/office/drawing/2014/main" id="{95FABF2A-D4A5-4B72-B055-A387E8135B0F}"/>
              </a:ext>
            </a:extLst>
          </p:cNvPr>
          <p:cNvSpPr>
            <a:spLocks noGrp="1"/>
          </p:cNvSpPr>
          <p:nvPr>
            <p:ph type="title"/>
          </p:nvPr>
        </p:nvSpPr>
        <p:spPr/>
        <p:txBody>
          <a:bodyPr/>
          <a:lstStyle/>
          <a:p>
            <a:r>
              <a:rPr lang="en-US" dirty="0">
                <a:latin typeface="Ink Free" panose="03080402000500000000" pitchFamily="66" charset="0"/>
              </a:rPr>
              <a:t>Topical vs. Transdermal</a:t>
            </a:r>
          </a:p>
        </p:txBody>
      </p:sp>
      <p:sp>
        <p:nvSpPr>
          <p:cNvPr id="14" name="Flowchart: Terminator 13">
            <a:extLst>
              <a:ext uri="{FF2B5EF4-FFF2-40B4-BE49-F238E27FC236}">
                <a16:creationId xmlns:a16="http://schemas.microsoft.com/office/drawing/2014/main" id="{D2BFDA0A-712C-44CD-9E9D-886F84C8B40A}"/>
              </a:ext>
            </a:extLst>
          </p:cNvPr>
          <p:cNvSpPr/>
          <p:nvPr/>
        </p:nvSpPr>
        <p:spPr>
          <a:xfrm rot="18868610">
            <a:off x="3123866" y="4617366"/>
            <a:ext cx="1041623" cy="408397"/>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dhesive Bandage with solid fill">
            <a:extLst>
              <a:ext uri="{FF2B5EF4-FFF2-40B4-BE49-F238E27FC236}">
                <a16:creationId xmlns:a16="http://schemas.microsoft.com/office/drawing/2014/main" id="{F4745F0E-DCFE-4050-880B-C2FC748EB151}"/>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1153" y="4364364"/>
            <a:ext cx="914400" cy="914400"/>
          </a:xfrm>
        </p:spPr>
      </p:pic>
      <p:pic>
        <p:nvPicPr>
          <p:cNvPr id="15" name="Content Placeholder 9" descr="Muscular arm outline">
            <a:extLst>
              <a:ext uri="{FF2B5EF4-FFF2-40B4-BE49-F238E27FC236}">
                <a16:creationId xmlns:a16="http://schemas.microsoft.com/office/drawing/2014/main" id="{4078D6E9-45ED-42B0-8849-1E79C498A0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0804" y="1690687"/>
            <a:ext cx="4486275" cy="4486275"/>
          </a:xfrm>
          <a:prstGeom prst="rect">
            <a:avLst/>
          </a:prstGeom>
        </p:spPr>
      </p:pic>
      <p:sp>
        <p:nvSpPr>
          <p:cNvPr id="16" name="Flowchart: Terminator 15">
            <a:extLst>
              <a:ext uri="{FF2B5EF4-FFF2-40B4-BE49-F238E27FC236}">
                <a16:creationId xmlns:a16="http://schemas.microsoft.com/office/drawing/2014/main" id="{86B3E524-051D-4FCF-8496-D2CFA0831202}"/>
              </a:ext>
            </a:extLst>
          </p:cNvPr>
          <p:cNvSpPr/>
          <p:nvPr/>
        </p:nvSpPr>
        <p:spPr>
          <a:xfrm rot="18868610">
            <a:off x="7819454" y="4617366"/>
            <a:ext cx="1041623" cy="408397"/>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1" descr="Adhesive Bandage with solid fill">
            <a:extLst>
              <a:ext uri="{FF2B5EF4-FFF2-40B4-BE49-F238E27FC236}">
                <a16:creationId xmlns:a16="http://schemas.microsoft.com/office/drawing/2014/main" id="{3576C0C8-925D-412A-9915-148CEADCDE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6741" y="4364364"/>
            <a:ext cx="914400" cy="914400"/>
          </a:xfrm>
          <a:prstGeom prst="rect">
            <a:avLst/>
          </a:prstGeom>
        </p:spPr>
      </p:pic>
      <p:grpSp>
        <p:nvGrpSpPr>
          <p:cNvPr id="31" name="Group 30">
            <a:extLst>
              <a:ext uri="{FF2B5EF4-FFF2-40B4-BE49-F238E27FC236}">
                <a16:creationId xmlns:a16="http://schemas.microsoft.com/office/drawing/2014/main" id="{4B5ECC58-D604-4106-9FD9-5D1E572058BE}"/>
              </a:ext>
            </a:extLst>
          </p:cNvPr>
          <p:cNvGrpSpPr/>
          <p:nvPr/>
        </p:nvGrpSpPr>
        <p:grpSpPr>
          <a:xfrm>
            <a:off x="8574267" y="4201401"/>
            <a:ext cx="965996" cy="1045648"/>
            <a:chOff x="8574267" y="4201401"/>
            <a:chExt cx="965996" cy="1045648"/>
          </a:xfrm>
        </p:grpSpPr>
        <p:pic>
          <p:nvPicPr>
            <p:cNvPr id="21" name="Graphic 20" descr="Heartbeat with solid fill">
              <a:extLst>
                <a:ext uri="{FF2B5EF4-FFF2-40B4-BE49-F238E27FC236}">
                  <a16:creationId xmlns:a16="http://schemas.microsoft.com/office/drawing/2014/main" id="{5C2182B2-298C-4D8B-9025-FA36CF1329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369924">
              <a:off x="8625863" y="4201401"/>
              <a:ext cx="914400" cy="914400"/>
            </a:xfrm>
            <a:prstGeom prst="rect">
              <a:avLst/>
            </a:prstGeom>
          </p:spPr>
        </p:pic>
        <p:pic>
          <p:nvPicPr>
            <p:cNvPr id="22" name="Graphic 21" descr="Heartbeat with solid fill">
              <a:extLst>
                <a:ext uri="{FF2B5EF4-FFF2-40B4-BE49-F238E27FC236}">
                  <a16:creationId xmlns:a16="http://schemas.microsoft.com/office/drawing/2014/main" id="{7B699A50-F8AA-4C49-9393-87A8E196340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5824"/>
            <a:stretch/>
          </p:blipFill>
          <p:spPr>
            <a:xfrm rot="20369924">
              <a:off x="8574267" y="4332649"/>
              <a:ext cx="312506" cy="914400"/>
            </a:xfrm>
            <a:prstGeom prst="rect">
              <a:avLst/>
            </a:prstGeom>
          </p:spPr>
        </p:pic>
      </p:grpSp>
      <p:grpSp>
        <p:nvGrpSpPr>
          <p:cNvPr id="29" name="Group 28">
            <a:extLst>
              <a:ext uri="{FF2B5EF4-FFF2-40B4-BE49-F238E27FC236}">
                <a16:creationId xmlns:a16="http://schemas.microsoft.com/office/drawing/2014/main" id="{0698A4DE-DF76-44B2-9D41-2CE237B32A15}"/>
              </a:ext>
            </a:extLst>
          </p:cNvPr>
          <p:cNvGrpSpPr/>
          <p:nvPr/>
        </p:nvGrpSpPr>
        <p:grpSpPr>
          <a:xfrm>
            <a:off x="7298410" y="4488829"/>
            <a:ext cx="1312519" cy="1118717"/>
            <a:chOff x="7298410" y="4488829"/>
            <a:chExt cx="1312519" cy="1118717"/>
          </a:xfrm>
        </p:grpSpPr>
        <p:pic>
          <p:nvPicPr>
            <p:cNvPr id="27" name="Graphic 26" descr="Heartbeat with solid fill">
              <a:extLst>
                <a:ext uri="{FF2B5EF4-FFF2-40B4-BE49-F238E27FC236}">
                  <a16:creationId xmlns:a16="http://schemas.microsoft.com/office/drawing/2014/main" id="{F8E748A0-5511-4A1C-B6B0-0B1F9D1F2EA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33306"/>
            <a:stretch/>
          </p:blipFill>
          <p:spPr>
            <a:xfrm rot="20369924">
              <a:off x="8001078" y="4488829"/>
              <a:ext cx="609851" cy="914400"/>
            </a:xfrm>
            <a:prstGeom prst="rect">
              <a:avLst/>
            </a:prstGeom>
          </p:spPr>
        </p:pic>
        <p:pic>
          <p:nvPicPr>
            <p:cNvPr id="28" name="Graphic 27" descr="Heartbeat with solid fill">
              <a:extLst>
                <a:ext uri="{FF2B5EF4-FFF2-40B4-BE49-F238E27FC236}">
                  <a16:creationId xmlns:a16="http://schemas.microsoft.com/office/drawing/2014/main" id="{6C4092B3-BDDA-45DE-B793-78F78448B8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369924">
              <a:off x="7298410" y="4693146"/>
              <a:ext cx="914400" cy="914400"/>
            </a:xfrm>
            <a:prstGeom prst="rect">
              <a:avLst/>
            </a:prstGeom>
          </p:spPr>
        </p:pic>
      </p:grpSp>
    </p:spTree>
    <p:extLst>
      <p:ext uri="{BB962C8B-B14F-4D97-AF65-F5344CB8AC3E}">
        <p14:creationId xmlns:p14="http://schemas.microsoft.com/office/powerpoint/2010/main" val="14797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ppt_w</p:attrName>
                                        </p:attrNameLst>
                                      </p:cBhvr>
                                      <p:tavLst>
                                        <p:tav tm="0">
                                          <p:val>
                                            <p:fltVal val="0"/>
                                          </p:val>
                                        </p:tav>
                                        <p:tav tm="100000">
                                          <p:val>
                                            <p:strVal val="#ppt_w"/>
                                          </p:val>
                                        </p:tav>
                                      </p:tavLst>
                                    </p:anim>
                                    <p:anim calcmode="lin" valueType="num">
                                      <p:cBhvr>
                                        <p:cTn id="12" dur="2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2000" fill="hold"/>
                                        <p:tgtEl>
                                          <p:spTgt spid="16"/>
                                        </p:tgtEl>
                                        <p:attrNameLst>
                                          <p:attrName>ppt_w</p:attrName>
                                        </p:attrNameLst>
                                      </p:cBhvr>
                                      <p:tavLst>
                                        <p:tav tm="0">
                                          <p:val>
                                            <p:fltVal val="0"/>
                                          </p:val>
                                        </p:tav>
                                        <p:tav tm="100000">
                                          <p:val>
                                            <p:strVal val="#ppt_w"/>
                                          </p:val>
                                        </p:tav>
                                      </p:tavLst>
                                    </p:anim>
                                    <p:anim calcmode="lin" valueType="num">
                                      <p:cBhvr>
                                        <p:cTn id="22" dur="2000" fill="hold"/>
                                        <p:tgtEl>
                                          <p:spTgt spid="16"/>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3000"/>
                                        <p:tgtEl>
                                          <p:spTgt spid="31"/>
                                        </p:tgtEl>
                                      </p:cBhvr>
                                    </p:animEffect>
                                  </p:childTnLst>
                                </p:cTn>
                              </p:par>
                            </p:childTnLst>
                          </p:cTn>
                        </p:par>
                        <p:par>
                          <p:cTn id="27" fill="hold">
                            <p:stCondLst>
                              <p:cond delay="5500"/>
                            </p:stCondLst>
                            <p:childTnLst>
                              <p:par>
                                <p:cTn id="28" presetID="22" presetClass="entr" presetSubtype="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5011-F50E-4C24-A81F-086BBFBFD0ED}"/>
              </a:ext>
            </a:extLst>
          </p:cNvPr>
          <p:cNvSpPr>
            <a:spLocks noGrp="1"/>
          </p:cNvSpPr>
          <p:nvPr>
            <p:ph type="title"/>
          </p:nvPr>
        </p:nvSpPr>
        <p:spPr/>
        <p:txBody>
          <a:bodyPr/>
          <a:lstStyle/>
          <a:p>
            <a:r>
              <a:rPr lang="en-US" dirty="0">
                <a:latin typeface="Ink Free" panose="03080402000500000000" pitchFamily="66" charset="0"/>
              </a:rPr>
              <a:t>Disclosures</a:t>
            </a:r>
          </a:p>
        </p:txBody>
      </p:sp>
      <p:sp>
        <p:nvSpPr>
          <p:cNvPr id="3" name="Content Placeholder 2">
            <a:extLst>
              <a:ext uri="{FF2B5EF4-FFF2-40B4-BE49-F238E27FC236}">
                <a16:creationId xmlns:a16="http://schemas.microsoft.com/office/drawing/2014/main" id="{D5C19564-B7D8-4B05-AD64-6892E7F16301}"/>
              </a:ext>
            </a:extLst>
          </p:cNvPr>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130891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Topical Lidocaine</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5144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CFBEEDE2-4396-474D-BCF7-27A2FE6D58A2}"/>
              </a:ext>
            </a:extLst>
          </p:cNvPr>
          <p:cNvSpPr txBox="1"/>
          <p:nvPr/>
        </p:nvSpPr>
        <p:spPr>
          <a:xfrm>
            <a:off x="2131017" y="3678124"/>
            <a:ext cx="1263870"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5" name="Straight Connector 84">
            <a:extLst>
              <a:ext uri="{FF2B5EF4-FFF2-40B4-BE49-F238E27FC236}">
                <a16:creationId xmlns:a16="http://schemas.microsoft.com/office/drawing/2014/main" id="{D9997295-D2C9-48F6-81FE-849B24E6404C}"/>
              </a:ext>
            </a:extLst>
          </p:cNvPr>
          <p:cNvCxnSpPr>
            <a:cxnSpLocks/>
          </p:cNvCxnSpPr>
          <p:nvPr/>
        </p:nvCxnSpPr>
        <p:spPr>
          <a:xfrm flipV="1">
            <a:off x="2967370" y="3538654"/>
            <a:ext cx="768831" cy="33541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63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4"/>
                                        </p:tgtEl>
                                      </p:cBhvr>
                                    </p:animEffect>
                                    <p:set>
                                      <p:cBhvr>
                                        <p:cTn id="43" dur="1" fill="hold">
                                          <p:stCondLst>
                                            <p:cond delay="499"/>
                                          </p:stCondLst>
                                        </p:cTn>
                                        <p:tgtEl>
                                          <p:spTgt spid="8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5"/>
                                        </p:tgtEl>
                                      </p:cBhvr>
                                    </p:animEffect>
                                    <p:set>
                                      <p:cBhvr>
                                        <p:cTn id="46" dur="1" fill="hold">
                                          <p:stCondLst>
                                            <p:cond delay="499"/>
                                          </p:stCondLst>
                                        </p:cTn>
                                        <p:tgtEl>
                                          <p:spTgt spid="85"/>
                                        </p:tgtEl>
                                        <p:attrNameLst>
                                          <p:attrName>style.visibility</p:attrName>
                                        </p:attrNameLst>
                                      </p:cBhvr>
                                      <p:to>
                                        <p:strVal val="hidden"/>
                                      </p:to>
                                    </p:set>
                                  </p:childTnLst>
                                </p:cTn>
                              </p:par>
                            </p:childTnLst>
                          </p:cTn>
                        </p:par>
                        <p:par>
                          <p:cTn id="47" fill="hold">
                            <p:stCondLst>
                              <p:cond delay="500"/>
                            </p:stCondLst>
                            <p:childTnLst>
                              <p:par>
                                <p:cTn id="4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9" dur="2000" fill="hold"/>
                                        <p:tgtEl>
                                          <p:spTgt spid="51"/>
                                        </p:tgtEl>
                                        <p:attrNameLst>
                                          <p:attrName>ppt_x</p:attrName>
                                          <p:attrName>ppt_y</p:attrName>
                                        </p:attrNameLst>
                                      </p:cBhvr>
                                      <p:rCtr x="-3190" y="12153"/>
                                    </p:animMotion>
                                  </p:childTnLst>
                                </p:cTn>
                              </p:par>
                              <p:par>
                                <p:cTn id="5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51" dur="2000" fill="hold"/>
                                        <p:tgtEl>
                                          <p:spTgt spid="55"/>
                                        </p:tgtEl>
                                        <p:attrNameLst>
                                          <p:attrName>ppt_x</p:attrName>
                                          <p:attrName>ppt_y</p:attrName>
                                        </p:attrNameLst>
                                      </p:cBhvr>
                                      <p:rCtr x="-6237" y="11667"/>
                                    </p:animMotion>
                                  </p:childTnLst>
                                </p:cTn>
                              </p:par>
                              <p:par>
                                <p:cTn id="5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53" dur="2000" fill="hold"/>
                                        <p:tgtEl>
                                          <p:spTgt spid="60"/>
                                        </p:tgtEl>
                                        <p:attrNameLst>
                                          <p:attrName>ppt_x</p:attrName>
                                          <p:attrName>ppt_y</p:attrName>
                                        </p:attrNameLst>
                                      </p:cBhvr>
                                      <p:rCtr x="-8359" y="11921"/>
                                    </p:animMotion>
                                  </p:childTnLst>
                                </p:cTn>
                              </p:par>
                              <p:par>
                                <p:cTn id="5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55" dur="2000" fill="hold"/>
                                        <p:tgtEl>
                                          <p:spTgt spid="57"/>
                                        </p:tgtEl>
                                        <p:attrNameLst>
                                          <p:attrName>ppt_x</p:attrName>
                                          <p:attrName>ppt_y</p:attrName>
                                        </p:attrNameLst>
                                      </p:cBhvr>
                                      <p:rCtr x="-7370" y="13611"/>
                                    </p:animMotion>
                                  </p:childTnLst>
                                </p:cTn>
                              </p:par>
                              <p:par>
                                <p:cTn id="5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7" dur="2000" fill="hold"/>
                                        <p:tgtEl>
                                          <p:spTgt spid="49"/>
                                        </p:tgtEl>
                                        <p:attrNameLst>
                                          <p:attrName>ppt_x</p:attrName>
                                          <p:attrName>ppt_y</p:attrName>
                                        </p:attrNameLst>
                                      </p:cBhvr>
                                      <p:rCtr x="-9388" y="10995"/>
                                    </p:animMotion>
                                  </p:childTnLst>
                                </p:cTn>
                              </p:par>
                              <p:par>
                                <p:cTn id="5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9" dur="2000" fill="hold"/>
                                        <p:tgtEl>
                                          <p:spTgt spid="58"/>
                                        </p:tgtEl>
                                        <p:attrNameLst>
                                          <p:attrName>ppt_x</p:attrName>
                                          <p:attrName>ppt_y</p:attrName>
                                        </p:attrNameLst>
                                      </p:cBhvr>
                                      <p:rCtr x="-5586" y="7593"/>
                                    </p:animMotion>
                                  </p:childTnLst>
                                </p:cTn>
                              </p:par>
                              <p:par>
                                <p:cTn id="6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61" dur="2000" fill="hold"/>
                                        <p:tgtEl>
                                          <p:spTgt spid="59"/>
                                        </p:tgtEl>
                                        <p:attrNameLst>
                                          <p:attrName>ppt_x</p:attrName>
                                          <p:attrName>ppt_y</p:attrName>
                                        </p:attrNameLst>
                                      </p:cBhvr>
                                      <p:rCtr x="-4284" y="10023"/>
                                    </p:animMotion>
                                  </p:childTnLst>
                                </p:cTn>
                              </p:par>
                              <p:par>
                                <p:cTn id="6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63" dur="2000" fill="hold"/>
                                        <p:tgtEl>
                                          <p:spTgt spid="53"/>
                                        </p:tgtEl>
                                        <p:attrNameLst>
                                          <p:attrName>ppt_x</p:attrName>
                                          <p:attrName>ppt_y</p:attrName>
                                        </p:attrNameLst>
                                      </p:cBhvr>
                                      <p:rCtr x="-5586" y="10162"/>
                                    </p:animMotion>
                                  </p:childTnLst>
                                </p:cTn>
                              </p:par>
                              <p:par>
                                <p:cTn id="6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65" dur="2000" fill="hold"/>
                                        <p:tgtEl>
                                          <p:spTgt spid="56"/>
                                        </p:tgtEl>
                                        <p:attrNameLst>
                                          <p:attrName>ppt_x</p:attrName>
                                          <p:attrName>ppt_y</p:attrName>
                                        </p:attrNameLst>
                                      </p:cBhvr>
                                      <p:rCtr x="-5404" y="8194"/>
                                    </p:animMotion>
                                  </p:childTnLst>
                                </p:cTn>
                              </p:par>
                            </p:childTnLst>
                          </p:cTn>
                        </p:par>
                        <p:par>
                          <p:cTn id="66" fill="hold">
                            <p:stCondLst>
                              <p:cond delay="2500"/>
                            </p:stCondLst>
                            <p:childTnLst>
                              <p:par>
                                <p:cTn id="67" presetID="42" presetClass="path" presetSubtype="0" accel="50000" decel="50000" fill="hold" nodeType="afterEffect">
                                  <p:stCondLst>
                                    <p:cond delay="0"/>
                                  </p:stCondLst>
                                  <p:childTnLst>
                                    <p:animMotion origin="layout" path="M -2.08333E-6 -7.40741E-7 L -0.0414 0.06644 " pathEditMode="relative" rAng="0" ptsTypes="AA">
                                      <p:cBhvr>
                                        <p:cTn id="68" dur="2000" fill="hold"/>
                                        <p:tgtEl>
                                          <p:spTgt spid="26"/>
                                        </p:tgtEl>
                                        <p:attrNameLst>
                                          <p:attrName>ppt_x</p:attrName>
                                          <p:attrName>ppt_y</p:attrName>
                                        </p:attrNameLst>
                                      </p:cBhvr>
                                      <p:rCtr x="-2070" y="3310"/>
                                    </p:animMotion>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0"/>
                            </p:stCondLst>
                            <p:childTnLst>
                              <p:par>
                                <p:cTn id="74" presetID="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26"/>
                                        </p:tgtEl>
                                        <p:attrNameLst>
                                          <p:attrName>style.visibility</p:attrName>
                                        </p:attrNameLst>
                                      </p:cBhvr>
                                      <p:to>
                                        <p:strVal val="hidden"/>
                                      </p:to>
                                    </p:set>
                                  </p:childTnLst>
                                </p:cTn>
                              </p:par>
                            </p:childTnLst>
                          </p:cTn>
                        </p:par>
                        <p:par>
                          <p:cTn id="112" fill="hold">
                            <p:stCondLst>
                              <p:cond delay="5000"/>
                            </p:stCondLst>
                            <p:childTnLst>
                              <p:par>
                                <p:cTn id="113" presetID="42" presetClass="path" presetSubtype="0" accel="50000" decel="50000" fill="hold" grpId="1" nodeType="afterEffect">
                                  <p:stCondLst>
                                    <p:cond delay="0"/>
                                  </p:stCondLst>
                                  <p:childTnLst>
                                    <p:animMotion origin="layout" path="M -1.45833E-6 -3.7037E-6 L 0.02552 0.14954 " pathEditMode="relative" rAng="0" ptsTypes="AA">
                                      <p:cBhvr>
                                        <p:cTn id="114" dur="2000" fill="hold"/>
                                        <p:tgtEl>
                                          <p:spTgt spid="46"/>
                                        </p:tgtEl>
                                        <p:attrNameLst>
                                          <p:attrName>ppt_x</p:attrName>
                                          <p:attrName>ppt_y</p:attrName>
                                        </p:attrNameLst>
                                      </p:cBhvr>
                                      <p:rCtr x="1276" y="7477"/>
                                    </p:animMotion>
                                  </p:childTnLst>
                                </p:cTn>
                              </p:par>
                              <p:par>
                                <p:cTn id="115" presetID="42" presetClass="path" presetSubtype="0" accel="50000" decel="50000" fill="hold" grpId="1" nodeType="withEffect">
                                  <p:stCondLst>
                                    <p:cond delay="0"/>
                                  </p:stCondLst>
                                  <p:childTnLst>
                                    <p:animMotion origin="layout" path="M 2.29167E-6 2.22222E-6 L -0.03972 0.16018 " pathEditMode="relative" rAng="0" ptsTypes="AA">
                                      <p:cBhvr>
                                        <p:cTn id="116" dur="2000" fill="hold"/>
                                        <p:tgtEl>
                                          <p:spTgt spid="45"/>
                                        </p:tgtEl>
                                        <p:attrNameLst>
                                          <p:attrName>ppt_x</p:attrName>
                                          <p:attrName>ppt_y</p:attrName>
                                        </p:attrNameLst>
                                      </p:cBhvr>
                                      <p:rCtr x="-1992" y="8009"/>
                                    </p:animMotion>
                                  </p:childTnLst>
                                </p:cTn>
                              </p:par>
                              <p:par>
                                <p:cTn id="117" presetID="42" presetClass="path" presetSubtype="0" accel="50000" decel="50000" fill="hold" grpId="1" nodeType="withEffect">
                                  <p:stCondLst>
                                    <p:cond delay="0"/>
                                  </p:stCondLst>
                                  <p:childTnLst>
                                    <p:animMotion origin="layout" path="M 4.16667E-7 -4.07407E-6 L 0.00208 0.23172 " pathEditMode="relative" rAng="0" ptsTypes="AA">
                                      <p:cBhvr>
                                        <p:cTn id="118" dur="2000" fill="hold"/>
                                        <p:tgtEl>
                                          <p:spTgt spid="37"/>
                                        </p:tgtEl>
                                        <p:attrNameLst>
                                          <p:attrName>ppt_x</p:attrName>
                                          <p:attrName>ppt_y</p:attrName>
                                        </p:attrNameLst>
                                      </p:cBhvr>
                                      <p:rCtr x="104" y="11574"/>
                                    </p:animMotion>
                                  </p:childTnLst>
                                </p:cTn>
                              </p:par>
                              <p:par>
                                <p:cTn id="119" presetID="42" presetClass="path" presetSubtype="0" accel="50000" decel="50000" fill="hold" grpId="1" nodeType="withEffect">
                                  <p:stCondLst>
                                    <p:cond delay="0"/>
                                  </p:stCondLst>
                                  <p:childTnLst>
                                    <p:animMotion origin="layout" path="M 4.16667E-7 -4.81481E-6 L -0.05208 0.19352 " pathEditMode="relative" rAng="0" ptsTypes="AA">
                                      <p:cBhvr>
                                        <p:cTn id="120" dur="2000" fill="hold"/>
                                        <p:tgtEl>
                                          <p:spTgt spid="33"/>
                                        </p:tgtEl>
                                        <p:attrNameLst>
                                          <p:attrName>ppt_x</p:attrName>
                                          <p:attrName>ppt_y</p:attrName>
                                        </p:attrNameLst>
                                      </p:cBhvr>
                                      <p:rCtr x="-2604" y="9676"/>
                                    </p:animMotion>
                                  </p:childTnLst>
                                </p:cTn>
                              </p:par>
                              <p:par>
                                <p:cTn id="121" presetID="42" presetClass="path" presetSubtype="0" accel="50000" decel="50000" fill="hold" grpId="1" nodeType="withEffect">
                                  <p:stCondLst>
                                    <p:cond delay="0"/>
                                  </p:stCondLst>
                                  <p:childTnLst>
                                    <p:animMotion origin="layout" path="M -1.45833E-6 2.96296E-6 L -0.07135 0.2331 " pathEditMode="relative" rAng="0" ptsTypes="AA">
                                      <p:cBhvr>
                                        <p:cTn id="122" dur="2000" fill="hold"/>
                                        <p:tgtEl>
                                          <p:spTgt spid="44"/>
                                        </p:tgtEl>
                                        <p:attrNameLst>
                                          <p:attrName>ppt_x</p:attrName>
                                          <p:attrName>ppt_y</p:attrName>
                                        </p:attrNameLst>
                                      </p:cBhvr>
                                      <p:rCtr x="-3568" y="11644"/>
                                    </p:animMotion>
                                  </p:childTnLst>
                                </p:cTn>
                              </p:par>
                              <p:par>
                                <p:cTn id="123" presetID="42" presetClass="path" presetSubtype="0" accel="50000" decel="50000" fill="hold" grpId="1" nodeType="withEffect">
                                  <p:stCondLst>
                                    <p:cond delay="0"/>
                                  </p:stCondLst>
                                  <p:childTnLst>
                                    <p:animMotion origin="layout" path="M 4.58333E-6 3.7037E-7 L 0.04583 0.2169 " pathEditMode="relative" rAng="0" ptsTypes="AA">
                                      <p:cBhvr>
                                        <p:cTn id="124" dur="2000" fill="hold"/>
                                        <p:tgtEl>
                                          <p:spTgt spid="42"/>
                                        </p:tgtEl>
                                        <p:attrNameLst>
                                          <p:attrName>ppt_x</p:attrName>
                                          <p:attrName>ppt_y</p:attrName>
                                        </p:attrNameLst>
                                      </p:cBhvr>
                                      <p:rCtr x="2292" y="10833"/>
                                    </p:animMotion>
                                  </p:childTnLst>
                                </p:cTn>
                              </p:par>
                              <p:par>
                                <p:cTn id="125" presetID="42" presetClass="path" presetSubtype="0" accel="50000" decel="50000" fill="hold" grpId="1" nodeType="withEffect">
                                  <p:stCondLst>
                                    <p:cond delay="0"/>
                                  </p:stCondLst>
                                  <p:childTnLst>
                                    <p:animMotion origin="layout" path="M 1.45833E-6 -1.85185E-6 L 0.01497 0.23102 " pathEditMode="relative" rAng="0" ptsTypes="AA">
                                      <p:cBhvr>
                                        <p:cTn id="126" dur="2000" fill="hold"/>
                                        <p:tgtEl>
                                          <p:spTgt spid="35"/>
                                        </p:tgtEl>
                                        <p:attrNameLst>
                                          <p:attrName>ppt_x</p:attrName>
                                          <p:attrName>ppt_y</p:attrName>
                                        </p:attrNameLst>
                                      </p:cBhvr>
                                      <p:rCtr x="742" y="11551"/>
                                    </p:animMotion>
                                  </p:childTnLst>
                                </p:cTn>
                              </p:par>
                              <p:par>
                                <p:cTn id="127" presetID="42" presetClass="path" presetSubtype="0" accel="50000" decel="50000" fill="hold" grpId="1" nodeType="withEffect">
                                  <p:stCondLst>
                                    <p:cond delay="0"/>
                                  </p:stCondLst>
                                  <p:childTnLst>
                                    <p:animMotion origin="layout" path="M -4.16667E-7 -2.96296E-6 L 0.08307 0.23796 " pathEditMode="relative" rAng="0" ptsTypes="AA">
                                      <p:cBhvr>
                                        <p:cTn id="128" dur="2000" fill="hold"/>
                                        <p:tgtEl>
                                          <p:spTgt spid="41"/>
                                        </p:tgtEl>
                                        <p:attrNameLst>
                                          <p:attrName>ppt_x</p:attrName>
                                          <p:attrName>ppt_y</p:attrName>
                                        </p:attrNameLst>
                                      </p:cBhvr>
                                      <p:rCtr x="4115" y="11921"/>
                                    </p:animMotion>
                                  </p:childTnLst>
                                </p:cTn>
                              </p:par>
                              <p:par>
                                <p:cTn id="129" presetID="42" presetClass="path" presetSubtype="0" accel="50000" decel="50000" fill="hold" grpId="1" nodeType="withEffect">
                                  <p:stCondLst>
                                    <p:cond delay="0"/>
                                  </p:stCondLst>
                                  <p:childTnLst>
                                    <p:animMotion origin="layout" path="M 3.75E-6 -3.7037E-7 L -0.0155 0.24398 " pathEditMode="relative" rAng="0" ptsTypes="AA">
                                      <p:cBhvr>
                                        <p:cTn id="130" dur="2000" fill="hold"/>
                                        <p:tgtEl>
                                          <p:spTgt spid="32"/>
                                        </p:tgtEl>
                                        <p:attrNameLst>
                                          <p:attrName>ppt_x</p:attrName>
                                          <p:attrName>ppt_y</p:attrName>
                                        </p:attrNameLst>
                                      </p:cBhvr>
                                      <p:rCtr x="-781" y="12199"/>
                                    </p:animMotion>
                                  </p:childTnLst>
                                </p:cTn>
                              </p:par>
                              <p:par>
                                <p:cTn id="131" presetID="42" presetClass="path" presetSubtype="0" accel="50000" decel="50000" fill="hold" grpId="1" nodeType="withEffect">
                                  <p:stCondLst>
                                    <p:cond delay="0"/>
                                  </p:stCondLst>
                                  <p:childTnLst>
                                    <p:animMotion origin="layout" path="M 7.03105E-17 4.81481E-6 L 0.03529 0.23079 " pathEditMode="relative" rAng="0" ptsTypes="AA">
                                      <p:cBhvr>
                                        <p:cTn id="132" dur="2000" fill="hold"/>
                                        <p:tgtEl>
                                          <p:spTgt spid="34"/>
                                        </p:tgtEl>
                                        <p:attrNameLst>
                                          <p:attrName>ppt_x</p:attrName>
                                          <p:attrName>ppt_y</p:attrName>
                                        </p:attrNameLst>
                                      </p:cBhvr>
                                      <p:rCtr x="1771" y="11505"/>
                                    </p:animMotion>
                                  </p:childTnLst>
                                </p:cTn>
                              </p:par>
                              <p:par>
                                <p:cTn id="133" presetID="42" presetClass="path" presetSubtype="0" accel="50000" decel="50000" fill="hold" grpId="1" nodeType="withEffect">
                                  <p:stCondLst>
                                    <p:cond delay="0"/>
                                  </p:stCondLst>
                                  <p:childTnLst>
                                    <p:animMotion origin="layout" path="M 5E-6 -4.81481E-6 L 0.0142 0.21436 " pathEditMode="relative" rAng="0" ptsTypes="AA">
                                      <p:cBhvr>
                                        <p:cTn id="134" dur="2000" fill="hold"/>
                                        <p:tgtEl>
                                          <p:spTgt spid="47"/>
                                        </p:tgtEl>
                                        <p:attrNameLst>
                                          <p:attrName>ppt_x</p:attrName>
                                          <p:attrName>ppt_y</p:attrName>
                                        </p:attrNameLst>
                                      </p:cBhvr>
                                      <p:rCtr x="703" y="10718"/>
                                    </p:animMotion>
                                  </p:childTnLst>
                                </p:cTn>
                              </p:par>
                              <p:par>
                                <p:cTn id="135" presetID="42" presetClass="path" presetSubtype="0" accel="50000" decel="50000" fill="hold" grpId="1" nodeType="withEffect">
                                  <p:stCondLst>
                                    <p:cond delay="0"/>
                                  </p:stCondLst>
                                  <p:childTnLst>
                                    <p:animMotion origin="layout" path="M 4.16667E-7 -1.48148E-6 L -0.00391 0.16713 " pathEditMode="relative" rAng="0" ptsTypes="AA">
                                      <p:cBhvr>
                                        <p:cTn id="136" dur="2000" fill="hold"/>
                                        <p:tgtEl>
                                          <p:spTgt spid="38"/>
                                        </p:tgtEl>
                                        <p:attrNameLst>
                                          <p:attrName>ppt_x</p:attrName>
                                          <p:attrName>ppt_y</p:attrName>
                                        </p:attrNameLst>
                                      </p:cBhvr>
                                      <p:rCtr x="-195" y="8356"/>
                                    </p:animMotion>
                                  </p:childTnLst>
                                </p:cTn>
                              </p:par>
                              <p:par>
                                <p:cTn id="137" presetID="42" presetClass="path" presetSubtype="0" accel="50000" decel="50000" fill="hold" grpId="1" nodeType="withEffect">
                                  <p:stCondLst>
                                    <p:cond delay="0"/>
                                  </p:stCondLst>
                                  <p:childTnLst>
                                    <p:animMotion origin="layout" path="M 1.04167E-6 -1.85185E-6 L -0.03971 0.29375 " pathEditMode="relative" rAng="0" ptsTypes="AA">
                                      <p:cBhvr>
                                        <p:cTn id="138" dur="2000" fill="hold"/>
                                        <p:tgtEl>
                                          <p:spTgt spid="43"/>
                                        </p:tgtEl>
                                        <p:attrNameLst>
                                          <p:attrName>ppt_x</p:attrName>
                                          <p:attrName>ppt_y</p:attrName>
                                        </p:attrNameLst>
                                      </p:cBhvr>
                                      <p:rCtr x="-1992" y="14676"/>
                                    </p:animMotion>
                                  </p:childTnLst>
                                </p:cTn>
                              </p:par>
                              <p:par>
                                <p:cTn id="139" presetID="42" presetClass="path" presetSubtype="0" accel="50000" decel="50000" fill="hold" grpId="1" nodeType="withEffect">
                                  <p:stCondLst>
                                    <p:cond delay="0"/>
                                  </p:stCondLst>
                                  <p:childTnLst>
                                    <p:animMotion origin="layout" path="M 4.58333E-6 3.7037E-6 L -0.00625 0.23379 " pathEditMode="relative" rAng="0" ptsTypes="AA">
                                      <p:cBhvr>
                                        <p:cTn id="140" dur="2000" fill="hold"/>
                                        <p:tgtEl>
                                          <p:spTgt spid="39"/>
                                        </p:tgtEl>
                                        <p:attrNameLst>
                                          <p:attrName>ppt_x</p:attrName>
                                          <p:attrName>ppt_y</p:attrName>
                                        </p:attrNameLst>
                                      </p:cBhvr>
                                      <p:rCtr x="-313" y="11690"/>
                                    </p:animMotion>
                                  </p:childTnLst>
                                </p:cTn>
                              </p:par>
                              <p:par>
                                <p:cTn id="141" presetID="42" presetClass="path" presetSubtype="0" accel="50000" decel="50000" fill="hold" grpId="1" nodeType="withEffect">
                                  <p:stCondLst>
                                    <p:cond delay="0"/>
                                  </p:stCondLst>
                                  <p:childTnLst>
                                    <p:animMotion origin="layout" path="M 4.16667E-7 -3.7037E-7 L 0.04089 0.22384 " pathEditMode="relative" rAng="0" ptsTypes="AA">
                                      <p:cBhvr>
                                        <p:cTn id="142" dur="2000" fill="hold"/>
                                        <p:tgtEl>
                                          <p:spTgt spid="31"/>
                                        </p:tgtEl>
                                        <p:attrNameLst>
                                          <p:attrName>ppt_x</p:attrName>
                                          <p:attrName>ppt_y</p:attrName>
                                        </p:attrNameLst>
                                      </p:cBhvr>
                                      <p:rCtr x="2044" y="11181"/>
                                    </p:animMotion>
                                  </p:childTnLst>
                                </p:cTn>
                              </p:par>
                              <p:par>
                                <p:cTn id="143" presetID="42" presetClass="path" presetSubtype="0" accel="50000" decel="50000" fill="hold" grpId="1" nodeType="withEffect">
                                  <p:stCondLst>
                                    <p:cond delay="0"/>
                                  </p:stCondLst>
                                  <p:childTnLst>
                                    <p:animMotion origin="layout" path="M -1.875E-6 4.81481E-6 L -0.02344 0.26597 " pathEditMode="relative" rAng="0" ptsTypes="AA">
                                      <p:cBhvr>
                                        <p:cTn id="144" dur="2000" fill="hold"/>
                                        <p:tgtEl>
                                          <p:spTgt spid="36"/>
                                        </p:tgtEl>
                                        <p:attrNameLst>
                                          <p:attrName>ppt_x</p:attrName>
                                          <p:attrName>ppt_y</p:attrName>
                                        </p:attrNameLst>
                                      </p:cBhvr>
                                      <p:rCtr x="-1172" y="13287"/>
                                    </p:animMotion>
                                  </p:childTnLst>
                                </p:cTn>
                              </p:par>
                              <p:par>
                                <p:cTn id="145" presetID="42" presetClass="path" presetSubtype="0" accel="50000" decel="50000" fill="hold" grpId="1" nodeType="withEffect">
                                  <p:stCondLst>
                                    <p:cond delay="0"/>
                                  </p:stCondLst>
                                  <p:childTnLst>
                                    <p:animMotion origin="layout" path="M -3.54167E-6 2.59259E-6 L -0.0164 0.25625 " pathEditMode="relative" rAng="0" ptsTypes="AA">
                                      <p:cBhvr>
                                        <p:cTn id="146" dur="2000" fill="hold"/>
                                        <p:tgtEl>
                                          <p:spTgt spid="40"/>
                                        </p:tgtEl>
                                        <p:attrNameLst>
                                          <p:attrName>ppt_x</p:attrName>
                                          <p:attrName>ppt_y</p:attrName>
                                        </p:attrNameLst>
                                      </p:cBhvr>
                                      <p:rCtr x="-820" y="12801"/>
                                    </p:animMotion>
                                  </p:childTnLst>
                                </p:cTn>
                              </p:par>
                            </p:childTnLst>
                          </p:cTn>
                        </p:par>
                        <p:par>
                          <p:cTn id="147" fill="hold">
                            <p:stCondLst>
                              <p:cond delay="7000"/>
                            </p:stCondLst>
                            <p:childTnLst>
                              <p:par>
                                <p:cTn id="148" presetID="50" presetClass="path" presetSubtype="0" accel="50000" decel="50000" fill="hold" grpId="0" nodeType="afterEffect">
                                  <p:stCondLst>
                                    <p:cond delay="0"/>
                                  </p:stCondLst>
                                  <p:childTnLst>
                                    <p:animMotion origin="layout" path="M -1.66667E-6 2.22222E-6 L 0.01107 2.22222E-6 C 0.01602 2.22222E-6 0.02227 0.06203 0.02227 0.11273 L 0.02227 0.22592 " pathEditMode="relative" rAng="0" ptsTypes="AAAA">
                                      <p:cBhvr>
                                        <p:cTn id="149" dur="2000" fill="hold"/>
                                        <p:tgtEl>
                                          <p:spTgt spid="69"/>
                                        </p:tgtEl>
                                        <p:attrNameLst>
                                          <p:attrName>ppt_x</p:attrName>
                                          <p:attrName>ppt_y</p:attrName>
                                        </p:attrNameLst>
                                      </p:cBhvr>
                                      <p:rCtr x="1107" y="11296"/>
                                    </p:animMotion>
                                  </p:childTnLst>
                                </p:cTn>
                              </p:par>
                              <p:par>
                                <p:cTn id="150" presetID="50" presetClass="path" presetSubtype="0" accel="50000" decel="50000" fill="hold" grpId="0" nodeType="withEffect">
                                  <p:stCondLst>
                                    <p:cond delay="0"/>
                                  </p:stCondLst>
                                  <p:childTnLst>
                                    <p:animMotion origin="layout" path="M 8.33333E-7 -3.7037E-7 L 0.02591 -3.7037E-7 C 0.0375 -3.7037E-7 0.05195 0.05787 0.05195 0.10509 L 0.05195 0.21042 " pathEditMode="relative" rAng="0" ptsTypes="AAAA">
                                      <p:cBhvr>
                                        <p:cTn id="151" dur="2000" fill="hold"/>
                                        <p:tgtEl>
                                          <p:spTgt spid="27"/>
                                        </p:tgtEl>
                                        <p:attrNameLst>
                                          <p:attrName>ppt_x</p:attrName>
                                          <p:attrName>ppt_y</p:attrName>
                                        </p:attrNameLst>
                                      </p:cBhvr>
                                      <p:rCtr x="2591" y="10509"/>
                                    </p:animMotion>
                                  </p:childTnLst>
                                </p:cTn>
                              </p:par>
                              <p:par>
                                <p:cTn id="152" presetID="50" presetClass="path" presetSubtype="0" accel="50000" decel="50000" fill="hold" grpId="0" nodeType="withEffect">
                                  <p:stCondLst>
                                    <p:cond delay="0"/>
                                  </p:stCondLst>
                                  <p:childTnLst>
                                    <p:animMotion origin="layout" path="M -2.29167E-6 3.33333E-6 L -0.01328 3.33333E-6 C -0.01914 3.33333E-6 -0.02643 0.07199 -0.02643 0.13032 L -0.02643 0.26134 " pathEditMode="relative" rAng="0" ptsTypes="AAAA">
                                      <p:cBhvr>
                                        <p:cTn id="153" dur="2000" fill="hold"/>
                                        <p:tgtEl>
                                          <p:spTgt spid="75"/>
                                        </p:tgtEl>
                                        <p:attrNameLst>
                                          <p:attrName>ppt_x</p:attrName>
                                          <p:attrName>ppt_y</p:attrName>
                                        </p:attrNameLst>
                                      </p:cBhvr>
                                      <p:rCtr x="-1328" y="13056"/>
                                    </p:animMotion>
                                  </p:childTnLst>
                                </p:cTn>
                              </p:par>
                              <p:par>
                                <p:cTn id="154" presetID="50" presetClass="path" presetSubtype="0" accel="50000" decel="50000" fill="hold" grpId="0" nodeType="withEffect">
                                  <p:stCondLst>
                                    <p:cond delay="0"/>
                                  </p:stCondLst>
                                  <p:childTnLst>
                                    <p:animMotion origin="layout" path="M 2.08333E-6 -4.44444E-6 L 0.01653 -4.44444E-6 C 0.02383 -4.44444E-6 0.03307 0.06899 0.03307 0.125 L 0.03307 0.25 " pathEditMode="relative" rAng="0" ptsTypes="AAAA">
                                      <p:cBhvr>
                                        <p:cTn id="155" dur="2000" fill="hold"/>
                                        <p:tgtEl>
                                          <p:spTgt spid="81"/>
                                        </p:tgtEl>
                                        <p:attrNameLst>
                                          <p:attrName>ppt_x</p:attrName>
                                          <p:attrName>ppt_y</p:attrName>
                                        </p:attrNameLst>
                                      </p:cBhvr>
                                      <p:rCtr x="1654"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EB7F0971-2DD7-4A5A-BF1C-E3EF7FFE9D1F}"/>
              </a:ext>
            </a:extLst>
          </p:cNvPr>
          <p:cNvSpPr/>
          <p:nvPr/>
        </p:nvSpPr>
        <p:spPr>
          <a:xfrm>
            <a:off x="3447498" y="3033777"/>
            <a:ext cx="192419" cy="192419"/>
          </a:xfrm>
          <a:custGeom>
            <a:avLst/>
            <a:gdLst>
              <a:gd name="connsiteX0" fmla="*/ 0 w 192419"/>
              <a:gd name="connsiteY0" fmla="*/ 0 h 192419"/>
              <a:gd name="connsiteX1" fmla="*/ 192419 w 192419"/>
              <a:gd name="connsiteY1" fmla="*/ 0 h 192419"/>
              <a:gd name="connsiteX2" fmla="*/ 192419 w 192419"/>
              <a:gd name="connsiteY2" fmla="*/ 192419 h 192419"/>
              <a:gd name="connsiteX3" fmla="*/ 0 w 192419"/>
              <a:gd name="connsiteY3" fmla="*/ 192419 h 192419"/>
              <a:gd name="connsiteX4" fmla="*/ 0 w 192419"/>
              <a:gd name="connsiteY4" fmla="*/ 0 h 1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9" h="192419" fill="none" extrusionOk="0">
                <a:moveTo>
                  <a:pt x="0" y="0"/>
                </a:moveTo>
                <a:cubicBezTo>
                  <a:pt x="64794" y="-19128"/>
                  <a:pt x="101376" y="20609"/>
                  <a:pt x="192419" y="0"/>
                </a:cubicBezTo>
                <a:cubicBezTo>
                  <a:pt x="192487" y="40468"/>
                  <a:pt x="181839" y="116227"/>
                  <a:pt x="192419" y="192419"/>
                </a:cubicBezTo>
                <a:cubicBezTo>
                  <a:pt x="113722" y="202327"/>
                  <a:pt x="47016" y="174924"/>
                  <a:pt x="0" y="192419"/>
                </a:cubicBezTo>
                <a:cubicBezTo>
                  <a:pt x="-22052" y="134309"/>
                  <a:pt x="14063" y="40983"/>
                  <a:pt x="0" y="0"/>
                </a:cubicBezTo>
                <a:close/>
              </a:path>
              <a:path w="192419" h="192419" stroke="0" extrusionOk="0">
                <a:moveTo>
                  <a:pt x="0" y="0"/>
                </a:moveTo>
                <a:cubicBezTo>
                  <a:pt x="82235" y="-17066"/>
                  <a:pt x="131914" y="15438"/>
                  <a:pt x="192419" y="0"/>
                </a:cubicBezTo>
                <a:cubicBezTo>
                  <a:pt x="200740" y="71965"/>
                  <a:pt x="177861" y="121776"/>
                  <a:pt x="192419" y="192419"/>
                </a:cubicBezTo>
                <a:cubicBezTo>
                  <a:pt x="118725" y="193758"/>
                  <a:pt x="85836" y="189981"/>
                  <a:pt x="0" y="192419"/>
                </a:cubicBezTo>
                <a:cubicBezTo>
                  <a:pt x="-6201" y="112012"/>
                  <a:pt x="7861" y="55547"/>
                  <a:pt x="0" y="0"/>
                </a:cubicBezTo>
                <a:close/>
              </a:path>
            </a:pathLst>
          </a:custGeom>
          <a:solidFill>
            <a:schemeClr val="accent2">
              <a:lumMod val="60000"/>
              <a:lumOff val="40000"/>
            </a:schemeClr>
          </a:solidFill>
          <a:ln w="38100">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31996E3-68F1-40DD-A2ED-005D5700D93E}"/>
              </a:ext>
            </a:extLst>
          </p:cNvPr>
          <p:cNvSpPr txBox="1"/>
          <p:nvPr/>
        </p:nvSpPr>
        <p:spPr>
          <a:xfrm>
            <a:off x="1995203" y="2846695"/>
            <a:ext cx="1134450" cy="369332"/>
          </a:xfrm>
          <a:prstGeom prst="rect">
            <a:avLst/>
          </a:prstGeom>
          <a:noFill/>
        </p:spPr>
        <p:txBody>
          <a:bodyPr wrap="square" rtlCol="0">
            <a:spAutoFit/>
          </a:bodyPr>
          <a:lstStyle/>
          <a:p>
            <a:r>
              <a:rPr lang="en-US" b="1" dirty="0">
                <a:latin typeface="Ink Free" panose="03080402000500000000" pitchFamily="66" charset="0"/>
              </a:rPr>
              <a:t>Lidocaine</a:t>
            </a:r>
          </a:p>
        </p:txBody>
      </p:sp>
      <p:cxnSp>
        <p:nvCxnSpPr>
          <p:cNvPr id="85" name="Straight Connector 84">
            <a:extLst>
              <a:ext uri="{FF2B5EF4-FFF2-40B4-BE49-F238E27FC236}">
                <a16:creationId xmlns:a16="http://schemas.microsoft.com/office/drawing/2014/main" id="{C53F5028-5597-42A8-93FA-12C7C852DC5B}"/>
              </a:ext>
            </a:extLst>
          </p:cNvPr>
          <p:cNvCxnSpPr>
            <a:cxnSpLocks/>
          </p:cNvCxnSpPr>
          <p:nvPr/>
        </p:nvCxnSpPr>
        <p:spPr>
          <a:xfrm>
            <a:off x="3023763" y="3033777"/>
            <a:ext cx="351114" cy="75459"/>
          </a:xfrm>
          <a:prstGeom prst="line">
            <a:avLst/>
          </a:prstGeom>
          <a:ln w="38100"/>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5229FB89-FDFC-426F-8089-4261471946D4}"/>
              </a:ext>
            </a:extLst>
          </p:cNvPr>
          <p:cNvSpPr txBox="1"/>
          <p:nvPr/>
        </p:nvSpPr>
        <p:spPr>
          <a:xfrm>
            <a:off x="2131017" y="3678124"/>
            <a:ext cx="1263870"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7" name="Straight Connector 86">
            <a:extLst>
              <a:ext uri="{FF2B5EF4-FFF2-40B4-BE49-F238E27FC236}">
                <a16:creationId xmlns:a16="http://schemas.microsoft.com/office/drawing/2014/main" id="{34ADA609-B988-438F-AAE3-AACF9F781782}"/>
              </a:ext>
            </a:extLst>
          </p:cNvPr>
          <p:cNvCxnSpPr>
            <a:cxnSpLocks/>
          </p:cNvCxnSpPr>
          <p:nvPr/>
        </p:nvCxnSpPr>
        <p:spPr>
          <a:xfrm flipV="1">
            <a:off x="2967370" y="3538654"/>
            <a:ext cx="768831" cy="33541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79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10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100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3"/>
                                        </p:tgtEl>
                                      </p:cBhvr>
                                    </p:animEffect>
                                    <p:set>
                                      <p:cBhvr>
                                        <p:cTn id="51" dur="1" fill="hold">
                                          <p:stCondLst>
                                            <p:cond delay="499"/>
                                          </p:stCondLst>
                                        </p:cTn>
                                        <p:tgtEl>
                                          <p:spTgt spid="8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5"/>
                                        </p:tgtEl>
                                      </p:cBhvr>
                                    </p:animEffect>
                                    <p:set>
                                      <p:cBhvr>
                                        <p:cTn id="57" dur="1" fill="hold">
                                          <p:stCondLst>
                                            <p:cond delay="499"/>
                                          </p:stCondLst>
                                        </p:cTn>
                                        <p:tgtEl>
                                          <p:spTgt spid="8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86"/>
                                        </p:tgtEl>
                                      </p:cBhvr>
                                    </p:animEffect>
                                    <p:set>
                                      <p:cBhvr>
                                        <p:cTn id="60" dur="1" fill="hold">
                                          <p:stCondLst>
                                            <p:cond delay="499"/>
                                          </p:stCondLst>
                                        </p:cTn>
                                        <p:tgtEl>
                                          <p:spTgt spid="8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7"/>
                                        </p:tgtEl>
                                      </p:cBhvr>
                                    </p:animEffect>
                                    <p:set>
                                      <p:cBhvr>
                                        <p:cTn id="63" dur="1" fill="hold">
                                          <p:stCondLst>
                                            <p:cond delay="499"/>
                                          </p:stCondLst>
                                        </p:cTn>
                                        <p:tgtEl>
                                          <p:spTgt spid="87"/>
                                        </p:tgtEl>
                                        <p:attrNameLst>
                                          <p:attrName>style.visibility</p:attrName>
                                        </p:attrNameLst>
                                      </p:cBhvr>
                                      <p:to>
                                        <p:strVal val="hidden"/>
                                      </p:to>
                                    </p:set>
                                  </p:childTnLst>
                                </p:cTn>
                              </p:par>
                            </p:childTnLst>
                          </p:cTn>
                        </p:par>
                        <p:par>
                          <p:cTn id="64" fill="hold">
                            <p:stCondLst>
                              <p:cond delay="500"/>
                            </p:stCondLst>
                            <p:childTnLst>
                              <p:par>
                                <p:cTn id="65" presetID="50" presetClass="path" presetSubtype="0" accel="50000" decel="50000" fill="hold" grpId="1" nodeType="afterEffect">
                                  <p:stCondLst>
                                    <p:cond delay="0"/>
                                  </p:stCondLst>
                                  <p:childTnLst>
                                    <p:animMotion origin="layout" path="M 5E-6 -5.55112E-17 L 0.03933 -5.55112E-17 C 0.05691 -5.55112E-17 0.07865 0.04792 0.07865 0.08704 L 0.07865 0.17431 " pathEditMode="relative" rAng="0" ptsTypes="AAAA">
                                      <p:cBhvr>
                                        <p:cTn id="66" dur="2000" fill="hold"/>
                                        <p:tgtEl>
                                          <p:spTgt spid="48"/>
                                        </p:tgtEl>
                                        <p:attrNameLst>
                                          <p:attrName>ppt_x</p:attrName>
                                          <p:attrName>ppt_y</p:attrName>
                                        </p:attrNameLst>
                                      </p:cBhvr>
                                      <p:rCtr x="3932" y="8704"/>
                                    </p:animMotion>
                                  </p:childTnLst>
                                </p:cTn>
                              </p:par>
                            </p:childTnLst>
                          </p:cTn>
                        </p:par>
                        <p:par>
                          <p:cTn id="67" fill="hold">
                            <p:stCondLst>
                              <p:cond delay="2500"/>
                            </p:stCondLst>
                            <p:childTnLst>
                              <p:par>
                                <p:cTn id="6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9" dur="2000" fill="hold"/>
                                        <p:tgtEl>
                                          <p:spTgt spid="51"/>
                                        </p:tgtEl>
                                        <p:attrNameLst>
                                          <p:attrName>ppt_x</p:attrName>
                                          <p:attrName>ppt_y</p:attrName>
                                        </p:attrNameLst>
                                      </p:cBhvr>
                                      <p:rCtr x="-3190" y="12153"/>
                                    </p:animMotion>
                                  </p:childTnLst>
                                </p:cTn>
                              </p:par>
                              <p:par>
                                <p:cTn id="7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1" dur="2000" fill="hold"/>
                                        <p:tgtEl>
                                          <p:spTgt spid="55"/>
                                        </p:tgtEl>
                                        <p:attrNameLst>
                                          <p:attrName>ppt_x</p:attrName>
                                          <p:attrName>ppt_y</p:attrName>
                                        </p:attrNameLst>
                                      </p:cBhvr>
                                      <p:rCtr x="-6237" y="11667"/>
                                    </p:animMotion>
                                  </p:childTnLst>
                                </p:cTn>
                              </p:par>
                              <p:par>
                                <p:cTn id="7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3" dur="2000" fill="hold"/>
                                        <p:tgtEl>
                                          <p:spTgt spid="60"/>
                                        </p:tgtEl>
                                        <p:attrNameLst>
                                          <p:attrName>ppt_x</p:attrName>
                                          <p:attrName>ppt_y</p:attrName>
                                        </p:attrNameLst>
                                      </p:cBhvr>
                                      <p:rCtr x="-8359" y="11921"/>
                                    </p:animMotion>
                                  </p:childTnLst>
                                </p:cTn>
                              </p:par>
                              <p:par>
                                <p:cTn id="7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75" dur="2000" fill="hold"/>
                                        <p:tgtEl>
                                          <p:spTgt spid="57"/>
                                        </p:tgtEl>
                                        <p:attrNameLst>
                                          <p:attrName>ppt_x</p:attrName>
                                          <p:attrName>ppt_y</p:attrName>
                                        </p:attrNameLst>
                                      </p:cBhvr>
                                      <p:rCtr x="-7370" y="13611"/>
                                    </p:animMotion>
                                  </p:childTnLst>
                                </p:cTn>
                              </p:par>
                              <p:par>
                                <p:cTn id="7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7" dur="2000" fill="hold"/>
                                        <p:tgtEl>
                                          <p:spTgt spid="49"/>
                                        </p:tgtEl>
                                        <p:attrNameLst>
                                          <p:attrName>ppt_x</p:attrName>
                                          <p:attrName>ppt_y</p:attrName>
                                        </p:attrNameLst>
                                      </p:cBhvr>
                                      <p:rCtr x="-9388" y="10995"/>
                                    </p:animMotion>
                                  </p:childTnLst>
                                </p:cTn>
                              </p:par>
                              <p:par>
                                <p:cTn id="7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9" dur="2000" fill="hold"/>
                                        <p:tgtEl>
                                          <p:spTgt spid="58"/>
                                        </p:tgtEl>
                                        <p:attrNameLst>
                                          <p:attrName>ppt_x</p:attrName>
                                          <p:attrName>ppt_y</p:attrName>
                                        </p:attrNameLst>
                                      </p:cBhvr>
                                      <p:rCtr x="-5586" y="7593"/>
                                    </p:animMotion>
                                  </p:childTnLst>
                                </p:cTn>
                              </p:par>
                              <p:par>
                                <p:cTn id="8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1" dur="2000" fill="hold"/>
                                        <p:tgtEl>
                                          <p:spTgt spid="59"/>
                                        </p:tgtEl>
                                        <p:attrNameLst>
                                          <p:attrName>ppt_x</p:attrName>
                                          <p:attrName>ppt_y</p:attrName>
                                        </p:attrNameLst>
                                      </p:cBhvr>
                                      <p:rCtr x="-4284" y="10023"/>
                                    </p:animMotion>
                                  </p:childTnLst>
                                </p:cTn>
                              </p:par>
                              <p:par>
                                <p:cTn id="8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3" dur="2000" fill="hold"/>
                                        <p:tgtEl>
                                          <p:spTgt spid="53"/>
                                        </p:tgtEl>
                                        <p:attrNameLst>
                                          <p:attrName>ppt_x</p:attrName>
                                          <p:attrName>ppt_y</p:attrName>
                                        </p:attrNameLst>
                                      </p:cBhvr>
                                      <p:rCtr x="-5586" y="10162"/>
                                    </p:animMotion>
                                  </p:childTnLst>
                                </p:cTn>
                              </p:par>
                              <p:par>
                                <p:cTn id="8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5" dur="2000" fill="hold"/>
                                        <p:tgtEl>
                                          <p:spTgt spid="56"/>
                                        </p:tgtEl>
                                        <p:attrNameLst>
                                          <p:attrName>ppt_x</p:attrName>
                                          <p:attrName>ppt_y</p:attrName>
                                        </p:attrNameLst>
                                      </p:cBhvr>
                                      <p:rCtr x="-5404" y="8194"/>
                                    </p:animMotion>
                                  </p:childTnLst>
                                </p:cTn>
                              </p:par>
                            </p:childTnLst>
                          </p:cTn>
                        </p:par>
                        <p:par>
                          <p:cTn id="86" fill="hold">
                            <p:stCondLst>
                              <p:cond delay="4500"/>
                            </p:stCondLst>
                            <p:childTnLst>
                              <p:par>
                                <p:cTn id="87" presetID="42" presetClass="path" presetSubtype="0" accel="50000" decel="50000" fill="hold" nodeType="afterEffect">
                                  <p:stCondLst>
                                    <p:cond delay="0"/>
                                  </p:stCondLst>
                                  <p:childTnLst>
                                    <p:animMotion origin="layout" path="M -2.08333E-6 -7.40741E-7 L -0.0414 0.06644 " pathEditMode="relative" rAng="0" ptsTypes="AA">
                                      <p:cBhvr>
                                        <p:cTn id="88" dur="2000" fill="hold"/>
                                        <p:tgtEl>
                                          <p:spTgt spid="26"/>
                                        </p:tgtEl>
                                        <p:attrNameLst>
                                          <p:attrName>ppt_x</p:attrName>
                                          <p:attrName>ppt_y</p:attrName>
                                        </p:attrNameLst>
                                      </p:cBhvr>
                                      <p:rCtr x="-2070" y="3310"/>
                                    </p:animMotion>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700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26"/>
                                        </p:tgtEl>
                                        <p:attrNameLst>
                                          <p:attrName>style.visibility</p:attrName>
                                        </p:attrNameLst>
                                      </p:cBhvr>
                                      <p:to>
                                        <p:strVal val="hidden"/>
                                      </p:to>
                                    </p:set>
                                  </p:childTnLst>
                                </p:cTn>
                              </p:par>
                            </p:childTnLst>
                          </p:cTn>
                        </p:par>
                        <p:par>
                          <p:cTn id="132" fill="hold">
                            <p:stCondLst>
                              <p:cond delay="7000"/>
                            </p:stCondLst>
                            <p:childTnLst>
                              <p:par>
                                <p:cTn id="133" presetID="42" presetClass="path" presetSubtype="0" accel="50000" decel="50000" fill="hold" grpId="1" nodeType="afterEffect">
                                  <p:stCondLst>
                                    <p:cond delay="0"/>
                                  </p:stCondLst>
                                  <p:childTnLst>
                                    <p:animMotion origin="layout" path="M -1.45833E-6 -3.7037E-6 L 0.02552 0.14954 " pathEditMode="relative" rAng="0" ptsTypes="AA">
                                      <p:cBhvr>
                                        <p:cTn id="134" dur="2000" fill="hold"/>
                                        <p:tgtEl>
                                          <p:spTgt spid="46"/>
                                        </p:tgtEl>
                                        <p:attrNameLst>
                                          <p:attrName>ppt_x</p:attrName>
                                          <p:attrName>ppt_y</p:attrName>
                                        </p:attrNameLst>
                                      </p:cBhvr>
                                      <p:rCtr x="1276" y="7477"/>
                                    </p:animMotion>
                                  </p:childTnLst>
                                </p:cTn>
                              </p:par>
                              <p:par>
                                <p:cTn id="135" presetID="42" presetClass="path" presetSubtype="0" accel="50000" decel="50000" fill="hold" grpId="1" nodeType="withEffect">
                                  <p:stCondLst>
                                    <p:cond delay="0"/>
                                  </p:stCondLst>
                                  <p:childTnLst>
                                    <p:animMotion origin="layout" path="M 2.29167E-6 2.22222E-6 L -0.03972 0.16018 " pathEditMode="relative" rAng="0" ptsTypes="AA">
                                      <p:cBhvr>
                                        <p:cTn id="136" dur="2000" fill="hold"/>
                                        <p:tgtEl>
                                          <p:spTgt spid="45"/>
                                        </p:tgtEl>
                                        <p:attrNameLst>
                                          <p:attrName>ppt_x</p:attrName>
                                          <p:attrName>ppt_y</p:attrName>
                                        </p:attrNameLst>
                                      </p:cBhvr>
                                      <p:rCtr x="-1992" y="8009"/>
                                    </p:animMotion>
                                  </p:childTnLst>
                                </p:cTn>
                              </p:par>
                              <p:par>
                                <p:cTn id="137" presetID="42" presetClass="path" presetSubtype="0" accel="50000" decel="50000" fill="hold" grpId="1" nodeType="withEffect">
                                  <p:stCondLst>
                                    <p:cond delay="0"/>
                                  </p:stCondLst>
                                  <p:childTnLst>
                                    <p:animMotion origin="layout" path="M 4.16667E-7 -4.07407E-6 L 0.00208 0.23172 " pathEditMode="relative" rAng="0" ptsTypes="AA">
                                      <p:cBhvr>
                                        <p:cTn id="138" dur="2000" fill="hold"/>
                                        <p:tgtEl>
                                          <p:spTgt spid="37"/>
                                        </p:tgtEl>
                                        <p:attrNameLst>
                                          <p:attrName>ppt_x</p:attrName>
                                          <p:attrName>ppt_y</p:attrName>
                                        </p:attrNameLst>
                                      </p:cBhvr>
                                      <p:rCtr x="104" y="11574"/>
                                    </p:animMotion>
                                  </p:childTnLst>
                                </p:cTn>
                              </p:par>
                              <p:par>
                                <p:cTn id="139" presetID="42" presetClass="path" presetSubtype="0" accel="50000" decel="50000" fill="hold" grpId="1" nodeType="withEffect">
                                  <p:stCondLst>
                                    <p:cond delay="0"/>
                                  </p:stCondLst>
                                  <p:childTnLst>
                                    <p:animMotion origin="layout" path="M 4.16667E-7 -4.81481E-6 L -0.05208 0.19352 " pathEditMode="relative" rAng="0" ptsTypes="AA">
                                      <p:cBhvr>
                                        <p:cTn id="140" dur="2000" fill="hold"/>
                                        <p:tgtEl>
                                          <p:spTgt spid="33"/>
                                        </p:tgtEl>
                                        <p:attrNameLst>
                                          <p:attrName>ppt_x</p:attrName>
                                          <p:attrName>ppt_y</p:attrName>
                                        </p:attrNameLst>
                                      </p:cBhvr>
                                      <p:rCtr x="-2604" y="9676"/>
                                    </p:animMotion>
                                  </p:childTnLst>
                                </p:cTn>
                              </p:par>
                              <p:par>
                                <p:cTn id="141" presetID="42" presetClass="path" presetSubtype="0" accel="50000" decel="50000" fill="hold" grpId="1" nodeType="withEffect">
                                  <p:stCondLst>
                                    <p:cond delay="0"/>
                                  </p:stCondLst>
                                  <p:childTnLst>
                                    <p:animMotion origin="layout" path="M -1.45833E-6 2.96296E-6 L -0.07135 0.2331 " pathEditMode="relative" rAng="0" ptsTypes="AA">
                                      <p:cBhvr>
                                        <p:cTn id="142" dur="2000" fill="hold"/>
                                        <p:tgtEl>
                                          <p:spTgt spid="44"/>
                                        </p:tgtEl>
                                        <p:attrNameLst>
                                          <p:attrName>ppt_x</p:attrName>
                                          <p:attrName>ppt_y</p:attrName>
                                        </p:attrNameLst>
                                      </p:cBhvr>
                                      <p:rCtr x="-3568" y="11644"/>
                                    </p:animMotion>
                                  </p:childTnLst>
                                </p:cTn>
                              </p:par>
                              <p:par>
                                <p:cTn id="143" presetID="42" presetClass="path" presetSubtype="0" accel="50000" decel="50000" fill="hold" grpId="1" nodeType="withEffect">
                                  <p:stCondLst>
                                    <p:cond delay="0"/>
                                  </p:stCondLst>
                                  <p:childTnLst>
                                    <p:animMotion origin="layout" path="M 4.58333E-6 3.7037E-7 L 0.04583 0.2169 " pathEditMode="relative" rAng="0" ptsTypes="AA">
                                      <p:cBhvr>
                                        <p:cTn id="144" dur="2000" fill="hold"/>
                                        <p:tgtEl>
                                          <p:spTgt spid="42"/>
                                        </p:tgtEl>
                                        <p:attrNameLst>
                                          <p:attrName>ppt_x</p:attrName>
                                          <p:attrName>ppt_y</p:attrName>
                                        </p:attrNameLst>
                                      </p:cBhvr>
                                      <p:rCtr x="2292" y="10833"/>
                                    </p:animMotion>
                                  </p:childTnLst>
                                </p:cTn>
                              </p:par>
                              <p:par>
                                <p:cTn id="145" presetID="42" presetClass="path" presetSubtype="0" accel="50000" decel="50000" fill="hold" grpId="1" nodeType="withEffect">
                                  <p:stCondLst>
                                    <p:cond delay="0"/>
                                  </p:stCondLst>
                                  <p:childTnLst>
                                    <p:animMotion origin="layout" path="M 1.45833E-6 -1.85185E-6 L 0.01497 0.23102 " pathEditMode="relative" rAng="0" ptsTypes="AA">
                                      <p:cBhvr>
                                        <p:cTn id="146" dur="2000" fill="hold"/>
                                        <p:tgtEl>
                                          <p:spTgt spid="35"/>
                                        </p:tgtEl>
                                        <p:attrNameLst>
                                          <p:attrName>ppt_x</p:attrName>
                                          <p:attrName>ppt_y</p:attrName>
                                        </p:attrNameLst>
                                      </p:cBhvr>
                                      <p:rCtr x="742" y="11551"/>
                                    </p:animMotion>
                                  </p:childTnLst>
                                </p:cTn>
                              </p:par>
                              <p:par>
                                <p:cTn id="147" presetID="42" presetClass="path" presetSubtype="0" accel="50000" decel="50000" fill="hold" grpId="1" nodeType="withEffect">
                                  <p:stCondLst>
                                    <p:cond delay="0"/>
                                  </p:stCondLst>
                                  <p:childTnLst>
                                    <p:animMotion origin="layout" path="M -4.16667E-7 -2.96296E-6 L 0.08307 0.23796 " pathEditMode="relative" rAng="0" ptsTypes="AA">
                                      <p:cBhvr>
                                        <p:cTn id="148" dur="2000" fill="hold"/>
                                        <p:tgtEl>
                                          <p:spTgt spid="41"/>
                                        </p:tgtEl>
                                        <p:attrNameLst>
                                          <p:attrName>ppt_x</p:attrName>
                                          <p:attrName>ppt_y</p:attrName>
                                        </p:attrNameLst>
                                      </p:cBhvr>
                                      <p:rCtr x="4115" y="11921"/>
                                    </p:animMotion>
                                  </p:childTnLst>
                                </p:cTn>
                              </p:par>
                              <p:par>
                                <p:cTn id="149" presetID="42" presetClass="path" presetSubtype="0" accel="50000" decel="50000" fill="hold" grpId="1" nodeType="withEffect">
                                  <p:stCondLst>
                                    <p:cond delay="0"/>
                                  </p:stCondLst>
                                  <p:childTnLst>
                                    <p:animMotion origin="layout" path="M 3.75E-6 -3.7037E-7 L -0.0155 0.24398 " pathEditMode="relative" rAng="0" ptsTypes="AA">
                                      <p:cBhvr>
                                        <p:cTn id="150" dur="2000" fill="hold"/>
                                        <p:tgtEl>
                                          <p:spTgt spid="32"/>
                                        </p:tgtEl>
                                        <p:attrNameLst>
                                          <p:attrName>ppt_x</p:attrName>
                                          <p:attrName>ppt_y</p:attrName>
                                        </p:attrNameLst>
                                      </p:cBhvr>
                                      <p:rCtr x="-781" y="12199"/>
                                    </p:animMotion>
                                  </p:childTnLst>
                                </p:cTn>
                              </p:par>
                              <p:par>
                                <p:cTn id="151" presetID="42" presetClass="path" presetSubtype="0" accel="50000" decel="50000" fill="hold" grpId="1" nodeType="withEffect">
                                  <p:stCondLst>
                                    <p:cond delay="0"/>
                                  </p:stCondLst>
                                  <p:childTnLst>
                                    <p:animMotion origin="layout" path="M 7.03105E-17 4.81481E-6 L 0.03529 0.23079 " pathEditMode="relative" rAng="0" ptsTypes="AA">
                                      <p:cBhvr>
                                        <p:cTn id="152" dur="2000" fill="hold"/>
                                        <p:tgtEl>
                                          <p:spTgt spid="34"/>
                                        </p:tgtEl>
                                        <p:attrNameLst>
                                          <p:attrName>ppt_x</p:attrName>
                                          <p:attrName>ppt_y</p:attrName>
                                        </p:attrNameLst>
                                      </p:cBhvr>
                                      <p:rCtr x="1771" y="11505"/>
                                    </p:animMotion>
                                  </p:childTnLst>
                                </p:cTn>
                              </p:par>
                              <p:par>
                                <p:cTn id="153" presetID="42" presetClass="path" presetSubtype="0" accel="50000" decel="50000" fill="hold" grpId="1" nodeType="withEffect">
                                  <p:stCondLst>
                                    <p:cond delay="0"/>
                                  </p:stCondLst>
                                  <p:childTnLst>
                                    <p:animMotion origin="layout" path="M 5E-6 -4.81481E-6 L 0.0142 0.21436 " pathEditMode="relative" rAng="0" ptsTypes="AA">
                                      <p:cBhvr>
                                        <p:cTn id="154" dur="2000" fill="hold"/>
                                        <p:tgtEl>
                                          <p:spTgt spid="47"/>
                                        </p:tgtEl>
                                        <p:attrNameLst>
                                          <p:attrName>ppt_x</p:attrName>
                                          <p:attrName>ppt_y</p:attrName>
                                        </p:attrNameLst>
                                      </p:cBhvr>
                                      <p:rCtr x="703" y="10718"/>
                                    </p:animMotion>
                                  </p:childTnLst>
                                </p:cTn>
                              </p:par>
                              <p:par>
                                <p:cTn id="155" presetID="42" presetClass="path" presetSubtype="0" accel="50000" decel="50000" fill="hold" grpId="1" nodeType="withEffect">
                                  <p:stCondLst>
                                    <p:cond delay="0"/>
                                  </p:stCondLst>
                                  <p:childTnLst>
                                    <p:animMotion origin="layout" path="M 4.16667E-7 -1.48148E-6 L -0.00391 0.16713 " pathEditMode="relative" rAng="0" ptsTypes="AA">
                                      <p:cBhvr>
                                        <p:cTn id="156" dur="2000" fill="hold"/>
                                        <p:tgtEl>
                                          <p:spTgt spid="38"/>
                                        </p:tgtEl>
                                        <p:attrNameLst>
                                          <p:attrName>ppt_x</p:attrName>
                                          <p:attrName>ppt_y</p:attrName>
                                        </p:attrNameLst>
                                      </p:cBhvr>
                                      <p:rCtr x="-195" y="8356"/>
                                    </p:animMotion>
                                  </p:childTnLst>
                                </p:cTn>
                              </p:par>
                              <p:par>
                                <p:cTn id="157" presetID="42" presetClass="path" presetSubtype="0" accel="50000" decel="50000" fill="hold" grpId="1" nodeType="withEffect">
                                  <p:stCondLst>
                                    <p:cond delay="0"/>
                                  </p:stCondLst>
                                  <p:childTnLst>
                                    <p:animMotion origin="layout" path="M 1.04167E-6 -1.85185E-6 L -0.03971 0.29375 " pathEditMode="relative" rAng="0" ptsTypes="AA">
                                      <p:cBhvr>
                                        <p:cTn id="158" dur="2000" fill="hold"/>
                                        <p:tgtEl>
                                          <p:spTgt spid="43"/>
                                        </p:tgtEl>
                                        <p:attrNameLst>
                                          <p:attrName>ppt_x</p:attrName>
                                          <p:attrName>ppt_y</p:attrName>
                                        </p:attrNameLst>
                                      </p:cBhvr>
                                      <p:rCtr x="-1992" y="14676"/>
                                    </p:animMotion>
                                  </p:childTnLst>
                                </p:cTn>
                              </p:par>
                              <p:par>
                                <p:cTn id="159" presetID="42" presetClass="path" presetSubtype="0" accel="50000" decel="50000" fill="hold" grpId="1" nodeType="withEffect">
                                  <p:stCondLst>
                                    <p:cond delay="0"/>
                                  </p:stCondLst>
                                  <p:childTnLst>
                                    <p:animMotion origin="layout" path="M 4.58333E-6 3.7037E-6 L -0.00625 0.23379 " pathEditMode="relative" rAng="0" ptsTypes="AA">
                                      <p:cBhvr>
                                        <p:cTn id="160" dur="2000" fill="hold"/>
                                        <p:tgtEl>
                                          <p:spTgt spid="39"/>
                                        </p:tgtEl>
                                        <p:attrNameLst>
                                          <p:attrName>ppt_x</p:attrName>
                                          <p:attrName>ppt_y</p:attrName>
                                        </p:attrNameLst>
                                      </p:cBhvr>
                                      <p:rCtr x="-313" y="11690"/>
                                    </p:animMotion>
                                  </p:childTnLst>
                                </p:cTn>
                              </p:par>
                              <p:par>
                                <p:cTn id="161" presetID="42" presetClass="path" presetSubtype="0" accel="50000" decel="50000" fill="hold" grpId="1" nodeType="withEffect">
                                  <p:stCondLst>
                                    <p:cond delay="0"/>
                                  </p:stCondLst>
                                  <p:childTnLst>
                                    <p:animMotion origin="layout" path="M 4.16667E-7 -3.7037E-7 L 0.04089 0.22384 " pathEditMode="relative" rAng="0" ptsTypes="AA">
                                      <p:cBhvr>
                                        <p:cTn id="162" dur="2000" fill="hold"/>
                                        <p:tgtEl>
                                          <p:spTgt spid="31"/>
                                        </p:tgtEl>
                                        <p:attrNameLst>
                                          <p:attrName>ppt_x</p:attrName>
                                          <p:attrName>ppt_y</p:attrName>
                                        </p:attrNameLst>
                                      </p:cBhvr>
                                      <p:rCtr x="2044" y="11181"/>
                                    </p:animMotion>
                                  </p:childTnLst>
                                </p:cTn>
                              </p:par>
                              <p:par>
                                <p:cTn id="163" presetID="42" presetClass="path" presetSubtype="0" accel="50000" decel="50000" fill="hold" grpId="1" nodeType="withEffect">
                                  <p:stCondLst>
                                    <p:cond delay="0"/>
                                  </p:stCondLst>
                                  <p:childTnLst>
                                    <p:animMotion origin="layout" path="M -1.875E-6 4.81481E-6 L -0.02344 0.26597 " pathEditMode="relative" rAng="0" ptsTypes="AA">
                                      <p:cBhvr>
                                        <p:cTn id="164" dur="2000" fill="hold"/>
                                        <p:tgtEl>
                                          <p:spTgt spid="36"/>
                                        </p:tgtEl>
                                        <p:attrNameLst>
                                          <p:attrName>ppt_x</p:attrName>
                                          <p:attrName>ppt_y</p:attrName>
                                        </p:attrNameLst>
                                      </p:cBhvr>
                                      <p:rCtr x="-1172" y="13287"/>
                                    </p:animMotion>
                                  </p:childTnLst>
                                </p:cTn>
                              </p:par>
                              <p:par>
                                <p:cTn id="165" presetID="42" presetClass="path" presetSubtype="0" accel="50000" decel="50000" fill="hold" grpId="1" nodeType="withEffect">
                                  <p:stCondLst>
                                    <p:cond delay="0"/>
                                  </p:stCondLst>
                                  <p:childTnLst>
                                    <p:animMotion origin="layout" path="M -3.54167E-6 2.59259E-6 L -0.0164 0.25625 " pathEditMode="relative" rAng="0" ptsTypes="AA">
                                      <p:cBhvr>
                                        <p:cTn id="166" dur="2000" fill="hold"/>
                                        <p:tgtEl>
                                          <p:spTgt spid="40"/>
                                        </p:tgtEl>
                                        <p:attrNameLst>
                                          <p:attrName>ppt_x</p:attrName>
                                          <p:attrName>ppt_y</p:attrName>
                                        </p:attrNameLst>
                                      </p:cBhvr>
                                      <p:rCtr x="-820" y="12801"/>
                                    </p:animMotion>
                                  </p:childTnLst>
                                </p:cTn>
                              </p:par>
                            </p:childTnLst>
                          </p:cTn>
                        </p:par>
                        <p:par>
                          <p:cTn id="167" fill="hold">
                            <p:stCondLst>
                              <p:cond delay="9000"/>
                            </p:stCondLst>
                            <p:childTnLst>
                              <p:par>
                                <p:cTn id="168" presetID="50" presetClass="path" presetSubtype="0" accel="50000" decel="50000" fill="hold" grpId="0" nodeType="afterEffect">
                                  <p:stCondLst>
                                    <p:cond delay="0"/>
                                  </p:stCondLst>
                                  <p:childTnLst>
                                    <p:animMotion origin="layout" path="M 4.79167E-6 -2.22222E-6 L 0.00989 -2.22222E-6 C 0.01432 -2.22222E-6 0.02005 0.00672 0.02005 0.01227 L 0.02005 0.025 " pathEditMode="relative" rAng="0" ptsTypes="AAAA">
                                      <p:cBhvr>
                                        <p:cTn id="169" dur="2000" fill="hold"/>
                                        <p:tgtEl>
                                          <p:spTgt spid="69"/>
                                        </p:tgtEl>
                                        <p:attrNameLst>
                                          <p:attrName>ppt_x</p:attrName>
                                          <p:attrName>ppt_y</p:attrName>
                                        </p:attrNameLst>
                                      </p:cBhvr>
                                      <p:rCtr x="1003" y="1250"/>
                                    </p:animMotion>
                                  </p:childTnLst>
                                </p:cTn>
                              </p:par>
                              <p:par>
                                <p:cTn id="170" presetID="50" presetClass="path" presetSubtype="0" accel="50000" decel="50000" fill="hold" grpId="0" nodeType="withEffect">
                                  <p:stCondLst>
                                    <p:cond delay="0"/>
                                  </p:stCondLst>
                                  <p:childTnLst>
                                    <p:animMotion origin="layout" path="M 8.33333E-7 -3.7037E-7 L 0.022 -3.7037E-7 C 0.0319 -3.7037E-7 0.04427 0.01806 0.04427 0.0331 L 0.04427 0.06644 " pathEditMode="relative" rAng="0" ptsTypes="AAAA">
                                      <p:cBhvr>
                                        <p:cTn id="171" dur="2000" fill="hold"/>
                                        <p:tgtEl>
                                          <p:spTgt spid="27"/>
                                        </p:tgtEl>
                                        <p:attrNameLst>
                                          <p:attrName>ppt_x</p:attrName>
                                          <p:attrName>ppt_y</p:attrName>
                                        </p:attrNameLst>
                                      </p:cBhvr>
                                      <p:rCtr x="2214" y="3310"/>
                                    </p:animMotion>
                                  </p:childTnLst>
                                </p:cTn>
                              </p:par>
                              <p:par>
                                <p:cTn id="172" presetID="50" presetClass="path" presetSubtype="0" accel="50000" decel="50000" fill="hold" grpId="0" nodeType="withEffect">
                                  <p:stCondLst>
                                    <p:cond delay="0"/>
                                  </p:stCondLst>
                                  <p:childTnLst>
                                    <p:animMotion origin="layout" path="M 4.16667E-7 4.81481E-6 L -0.00755 4.81481E-6 C -0.01094 4.81481E-6 -0.01497 0.02314 -0.01497 0.04189 L -0.01497 0.08425 " pathEditMode="relative" rAng="0" ptsTypes="AAAA">
                                      <p:cBhvr>
                                        <p:cTn id="173" dur="2000" fill="hold"/>
                                        <p:tgtEl>
                                          <p:spTgt spid="75"/>
                                        </p:tgtEl>
                                        <p:attrNameLst>
                                          <p:attrName>ppt_x</p:attrName>
                                          <p:attrName>ppt_y</p:attrName>
                                        </p:attrNameLst>
                                      </p:cBhvr>
                                      <p:rCtr x="-755" y="4213"/>
                                    </p:animMotion>
                                  </p:childTnLst>
                                </p:cTn>
                              </p:par>
                              <p:par>
                                <p:cTn id="174" presetID="50" presetClass="path" presetSubtype="0" accel="50000" decel="50000" fill="hold" grpId="0" nodeType="withEffect">
                                  <p:stCondLst>
                                    <p:cond delay="0"/>
                                  </p:stCondLst>
                                  <p:childTnLst>
                                    <p:animMotion origin="layout" path="M 2.08333E-6 -4.44444E-6 L 0.01653 -4.44444E-6 C 0.02383 -4.44444E-6 0.03307 0.03334 0.03307 0.06065 L 0.03307 0.1213 " pathEditMode="relative" rAng="0" ptsTypes="AAAA">
                                      <p:cBhvr>
                                        <p:cTn id="175" dur="2000" fill="hold"/>
                                        <p:tgtEl>
                                          <p:spTgt spid="81"/>
                                        </p:tgtEl>
                                        <p:attrNameLst>
                                          <p:attrName>ppt_x</p:attrName>
                                          <p:attrName>ppt_y</p:attrName>
                                        </p:attrNameLst>
                                      </p:cBhvr>
                                      <p:rCtr x="1654"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48" grpId="0" animBg="1"/>
      <p:bldP spid="48" grpId="1" animBg="1"/>
      <p:bldP spid="84" grpId="0"/>
      <p:bldP spid="84" grpId="1"/>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26DC-2559-4492-818F-92FF3B665246}"/>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ABE0CD48-B4A3-4241-821E-2BE1A083A754}"/>
              </a:ext>
            </a:extLst>
          </p:cNvPr>
          <p:cNvSpPr>
            <a:spLocks noGrp="1"/>
          </p:cNvSpPr>
          <p:nvPr>
            <p:ph sz="half" idx="1"/>
          </p:nvPr>
        </p:nvSpPr>
        <p:spPr/>
        <p:txBody>
          <a:bodyPr/>
          <a:lstStyle/>
          <a:p>
            <a:r>
              <a:rPr lang="en-US" dirty="0"/>
              <a:t>Cream</a:t>
            </a:r>
          </a:p>
          <a:p>
            <a:r>
              <a:rPr lang="en-US" dirty="0"/>
              <a:t>Gel</a:t>
            </a:r>
          </a:p>
          <a:p>
            <a:r>
              <a:rPr lang="en-US" dirty="0"/>
              <a:t>Patch</a:t>
            </a:r>
          </a:p>
        </p:txBody>
      </p:sp>
      <p:sp>
        <p:nvSpPr>
          <p:cNvPr id="4" name="Content Placeholder 3">
            <a:extLst>
              <a:ext uri="{FF2B5EF4-FFF2-40B4-BE49-F238E27FC236}">
                <a16:creationId xmlns:a16="http://schemas.microsoft.com/office/drawing/2014/main" id="{EB13F718-5848-4AE3-9AD3-B7E510235DD9}"/>
              </a:ext>
            </a:extLst>
          </p:cNvPr>
          <p:cNvSpPr>
            <a:spLocks noGrp="1"/>
          </p:cNvSpPr>
          <p:nvPr>
            <p:ph sz="half" idx="2"/>
          </p:nvPr>
        </p:nvSpPr>
        <p:spPr/>
        <p:txBody>
          <a:bodyPr/>
          <a:lstStyle/>
          <a:p>
            <a:r>
              <a:rPr lang="en-US" dirty="0"/>
              <a:t>Postherpetic neuralgia</a:t>
            </a:r>
          </a:p>
          <a:p>
            <a:r>
              <a:rPr lang="en-US" dirty="0"/>
              <a:t>Diabetic peripheral neuropathy</a:t>
            </a:r>
          </a:p>
          <a:p>
            <a:r>
              <a:rPr lang="en-US" dirty="0"/>
              <a:t>Chronic low back pain</a:t>
            </a:r>
          </a:p>
          <a:p>
            <a:r>
              <a:rPr lang="en-US" dirty="0"/>
              <a:t>Osteoarthritis</a:t>
            </a:r>
          </a:p>
          <a:p>
            <a:r>
              <a:rPr lang="en-US" dirty="0"/>
              <a:t>Postsurgical persistent pain</a:t>
            </a:r>
          </a:p>
          <a:p>
            <a:r>
              <a:rPr lang="en-US" dirty="0"/>
              <a:t>Carpal tunnel syndrome</a:t>
            </a:r>
          </a:p>
        </p:txBody>
      </p:sp>
    </p:spTree>
    <p:extLst>
      <p:ext uri="{BB962C8B-B14F-4D97-AF65-F5344CB8AC3E}">
        <p14:creationId xmlns:p14="http://schemas.microsoft.com/office/powerpoint/2010/main" val="203541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Topical NSAIDs</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473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09270B3-A7DA-4B19-9573-0C43529294BE}"/>
              </a:ext>
            </a:extLst>
          </p:cNvPr>
          <p:cNvSpPr/>
          <p:nvPr/>
        </p:nvSpPr>
        <p:spPr>
          <a:xfrm>
            <a:off x="-739140" y="146304"/>
            <a:ext cx="13670280" cy="13670280"/>
          </a:xfrm>
          <a:custGeom>
            <a:avLst/>
            <a:gdLst>
              <a:gd name="connsiteX0" fmla="*/ 0 w 13670280"/>
              <a:gd name="connsiteY0" fmla="*/ 6835140 h 13670280"/>
              <a:gd name="connsiteX1" fmla="*/ 6835140 w 13670280"/>
              <a:gd name="connsiteY1" fmla="*/ 0 h 13670280"/>
              <a:gd name="connsiteX2" fmla="*/ 13670280 w 13670280"/>
              <a:gd name="connsiteY2" fmla="*/ 6835140 h 13670280"/>
              <a:gd name="connsiteX3" fmla="*/ 6835140 w 13670280"/>
              <a:gd name="connsiteY3" fmla="*/ 13670280 h 13670280"/>
              <a:gd name="connsiteX4" fmla="*/ 0 w 13670280"/>
              <a:gd name="connsiteY4" fmla="*/ 6835140 h 1367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0280" h="13670280" extrusionOk="0">
                <a:moveTo>
                  <a:pt x="0" y="6835140"/>
                </a:moveTo>
                <a:cubicBezTo>
                  <a:pt x="17747" y="2926705"/>
                  <a:pt x="3348396" y="232157"/>
                  <a:pt x="6835140" y="0"/>
                </a:cubicBezTo>
                <a:cubicBezTo>
                  <a:pt x="9822603" y="-297747"/>
                  <a:pt x="13927714" y="2157553"/>
                  <a:pt x="13670280" y="6835140"/>
                </a:cubicBezTo>
                <a:cubicBezTo>
                  <a:pt x="14225064" y="10243384"/>
                  <a:pt x="10395443" y="14217211"/>
                  <a:pt x="6835140" y="13670280"/>
                </a:cubicBezTo>
                <a:cubicBezTo>
                  <a:pt x="2898551" y="14201151"/>
                  <a:pt x="399985" y="10258271"/>
                  <a:pt x="0" y="6835140"/>
                </a:cubicBezTo>
                <a:close/>
              </a:path>
            </a:pathLst>
          </a:custGeom>
          <a:noFill/>
          <a:ln w="152400">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94C8267-0AE4-47D1-9E4F-18024C0492C2}"/>
              </a:ext>
            </a:extLst>
          </p:cNvPr>
          <p:cNvSpPr/>
          <p:nvPr/>
        </p:nvSpPr>
        <p:spPr>
          <a:xfrm>
            <a:off x="5084064" y="1225296"/>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322985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71313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2693" y="67866"/>
                  <a:pt x="55502" y="4150"/>
                  <a:pt x="131609" y="0"/>
                </a:cubicBezTo>
                <a:cubicBezTo>
                  <a:pt x="397729" y="-61456"/>
                  <a:pt x="420343" y="7242"/>
                  <a:pt x="700887" y="0"/>
                </a:cubicBezTo>
                <a:cubicBezTo>
                  <a:pt x="981431" y="-7242"/>
                  <a:pt x="1075724" y="34432"/>
                  <a:pt x="1322985" y="0"/>
                </a:cubicBezTo>
                <a:cubicBezTo>
                  <a:pt x="1570246" y="-34432"/>
                  <a:pt x="1698970" y="36973"/>
                  <a:pt x="1892263" y="0"/>
                </a:cubicBezTo>
                <a:cubicBezTo>
                  <a:pt x="1965250" y="-11993"/>
                  <a:pt x="2008220" y="58177"/>
                  <a:pt x="2023872" y="131609"/>
                </a:cubicBezTo>
                <a:cubicBezTo>
                  <a:pt x="2076452" y="383833"/>
                  <a:pt x="2021183" y="503667"/>
                  <a:pt x="2023872" y="658032"/>
                </a:cubicBezTo>
                <a:cubicBezTo>
                  <a:pt x="2032996" y="725136"/>
                  <a:pt x="1969942" y="786221"/>
                  <a:pt x="1892263" y="789641"/>
                </a:cubicBezTo>
                <a:cubicBezTo>
                  <a:pt x="1708065" y="845428"/>
                  <a:pt x="1584974" y="740937"/>
                  <a:pt x="1358198" y="789641"/>
                </a:cubicBezTo>
                <a:cubicBezTo>
                  <a:pt x="1131423" y="838345"/>
                  <a:pt x="979034" y="753695"/>
                  <a:pt x="771313" y="789641"/>
                </a:cubicBezTo>
                <a:cubicBezTo>
                  <a:pt x="563593" y="825587"/>
                  <a:pt x="401527" y="727585"/>
                  <a:pt x="131609" y="789641"/>
                </a:cubicBezTo>
                <a:cubicBezTo>
                  <a:pt x="58450" y="796138"/>
                  <a:pt x="-6010" y="728610"/>
                  <a:pt x="0" y="658032"/>
                </a:cubicBezTo>
                <a:cubicBezTo>
                  <a:pt x="-2392" y="522558"/>
                  <a:pt x="15268" y="306810"/>
                  <a:pt x="0" y="131609"/>
                </a:cubicBezTo>
                <a:close/>
              </a:path>
              <a:path w="2023872" h="789641" stroke="0" extrusionOk="0">
                <a:moveTo>
                  <a:pt x="0" y="131609"/>
                </a:moveTo>
                <a:cubicBezTo>
                  <a:pt x="3778" y="57618"/>
                  <a:pt x="62991" y="19383"/>
                  <a:pt x="131609" y="0"/>
                </a:cubicBezTo>
                <a:cubicBezTo>
                  <a:pt x="424529" y="-2579"/>
                  <a:pt x="544389" y="3515"/>
                  <a:pt x="718494" y="0"/>
                </a:cubicBezTo>
                <a:cubicBezTo>
                  <a:pt x="892600" y="-3515"/>
                  <a:pt x="1154751" y="33152"/>
                  <a:pt x="1287772" y="0"/>
                </a:cubicBezTo>
                <a:cubicBezTo>
                  <a:pt x="1420793" y="-33152"/>
                  <a:pt x="1653591" y="63345"/>
                  <a:pt x="1892263" y="0"/>
                </a:cubicBezTo>
                <a:cubicBezTo>
                  <a:pt x="1971861" y="-2590"/>
                  <a:pt x="2021659" y="67979"/>
                  <a:pt x="2023872" y="131609"/>
                </a:cubicBezTo>
                <a:cubicBezTo>
                  <a:pt x="2026153" y="387885"/>
                  <a:pt x="2011109" y="456420"/>
                  <a:pt x="2023872" y="658032"/>
                </a:cubicBezTo>
                <a:cubicBezTo>
                  <a:pt x="2022130" y="729772"/>
                  <a:pt x="1964163" y="786645"/>
                  <a:pt x="1892263" y="789641"/>
                </a:cubicBezTo>
                <a:cubicBezTo>
                  <a:pt x="1768473" y="850448"/>
                  <a:pt x="1460037" y="768729"/>
                  <a:pt x="1322985" y="789641"/>
                </a:cubicBezTo>
                <a:cubicBezTo>
                  <a:pt x="1185933" y="810553"/>
                  <a:pt x="1053620" y="769253"/>
                  <a:pt x="788920" y="789641"/>
                </a:cubicBezTo>
                <a:cubicBezTo>
                  <a:pt x="524221" y="810029"/>
                  <a:pt x="281533" y="751163"/>
                  <a:pt x="131609" y="789641"/>
                </a:cubicBezTo>
                <a:cubicBezTo>
                  <a:pt x="66616" y="777251"/>
                  <a:pt x="-13629" y="743240"/>
                  <a:pt x="0" y="658032"/>
                </a:cubicBezTo>
                <a:cubicBezTo>
                  <a:pt x="-40722" y="457415"/>
                  <a:pt x="36874" y="259647"/>
                  <a:pt x="0" y="131609"/>
                </a:cubicBezTo>
                <a:close/>
              </a:path>
            </a:pathLst>
          </a:custGeom>
          <a:solidFill>
            <a:srgbClr val="009999"/>
          </a:solidFill>
          <a:ln w="38100">
            <a:solidFill>
              <a:srgbClr val="006666"/>
            </a:solidFill>
            <a:extLst>
              <a:ext uri="{C807C97D-BFC1-408E-A445-0C87EB9F89A2}">
                <ask:lineSketchStyleProps xmlns:ask="http://schemas.microsoft.com/office/drawing/2018/sketchyshapes" sd="137740421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Arachidonic Acid</a:t>
            </a:r>
          </a:p>
        </p:txBody>
      </p:sp>
      <p:sp>
        <p:nvSpPr>
          <p:cNvPr id="7" name="Rectangle: Rounded Corners 6">
            <a:extLst>
              <a:ext uri="{FF2B5EF4-FFF2-40B4-BE49-F238E27FC236}">
                <a16:creationId xmlns:a16="http://schemas.microsoft.com/office/drawing/2014/main" id="{C17CCBD6-C1AE-429C-86CA-B988E76FE398}"/>
              </a:ext>
            </a:extLst>
          </p:cNvPr>
          <p:cNvSpPr/>
          <p:nvPr/>
        </p:nvSpPr>
        <p:spPr>
          <a:xfrm>
            <a:off x="5084064" y="3429000"/>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CC6600"/>
          </a:solidFill>
          <a:ln w="38100">
            <a:solidFill>
              <a:srgbClr val="993300"/>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Prostaglandins</a:t>
            </a:r>
          </a:p>
        </p:txBody>
      </p:sp>
      <p:sp>
        <p:nvSpPr>
          <p:cNvPr id="8" name="Arrow: Down 7">
            <a:extLst>
              <a:ext uri="{FF2B5EF4-FFF2-40B4-BE49-F238E27FC236}">
                <a16:creationId xmlns:a16="http://schemas.microsoft.com/office/drawing/2014/main" id="{68E79BA9-47C0-4E06-981F-DAA506D39681}"/>
              </a:ext>
            </a:extLst>
          </p:cNvPr>
          <p:cNvSpPr/>
          <p:nvPr/>
        </p:nvSpPr>
        <p:spPr>
          <a:xfrm>
            <a:off x="6004560" y="2221992"/>
            <a:ext cx="191397" cy="1069848"/>
          </a:xfrm>
          <a:custGeom>
            <a:avLst/>
            <a:gdLst>
              <a:gd name="connsiteX0" fmla="*/ 0 w 191397"/>
              <a:gd name="connsiteY0" fmla="*/ 974150 h 1069848"/>
              <a:gd name="connsiteX1" fmla="*/ 47849 w 191397"/>
              <a:gd name="connsiteY1" fmla="*/ 974150 h 1069848"/>
              <a:gd name="connsiteX2" fmla="*/ 47849 w 191397"/>
              <a:gd name="connsiteY2" fmla="*/ 516300 h 1069848"/>
              <a:gd name="connsiteX3" fmla="*/ 47849 w 191397"/>
              <a:gd name="connsiteY3" fmla="*/ 0 h 1069848"/>
              <a:gd name="connsiteX4" fmla="*/ 143548 w 191397"/>
              <a:gd name="connsiteY4" fmla="*/ 0 h 1069848"/>
              <a:gd name="connsiteX5" fmla="*/ 143548 w 191397"/>
              <a:gd name="connsiteY5" fmla="*/ 477334 h 1069848"/>
              <a:gd name="connsiteX6" fmla="*/ 143548 w 191397"/>
              <a:gd name="connsiteY6" fmla="*/ 974150 h 1069848"/>
              <a:gd name="connsiteX7" fmla="*/ 191397 w 191397"/>
              <a:gd name="connsiteY7" fmla="*/ 974150 h 1069848"/>
              <a:gd name="connsiteX8" fmla="*/ 95699 w 191397"/>
              <a:gd name="connsiteY8" fmla="*/ 1069848 h 1069848"/>
              <a:gd name="connsiteX9" fmla="*/ 0 w 191397"/>
              <a:gd name="connsiteY9" fmla="*/ 974150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69848" fill="none" extrusionOk="0">
                <a:moveTo>
                  <a:pt x="0" y="974150"/>
                </a:moveTo>
                <a:cubicBezTo>
                  <a:pt x="12654" y="973121"/>
                  <a:pt x="25392" y="977982"/>
                  <a:pt x="47849" y="974150"/>
                </a:cubicBezTo>
                <a:cubicBezTo>
                  <a:pt x="34446" y="868995"/>
                  <a:pt x="52749" y="736796"/>
                  <a:pt x="47849" y="516300"/>
                </a:cubicBezTo>
                <a:cubicBezTo>
                  <a:pt x="42949" y="295804"/>
                  <a:pt x="78142" y="257193"/>
                  <a:pt x="47849" y="0"/>
                </a:cubicBezTo>
                <a:cubicBezTo>
                  <a:pt x="68173" y="-9232"/>
                  <a:pt x="107729" y="10069"/>
                  <a:pt x="143548" y="0"/>
                </a:cubicBezTo>
                <a:cubicBezTo>
                  <a:pt x="191777" y="142325"/>
                  <a:pt x="103703" y="352831"/>
                  <a:pt x="143548" y="477334"/>
                </a:cubicBezTo>
                <a:cubicBezTo>
                  <a:pt x="183393" y="601837"/>
                  <a:pt x="129458" y="785886"/>
                  <a:pt x="143548" y="974150"/>
                </a:cubicBezTo>
                <a:cubicBezTo>
                  <a:pt x="155752" y="973166"/>
                  <a:pt x="179286" y="978041"/>
                  <a:pt x="191397" y="974150"/>
                </a:cubicBezTo>
                <a:cubicBezTo>
                  <a:pt x="157826" y="1008594"/>
                  <a:pt x="135195" y="1029763"/>
                  <a:pt x="95699" y="1069848"/>
                </a:cubicBezTo>
                <a:cubicBezTo>
                  <a:pt x="66702" y="1053743"/>
                  <a:pt x="50114" y="1010516"/>
                  <a:pt x="0" y="974150"/>
                </a:cubicBezTo>
                <a:close/>
              </a:path>
              <a:path w="191397" h="1069848" stroke="0" extrusionOk="0">
                <a:moveTo>
                  <a:pt x="0" y="974150"/>
                </a:moveTo>
                <a:cubicBezTo>
                  <a:pt x="17679" y="969937"/>
                  <a:pt x="26174" y="979174"/>
                  <a:pt x="47849" y="974150"/>
                </a:cubicBezTo>
                <a:cubicBezTo>
                  <a:pt x="11321" y="755206"/>
                  <a:pt x="92496" y="636134"/>
                  <a:pt x="47849" y="506558"/>
                </a:cubicBezTo>
                <a:cubicBezTo>
                  <a:pt x="3202" y="376982"/>
                  <a:pt x="89465" y="152397"/>
                  <a:pt x="47849" y="0"/>
                </a:cubicBezTo>
                <a:cubicBezTo>
                  <a:pt x="80520" y="-4297"/>
                  <a:pt x="96404" y="1887"/>
                  <a:pt x="143548" y="0"/>
                </a:cubicBezTo>
                <a:cubicBezTo>
                  <a:pt x="168760" y="169878"/>
                  <a:pt x="122367" y="275608"/>
                  <a:pt x="143548" y="496817"/>
                </a:cubicBezTo>
                <a:cubicBezTo>
                  <a:pt x="164729" y="718026"/>
                  <a:pt x="130557" y="744864"/>
                  <a:pt x="143548" y="974150"/>
                </a:cubicBezTo>
                <a:cubicBezTo>
                  <a:pt x="161579" y="972238"/>
                  <a:pt x="168516" y="979569"/>
                  <a:pt x="191397" y="974150"/>
                </a:cubicBezTo>
                <a:cubicBezTo>
                  <a:pt x="156313" y="1014638"/>
                  <a:pt x="131476" y="1026550"/>
                  <a:pt x="95699" y="1069848"/>
                </a:cubicBezTo>
                <a:cubicBezTo>
                  <a:pt x="49678" y="1025049"/>
                  <a:pt x="28965" y="988814"/>
                  <a:pt x="0" y="974150"/>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D3FE63-E993-4F91-AB7D-65CF6758A2BC}"/>
              </a:ext>
            </a:extLst>
          </p:cNvPr>
          <p:cNvSpPr/>
          <p:nvPr/>
        </p:nvSpPr>
        <p:spPr>
          <a:xfrm>
            <a:off x="4507992" y="2135124"/>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8062" y="114893"/>
                  <a:pt x="208816" y="-2650"/>
                  <a:pt x="576072" y="0"/>
                </a:cubicBezTo>
                <a:cubicBezTo>
                  <a:pt x="908403" y="-13516"/>
                  <a:pt x="1178852" y="156870"/>
                  <a:pt x="1152144" y="310896"/>
                </a:cubicBezTo>
                <a:cubicBezTo>
                  <a:pt x="1185420" y="405977"/>
                  <a:pt x="851225" y="616041"/>
                  <a:pt x="576072" y="621792"/>
                </a:cubicBezTo>
                <a:cubicBezTo>
                  <a:pt x="235991" y="612065"/>
                  <a:pt x="23126" y="482434"/>
                  <a:pt x="0" y="310896"/>
                </a:cubicBezTo>
                <a:close/>
              </a:path>
              <a:path w="1152144" h="621792" stroke="0" extrusionOk="0">
                <a:moveTo>
                  <a:pt x="0" y="310896"/>
                </a:moveTo>
                <a:cubicBezTo>
                  <a:pt x="-78122" y="167709"/>
                  <a:pt x="269989" y="5171"/>
                  <a:pt x="576072" y="0"/>
                </a:cubicBezTo>
                <a:cubicBezTo>
                  <a:pt x="905611" y="-28041"/>
                  <a:pt x="1116606" y="124709"/>
                  <a:pt x="1152144" y="310896"/>
                </a:cubicBezTo>
                <a:cubicBezTo>
                  <a:pt x="1153373" y="473675"/>
                  <a:pt x="900730" y="642589"/>
                  <a:pt x="576072" y="621792"/>
                </a:cubicBezTo>
                <a:cubicBezTo>
                  <a:pt x="277121" y="582227"/>
                  <a:pt x="-3929" y="488499"/>
                  <a:pt x="0" y="310896"/>
                </a:cubicBezTo>
                <a:close/>
              </a:path>
            </a:pathLst>
          </a:custGeom>
          <a:solidFill>
            <a:srgbClr val="0099CC"/>
          </a:solidFill>
          <a:ln w="38100">
            <a:solidFill>
              <a:srgbClr val="336699"/>
            </a:solidFill>
            <a:extLst>
              <a:ext uri="{C807C97D-BFC1-408E-A445-0C87EB9F89A2}">
                <ask:lineSketchStyleProps xmlns:ask="http://schemas.microsoft.com/office/drawing/2018/sketchyshapes" sd="52349475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COX-1</a:t>
            </a:r>
          </a:p>
        </p:txBody>
      </p:sp>
      <p:sp>
        <p:nvSpPr>
          <p:cNvPr id="10" name="Oval 9">
            <a:extLst>
              <a:ext uri="{FF2B5EF4-FFF2-40B4-BE49-F238E27FC236}">
                <a16:creationId xmlns:a16="http://schemas.microsoft.com/office/drawing/2014/main" id="{8F60992E-25C9-41C5-93BD-334C8E07C4DE}"/>
              </a:ext>
            </a:extLst>
          </p:cNvPr>
          <p:cNvSpPr/>
          <p:nvPr/>
        </p:nvSpPr>
        <p:spPr>
          <a:xfrm>
            <a:off x="4507992" y="2651760"/>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0269" y="124387"/>
                  <a:pt x="246517" y="-59084"/>
                  <a:pt x="576072" y="0"/>
                </a:cubicBezTo>
                <a:cubicBezTo>
                  <a:pt x="895758" y="6056"/>
                  <a:pt x="1129704" y="150338"/>
                  <a:pt x="1152144" y="310896"/>
                </a:cubicBezTo>
                <a:cubicBezTo>
                  <a:pt x="1100533" y="521353"/>
                  <a:pt x="927938" y="601654"/>
                  <a:pt x="576072" y="621792"/>
                </a:cubicBezTo>
                <a:cubicBezTo>
                  <a:pt x="227864" y="639129"/>
                  <a:pt x="-1418" y="469875"/>
                  <a:pt x="0" y="310896"/>
                </a:cubicBezTo>
                <a:close/>
              </a:path>
              <a:path w="1152144" h="621792" stroke="0" extrusionOk="0">
                <a:moveTo>
                  <a:pt x="0" y="310896"/>
                </a:moveTo>
                <a:cubicBezTo>
                  <a:pt x="-7060" y="131345"/>
                  <a:pt x="283914" y="21289"/>
                  <a:pt x="576072" y="0"/>
                </a:cubicBezTo>
                <a:cubicBezTo>
                  <a:pt x="888358" y="172"/>
                  <a:pt x="1165327" y="90088"/>
                  <a:pt x="1152144" y="310896"/>
                </a:cubicBezTo>
                <a:cubicBezTo>
                  <a:pt x="1212641" y="455059"/>
                  <a:pt x="951526" y="651217"/>
                  <a:pt x="576072" y="621792"/>
                </a:cubicBezTo>
                <a:cubicBezTo>
                  <a:pt x="284481" y="586659"/>
                  <a:pt x="20522" y="475616"/>
                  <a:pt x="0" y="310896"/>
                </a:cubicBezTo>
                <a:close/>
              </a:path>
            </a:pathLst>
          </a:custGeom>
          <a:solidFill>
            <a:srgbClr val="0033CC"/>
          </a:solidFill>
          <a:ln w="38100">
            <a:solidFill>
              <a:srgbClr val="000099"/>
            </a:solidFill>
            <a:extLst>
              <a:ext uri="{C807C97D-BFC1-408E-A445-0C87EB9F89A2}">
                <ask:lineSketchStyleProps xmlns:ask="http://schemas.microsoft.com/office/drawing/2018/sketchyshapes" sd="115162076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COX-2</a:t>
            </a:r>
          </a:p>
        </p:txBody>
      </p:sp>
      <p:sp>
        <p:nvSpPr>
          <p:cNvPr id="11" name="Arrow: Down 10">
            <a:extLst>
              <a:ext uri="{FF2B5EF4-FFF2-40B4-BE49-F238E27FC236}">
                <a16:creationId xmlns:a16="http://schemas.microsoft.com/office/drawing/2014/main" id="{1664A49F-2B27-4EFD-8FA6-53A9E64D26BB}"/>
              </a:ext>
            </a:extLst>
          </p:cNvPr>
          <p:cNvSpPr/>
          <p:nvPr/>
        </p:nvSpPr>
        <p:spPr>
          <a:xfrm>
            <a:off x="6000301" y="4374089"/>
            <a:ext cx="191397" cy="1082166"/>
          </a:xfrm>
          <a:custGeom>
            <a:avLst/>
            <a:gdLst>
              <a:gd name="connsiteX0" fmla="*/ 0 w 191397"/>
              <a:gd name="connsiteY0" fmla="*/ 986468 h 1082166"/>
              <a:gd name="connsiteX1" fmla="*/ 47849 w 191397"/>
              <a:gd name="connsiteY1" fmla="*/ 986468 h 1082166"/>
              <a:gd name="connsiteX2" fmla="*/ 47849 w 191397"/>
              <a:gd name="connsiteY2" fmla="*/ 522828 h 1082166"/>
              <a:gd name="connsiteX3" fmla="*/ 47849 w 191397"/>
              <a:gd name="connsiteY3" fmla="*/ 0 h 1082166"/>
              <a:gd name="connsiteX4" fmla="*/ 143548 w 191397"/>
              <a:gd name="connsiteY4" fmla="*/ 0 h 1082166"/>
              <a:gd name="connsiteX5" fmla="*/ 143548 w 191397"/>
              <a:gd name="connsiteY5" fmla="*/ 483369 h 1082166"/>
              <a:gd name="connsiteX6" fmla="*/ 143548 w 191397"/>
              <a:gd name="connsiteY6" fmla="*/ 986468 h 1082166"/>
              <a:gd name="connsiteX7" fmla="*/ 191397 w 191397"/>
              <a:gd name="connsiteY7" fmla="*/ 986468 h 1082166"/>
              <a:gd name="connsiteX8" fmla="*/ 95699 w 191397"/>
              <a:gd name="connsiteY8" fmla="*/ 1082166 h 1082166"/>
              <a:gd name="connsiteX9" fmla="*/ 0 w 191397"/>
              <a:gd name="connsiteY9" fmla="*/ 986468 h 10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82166" fill="none" extrusionOk="0">
                <a:moveTo>
                  <a:pt x="0" y="986468"/>
                </a:moveTo>
                <a:cubicBezTo>
                  <a:pt x="12654" y="985439"/>
                  <a:pt x="25392" y="990300"/>
                  <a:pt x="47849" y="986468"/>
                </a:cubicBezTo>
                <a:cubicBezTo>
                  <a:pt x="27599" y="889787"/>
                  <a:pt x="77668" y="732895"/>
                  <a:pt x="47849" y="522828"/>
                </a:cubicBezTo>
                <a:cubicBezTo>
                  <a:pt x="18030" y="312761"/>
                  <a:pt x="108098" y="166099"/>
                  <a:pt x="47849" y="0"/>
                </a:cubicBezTo>
                <a:cubicBezTo>
                  <a:pt x="68173" y="-9232"/>
                  <a:pt x="107729" y="10069"/>
                  <a:pt x="143548" y="0"/>
                </a:cubicBezTo>
                <a:cubicBezTo>
                  <a:pt x="195376" y="188951"/>
                  <a:pt x="89741" y="275927"/>
                  <a:pt x="143548" y="483369"/>
                </a:cubicBezTo>
                <a:cubicBezTo>
                  <a:pt x="197355" y="690811"/>
                  <a:pt x="123189" y="756422"/>
                  <a:pt x="143548" y="986468"/>
                </a:cubicBezTo>
                <a:cubicBezTo>
                  <a:pt x="155752" y="985484"/>
                  <a:pt x="179286" y="990359"/>
                  <a:pt x="191397" y="986468"/>
                </a:cubicBezTo>
                <a:cubicBezTo>
                  <a:pt x="157826" y="1020912"/>
                  <a:pt x="135195" y="1042081"/>
                  <a:pt x="95699" y="1082166"/>
                </a:cubicBezTo>
                <a:cubicBezTo>
                  <a:pt x="66702" y="1066061"/>
                  <a:pt x="50114" y="1022834"/>
                  <a:pt x="0" y="986468"/>
                </a:cubicBezTo>
                <a:close/>
              </a:path>
              <a:path w="191397" h="1082166" stroke="0" extrusionOk="0">
                <a:moveTo>
                  <a:pt x="0" y="986468"/>
                </a:moveTo>
                <a:cubicBezTo>
                  <a:pt x="17679" y="982255"/>
                  <a:pt x="26174" y="991492"/>
                  <a:pt x="47849" y="986468"/>
                </a:cubicBezTo>
                <a:cubicBezTo>
                  <a:pt x="37464" y="794603"/>
                  <a:pt x="58324" y="743939"/>
                  <a:pt x="47849" y="512963"/>
                </a:cubicBezTo>
                <a:cubicBezTo>
                  <a:pt x="37374" y="281987"/>
                  <a:pt x="76906" y="118917"/>
                  <a:pt x="47849" y="0"/>
                </a:cubicBezTo>
                <a:cubicBezTo>
                  <a:pt x="80520" y="-4297"/>
                  <a:pt x="96404" y="1887"/>
                  <a:pt x="143548" y="0"/>
                </a:cubicBezTo>
                <a:cubicBezTo>
                  <a:pt x="193085" y="166552"/>
                  <a:pt x="85107" y="349401"/>
                  <a:pt x="143548" y="503099"/>
                </a:cubicBezTo>
                <a:cubicBezTo>
                  <a:pt x="201989" y="656797"/>
                  <a:pt x="103163" y="818387"/>
                  <a:pt x="143548" y="986468"/>
                </a:cubicBezTo>
                <a:cubicBezTo>
                  <a:pt x="161579" y="984556"/>
                  <a:pt x="168516" y="991887"/>
                  <a:pt x="191397" y="986468"/>
                </a:cubicBezTo>
                <a:cubicBezTo>
                  <a:pt x="156313" y="1026956"/>
                  <a:pt x="131476" y="1038868"/>
                  <a:pt x="95699" y="1082166"/>
                </a:cubicBezTo>
                <a:cubicBezTo>
                  <a:pt x="49678" y="1037367"/>
                  <a:pt x="28965" y="1001132"/>
                  <a:pt x="0" y="986468"/>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3109009-203F-4C3F-B56F-99AE3A0178A6}"/>
              </a:ext>
            </a:extLst>
          </p:cNvPr>
          <p:cNvSpPr/>
          <p:nvPr/>
        </p:nvSpPr>
        <p:spPr>
          <a:xfrm rot="3510934">
            <a:off x="4767705" y="3905160"/>
            <a:ext cx="191397" cy="2024008"/>
          </a:xfrm>
          <a:custGeom>
            <a:avLst/>
            <a:gdLst>
              <a:gd name="connsiteX0" fmla="*/ 0 w 191397"/>
              <a:gd name="connsiteY0" fmla="*/ 1928310 h 2024008"/>
              <a:gd name="connsiteX1" fmla="*/ 47849 w 191397"/>
              <a:gd name="connsiteY1" fmla="*/ 1928310 h 2024008"/>
              <a:gd name="connsiteX2" fmla="*/ 47849 w 191397"/>
              <a:gd name="connsiteY2" fmla="*/ 1484799 h 2024008"/>
              <a:gd name="connsiteX3" fmla="*/ 47849 w 191397"/>
              <a:gd name="connsiteY3" fmla="*/ 1041287 h 2024008"/>
              <a:gd name="connsiteX4" fmla="*/ 47849 w 191397"/>
              <a:gd name="connsiteY4" fmla="*/ 520644 h 2024008"/>
              <a:gd name="connsiteX5" fmla="*/ 47849 w 191397"/>
              <a:gd name="connsiteY5" fmla="*/ 0 h 2024008"/>
              <a:gd name="connsiteX6" fmla="*/ 143548 w 191397"/>
              <a:gd name="connsiteY6" fmla="*/ 0 h 2024008"/>
              <a:gd name="connsiteX7" fmla="*/ 143548 w 191397"/>
              <a:gd name="connsiteY7" fmla="*/ 482078 h 2024008"/>
              <a:gd name="connsiteX8" fmla="*/ 143548 w 191397"/>
              <a:gd name="connsiteY8" fmla="*/ 944872 h 2024008"/>
              <a:gd name="connsiteX9" fmla="*/ 143548 w 191397"/>
              <a:gd name="connsiteY9" fmla="*/ 1465516 h 2024008"/>
              <a:gd name="connsiteX10" fmla="*/ 143548 w 191397"/>
              <a:gd name="connsiteY10" fmla="*/ 1928310 h 2024008"/>
              <a:gd name="connsiteX11" fmla="*/ 191397 w 191397"/>
              <a:gd name="connsiteY11" fmla="*/ 1928310 h 2024008"/>
              <a:gd name="connsiteX12" fmla="*/ 95699 w 191397"/>
              <a:gd name="connsiteY12" fmla="*/ 2024008 h 2024008"/>
              <a:gd name="connsiteX13" fmla="*/ 0 w 191397"/>
              <a:gd name="connsiteY13" fmla="*/ 1928310 h 20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24008" fill="none" extrusionOk="0">
                <a:moveTo>
                  <a:pt x="0" y="1928310"/>
                </a:moveTo>
                <a:cubicBezTo>
                  <a:pt x="14190" y="1923360"/>
                  <a:pt x="31369" y="1932899"/>
                  <a:pt x="47849" y="1928310"/>
                </a:cubicBezTo>
                <a:cubicBezTo>
                  <a:pt x="25521" y="1790838"/>
                  <a:pt x="82724" y="1670718"/>
                  <a:pt x="47849" y="1484799"/>
                </a:cubicBezTo>
                <a:cubicBezTo>
                  <a:pt x="12974" y="1298880"/>
                  <a:pt x="69869" y="1235842"/>
                  <a:pt x="47849" y="1041287"/>
                </a:cubicBezTo>
                <a:cubicBezTo>
                  <a:pt x="25829" y="846732"/>
                  <a:pt x="70803" y="686764"/>
                  <a:pt x="47849" y="520644"/>
                </a:cubicBezTo>
                <a:cubicBezTo>
                  <a:pt x="24895" y="354524"/>
                  <a:pt x="110261" y="167256"/>
                  <a:pt x="47849" y="0"/>
                </a:cubicBezTo>
                <a:cubicBezTo>
                  <a:pt x="79614" y="-4501"/>
                  <a:pt x="124130" y="244"/>
                  <a:pt x="143548" y="0"/>
                </a:cubicBezTo>
                <a:cubicBezTo>
                  <a:pt x="197673" y="138747"/>
                  <a:pt x="130860" y="253489"/>
                  <a:pt x="143548" y="482078"/>
                </a:cubicBezTo>
                <a:cubicBezTo>
                  <a:pt x="156236" y="710667"/>
                  <a:pt x="131033" y="831807"/>
                  <a:pt x="143548" y="944872"/>
                </a:cubicBezTo>
                <a:cubicBezTo>
                  <a:pt x="156063" y="1057937"/>
                  <a:pt x="88669" y="1247481"/>
                  <a:pt x="143548" y="1465516"/>
                </a:cubicBezTo>
                <a:cubicBezTo>
                  <a:pt x="198427" y="1683551"/>
                  <a:pt x="111122" y="1756430"/>
                  <a:pt x="143548" y="1928310"/>
                </a:cubicBezTo>
                <a:cubicBezTo>
                  <a:pt x="157191" y="1923883"/>
                  <a:pt x="173281" y="1929958"/>
                  <a:pt x="191397" y="1928310"/>
                </a:cubicBezTo>
                <a:cubicBezTo>
                  <a:pt x="163276" y="1961153"/>
                  <a:pt x="118538" y="1988452"/>
                  <a:pt x="95699" y="2024008"/>
                </a:cubicBezTo>
                <a:cubicBezTo>
                  <a:pt x="55071" y="1988705"/>
                  <a:pt x="47664" y="1973246"/>
                  <a:pt x="0" y="1928310"/>
                </a:cubicBezTo>
                <a:close/>
              </a:path>
              <a:path w="191397" h="2024008" stroke="0" extrusionOk="0">
                <a:moveTo>
                  <a:pt x="0" y="1928310"/>
                </a:moveTo>
                <a:cubicBezTo>
                  <a:pt x="17679" y="1924097"/>
                  <a:pt x="26174" y="1933334"/>
                  <a:pt x="47849" y="1928310"/>
                </a:cubicBezTo>
                <a:cubicBezTo>
                  <a:pt x="-584" y="1790658"/>
                  <a:pt x="84943" y="1632982"/>
                  <a:pt x="47849" y="1484799"/>
                </a:cubicBezTo>
                <a:cubicBezTo>
                  <a:pt x="10755" y="1336616"/>
                  <a:pt x="85596" y="1178938"/>
                  <a:pt x="47849" y="1022004"/>
                </a:cubicBezTo>
                <a:cubicBezTo>
                  <a:pt x="10102" y="865071"/>
                  <a:pt x="64887" y="712459"/>
                  <a:pt x="47849" y="559210"/>
                </a:cubicBezTo>
                <a:cubicBezTo>
                  <a:pt x="30811" y="405961"/>
                  <a:pt x="60742" y="144184"/>
                  <a:pt x="47849" y="0"/>
                </a:cubicBezTo>
                <a:cubicBezTo>
                  <a:pt x="79988" y="-5062"/>
                  <a:pt x="101596" y="8680"/>
                  <a:pt x="143548" y="0"/>
                </a:cubicBezTo>
                <a:cubicBezTo>
                  <a:pt x="193877" y="194452"/>
                  <a:pt x="126950" y="306603"/>
                  <a:pt x="143548" y="424228"/>
                </a:cubicBezTo>
                <a:cubicBezTo>
                  <a:pt x="160146" y="541853"/>
                  <a:pt x="117860" y="715569"/>
                  <a:pt x="143548" y="887023"/>
                </a:cubicBezTo>
                <a:cubicBezTo>
                  <a:pt x="169236" y="1058478"/>
                  <a:pt x="142680" y="1201410"/>
                  <a:pt x="143548" y="1311251"/>
                </a:cubicBezTo>
                <a:cubicBezTo>
                  <a:pt x="144416" y="1421092"/>
                  <a:pt x="87612" y="1737451"/>
                  <a:pt x="143548" y="1928310"/>
                </a:cubicBezTo>
                <a:cubicBezTo>
                  <a:pt x="161594" y="1925155"/>
                  <a:pt x="168728" y="1928492"/>
                  <a:pt x="191397" y="1928310"/>
                </a:cubicBezTo>
                <a:cubicBezTo>
                  <a:pt x="165258" y="1975112"/>
                  <a:pt x="108913" y="1996256"/>
                  <a:pt x="95699" y="2024008"/>
                </a:cubicBezTo>
                <a:cubicBezTo>
                  <a:pt x="47424" y="1984974"/>
                  <a:pt x="40226" y="1963139"/>
                  <a:pt x="0" y="1928310"/>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4130D3F-9F2C-4E5E-8F25-831DB2368CA3}"/>
              </a:ext>
            </a:extLst>
          </p:cNvPr>
          <p:cNvSpPr/>
          <p:nvPr/>
        </p:nvSpPr>
        <p:spPr>
          <a:xfrm rot="18056912">
            <a:off x="7336916" y="3869205"/>
            <a:ext cx="191397" cy="2089495"/>
          </a:xfrm>
          <a:custGeom>
            <a:avLst/>
            <a:gdLst>
              <a:gd name="connsiteX0" fmla="*/ 0 w 191397"/>
              <a:gd name="connsiteY0" fmla="*/ 1993797 h 2089495"/>
              <a:gd name="connsiteX1" fmla="*/ 47849 w 191397"/>
              <a:gd name="connsiteY1" fmla="*/ 1993797 h 2089495"/>
              <a:gd name="connsiteX2" fmla="*/ 47849 w 191397"/>
              <a:gd name="connsiteY2" fmla="*/ 1535224 h 2089495"/>
              <a:gd name="connsiteX3" fmla="*/ 47849 w 191397"/>
              <a:gd name="connsiteY3" fmla="*/ 1076650 h 2089495"/>
              <a:gd name="connsiteX4" fmla="*/ 47849 w 191397"/>
              <a:gd name="connsiteY4" fmla="*/ 538325 h 2089495"/>
              <a:gd name="connsiteX5" fmla="*/ 47849 w 191397"/>
              <a:gd name="connsiteY5" fmla="*/ 0 h 2089495"/>
              <a:gd name="connsiteX6" fmla="*/ 143548 w 191397"/>
              <a:gd name="connsiteY6" fmla="*/ 0 h 2089495"/>
              <a:gd name="connsiteX7" fmla="*/ 143548 w 191397"/>
              <a:gd name="connsiteY7" fmla="*/ 498449 h 2089495"/>
              <a:gd name="connsiteX8" fmla="*/ 143548 w 191397"/>
              <a:gd name="connsiteY8" fmla="*/ 976961 h 2089495"/>
              <a:gd name="connsiteX9" fmla="*/ 143548 w 191397"/>
              <a:gd name="connsiteY9" fmla="*/ 1515286 h 2089495"/>
              <a:gd name="connsiteX10" fmla="*/ 143548 w 191397"/>
              <a:gd name="connsiteY10" fmla="*/ 1993797 h 2089495"/>
              <a:gd name="connsiteX11" fmla="*/ 191397 w 191397"/>
              <a:gd name="connsiteY11" fmla="*/ 1993797 h 2089495"/>
              <a:gd name="connsiteX12" fmla="*/ 95699 w 191397"/>
              <a:gd name="connsiteY12" fmla="*/ 2089495 h 2089495"/>
              <a:gd name="connsiteX13" fmla="*/ 0 w 191397"/>
              <a:gd name="connsiteY13" fmla="*/ 1993797 h 208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89495" fill="none" extrusionOk="0">
                <a:moveTo>
                  <a:pt x="0" y="1993797"/>
                </a:moveTo>
                <a:cubicBezTo>
                  <a:pt x="14190" y="1988847"/>
                  <a:pt x="31369" y="1998386"/>
                  <a:pt x="47849" y="1993797"/>
                </a:cubicBezTo>
                <a:cubicBezTo>
                  <a:pt x="-4861" y="1809417"/>
                  <a:pt x="84611" y="1720144"/>
                  <a:pt x="47849" y="1535224"/>
                </a:cubicBezTo>
                <a:cubicBezTo>
                  <a:pt x="11087" y="1350304"/>
                  <a:pt x="84347" y="1239944"/>
                  <a:pt x="47849" y="1076650"/>
                </a:cubicBezTo>
                <a:cubicBezTo>
                  <a:pt x="11351" y="913356"/>
                  <a:pt x="100928" y="701398"/>
                  <a:pt x="47849" y="538325"/>
                </a:cubicBezTo>
                <a:cubicBezTo>
                  <a:pt x="-5230" y="375252"/>
                  <a:pt x="77630" y="244426"/>
                  <a:pt x="47849" y="0"/>
                </a:cubicBezTo>
                <a:cubicBezTo>
                  <a:pt x="79614" y="-4501"/>
                  <a:pt x="124130" y="244"/>
                  <a:pt x="143548" y="0"/>
                </a:cubicBezTo>
                <a:cubicBezTo>
                  <a:pt x="160682" y="195653"/>
                  <a:pt x="109962" y="304042"/>
                  <a:pt x="143548" y="498449"/>
                </a:cubicBezTo>
                <a:cubicBezTo>
                  <a:pt x="177134" y="692856"/>
                  <a:pt x="124169" y="808364"/>
                  <a:pt x="143548" y="976961"/>
                </a:cubicBezTo>
                <a:cubicBezTo>
                  <a:pt x="162927" y="1145558"/>
                  <a:pt x="136696" y="1278127"/>
                  <a:pt x="143548" y="1515286"/>
                </a:cubicBezTo>
                <a:cubicBezTo>
                  <a:pt x="150400" y="1752445"/>
                  <a:pt x="88046" y="1796535"/>
                  <a:pt x="143548" y="1993797"/>
                </a:cubicBezTo>
                <a:cubicBezTo>
                  <a:pt x="157191" y="1989370"/>
                  <a:pt x="173281" y="1995445"/>
                  <a:pt x="191397" y="1993797"/>
                </a:cubicBezTo>
                <a:cubicBezTo>
                  <a:pt x="163276" y="2026640"/>
                  <a:pt x="118538" y="2053939"/>
                  <a:pt x="95699" y="2089495"/>
                </a:cubicBezTo>
                <a:cubicBezTo>
                  <a:pt x="55071" y="2054192"/>
                  <a:pt x="47664" y="2038733"/>
                  <a:pt x="0" y="1993797"/>
                </a:cubicBezTo>
                <a:close/>
              </a:path>
              <a:path w="191397" h="2089495" stroke="0" extrusionOk="0">
                <a:moveTo>
                  <a:pt x="0" y="1993797"/>
                </a:moveTo>
                <a:cubicBezTo>
                  <a:pt x="17679" y="1989584"/>
                  <a:pt x="26174" y="1998821"/>
                  <a:pt x="47849" y="1993797"/>
                </a:cubicBezTo>
                <a:cubicBezTo>
                  <a:pt x="10348" y="1879868"/>
                  <a:pt x="100105" y="1648551"/>
                  <a:pt x="47849" y="1535224"/>
                </a:cubicBezTo>
                <a:cubicBezTo>
                  <a:pt x="-4407" y="1421897"/>
                  <a:pt x="74586" y="1164480"/>
                  <a:pt x="47849" y="1056712"/>
                </a:cubicBezTo>
                <a:cubicBezTo>
                  <a:pt x="21112" y="948944"/>
                  <a:pt x="85970" y="723727"/>
                  <a:pt x="47849" y="578201"/>
                </a:cubicBezTo>
                <a:cubicBezTo>
                  <a:pt x="9728" y="432675"/>
                  <a:pt x="74054" y="129454"/>
                  <a:pt x="47849" y="0"/>
                </a:cubicBezTo>
                <a:cubicBezTo>
                  <a:pt x="79988" y="-5062"/>
                  <a:pt x="101596" y="8680"/>
                  <a:pt x="143548" y="0"/>
                </a:cubicBezTo>
                <a:cubicBezTo>
                  <a:pt x="173629" y="111743"/>
                  <a:pt x="97693" y="324168"/>
                  <a:pt x="143548" y="438635"/>
                </a:cubicBezTo>
                <a:cubicBezTo>
                  <a:pt x="189403" y="553102"/>
                  <a:pt x="127473" y="806219"/>
                  <a:pt x="143548" y="917147"/>
                </a:cubicBezTo>
                <a:cubicBezTo>
                  <a:pt x="159623" y="1028075"/>
                  <a:pt x="130376" y="1180215"/>
                  <a:pt x="143548" y="1355782"/>
                </a:cubicBezTo>
                <a:cubicBezTo>
                  <a:pt x="156720" y="1531349"/>
                  <a:pt x="131861" y="1827011"/>
                  <a:pt x="143548" y="1993797"/>
                </a:cubicBezTo>
                <a:cubicBezTo>
                  <a:pt x="161594" y="1990642"/>
                  <a:pt x="168728" y="1993979"/>
                  <a:pt x="191397" y="1993797"/>
                </a:cubicBezTo>
                <a:cubicBezTo>
                  <a:pt x="165258" y="2040599"/>
                  <a:pt x="108913" y="2061743"/>
                  <a:pt x="95699" y="2089495"/>
                </a:cubicBezTo>
                <a:cubicBezTo>
                  <a:pt x="47424" y="2050461"/>
                  <a:pt x="40226" y="2028626"/>
                  <a:pt x="0" y="1993797"/>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5347B12-EE9D-497F-84F7-DD8B6FC63040}"/>
              </a:ext>
            </a:extLst>
          </p:cNvPr>
          <p:cNvSpPr/>
          <p:nvPr/>
        </p:nvSpPr>
        <p:spPr>
          <a:xfrm rot="4406567">
            <a:off x="3493002" y="3075214"/>
            <a:ext cx="191397" cy="3627562"/>
          </a:xfrm>
          <a:custGeom>
            <a:avLst/>
            <a:gdLst>
              <a:gd name="connsiteX0" fmla="*/ 0 w 191397"/>
              <a:gd name="connsiteY0" fmla="*/ 3531864 h 3627562"/>
              <a:gd name="connsiteX1" fmla="*/ 47849 w 191397"/>
              <a:gd name="connsiteY1" fmla="*/ 3531864 h 3627562"/>
              <a:gd name="connsiteX2" fmla="*/ 47849 w 191397"/>
              <a:gd name="connsiteY2" fmla="*/ 2978539 h 3627562"/>
              <a:gd name="connsiteX3" fmla="*/ 47849 w 191397"/>
              <a:gd name="connsiteY3" fmla="*/ 2389895 h 3627562"/>
              <a:gd name="connsiteX4" fmla="*/ 47849 w 191397"/>
              <a:gd name="connsiteY4" fmla="*/ 1730613 h 3627562"/>
              <a:gd name="connsiteX5" fmla="*/ 47849 w 191397"/>
              <a:gd name="connsiteY5" fmla="*/ 1106651 h 3627562"/>
              <a:gd name="connsiteX6" fmla="*/ 47849 w 191397"/>
              <a:gd name="connsiteY6" fmla="*/ 623963 h 3627562"/>
              <a:gd name="connsiteX7" fmla="*/ 47849 w 191397"/>
              <a:gd name="connsiteY7" fmla="*/ 0 h 3627562"/>
              <a:gd name="connsiteX8" fmla="*/ 143548 w 191397"/>
              <a:gd name="connsiteY8" fmla="*/ 0 h 3627562"/>
              <a:gd name="connsiteX9" fmla="*/ 143548 w 191397"/>
              <a:gd name="connsiteY9" fmla="*/ 588644 h 3627562"/>
              <a:gd name="connsiteX10" fmla="*/ 143548 w 191397"/>
              <a:gd name="connsiteY10" fmla="*/ 1247925 h 3627562"/>
              <a:gd name="connsiteX11" fmla="*/ 143548 w 191397"/>
              <a:gd name="connsiteY11" fmla="*/ 1765932 h 3627562"/>
              <a:gd name="connsiteX12" fmla="*/ 143548 w 191397"/>
              <a:gd name="connsiteY12" fmla="*/ 2319257 h 3627562"/>
              <a:gd name="connsiteX13" fmla="*/ 143548 w 191397"/>
              <a:gd name="connsiteY13" fmla="*/ 2872583 h 3627562"/>
              <a:gd name="connsiteX14" fmla="*/ 143548 w 191397"/>
              <a:gd name="connsiteY14" fmla="*/ 3531864 h 3627562"/>
              <a:gd name="connsiteX15" fmla="*/ 191397 w 191397"/>
              <a:gd name="connsiteY15" fmla="*/ 3531864 h 3627562"/>
              <a:gd name="connsiteX16" fmla="*/ 95699 w 191397"/>
              <a:gd name="connsiteY16" fmla="*/ 3627562 h 3627562"/>
              <a:gd name="connsiteX17" fmla="*/ 0 w 191397"/>
              <a:gd name="connsiteY17" fmla="*/ 3531864 h 36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397" h="3627562" fill="none" extrusionOk="0">
                <a:moveTo>
                  <a:pt x="0" y="3531864"/>
                </a:moveTo>
                <a:cubicBezTo>
                  <a:pt x="11012" y="3530273"/>
                  <a:pt x="26559" y="3536622"/>
                  <a:pt x="47849" y="3531864"/>
                </a:cubicBezTo>
                <a:cubicBezTo>
                  <a:pt x="38210" y="3372501"/>
                  <a:pt x="51670" y="3215937"/>
                  <a:pt x="47849" y="2978539"/>
                </a:cubicBezTo>
                <a:cubicBezTo>
                  <a:pt x="44028" y="2741141"/>
                  <a:pt x="98441" y="2608465"/>
                  <a:pt x="47849" y="2389895"/>
                </a:cubicBezTo>
                <a:cubicBezTo>
                  <a:pt x="-2743" y="2171325"/>
                  <a:pt x="62176" y="2001311"/>
                  <a:pt x="47849" y="1730613"/>
                </a:cubicBezTo>
                <a:cubicBezTo>
                  <a:pt x="33522" y="1459915"/>
                  <a:pt x="108072" y="1406445"/>
                  <a:pt x="47849" y="1106651"/>
                </a:cubicBezTo>
                <a:cubicBezTo>
                  <a:pt x="-12374" y="806857"/>
                  <a:pt x="90229" y="793995"/>
                  <a:pt x="47849" y="623963"/>
                </a:cubicBezTo>
                <a:cubicBezTo>
                  <a:pt x="5469" y="453931"/>
                  <a:pt x="92367" y="138525"/>
                  <a:pt x="47849" y="0"/>
                </a:cubicBezTo>
                <a:cubicBezTo>
                  <a:pt x="70902" y="-5829"/>
                  <a:pt x="108137" y="5096"/>
                  <a:pt x="143548" y="0"/>
                </a:cubicBezTo>
                <a:cubicBezTo>
                  <a:pt x="210684" y="120582"/>
                  <a:pt x="73160" y="378644"/>
                  <a:pt x="143548" y="588644"/>
                </a:cubicBezTo>
                <a:cubicBezTo>
                  <a:pt x="213936" y="798644"/>
                  <a:pt x="76284" y="1024002"/>
                  <a:pt x="143548" y="1247925"/>
                </a:cubicBezTo>
                <a:cubicBezTo>
                  <a:pt x="210812" y="1471848"/>
                  <a:pt x="98011" y="1578143"/>
                  <a:pt x="143548" y="1765932"/>
                </a:cubicBezTo>
                <a:cubicBezTo>
                  <a:pt x="189085" y="1953721"/>
                  <a:pt x="123514" y="2204085"/>
                  <a:pt x="143548" y="2319257"/>
                </a:cubicBezTo>
                <a:cubicBezTo>
                  <a:pt x="163582" y="2434429"/>
                  <a:pt x="110191" y="2723740"/>
                  <a:pt x="143548" y="2872583"/>
                </a:cubicBezTo>
                <a:cubicBezTo>
                  <a:pt x="176905" y="3021426"/>
                  <a:pt x="74055" y="3237203"/>
                  <a:pt x="143548" y="3531864"/>
                </a:cubicBezTo>
                <a:cubicBezTo>
                  <a:pt x="166811" y="3531037"/>
                  <a:pt x="169362" y="3534945"/>
                  <a:pt x="191397" y="3531864"/>
                </a:cubicBezTo>
                <a:cubicBezTo>
                  <a:pt x="149133" y="3574472"/>
                  <a:pt x="130410" y="3582515"/>
                  <a:pt x="95699" y="3627562"/>
                </a:cubicBezTo>
                <a:cubicBezTo>
                  <a:pt x="44378" y="3596367"/>
                  <a:pt x="31935" y="3562114"/>
                  <a:pt x="0" y="3531864"/>
                </a:cubicBezTo>
                <a:close/>
              </a:path>
              <a:path w="191397" h="3627562" stroke="0" extrusionOk="0">
                <a:moveTo>
                  <a:pt x="0" y="3531864"/>
                </a:moveTo>
                <a:cubicBezTo>
                  <a:pt x="17679" y="3527651"/>
                  <a:pt x="26174" y="3536888"/>
                  <a:pt x="47849" y="3531864"/>
                </a:cubicBezTo>
                <a:cubicBezTo>
                  <a:pt x="10348" y="3405774"/>
                  <a:pt x="69541" y="3268019"/>
                  <a:pt x="47849" y="3013857"/>
                </a:cubicBezTo>
                <a:cubicBezTo>
                  <a:pt x="26157" y="2759695"/>
                  <a:pt x="80203" y="2702183"/>
                  <a:pt x="47849" y="2460532"/>
                </a:cubicBezTo>
                <a:cubicBezTo>
                  <a:pt x="15495" y="2218881"/>
                  <a:pt x="56417" y="2062276"/>
                  <a:pt x="47849" y="1907207"/>
                </a:cubicBezTo>
                <a:cubicBezTo>
                  <a:pt x="39281" y="1752139"/>
                  <a:pt x="88436" y="1584099"/>
                  <a:pt x="47849" y="1424518"/>
                </a:cubicBezTo>
                <a:cubicBezTo>
                  <a:pt x="7262" y="1264937"/>
                  <a:pt x="79130" y="1040179"/>
                  <a:pt x="47849" y="765237"/>
                </a:cubicBezTo>
                <a:cubicBezTo>
                  <a:pt x="16568" y="490295"/>
                  <a:pt x="115615" y="226603"/>
                  <a:pt x="47849" y="0"/>
                </a:cubicBezTo>
                <a:cubicBezTo>
                  <a:pt x="76851" y="-5707"/>
                  <a:pt x="117036" y="7646"/>
                  <a:pt x="143548" y="0"/>
                </a:cubicBezTo>
                <a:cubicBezTo>
                  <a:pt x="146829" y="233607"/>
                  <a:pt x="104726" y="381545"/>
                  <a:pt x="143548" y="482688"/>
                </a:cubicBezTo>
                <a:cubicBezTo>
                  <a:pt x="182370" y="583831"/>
                  <a:pt x="137656" y="779346"/>
                  <a:pt x="143548" y="965376"/>
                </a:cubicBezTo>
                <a:cubicBezTo>
                  <a:pt x="149440" y="1151406"/>
                  <a:pt x="116290" y="1250241"/>
                  <a:pt x="143548" y="1483383"/>
                </a:cubicBezTo>
                <a:cubicBezTo>
                  <a:pt x="170806" y="1716525"/>
                  <a:pt x="143226" y="1840600"/>
                  <a:pt x="143548" y="2036708"/>
                </a:cubicBezTo>
                <a:cubicBezTo>
                  <a:pt x="143870" y="2232817"/>
                  <a:pt x="102661" y="2398595"/>
                  <a:pt x="143548" y="2625352"/>
                </a:cubicBezTo>
                <a:cubicBezTo>
                  <a:pt x="184435" y="2852109"/>
                  <a:pt x="126015" y="3080812"/>
                  <a:pt x="143548" y="3531864"/>
                </a:cubicBezTo>
                <a:cubicBezTo>
                  <a:pt x="160583" y="3528652"/>
                  <a:pt x="178288" y="3536089"/>
                  <a:pt x="191397" y="3531864"/>
                </a:cubicBezTo>
                <a:cubicBezTo>
                  <a:pt x="152987" y="3586867"/>
                  <a:pt x="120945" y="3593305"/>
                  <a:pt x="95699" y="3627562"/>
                </a:cubicBezTo>
                <a:cubicBezTo>
                  <a:pt x="49464" y="3593116"/>
                  <a:pt x="50378" y="3571353"/>
                  <a:pt x="0" y="3531864"/>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0FB57FDB-09F5-49F8-BABC-EE836FC2948B}"/>
              </a:ext>
            </a:extLst>
          </p:cNvPr>
          <p:cNvSpPr/>
          <p:nvPr/>
        </p:nvSpPr>
        <p:spPr>
          <a:xfrm rot="17142098">
            <a:off x="8648638" y="2924485"/>
            <a:ext cx="191397" cy="3907785"/>
          </a:xfrm>
          <a:custGeom>
            <a:avLst/>
            <a:gdLst>
              <a:gd name="connsiteX0" fmla="*/ 0 w 191397"/>
              <a:gd name="connsiteY0" fmla="*/ 3812087 h 3907785"/>
              <a:gd name="connsiteX1" fmla="*/ 47849 w 191397"/>
              <a:gd name="connsiteY1" fmla="*/ 3812087 h 3907785"/>
              <a:gd name="connsiteX2" fmla="*/ 47849 w 191397"/>
              <a:gd name="connsiteY2" fmla="*/ 3191261 h 3907785"/>
              <a:gd name="connsiteX3" fmla="*/ 47849 w 191397"/>
              <a:gd name="connsiteY3" fmla="*/ 2608557 h 3907785"/>
              <a:gd name="connsiteX4" fmla="*/ 47849 w 191397"/>
              <a:gd name="connsiteY4" fmla="*/ 2178335 h 3907785"/>
              <a:gd name="connsiteX5" fmla="*/ 47849 w 191397"/>
              <a:gd name="connsiteY5" fmla="*/ 1633752 h 3907785"/>
              <a:gd name="connsiteX6" fmla="*/ 47849 w 191397"/>
              <a:gd name="connsiteY6" fmla="*/ 1089168 h 3907785"/>
              <a:gd name="connsiteX7" fmla="*/ 47849 w 191397"/>
              <a:gd name="connsiteY7" fmla="*/ 658946 h 3907785"/>
              <a:gd name="connsiteX8" fmla="*/ 47849 w 191397"/>
              <a:gd name="connsiteY8" fmla="*/ 0 h 3907785"/>
              <a:gd name="connsiteX9" fmla="*/ 143548 w 191397"/>
              <a:gd name="connsiteY9" fmla="*/ 0 h 3907785"/>
              <a:gd name="connsiteX10" fmla="*/ 143548 w 191397"/>
              <a:gd name="connsiteY10" fmla="*/ 582705 h 3907785"/>
              <a:gd name="connsiteX11" fmla="*/ 143548 w 191397"/>
              <a:gd name="connsiteY11" fmla="*/ 1089168 h 3907785"/>
              <a:gd name="connsiteX12" fmla="*/ 143548 w 191397"/>
              <a:gd name="connsiteY12" fmla="*/ 1595631 h 3907785"/>
              <a:gd name="connsiteX13" fmla="*/ 143548 w 191397"/>
              <a:gd name="connsiteY13" fmla="*/ 2025852 h 3907785"/>
              <a:gd name="connsiteX14" fmla="*/ 143548 w 191397"/>
              <a:gd name="connsiteY14" fmla="*/ 2646678 h 3907785"/>
              <a:gd name="connsiteX15" fmla="*/ 143548 w 191397"/>
              <a:gd name="connsiteY15" fmla="*/ 3267503 h 3907785"/>
              <a:gd name="connsiteX16" fmla="*/ 143548 w 191397"/>
              <a:gd name="connsiteY16" fmla="*/ 3812087 h 3907785"/>
              <a:gd name="connsiteX17" fmla="*/ 191397 w 191397"/>
              <a:gd name="connsiteY17" fmla="*/ 3812087 h 3907785"/>
              <a:gd name="connsiteX18" fmla="*/ 95699 w 191397"/>
              <a:gd name="connsiteY18" fmla="*/ 3907785 h 3907785"/>
              <a:gd name="connsiteX19" fmla="*/ 0 w 191397"/>
              <a:gd name="connsiteY19" fmla="*/ 3812087 h 390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397" h="3907785" fill="none" extrusionOk="0">
                <a:moveTo>
                  <a:pt x="0" y="3812087"/>
                </a:moveTo>
                <a:cubicBezTo>
                  <a:pt x="17585" y="3810427"/>
                  <a:pt x="35051" y="3815032"/>
                  <a:pt x="47849" y="3812087"/>
                </a:cubicBezTo>
                <a:cubicBezTo>
                  <a:pt x="14040" y="3620458"/>
                  <a:pt x="56259" y="3412942"/>
                  <a:pt x="47849" y="3191261"/>
                </a:cubicBezTo>
                <a:cubicBezTo>
                  <a:pt x="39439" y="2969580"/>
                  <a:pt x="98977" y="2759492"/>
                  <a:pt x="47849" y="2608557"/>
                </a:cubicBezTo>
                <a:cubicBezTo>
                  <a:pt x="-3279" y="2457622"/>
                  <a:pt x="88943" y="2272119"/>
                  <a:pt x="47849" y="2178335"/>
                </a:cubicBezTo>
                <a:cubicBezTo>
                  <a:pt x="6755" y="2084551"/>
                  <a:pt x="95650" y="1743449"/>
                  <a:pt x="47849" y="1633752"/>
                </a:cubicBezTo>
                <a:cubicBezTo>
                  <a:pt x="48" y="1524055"/>
                  <a:pt x="108191" y="1231386"/>
                  <a:pt x="47849" y="1089168"/>
                </a:cubicBezTo>
                <a:cubicBezTo>
                  <a:pt x="-12493" y="946950"/>
                  <a:pt x="90855" y="796116"/>
                  <a:pt x="47849" y="658946"/>
                </a:cubicBezTo>
                <a:cubicBezTo>
                  <a:pt x="4843" y="521776"/>
                  <a:pt x="115005" y="260761"/>
                  <a:pt x="47849" y="0"/>
                </a:cubicBezTo>
                <a:cubicBezTo>
                  <a:pt x="77687" y="-7468"/>
                  <a:pt x="121554" y="5322"/>
                  <a:pt x="143548" y="0"/>
                </a:cubicBezTo>
                <a:cubicBezTo>
                  <a:pt x="149134" y="266472"/>
                  <a:pt x="75255" y="327853"/>
                  <a:pt x="143548" y="582705"/>
                </a:cubicBezTo>
                <a:cubicBezTo>
                  <a:pt x="211841" y="837557"/>
                  <a:pt x="140079" y="964745"/>
                  <a:pt x="143548" y="1089168"/>
                </a:cubicBezTo>
                <a:cubicBezTo>
                  <a:pt x="147017" y="1213591"/>
                  <a:pt x="106216" y="1480065"/>
                  <a:pt x="143548" y="1595631"/>
                </a:cubicBezTo>
                <a:cubicBezTo>
                  <a:pt x="180880" y="1711197"/>
                  <a:pt x="107074" y="1930684"/>
                  <a:pt x="143548" y="2025852"/>
                </a:cubicBezTo>
                <a:cubicBezTo>
                  <a:pt x="180022" y="2121020"/>
                  <a:pt x="100221" y="2386961"/>
                  <a:pt x="143548" y="2646678"/>
                </a:cubicBezTo>
                <a:cubicBezTo>
                  <a:pt x="186875" y="2906395"/>
                  <a:pt x="86787" y="3097383"/>
                  <a:pt x="143548" y="3267503"/>
                </a:cubicBezTo>
                <a:cubicBezTo>
                  <a:pt x="200309" y="3437623"/>
                  <a:pt x="133173" y="3661514"/>
                  <a:pt x="143548" y="3812087"/>
                </a:cubicBezTo>
                <a:cubicBezTo>
                  <a:pt x="163629" y="3808583"/>
                  <a:pt x="172554" y="3816544"/>
                  <a:pt x="191397" y="3812087"/>
                </a:cubicBezTo>
                <a:cubicBezTo>
                  <a:pt x="156441" y="3869794"/>
                  <a:pt x="114947" y="3880258"/>
                  <a:pt x="95699" y="3907785"/>
                </a:cubicBezTo>
                <a:cubicBezTo>
                  <a:pt x="40421" y="3874222"/>
                  <a:pt x="52644" y="3842146"/>
                  <a:pt x="0" y="3812087"/>
                </a:cubicBezTo>
                <a:close/>
              </a:path>
              <a:path w="191397" h="3907785" stroke="0" extrusionOk="0">
                <a:moveTo>
                  <a:pt x="0" y="3812087"/>
                </a:moveTo>
                <a:cubicBezTo>
                  <a:pt x="17679" y="3807874"/>
                  <a:pt x="26174" y="3817111"/>
                  <a:pt x="47849" y="3812087"/>
                </a:cubicBezTo>
                <a:cubicBezTo>
                  <a:pt x="14534" y="3612195"/>
                  <a:pt x="56139" y="3540767"/>
                  <a:pt x="47849" y="3343745"/>
                </a:cubicBezTo>
                <a:cubicBezTo>
                  <a:pt x="39559" y="3146723"/>
                  <a:pt x="77265" y="2998926"/>
                  <a:pt x="47849" y="2837282"/>
                </a:cubicBezTo>
                <a:cubicBezTo>
                  <a:pt x="18433" y="2675638"/>
                  <a:pt x="69880" y="2542897"/>
                  <a:pt x="47849" y="2330819"/>
                </a:cubicBezTo>
                <a:cubicBezTo>
                  <a:pt x="25818" y="2118741"/>
                  <a:pt x="65136" y="1997967"/>
                  <a:pt x="47849" y="1900598"/>
                </a:cubicBezTo>
                <a:cubicBezTo>
                  <a:pt x="30562" y="1803229"/>
                  <a:pt x="49069" y="1431806"/>
                  <a:pt x="47849" y="1279772"/>
                </a:cubicBezTo>
                <a:cubicBezTo>
                  <a:pt x="46629" y="1127738"/>
                  <a:pt x="76145" y="874786"/>
                  <a:pt x="47849" y="773309"/>
                </a:cubicBezTo>
                <a:cubicBezTo>
                  <a:pt x="19553" y="671832"/>
                  <a:pt x="87673" y="158856"/>
                  <a:pt x="47849" y="0"/>
                </a:cubicBezTo>
                <a:cubicBezTo>
                  <a:pt x="81895" y="-10065"/>
                  <a:pt x="113764" y="11476"/>
                  <a:pt x="143548" y="0"/>
                </a:cubicBezTo>
                <a:cubicBezTo>
                  <a:pt x="202360" y="132512"/>
                  <a:pt x="138334" y="398049"/>
                  <a:pt x="143548" y="582705"/>
                </a:cubicBezTo>
                <a:cubicBezTo>
                  <a:pt x="148762" y="767362"/>
                  <a:pt x="140253" y="955003"/>
                  <a:pt x="143548" y="1051047"/>
                </a:cubicBezTo>
                <a:cubicBezTo>
                  <a:pt x="146843" y="1147091"/>
                  <a:pt x="95328" y="1363877"/>
                  <a:pt x="143548" y="1557510"/>
                </a:cubicBezTo>
                <a:cubicBezTo>
                  <a:pt x="191768" y="1751143"/>
                  <a:pt x="98898" y="1852234"/>
                  <a:pt x="143548" y="2102094"/>
                </a:cubicBezTo>
                <a:cubicBezTo>
                  <a:pt x="188198" y="2351954"/>
                  <a:pt x="110103" y="2476013"/>
                  <a:pt x="143548" y="2570436"/>
                </a:cubicBezTo>
                <a:cubicBezTo>
                  <a:pt x="176993" y="2664859"/>
                  <a:pt x="136100" y="2880134"/>
                  <a:pt x="143548" y="3153141"/>
                </a:cubicBezTo>
                <a:cubicBezTo>
                  <a:pt x="150996" y="3426148"/>
                  <a:pt x="107812" y="3603087"/>
                  <a:pt x="143548" y="3812087"/>
                </a:cubicBezTo>
                <a:cubicBezTo>
                  <a:pt x="158559" y="3808711"/>
                  <a:pt x="169877" y="3815253"/>
                  <a:pt x="191397" y="3812087"/>
                </a:cubicBezTo>
                <a:cubicBezTo>
                  <a:pt x="180726" y="3841685"/>
                  <a:pt x="120041" y="3880745"/>
                  <a:pt x="95699" y="3907785"/>
                </a:cubicBezTo>
                <a:cubicBezTo>
                  <a:pt x="63330" y="3888347"/>
                  <a:pt x="54943" y="3851832"/>
                  <a:pt x="0" y="3812087"/>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D7008BF-2FA3-4ED1-9B60-CB6F86F474A0}"/>
              </a:ext>
            </a:extLst>
          </p:cNvPr>
          <p:cNvSpPr txBox="1"/>
          <p:nvPr/>
        </p:nvSpPr>
        <p:spPr>
          <a:xfrm rot="2053712">
            <a:off x="9246156" y="967775"/>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Extracellular</a:t>
            </a:r>
          </a:p>
        </p:txBody>
      </p:sp>
      <p:sp>
        <p:nvSpPr>
          <p:cNvPr id="18" name="TextBox 17">
            <a:extLst>
              <a:ext uri="{FF2B5EF4-FFF2-40B4-BE49-F238E27FC236}">
                <a16:creationId xmlns:a16="http://schemas.microsoft.com/office/drawing/2014/main" id="{BECFF404-00B1-4F01-A63C-E580D56122EA}"/>
              </a:ext>
            </a:extLst>
          </p:cNvPr>
          <p:cNvSpPr txBox="1"/>
          <p:nvPr/>
        </p:nvSpPr>
        <p:spPr>
          <a:xfrm rot="2125257">
            <a:off x="8940375" y="1562474"/>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Intracellular</a:t>
            </a:r>
          </a:p>
        </p:txBody>
      </p:sp>
      <p:sp>
        <p:nvSpPr>
          <p:cNvPr id="19" name="Rectangle: Rounded Corners 18">
            <a:extLst>
              <a:ext uri="{FF2B5EF4-FFF2-40B4-BE49-F238E27FC236}">
                <a16:creationId xmlns:a16="http://schemas.microsoft.com/office/drawing/2014/main" id="{3BEBBF7F-1994-4B4E-BDBE-D95C01EADCB8}"/>
              </a:ext>
            </a:extLst>
          </p:cNvPr>
          <p:cNvSpPr/>
          <p:nvPr/>
        </p:nvSpPr>
        <p:spPr>
          <a:xfrm>
            <a:off x="759930" y="5539883"/>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FF3300"/>
          </a:solidFill>
          <a:ln w="38100">
            <a:solidFill>
              <a:srgbClr val="990000"/>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Prostacyclin</a:t>
            </a:r>
          </a:p>
        </p:txBody>
      </p:sp>
      <p:sp>
        <p:nvSpPr>
          <p:cNvPr id="20" name="Rectangle: Rounded Corners 19">
            <a:extLst>
              <a:ext uri="{FF2B5EF4-FFF2-40B4-BE49-F238E27FC236}">
                <a16:creationId xmlns:a16="http://schemas.microsoft.com/office/drawing/2014/main" id="{774B4DF9-CFE6-4D03-B225-54D384255973}"/>
              </a:ext>
            </a:extLst>
          </p:cNvPr>
          <p:cNvSpPr/>
          <p:nvPr/>
        </p:nvSpPr>
        <p:spPr>
          <a:xfrm>
            <a:off x="2974404" y="5538118"/>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FF0000"/>
          </a:solidFill>
          <a:ln w="38100">
            <a:solidFill>
              <a:srgbClr val="800000"/>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Thromboxane A</a:t>
            </a:r>
            <a:r>
              <a:rPr lang="en-US" baseline="-25000" dirty="0">
                <a:latin typeface="Ink Free" panose="03080402000500000000" pitchFamily="66" charset="0"/>
              </a:rPr>
              <a:t>2</a:t>
            </a:r>
          </a:p>
        </p:txBody>
      </p:sp>
      <p:sp>
        <p:nvSpPr>
          <p:cNvPr id="21" name="Rectangle: Rounded Corners 20">
            <a:extLst>
              <a:ext uri="{FF2B5EF4-FFF2-40B4-BE49-F238E27FC236}">
                <a16:creationId xmlns:a16="http://schemas.microsoft.com/office/drawing/2014/main" id="{53A0B311-08BA-4229-8760-0628C062DBF6}"/>
              </a:ext>
            </a:extLst>
          </p:cNvPr>
          <p:cNvSpPr/>
          <p:nvPr/>
        </p:nvSpPr>
        <p:spPr>
          <a:xfrm>
            <a:off x="5179762"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CC0000"/>
          </a:solidFill>
          <a:ln w="38100">
            <a:solidFill>
              <a:srgbClr val="A5002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D</a:t>
            </a:r>
            <a:r>
              <a:rPr lang="en-US" baseline="-25000" dirty="0">
                <a:latin typeface="Ink Free" panose="03080402000500000000" pitchFamily="66" charset="0"/>
              </a:rPr>
              <a:t>2</a:t>
            </a:r>
          </a:p>
        </p:txBody>
      </p:sp>
      <p:sp>
        <p:nvSpPr>
          <p:cNvPr id="22" name="Rectangle: Rounded Corners 21">
            <a:extLst>
              <a:ext uri="{FF2B5EF4-FFF2-40B4-BE49-F238E27FC236}">
                <a16:creationId xmlns:a16="http://schemas.microsoft.com/office/drawing/2014/main" id="{4A99618E-4D83-4121-8785-DA33B426CEAF}"/>
              </a:ext>
            </a:extLst>
          </p:cNvPr>
          <p:cNvSpPr/>
          <p:nvPr/>
        </p:nvSpPr>
        <p:spPr>
          <a:xfrm>
            <a:off x="7387918"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CC0066"/>
          </a:solidFill>
          <a:ln w="38100">
            <a:solidFill>
              <a:srgbClr val="990033"/>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E</a:t>
            </a:r>
            <a:r>
              <a:rPr lang="en-US" baseline="-25000" dirty="0">
                <a:latin typeface="Ink Free" panose="03080402000500000000" pitchFamily="66" charset="0"/>
              </a:rPr>
              <a:t>2</a:t>
            </a:r>
          </a:p>
        </p:txBody>
      </p:sp>
      <p:sp>
        <p:nvSpPr>
          <p:cNvPr id="23" name="Rectangle: Rounded Corners 22">
            <a:extLst>
              <a:ext uri="{FF2B5EF4-FFF2-40B4-BE49-F238E27FC236}">
                <a16:creationId xmlns:a16="http://schemas.microsoft.com/office/drawing/2014/main" id="{B803D957-B343-4CEA-B225-3659206D6B59}"/>
              </a:ext>
            </a:extLst>
          </p:cNvPr>
          <p:cNvSpPr/>
          <p:nvPr/>
        </p:nvSpPr>
        <p:spPr>
          <a:xfrm>
            <a:off x="9593057"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D60093"/>
          </a:solidFill>
          <a:ln w="38100">
            <a:solidFill>
              <a:srgbClr val="660033"/>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F</a:t>
            </a:r>
            <a:r>
              <a:rPr lang="en-US" baseline="-25000" dirty="0">
                <a:latin typeface="Ink Free" panose="03080402000500000000" pitchFamily="66" charset="0"/>
              </a:rPr>
              <a:t>2</a:t>
            </a:r>
            <a:r>
              <a:rPr lang="en-US" baseline="-25000" dirty="0">
                <a:latin typeface="Ink Free" panose="03080402000500000000" pitchFamily="66" charset="0"/>
                <a:sym typeface="Symbol" panose="05050102010706020507" pitchFamily="18" charset="2"/>
              </a:rPr>
              <a:t></a:t>
            </a:r>
            <a:endParaRPr lang="en-US" baseline="-25000" dirty="0">
              <a:latin typeface="Ink Free" panose="03080402000500000000" pitchFamily="66" charset="0"/>
            </a:endParaRPr>
          </a:p>
        </p:txBody>
      </p:sp>
    </p:spTree>
    <p:extLst>
      <p:ext uri="{BB962C8B-B14F-4D97-AF65-F5344CB8AC3E}">
        <p14:creationId xmlns:p14="http://schemas.microsoft.com/office/powerpoint/2010/main" val="33947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2000"/>
                            </p:stCondLst>
                            <p:childTnLst>
                              <p:par>
                                <p:cTn id="16" presetID="22" presetClass="entr" presetSubtype="1"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3500"/>
                            </p:stCondLst>
                            <p:childTnLst>
                              <p:par>
                                <p:cTn id="20" presetID="22" presetClass="entr" presetSubtype="1"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0"/>
                            </p:stCondLst>
                            <p:childTnLst>
                              <p:par>
                                <p:cTn id="24" presetID="22" presetClass="entr" presetSubtype="1" fill="hold" grpId="0" nodeType="afterEffect">
                                  <p:stCondLst>
                                    <p:cond delay="100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grpId="0" nodeType="withEffect">
                                  <p:stCondLst>
                                    <p:cond delay="100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1" fill="hold" grpId="0" nodeType="with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6500"/>
                            </p:stCondLst>
                            <p:childTnLst>
                              <p:par>
                                <p:cTn id="40" presetID="22" presetClass="entr" presetSubtype="1"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par>
                                <p:cTn id="49" presetID="22" presetClass="entr" presetSubtype="1" fill="hold" grpId="0" nodeType="withEffect">
                                  <p:stCondLst>
                                    <p:cond delay="100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par>
                                <p:cTn id="52" presetID="22" presetClass="entr" presetSubtype="1" fill="hold" grpId="0" nodeType="withEffect">
                                  <p:stCondLst>
                                    <p:cond delay="100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09270B3-A7DA-4B19-9573-0C43529294BE}"/>
              </a:ext>
            </a:extLst>
          </p:cNvPr>
          <p:cNvSpPr/>
          <p:nvPr/>
        </p:nvSpPr>
        <p:spPr>
          <a:xfrm>
            <a:off x="-739140" y="146304"/>
            <a:ext cx="13670280" cy="13670280"/>
          </a:xfrm>
          <a:custGeom>
            <a:avLst/>
            <a:gdLst>
              <a:gd name="connsiteX0" fmla="*/ 0 w 13670280"/>
              <a:gd name="connsiteY0" fmla="*/ 6835140 h 13670280"/>
              <a:gd name="connsiteX1" fmla="*/ 6835140 w 13670280"/>
              <a:gd name="connsiteY1" fmla="*/ 0 h 13670280"/>
              <a:gd name="connsiteX2" fmla="*/ 13670280 w 13670280"/>
              <a:gd name="connsiteY2" fmla="*/ 6835140 h 13670280"/>
              <a:gd name="connsiteX3" fmla="*/ 6835140 w 13670280"/>
              <a:gd name="connsiteY3" fmla="*/ 13670280 h 13670280"/>
              <a:gd name="connsiteX4" fmla="*/ 0 w 13670280"/>
              <a:gd name="connsiteY4" fmla="*/ 6835140 h 1367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0280" h="13670280" extrusionOk="0">
                <a:moveTo>
                  <a:pt x="0" y="6835140"/>
                </a:moveTo>
                <a:cubicBezTo>
                  <a:pt x="17747" y="2926705"/>
                  <a:pt x="3348396" y="232157"/>
                  <a:pt x="6835140" y="0"/>
                </a:cubicBezTo>
                <a:cubicBezTo>
                  <a:pt x="9822603" y="-297747"/>
                  <a:pt x="13927714" y="2157553"/>
                  <a:pt x="13670280" y="6835140"/>
                </a:cubicBezTo>
                <a:cubicBezTo>
                  <a:pt x="14225064" y="10243384"/>
                  <a:pt x="10395443" y="14217211"/>
                  <a:pt x="6835140" y="13670280"/>
                </a:cubicBezTo>
                <a:cubicBezTo>
                  <a:pt x="2898551" y="14201151"/>
                  <a:pt x="399985" y="10258271"/>
                  <a:pt x="0" y="6835140"/>
                </a:cubicBezTo>
                <a:close/>
              </a:path>
            </a:pathLst>
          </a:custGeom>
          <a:noFill/>
          <a:ln w="152400">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F3CB22-F436-4D45-9D64-D653941BE96C}"/>
              </a:ext>
            </a:extLst>
          </p:cNvPr>
          <p:cNvSpPr txBox="1"/>
          <p:nvPr/>
        </p:nvSpPr>
        <p:spPr>
          <a:xfrm rot="2053712">
            <a:off x="9246156" y="967775"/>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Extracellular</a:t>
            </a:r>
          </a:p>
        </p:txBody>
      </p:sp>
      <p:sp>
        <p:nvSpPr>
          <p:cNvPr id="5" name="TextBox 4">
            <a:extLst>
              <a:ext uri="{FF2B5EF4-FFF2-40B4-BE49-F238E27FC236}">
                <a16:creationId xmlns:a16="http://schemas.microsoft.com/office/drawing/2014/main" id="{D8DBFD26-8BAE-4864-A59B-63DCADD1B76D}"/>
              </a:ext>
            </a:extLst>
          </p:cNvPr>
          <p:cNvSpPr txBox="1"/>
          <p:nvPr/>
        </p:nvSpPr>
        <p:spPr>
          <a:xfrm rot="2125257">
            <a:off x="8940375" y="1562474"/>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Intracellular</a:t>
            </a:r>
          </a:p>
        </p:txBody>
      </p:sp>
      <p:sp>
        <p:nvSpPr>
          <p:cNvPr id="6" name="Rectangle: Rounded Corners 5">
            <a:extLst>
              <a:ext uri="{FF2B5EF4-FFF2-40B4-BE49-F238E27FC236}">
                <a16:creationId xmlns:a16="http://schemas.microsoft.com/office/drawing/2014/main" id="{894C8267-0AE4-47D1-9E4F-18024C0492C2}"/>
              </a:ext>
            </a:extLst>
          </p:cNvPr>
          <p:cNvSpPr/>
          <p:nvPr/>
        </p:nvSpPr>
        <p:spPr>
          <a:xfrm>
            <a:off x="5084064" y="1225296"/>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322985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71313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2693" y="67866"/>
                  <a:pt x="55502" y="4150"/>
                  <a:pt x="131609" y="0"/>
                </a:cubicBezTo>
                <a:cubicBezTo>
                  <a:pt x="397729" y="-61456"/>
                  <a:pt x="420343" y="7242"/>
                  <a:pt x="700887" y="0"/>
                </a:cubicBezTo>
                <a:cubicBezTo>
                  <a:pt x="981431" y="-7242"/>
                  <a:pt x="1075724" y="34432"/>
                  <a:pt x="1322985" y="0"/>
                </a:cubicBezTo>
                <a:cubicBezTo>
                  <a:pt x="1570246" y="-34432"/>
                  <a:pt x="1698970" y="36973"/>
                  <a:pt x="1892263" y="0"/>
                </a:cubicBezTo>
                <a:cubicBezTo>
                  <a:pt x="1965250" y="-11993"/>
                  <a:pt x="2008220" y="58177"/>
                  <a:pt x="2023872" y="131609"/>
                </a:cubicBezTo>
                <a:cubicBezTo>
                  <a:pt x="2076452" y="383833"/>
                  <a:pt x="2021183" y="503667"/>
                  <a:pt x="2023872" y="658032"/>
                </a:cubicBezTo>
                <a:cubicBezTo>
                  <a:pt x="2032996" y="725136"/>
                  <a:pt x="1969942" y="786221"/>
                  <a:pt x="1892263" y="789641"/>
                </a:cubicBezTo>
                <a:cubicBezTo>
                  <a:pt x="1708065" y="845428"/>
                  <a:pt x="1584974" y="740937"/>
                  <a:pt x="1358198" y="789641"/>
                </a:cubicBezTo>
                <a:cubicBezTo>
                  <a:pt x="1131423" y="838345"/>
                  <a:pt x="979034" y="753695"/>
                  <a:pt x="771313" y="789641"/>
                </a:cubicBezTo>
                <a:cubicBezTo>
                  <a:pt x="563593" y="825587"/>
                  <a:pt x="401527" y="727585"/>
                  <a:pt x="131609" y="789641"/>
                </a:cubicBezTo>
                <a:cubicBezTo>
                  <a:pt x="58450" y="796138"/>
                  <a:pt x="-6010" y="728610"/>
                  <a:pt x="0" y="658032"/>
                </a:cubicBezTo>
                <a:cubicBezTo>
                  <a:pt x="-2392" y="522558"/>
                  <a:pt x="15268" y="306810"/>
                  <a:pt x="0" y="131609"/>
                </a:cubicBezTo>
                <a:close/>
              </a:path>
              <a:path w="2023872" h="789641" stroke="0" extrusionOk="0">
                <a:moveTo>
                  <a:pt x="0" y="131609"/>
                </a:moveTo>
                <a:cubicBezTo>
                  <a:pt x="3778" y="57618"/>
                  <a:pt x="62991" y="19383"/>
                  <a:pt x="131609" y="0"/>
                </a:cubicBezTo>
                <a:cubicBezTo>
                  <a:pt x="424529" y="-2579"/>
                  <a:pt x="544389" y="3515"/>
                  <a:pt x="718494" y="0"/>
                </a:cubicBezTo>
                <a:cubicBezTo>
                  <a:pt x="892600" y="-3515"/>
                  <a:pt x="1154751" y="33152"/>
                  <a:pt x="1287772" y="0"/>
                </a:cubicBezTo>
                <a:cubicBezTo>
                  <a:pt x="1420793" y="-33152"/>
                  <a:pt x="1653591" y="63345"/>
                  <a:pt x="1892263" y="0"/>
                </a:cubicBezTo>
                <a:cubicBezTo>
                  <a:pt x="1971861" y="-2590"/>
                  <a:pt x="2021659" y="67979"/>
                  <a:pt x="2023872" y="131609"/>
                </a:cubicBezTo>
                <a:cubicBezTo>
                  <a:pt x="2026153" y="387885"/>
                  <a:pt x="2011109" y="456420"/>
                  <a:pt x="2023872" y="658032"/>
                </a:cubicBezTo>
                <a:cubicBezTo>
                  <a:pt x="2022130" y="729772"/>
                  <a:pt x="1964163" y="786645"/>
                  <a:pt x="1892263" y="789641"/>
                </a:cubicBezTo>
                <a:cubicBezTo>
                  <a:pt x="1768473" y="850448"/>
                  <a:pt x="1460037" y="768729"/>
                  <a:pt x="1322985" y="789641"/>
                </a:cubicBezTo>
                <a:cubicBezTo>
                  <a:pt x="1185933" y="810553"/>
                  <a:pt x="1053620" y="769253"/>
                  <a:pt x="788920" y="789641"/>
                </a:cubicBezTo>
                <a:cubicBezTo>
                  <a:pt x="524221" y="810029"/>
                  <a:pt x="281533" y="751163"/>
                  <a:pt x="131609" y="789641"/>
                </a:cubicBezTo>
                <a:cubicBezTo>
                  <a:pt x="66616" y="777251"/>
                  <a:pt x="-13629" y="743240"/>
                  <a:pt x="0" y="658032"/>
                </a:cubicBezTo>
                <a:cubicBezTo>
                  <a:pt x="-40722" y="457415"/>
                  <a:pt x="36874" y="259647"/>
                  <a:pt x="0" y="131609"/>
                </a:cubicBezTo>
                <a:close/>
              </a:path>
            </a:pathLst>
          </a:custGeom>
          <a:solidFill>
            <a:srgbClr val="009999"/>
          </a:solidFill>
          <a:ln w="38100">
            <a:solidFill>
              <a:srgbClr val="006666"/>
            </a:solidFill>
            <a:extLst>
              <a:ext uri="{C807C97D-BFC1-408E-A445-0C87EB9F89A2}">
                <ask:lineSketchStyleProps xmlns:ask="http://schemas.microsoft.com/office/drawing/2018/sketchyshapes" sd="137740421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Arachidonic Acid</a:t>
            </a:r>
          </a:p>
        </p:txBody>
      </p:sp>
      <p:sp>
        <p:nvSpPr>
          <p:cNvPr id="7" name="Rectangle: Rounded Corners 6">
            <a:extLst>
              <a:ext uri="{FF2B5EF4-FFF2-40B4-BE49-F238E27FC236}">
                <a16:creationId xmlns:a16="http://schemas.microsoft.com/office/drawing/2014/main" id="{C17CCBD6-C1AE-429C-86CA-B988E76FE398}"/>
              </a:ext>
            </a:extLst>
          </p:cNvPr>
          <p:cNvSpPr/>
          <p:nvPr/>
        </p:nvSpPr>
        <p:spPr>
          <a:xfrm>
            <a:off x="5084064" y="3429000"/>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CC6600"/>
          </a:solidFill>
          <a:ln w="38100">
            <a:solidFill>
              <a:srgbClr val="993300"/>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Prostaglandins</a:t>
            </a:r>
          </a:p>
        </p:txBody>
      </p:sp>
      <p:sp>
        <p:nvSpPr>
          <p:cNvPr id="8" name="Arrow: Down 7">
            <a:extLst>
              <a:ext uri="{FF2B5EF4-FFF2-40B4-BE49-F238E27FC236}">
                <a16:creationId xmlns:a16="http://schemas.microsoft.com/office/drawing/2014/main" id="{68E79BA9-47C0-4E06-981F-DAA506D39681}"/>
              </a:ext>
            </a:extLst>
          </p:cNvPr>
          <p:cNvSpPr/>
          <p:nvPr/>
        </p:nvSpPr>
        <p:spPr>
          <a:xfrm>
            <a:off x="6004560" y="2221992"/>
            <a:ext cx="191397" cy="1069848"/>
          </a:xfrm>
          <a:custGeom>
            <a:avLst/>
            <a:gdLst>
              <a:gd name="connsiteX0" fmla="*/ 0 w 191397"/>
              <a:gd name="connsiteY0" fmla="*/ 974150 h 1069848"/>
              <a:gd name="connsiteX1" fmla="*/ 47849 w 191397"/>
              <a:gd name="connsiteY1" fmla="*/ 974150 h 1069848"/>
              <a:gd name="connsiteX2" fmla="*/ 47849 w 191397"/>
              <a:gd name="connsiteY2" fmla="*/ 516300 h 1069848"/>
              <a:gd name="connsiteX3" fmla="*/ 47849 w 191397"/>
              <a:gd name="connsiteY3" fmla="*/ 0 h 1069848"/>
              <a:gd name="connsiteX4" fmla="*/ 143548 w 191397"/>
              <a:gd name="connsiteY4" fmla="*/ 0 h 1069848"/>
              <a:gd name="connsiteX5" fmla="*/ 143548 w 191397"/>
              <a:gd name="connsiteY5" fmla="*/ 477334 h 1069848"/>
              <a:gd name="connsiteX6" fmla="*/ 143548 w 191397"/>
              <a:gd name="connsiteY6" fmla="*/ 974150 h 1069848"/>
              <a:gd name="connsiteX7" fmla="*/ 191397 w 191397"/>
              <a:gd name="connsiteY7" fmla="*/ 974150 h 1069848"/>
              <a:gd name="connsiteX8" fmla="*/ 95699 w 191397"/>
              <a:gd name="connsiteY8" fmla="*/ 1069848 h 1069848"/>
              <a:gd name="connsiteX9" fmla="*/ 0 w 191397"/>
              <a:gd name="connsiteY9" fmla="*/ 974150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69848" fill="none" extrusionOk="0">
                <a:moveTo>
                  <a:pt x="0" y="974150"/>
                </a:moveTo>
                <a:cubicBezTo>
                  <a:pt x="12654" y="973121"/>
                  <a:pt x="25392" y="977982"/>
                  <a:pt x="47849" y="974150"/>
                </a:cubicBezTo>
                <a:cubicBezTo>
                  <a:pt x="34446" y="868995"/>
                  <a:pt x="52749" y="736796"/>
                  <a:pt x="47849" y="516300"/>
                </a:cubicBezTo>
                <a:cubicBezTo>
                  <a:pt x="42949" y="295804"/>
                  <a:pt x="78142" y="257193"/>
                  <a:pt x="47849" y="0"/>
                </a:cubicBezTo>
                <a:cubicBezTo>
                  <a:pt x="68173" y="-9232"/>
                  <a:pt x="107729" y="10069"/>
                  <a:pt x="143548" y="0"/>
                </a:cubicBezTo>
                <a:cubicBezTo>
                  <a:pt x="191777" y="142325"/>
                  <a:pt x="103703" y="352831"/>
                  <a:pt x="143548" y="477334"/>
                </a:cubicBezTo>
                <a:cubicBezTo>
                  <a:pt x="183393" y="601837"/>
                  <a:pt x="129458" y="785886"/>
                  <a:pt x="143548" y="974150"/>
                </a:cubicBezTo>
                <a:cubicBezTo>
                  <a:pt x="155752" y="973166"/>
                  <a:pt x="179286" y="978041"/>
                  <a:pt x="191397" y="974150"/>
                </a:cubicBezTo>
                <a:cubicBezTo>
                  <a:pt x="157826" y="1008594"/>
                  <a:pt x="135195" y="1029763"/>
                  <a:pt x="95699" y="1069848"/>
                </a:cubicBezTo>
                <a:cubicBezTo>
                  <a:pt x="66702" y="1053743"/>
                  <a:pt x="50114" y="1010516"/>
                  <a:pt x="0" y="974150"/>
                </a:cubicBezTo>
                <a:close/>
              </a:path>
              <a:path w="191397" h="1069848" stroke="0" extrusionOk="0">
                <a:moveTo>
                  <a:pt x="0" y="974150"/>
                </a:moveTo>
                <a:cubicBezTo>
                  <a:pt x="17679" y="969937"/>
                  <a:pt x="26174" y="979174"/>
                  <a:pt x="47849" y="974150"/>
                </a:cubicBezTo>
                <a:cubicBezTo>
                  <a:pt x="11321" y="755206"/>
                  <a:pt x="92496" y="636134"/>
                  <a:pt x="47849" y="506558"/>
                </a:cubicBezTo>
                <a:cubicBezTo>
                  <a:pt x="3202" y="376982"/>
                  <a:pt x="89465" y="152397"/>
                  <a:pt x="47849" y="0"/>
                </a:cubicBezTo>
                <a:cubicBezTo>
                  <a:pt x="80520" y="-4297"/>
                  <a:pt x="96404" y="1887"/>
                  <a:pt x="143548" y="0"/>
                </a:cubicBezTo>
                <a:cubicBezTo>
                  <a:pt x="168760" y="169878"/>
                  <a:pt x="122367" y="275608"/>
                  <a:pt x="143548" y="496817"/>
                </a:cubicBezTo>
                <a:cubicBezTo>
                  <a:pt x="164729" y="718026"/>
                  <a:pt x="130557" y="744864"/>
                  <a:pt x="143548" y="974150"/>
                </a:cubicBezTo>
                <a:cubicBezTo>
                  <a:pt x="161579" y="972238"/>
                  <a:pt x="168516" y="979569"/>
                  <a:pt x="191397" y="974150"/>
                </a:cubicBezTo>
                <a:cubicBezTo>
                  <a:pt x="156313" y="1014638"/>
                  <a:pt x="131476" y="1026550"/>
                  <a:pt x="95699" y="1069848"/>
                </a:cubicBezTo>
                <a:cubicBezTo>
                  <a:pt x="49678" y="1025049"/>
                  <a:pt x="28965" y="988814"/>
                  <a:pt x="0" y="974150"/>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D3FE63-E993-4F91-AB7D-65CF6758A2BC}"/>
              </a:ext>
            </a:extLst>
          </p:cNvPr>
          <p:cNvSpPr/>
          <p:nvPr/>
        </p:nvSpPr>
        <p:spPr>
          <a:xfrm>
            <a:off x="4507992" y="2135124"/>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8062" y="114893"/>
                  <a:pt x="208816" y="-2650"/>
                  <a:pt x="576072" y="0"/>
                </a:cubicBezTo>
                <a:cubicBezTo>
                  <a:pt x="908403" y="-13516"/>
                  <a:pt x="1178852" y="156870"/>
                  <a:pt x="1152144" y="310896"/>
                </a:cubicBezTo>
                <a:cubicBezTo>
                  <a:pt x="1185420" y="405977"/>
                  <a:pt x="851225" y="616041"/>
                  <a:pt x="576072" y="621792"/>
                </a:cubicBezTo>
                <a:cubicBezTo>
                  <a:pt x="235991" y="612065"/>
                  <a:pt x="23126" y="482434"/>
                  <a:pt x="0" y="310896"/>
                </a:cubicBezTo>
                <a:close/>
              </a:path>
              <a:path w="1152144" h="621792" stroke="0" extrusionOk="0">
                <a:moveTo>
                  <a:pt x="0" y="310896"/>
                </a:moveTo>
                <a:cubicBezTo>
                  <a:pt x="-78122" y="167709"/>
                  <a:pt x="269989" y="5171"/>
                  <a:pt x="576072" y="0"/>
                </a:cubicBezTo>
                <a:cubicBezTo>
                  <a:pt x="905611" y="-28041"/>
                  <a:pt x="1116606" y="124709"/>
                  <a:pt x="1152144" y="310896"/>
                </a:cubicBezTo>
                <a:cubicBezTo>
                  <a:pt x="1153373" y="473675"/>
                  <a:pt x="900730" y="642589"/>
                  <a:pt x="576072" y="621792"/>
                </a:cubicBezTo>
                <a:cubicBezTo>
                  <a:pt x="277121" y="582227"/>
                  <a:pt x="-3929" y="488499"/>
                  <a:pt x="0" y="310896"/>
                </a:cubicBezTo>
                <a:close/>
              </a:path>
            </a:pathLst>
          </a:custGeom>
          <a:solidFill>
            <a:srgbClr val="0099CC"/>
          </a:solidFill>
          <a:ln w="38100">
            <a:solidFill>
              <a:srgbClr val="336699"/>
            </a:solidFill>
            <a:extLst>
              <a:ext uri="{C807C97D-BFC1-408E-A445-0C87EB9F89A2}">
                <ask:lineSketchStyleProps xmlns:ask="http://schemas.microsoft.com/office/drawing/2018/sketchyshapes" sd="52349475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COX-1</a:t>
            </a:r>
          </a:p>
        </p:txBody>
      </p:sp>
      <p:sp>
        <p:nvSpPr>
          <p:cNvPr id="10" name="Oval 9">
            <a:extLst>
              <a:ext uri="{FF2B5EF4-FFF2-40B4-BE49-F238E27FC236}">
                <a16:creationId xmlns:a16="http://schemas.microsoft.com/office/drawing/2014/main" id="{8F60992E-25C9-41C5-93BD-334C8E07C4DE}"/>
              </a:ext>
            </a:extLst>
          </p:cNvPr>
          <p:cNvSpPr/>
          <p:nvPr/>
        </p:nvSpPr>
        <p:spPr>
          <a:xfrm>
            <a:off x="4507992" y="2651760"/>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0269" y="124387"/>
                  <a:pt x="246517" y="-59084"/>
                  <a:pt x="576072" y="0"/>
                </a:cubicBezTo>
                <a:cubicBezTo>
                  <a:pt x="895758" y="6056"/>
                  <a:pt x="1129704" y="150338"/>
                  <a:pt x="1152144" y="310896"/>
                </a:cubicBezTo>
                <a:cubicBezTo>
                  <a:pt x="1100533" y="521353"/>
                  <a:pt x="927938" y="601654"/>
                  <a:pt x="576072" y="621792"/>
                </a:cubicBezTo>
                <a:cubicBezTo>
                  <a:pt x="227864" y="639129"/>
                  <a:pt x="-1418" y="469875"/>
                  <a:pt x="0" y="310896"/>
                </a:cubicBezTo>
                <a:close/>
              </a:path>
              <a:path w="1152144" h="621792" stroke="0" extrusionOk="0">
                <a:moveTo>
                  <a:pt x="0" y="310896"/>
                </a:moveTo>
                <a:cubicBezTo>
                  <a:pt x="-7060" y="131345"/>
                  <a:pt x="283914" y="21289"/>
                  <a:pt x="576072" y="0"/>
                </a:cubicBezTo>
                <a:cubicBezTo>
                  <a:pt x="888358" y="172"/>
                  <a:pt x="1165327" y="90088"/>
                  <a:pt x="1152144" y="310896"/>
                </a:cubicBezTo>
                <a:cubicBezTo>
                  <a:pt x="1212641" y="455059"/>
                  <a:pt x="951526" y="651217"/>
                  <a:pt x="576072" y="621792"/>
                </a:cubicBezTo>
                <a:cubicBezTo>
                  <a:pt x="284481" y="586659"/>
                  <a:pt x="20522" y="475616"/>
                  <a:pt x="0" y="310896"/>
                </a:cubicBezTo>
                <a:close/>
              </a:path>
            </a:pathLst>
          </a:custGeom>
          <a:solidFill>
            <a:srgbClr val="0033CC"/>
          </a:solidFill>
          <a:ln w="38100">
            <a:solidFill>
              <a:srgbClr val="000099"/>
            </a:solidFill>
            <a:extLst>
              <a:ext uri="{C807C97D-BFC1-408E-A445-0C87EB9F89A2}">
                <ask:lineSketchStyleProps xmlns:ask="http://schemas.microsoft.com/office/drawing/2018/sketchyshapes" sd="115162076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COX-2</a:t>
            </a:r>
          </a:p>
        </p:txBody>
      </p:sp>
      <p:sp>
        <p:nvSpPr>
          <p:cNvPr id="16" name="Rectangle 15">
            <a:extLst>
              <a:ext uri="{FF2B5EF4-FFF2-40B4-BE49-F238E27FC236}">
                <a16:creationId xmlns:a16="http://schemas.microsoft.com/office/drawing/2014/main" id="{D9789DD5-2283-4280-99DB-BCA48A677867}"/>
              </a:ext>
            </a:extLst>
          </p:cNvPr>
          <p:cNvSpPr/>
          <p:nvPr/>
        </p:nvSpPr>
        <p:spPr>
          <a:xfrm>
            <a:off x="1619578" y="265472"/>
            <a:ext cx="448943" cy="886968"/>
          </a:xfrm>
          <a:custGeom>
            <a:avLst/>
            <a:gdLst>
              <a:gd name="connsiteX0" fmla="*/ 0 w 448943"/>
              <a:gd name="connsiteY0" fmla="*/ 0 h 886968"/>
              <a:gd name="connsiteX1" fmla="*/ 448943 w 448943"/>
              <a:gd name="connsiteY1" fmla="*/ 0 h 886968"/>
              <a:gd name="connsiteX2" fmla="*/ 448943 w 448943"/>
              <a:gd name="connsiteY2" fmla="*/ 416875 h 886968"/>
              <a:gd name="connsiteX3" fmla="*/ 448943 w 448943"/>
              <a:gd name="connsiteY3" fmla="*/ 886968 h 886968"/>
              <a:gd name="connsiteX4" fmla="*/ 0 w 448943"/>
              <a:gd name="connsiteY4" fmla="*/ 886968 h 886968"/>
              <a:gd name="connsiteX5" fmla="*/ 0 w 448943"/>
              <a:gd name="connsiteY5" fmla="*/ 452354 h 886968"/>
              <a:gd name="connsiteX6" fmla="*/ 0 w 448943"/>
              <a:gd name="connsiteY6" fmla="*/ 0 h 8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943" h="886968" fill="none" extrusionOk="0">
                <a:moveTo>
                  <a:pt x="0" y="0"/>
                </a:moveTo>
                <a:cubicBezTo>
                  <a:pt x="201126" y="-1344"/>
                  <a:pt x="226019" y="41537"/>
                  <a:pt x="448943" y="0"/>
                </a:cubicBezTo>
                <a:cubicBezTo>
                  <a:pt x="453183" y="149045"/>
                  <a:pt x="423088" y="227977"/>
                  <a:pt x="448943" y="416875"/>
                </a:cubicBezTo>
                <a:cubicBezTo>
                  <a:pt x="474798" y="605774"/>
                  <a:pt x="395569" y="729036"/>
                  <a:pt x="448943" y="886968"/>
                </a:cubicBezTo>
                <a:cubicBezTo>
                  <a:pt x="229232" y="899304"/>
                  <a:pt x="107748" y="837759"/>
                  <a:pt x="0" y="886968"/>
                </a:cubicBezTo>
                <a:cubicBezTo>
                  <a:pt x="-4536" y="670979"/>
                  <a:pt x="49239" y="604422"/>
                  <a:pt x="0" y="452354"/>
                </a:cubicBezTo>
                <a:cubicBezTo>
                  <a:pt x="-49239" y="300286"/>
                  <a:pt x="51903" y="101170"/>
                  <a:pt x="0" y="0"/>
                </a:cubicBezTo>
                <a:close/>
              </a:path>
              <a:path w="448943" h="886968" stroke="0" extrusionOk="0">
                <a:moveTo>
                  <a:pt x="0" y="0"/>
                </a:moveTo>
                <a:cubicBezTo>
                  <a:pt x="208474" y="-27875"/>
                  <a:pt x="347869" y="27190"/>
                  <a:pt x="448943" y="0"/>
                </a:cubicBezTo>
                <a:cubicBezTo>
                  <a:pt x="486755" y="200152"/>
                  <a:pt x="401478" y="326400"/>
                  <a:pt x="448943" y="425745"/>
                </a:cubicBezTo>
                <a:cubicBezTo>
                  <a:pt x="496408" y="525090"/>
                  <a:pt x="424924" y="760067"/>
                  <a:pt x="448943" y="886968"/>
                </a:cubicBezTo>
                <a:cubicBezTo>
                  <a:pt x="295863" y="895487"/>
                  <a:pt x="106764" y="855754"/>
                  <a:pt x="0" y="886968"/>
                </a:cubicBezTo>
                <a:cubicBezTo>
                  <a:pt x="-10692" y="722296"/>
                  <a:pt x="468" y="606585"/>
                  <a:pt x="0" y="452354"/>
                </a:cubicBezTo>
                <a:cubicBezTo>
                  <a:pt x="-468" y="298123"/>
                  <a:pt x="25543" y="213836"/>
                  <a:pt x="0" y="0"/>
                </a:cubicBezTo>
                <a:close/>
              </a:path>
            </a:pathLst>
          </a:custGeom>
          <a:solidFill>
            <a:srgbClr val="CC0099"/>
          </a:solidFill>
          <a:ln w="38100">
            <a:solidFill>
              <a:srgbClr val="800080"/>
            </a:solidFill>
            <a:extLst>
              <a:ext uri="{C807C97D-BFC1-408E-A445-0C87EB9F89A2}">
                <ask:lineSketchStyleProps xmlns:ask="http://schemas.microsoft.com/office/drawing/2018/sketchyshapes" sd="22062762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4F80E94-1CF3-4078-9659-16F5AE3539A9}"/>
              </a:ext>
            </a:extLst>
          </p:cNvPr>
          <p:cNvSpPr txBox="1"/>
          <p:nvPr/>
        </p:nvSpPr>
        <p:spPr>
          <a:xfrm>
            <a:off x="128155" y="616623"/>
            <a:ext cx="1134450" cy="369332"/>
          </a:xfrm>
          <a:prstGeom prst="rect">
            <a:avLst/>
          </a:prstGeom>
          <a:noFill/>
        </p:spPr>
        <p:txBody>
          <a:bodyPr wrap="square" rtlCol="0">
            <a:spAutoFit/>
          </a:bodyPr>
          <a:lstStyle/>
          <a:p>
            <a:r>
              <a:rPr lang="en-US" b="1" dirty="0">
                <a:latin typeface="Ink Free" panose="03080402000500000000" pitchFamily="66" charset="0"/>
              </a:rPr>
              <a:t>NSAIDs</a:t>
            </a:r>
          </a:p>
        </p:txBody>
      </p:sp>
      <p:cxnSp>
        <p:nvCxnSpPr>
          <p:cNvPr id="18" name="Straight Connector 17">
            <a:extLst>
              <a:ext uri="{FF2B5EF4-FFF2-40B4-BE49-F238E27FC236}">
                <a16:creationId xmlns:a16="http://schemas.microsoft.com/office/drawing/2014/main" id="{9ACDB851-D41F-48CB-9628-1C4C3DE335FF}"/>
              </a:ext>
            </a:extLst>
          </p:cNvPr>
          <p:cNvCxnSpPr>
            <a:cxnSpLocks/>
          </p:cNvCxnSpPr>
          <p:nvPr/>
        </p:nvCxnSpPr>
        <p:spPr>
          <a:xfrm flipV="1">
            <a:off x="1093371" y="720609"/>
            <a:ext cx="450314" cy="80680"/>
          </a:xfrm>
          <a:prstGeom prst="line">
            <a:avLst/>
          </a:prstGeom>
          <a:ln w="38100"/>
        </p:spPr>
        <p:style>
          <a:lnRef idx="1">
            <a:schemeClr val="dk1"/>
          </a:lnRef>
          <a:fillRef idx="0">
            <a:schemeClr val="dk1"/>
          </a:fillRef>
          <a:effectRef idx="0">
            <a:schemeClr val="dk1"/>
          </a:effectRef>
          <a:fontRef idx="minor">
            <a:schemeClr val="tx1"/>
          </a:fontRef>
        </p:style>
      </p:cxnSp>
      <p:sp>
        <p:nvSpPr>
          <p:cNvPr id="25" name="Arrow: Down 24">
            <a:extLst>
              <a:ext uri="{FF2B5EF4-FFF2-40B4-BE49-F238E27FC236}">
                <a16:creationId xmlns:a16="http://schemas.microsoft.com/office/drawing/2014/main" id="{370C2734-6636-454E-A102-5A0C7D67CB5B}"/>
              </a:ext>
            </a:extLst>
          </p:cNvPr>
          <p:cNvSpPr/>
          <p:nvPr/>
        </p:nvSpPr>
        <p:spPr>
          <a:xfrm>
            <a:off x="6000301" y="4374089"/>
            <a:ext cx="191397" cy="1082166"/>
          </a:xfrm>
          <a:custGeom>
            <a:avLst/>
            <a:gdLst>
              <a:gd name="connsiteX0" fmla="*/ 0 w 191397"/>
              <a:gd name="connsiteY0" fmla="*/ 986468 h 1082166"/>
              <a:gd name="connsiteX1" fmla="*/ 47849 w 191397"/>
              <a:gd name="connsiteY1" fmla="*/ 986468 h 1082166"/>
              <a:gd name="connsiteX2" fmla="*/ 47849 w 191397"/>
              <a:gd name="connsiteY2" fmla="*/ 522828 h 1082166"/>
              <a:gd name="connsiteX3" fmla="*/ 47849 w 191397"/>
              <a:gd name="connsiteY3" fmla="*/ 0 h 1082166"/>
              <a:gd name="connsiteX4" fmla="*/ 143548 w 191397"/>
              <a:gd name="connsiteY4" fmla="*/ 0 h 1082166"/>
              <a:gd name="connsiteX5" fmla="*/ 143548 w 191397"/>
              <a:gd name="connsiteY5" fmla="*/ 483369 h 1082166"/>
              <a:gd name="connsiteX6" fmla="*/ 143548 w 191397"/>
              <a:gd name="connsiteY6" fmla="*/ 986468 h 1082166"/>
              <a:gd name="connsiteX7" fmla="*/ 191397 w 191397"/>
              <a:gd name="connsiteY7" fmla="*/ 986468 h 1082166"/>
              <a:gd name="connsiteX8" fmla="*/ 95699 w 191397"/>
              <a:gd name="connsiteY8" fmla="*/ 1082166 h 1082166"/>
              <a:gd name="connsiteX9" fmla="*/ 0 w 191397"/>
              <a:gd name="connsiteY9" fmla="*/ 986468 h 10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82166" fill="none" extrusionOk="0">
                <a:moveTo>
                  <a:pt x="0" y="986468"/>
                </a:moveTo>
                <a:cubicBezTo>
                  <a:pt x="12654" y="985439"/>
                  <a:pt x="25392" y="990300"/>
                  <a:pt x="47849" y="986468"/>
                </a:cubicBezTo>
                <a:cubicBezTo>
                  <a:pt x="27599" y="889787"/>
                  <a:pt x="77668" y="732895"/>
                  <a:pt x="47849" y="522828"/>
                </a:cubicBezTo>
                <a:cubicBezTo>
                  <a:pt x="18030" y="312761"/>
                  <a:pt x="108098" y="166099"/>
                  <a:pt x="47849" y="0"/>
                </a:cubicBezTo>
                <a:cubicBezTo>
                  <a:pt x="68173" y="-9232"/>
                  <a:pt x="107729" y="10069"/>
                  <a:pt x="143548" y="0"/>
                </a:cubicBezTo>
                <a:cubicBezTo>
                  <a:pt x="195376" y="188951"/>
                  <a:pt x="89741" y="275927"/>
                  <a:pt x="143548" y="483369"/>
                </a:cubicBezTo>
                <a:cubicBezTo>
                  <a:pt x="197355" y="690811"/>
                  <a:pt x="123189" y="756422"/>
                  <a:pt x="143548" y="986468"/>
                </a:cubicBezTo>
                <a:cubicBezTo>
                  <a:pt x="155752" y="985484"/>
                  <a:pt x="179286" y="990359"/>
                  <a:pt x="191397" y="986468"/>
                </a:cubicBezTo>
                <a:cubicBezTo>
                  <a:pt x="157826" y="1020912"/>
                  <a:pt x="135195" y="1042081"/>
                  <a:pt x="95699" y="1082166"/>
                </a:cubicBezTo>
                <a:cubicBezTo>
                  <a:pt x="66702" y="1066061"/>
                  <a:pt x="50114" y="1022834"/>
                  <a:pt x="0" y="986468"/>
                </a:cubicBezTo>
                <a:close/>
              </a:path>
              <a:path w="191397" h="1082166" stroke="0" extrusionOk="0">
                <a:moveTo>
                  <a:pt x="0" y="986468"/>
                </a:moveTo>
                <a:cubicBezTo>
                  <a:pt x="17679" y="982255"/>
                  <a:pt x="26174" y="991492"/>
                  <a:pt x="47849" y="986468"/>
                </a:cubicBezTo>
                <a:cubicBezTo>
                  <a:pt x="37464" y="794603"/>
                  <a:pt x="58324" y="743939"/>
                  <a:pt x="47849" y="512963"/>
                </a:cubicBezTo>
                <a:cubicBezTo>
                  <a:pt x="37374" y="281987"/>
                  <a:pt x="76906" y="118917"/>
                  <a:pt x="47849" y="0"/>
                </a:cubicBezTo>
                <a:cubicBezTo>
                  <a:pt x="80520" y="-4297"/>
                  <a:pt x="96404" y="1887"/>
                  <a:pt x="143548" y="0"/>
                </a:cubicBezTo>
                <a:cubicBezTo>
                  <a:pt x="193085" y="166552"/>
                  <a:pt x="85107" y="349401"/>
                  <a:pt x="143548" y="503099"/>
                </a:cubicBezTo>
                <a:cubicBezTo>
                  <a:pt x="201989" y="656797"/>
                  <a:pt x="103163" y="818387"/>
                  <a:pt x="143548" y="986468"/>
                </a:cubicBezTo>
                <a:cubicBezTo>
                  <a:pt x="161579" y="984556"/>
                  <a:pt x="168516" y="991887"/>
                  <a:pt x="191397" y="986468"/>
                </a:cubicBezTo>
                <a:cubicBezTo>
                  <a:pt x="156313" y="1026956"/>
                  <a:pt x="131476" y="1038868"/>
                  <a:pt x="95699" y="1082166"/>
                </a:cubicBezTo>
                <a:cubicBezTo>
                  <a:pt x="49678" y="1037367"/>
                  <a:pt x="28965" y="1001132"/>
                  <a:pt x="0" y="986468"/>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8241000D-AA5F-4CBE-A6F0-B9EE1EFE132E}"/>
              </a:ext>
            </a:extLst>
          </p:cNvPr>
          <p:cNvSpPr/>
          <p:nvPr/>
        </p:nvSpPr>
        <p:spPr>
          <a:xfrm rot="3510934">
            <a:off x="4767705" y="3905160"/>
            <a:ext cx="191397" cy="2024008"/>
          </a:xfrm>
          <a:custGeom>
            <a:avLst/>
            <a:gdLst>
              <a:gd name="connsiteX0" fmla="*/ 0 w 191397"/>
              <a:gd name="connsiteY0" fmla="*/ 1928310 h 2024008"/>
              <a:gd name="connsiteX1" fmla="*/ 47849 w 191397"/>
              <a:gd name="connsiteY1" fmla="*/ 1928310 h 2024008"/>
              <a:gd name="connsiteX2" fmla="*/ 47849 w 191397"/>
              <a:gd name="connsiteY2" fmla="*/ 1484799 h 2024008"/>
              <a:gd name="connsiteX3" fmla="*/ 47849 w 191397"/>
              <a:gd name="connsiteY3" fmla="*/ 1041287 h 2024008"/>
              <a:gd name="connsiteX4" fmla="*/ 47849 w 191397"/>
              <a:gd name="connsiteY4" fmla="*/ 520644 h 2024008"/>
              <a:gd name="connsiteX5" fmla="*/ 47849 w 191397"/>
              <a:gd name="connsiteY5" fmla="*/ 0 h 2024008"/>
              <a:gd name="connsiteX6" fmla="*/ 143548 w 191397"/>
              <a:gd name="connsiteY6" fmla="*/ 0 h 2024008"/>
              <a:gd name="connsiteX7" fmla="*/ 143548 w 191397"/>
              <a:gd name="connsiteY7" fmla="*/ 482078 h 2024008"/>
              <a:gd name="connsiteX8" fmla="*/ 143548 w 191397"/>
              <a:gd name="connsiteY8" fmla="*/ 944872 h 2024008"/>
              <a:gd name="connsiteX9" fmla="*/ 143548 w 191397"/>
              <a:gd name="connsiteY9" fmla="*/ 1465516 h 2024008"/>
              <a:gd name="connsiteX10" fmla="*/ 143548 w 191397"/>
              <a:gd name="connsiteY10" fmla="*/ 1928310 h 2024008"/>
              <a:gd name="connsiteX11" fmla="*/ 191397 w 191397"/>
              <a:gd name="connsiteY11" fmla="*/ 1928310 h 2024008"/>
              <a:gd name="connsiteX12" fmla="*/ 95699 w 191397"/>
              <a:gd name="connsiteY12" fmla="*/ 2024008 h 2024008"/>
              <a:gd name="connsiteX13" fmla="*/ 0 w 191397"/>
              <a:gd name="connsiteY13" fmla="*/ 1928310 h 20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24008" fill="none" extrusionOk="0">
                <a:moveTo>
                  <a:pt x="0" y="1928310"/>
                </a:moveTo>
                <a:cubicBezTo>
                  <a:pt x="14190" y="1923360"/>
                  <a:pt x="31369" y="1932899"/>
                  <a:pt x="47849" y="1928310"/>
                </a:cubicBezTo>
                <a:cubicBezTo>
                  <a:pt x="25521" y="1790838"/>
                  <a:pt x="82724" y="1670718"/>
                  <a:pt x="47849" y="1484799"/>
                </a:cubicBezTo>
                <a:cubicBezTo>
                  <a:pt x="12974" y="1298880"/>
                  <a:pt x="69869" y="1235842"/>
                  <a:pt x="47849" y="1041287"/>
                </a:cubicBezTo>
                <a:cubicBezTo>
                  <a:pt x="25829" y="846732"/>
                  <a:pt x="70803" y="686764"/>
                  <a:pt x="47849" y="520644"/>
                </a:cubicBezTo>
                <a:cubicBezTo>
                  <a:pt x="24895" y="354524"/>
                  <a:pt x="110261" y="167256"/>
                  <a:pt x="47849" y="0"/>
                </a:cubicBezTo>
                <a:cubicBezTo>
                  <a:pt x="79614" y="-4501"/>
                  <a:pt x="124130" y="244"/>
                  <a:pt x="143548" y="0"/>
                </a:cubicBezTo>
                <a:cubicBezTo>
                  <a:pt x="197673" y="138747"/>
                  <a:pt x="130860" y="253489"/>
                  <a:pt x="143548" y="482078"/>
                </a:cubicBezTo>
                <a:cubicBezTo>
                  <a:pt x="156236" y="710667"/>
                  <a:pt x="131033" y="831807"/>
                  <a:pt x="143548" y="944872"/>
                </a:cubicBezTo>
                <a:cubicBezTo>
                  <a:pt x="156063" y="1057937"/>
                  <a:pt x="88669" y="1247481"/>
                  <a:pt x="143548" y="1465516"/>
                </a:cubicBezTo>
                <a:cubicBezTo>
                  <a:pt x="198427" y="1683551"/>
                  <a:pt x="111122" y="1756430"/>
                  <a:pt x="143548" y="1928310"/>
                </a:cubicBezTo>
                <a:cubicBezTo>
                  <a:pt x="157191" y="1923883"/>
                  <a:pt x="173281" y="1929958"/>
                  <a:pt x="191397" y="1928310"/>
                </a:cubicBezTo>
                <a:cubicBezTo>
                  <a:pt x="163276" y="1961153"/>
                  <a:pt x="118538" y="1988452"/>
                  <a:pt x="95699" y="2024008"/>
                </a:cubicBezTo>
                <a:cubicBezTo>
                  <a:pt x="55071" y="1988705"/>
                  <a:pt x="47664" y="1973246"/>
                  <a:pt x="0" y="1928310"/>
                </a:cubicBezTo>
                <a:close/>
              </a:path>
              <a:path w="191397" h="2024008" stroke="0" extrusionOk="0">
                <a:moveTo>
                  <a:pt x="0" y="1928310"/>
                </a:moveTo>
                <a:cubicBezTo>
                  <a:pt x="17679" y="1924097"/>
                  <a:pt x="26174" y="1933334"/>
                  <a:pt x="47849" y="1928310"/>
                </a:cubicBezTo>
                <a:cubicBezTo>
                  <a:pt x="-584" y="1790658"/>
                  <a:pt x="84943" y="1632982"/>
                  <a:pt x="47849" y="1484799"/>
                </a:cubicBezTo>
                <a:cubicBezTo>
                  <a:pt x="10755" y="1336616"/>
                  <a:pt x="85596" y="1178938"/>
                  <a:pt x="47849" y="1022004"/>
                </a:cubicBezTo>
                <a:cubicBezTo>
                  <a:pt x="10102" y="865071"/>
                  <a:pt x="64887" y="712459"/>
                  <a:pt x="47849" y="559210"/>
                </a:cubicBezTo>
                <a:cubicBezTo>
                  <a:pt x="30811" y="405961"/>
                  <a:pt x="60742" y="144184"/>
                  <a:pt x="47849" y="0"/>
                </a:cubicBezTo>
                <a:cubicBezTo>
                  <a:pt x="79988" y="-5062"/>
                  <a:pt x="101596" y="8680"/>
                  <a:pt x="143548" y="0"/>
                </a:cubicBezTo>
                <a:cubicBezTo>
                  <a:pt x="193877" y="194452"/>
                  <a:pt x="126950" y="306603"/>
                  <a:pt x="143548" y="424228"/>
                </a:cubicBezTo>
                <a:cubicBezTo>
                  <a:pt x="160146" y="541853"/>
                  <a:pt x="117860" y="715569"/>
                  <a:pt x="143548" y="887023"/>
                </a:cubicBezTo>
                <a:cubicBezTo>
                  <a:pt x="169236" y="1058478"/>
                  <a:pt x="142680" y="1201410"/>
                  <a:pt x="143548" y="1311251"/>
                </a:cubicBezTo>
                <a:cubicBezTo>
                  <a:pt x="144416" y="1421092"/>
                  <a:pt x="87612" y="1737451"/>
                  <a:pt x="143548" y="1928310"/>
                </a:cubicBezTo>
                <a:cubicBezTo>
                  <a:pt x="161594" y="1925155"/>
                  <a:pt x="168728" y="1928492"/>
                  <a:pt x="191397" y="1928310"/>
                </a:cubicBezTo>
                <a:cubicBezTo>
                  <a:pt x="165258" y="1975112"/>
                  <a:pt x="108913" y="1996256"/>
                  <a:pt x="95699" y="2024008"/>
                </a:cubicBezTo>
                <a:cubicBezTo>
                  <a:pt x="47424" y="1984974"/>
                  <a:pt x="40226" y="1963139"/>
                  <a:pt x="0" y="1928310"/>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BEC9195A-0E63-4B79-B7AB-2C4C9A517CF4}"/>
              </a:ext>
            </a:extLst>
          </p:cNvPr>
          <p:cNvSpPr/>
          <p:nvPr/>
        </p:nvSpPr>
        <p:spPr>
          <a:xfrm rot="18056912">
            <a:off x="7336916" y="3869205"/>
            <a:ext cx="191397" cy="2089495"/>
          </a:xfrm>
          <a:custGeom>
            <a:avLst/>
            <a:gdLst>
              <a:gd name="connsiteX0" fmla="*/ 0 w 191397"/>
              <a:gd name="connsiteY0" fmla="*/ 1993797 h 2089495"/>
              <a:gd name="connsiteX1" fmla="*/ 47849 w 191397"/>
              <a:gd name="connsiteY1" fmla="*/ 1993797 h 2089495"/>
              <a:gd name="connsiteX2" fmla="*/ 47849 w 191397"/>
              <a:gd name="connsiteY2" fmla="*/ 1535224 h 2089495"/>
              <a:gd name="connsiteX3" fmla="*/ 47849 w 191397"/>
              <a:gd name="connsiteY3" fmla="*/ 1076650 h 2089495"/>
              <a:gd name="connsiteX4" fmla="*/ 47849 w 191397"/>
              <a:gd name="connsiteY4" fmla="*/ 538325 h 2089495"/>
              <a:gd name="connsiteX5" fmla="*/ 47849 w 191397"/>
              <a:gd name="connsiteY5" fmla="*/ 0 h 2089495"/>
              <a:gd name="connsiteX6" fmla="*/ 143548 w 191397"/>
              <a:gd name="connsiteY6" fmla="*/ 0 h 2089495"/>
              <a:gd name="connsiteX7" fmla="*/ 143548 w 191397"/>
              <a:gd name="connsiteY7" fmla="*/ 498449 h 2089495"/>
              <a:gd name="connsiteX8" fmla="*/ 143548 w 191397"/>
              <a:gd name="connsiteY8" fmla="*/ 976961 h 2089495"/>
              <a:gd name="connsiteX9" fmla="*/ 143548 w 191397"/>
              <a:gd name="connsiteY9" fmla="*/ 1515286 h 2089495"/>
              <a:gd name="connsiteX10" fmla="*/ 143548 w 191397"/>
              <a:gd name="connsiteY10" fmla="*/ 1993797 h 2089495"/>
              <a:gd name="connsiteX11" fmla="*/ 191397 w 191397"/>
              <a:gd name="connsiteY11" fmla="*/ 1993797 h 2089495"/>
              <a:gd name="connsiteX12" fmla="*/ 95699 w 191397"/>
              <a:gd name="connsiteY12" fmla="*/ 2089495 h 2089495"/>
              <a:gd name="connsiteX13" fmla="*/ 0 w 191397"/>
              <a:gd name="connsiteY13" fmla="*/ 1993797 h 208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89495" fill="none" extrusionOk="0">
                <a:moveTo>
                  <a:pt x="0" y="1993797"/>
                </a:moveTo>
                <a:cubicBezTo>
                  <a:pt x="14190" y="1988847"/>
                  <a:pt x="31369" y="1998386"/>
                  <a:pt x="47849" y="1993797"/>
                </a:cubicBezTo>
                <a:cubicBezTo>
                  <a:pt x="-4861" y="1809417"/>
                  <a:pt x="84611" y="1720144"/>
                  <a:pt x="47849" y="1535224"/>
                </a:cubicBezTo>
                <a:cubicBezTo>
                  <a:pt x="11087" y="1350304"/>
                  <a:pt x="84347" y="1239944"/>
                  <a:pt x="47849" y="1076650"/>
                </a:cubicBezTo>
                <a:cubicBezTo>
                  <a:pt x="11351" y="913356"/>
                  <a:pt x="100928" y="701398"/>
                  <a:pt x="47849" y="538325"/>
                </a:cubicBezTo>
                <a:cubicBezTo>
                  <a:pt x="-5230" y="375252"/>
                  <a:pt x="77630" y="244426"/>
                  <a:pt x="47849" y="0"/>
                </a:cubicBezTo>
                <a:cubicBezTo>
                  <a:pt x="79614" y="-4501"/>
                  <a:pt x="124130" y="244"/>
                  <a:pt x="143548" y="0"/>
                </a:cubicBezTo>
                <a:cubicBezTo>
                  <a:pt x="160682" y="195653"/>
                  <a:pt x="109962" y="304042"/>
                  <a:pt x="143548" y="498449"/>
                </a:cubicBezTo>
                <a:cubicBezTo>
                  <a:pt x="177134" y="692856"/>
                  <a:pt x="124169" y="808364"/>
                  <a:pt x="143548" y="976961"/>
                </a:cubicBezTo>
                <a:cubicBezTo>
                  <a:pt x="162927" y="1145558"/>
                  <a:pt x="136696" y="1278127"/>
                  <a:pt x="143548" y="1515286"/>
                </a:cubicBezTo>
                <a:cubicBezTo>
                  <a:pt x="150400" y="1752445"/>
                  <a:pt x="88046" y="1796535"/>
                  <a:pt x="143548" y="1993797"/>
                </a:cubicBezTo>
                <a:cubicBezTo>
                  <a:pt x="157191" y="1989370"/>
                  <a:pt x="173281" y="1995445"/>
                  <a:pt x="191397" y="1993797"/>
                </a:cubicBezTo>
                <a:cubicBezTo>
                  <a:pt x="163276" y="2026640"/>
                  <a:pt x="118538" y="2053939"/>
                  <a:pt x="95699" y="2089495"/>
                </a:cubicBezTo>
                <a:cubicBezTo>
                  <a:pt x="55071" y="2054192"/>
                  <a:pt x="47664" y="2038733"/>
                  <a:pt x="0" y="1993797"/>
                </a:cubicBezTo>
                <a:close/>
              </a:path>
              <a:path w="191397" h="2089495" stroke="0" extrusionOk="0">
                <a:moveTo>
                  <a:pt x="0" y="1993797"/>
                </a:moveTo>
                <a:cubicBezTo>
                  <a:pt x="17679" y="1989584"/>
                  <a:pt x="26174" y="1998821"/>
                  <a:pt x="47849" y="1993797"/>
                </a:cubicBezTo>
                <a:cubicBezTo>
                  <a:pt x="10348" y="1879868"/>
                  <a:pt x="100105" y="1648551"/>
                  <a:pt x="47849" y="1535224"/>
                </a:cubicBezTo>
                <a:cubicBezTo>
                  <a:pt x="-4407" y="1421897"/>
                  <a:pt x="74586" y="1164480"/>
                  <a:pt x="47849" y="1056712"/>
                </a:cubicBezTo>
                <a:cubicBezTo>
                  <a:pt x="21112" y="948944"/>
                  <a:pt x="85970" y="723727"/>
                  <a:pt x="47849" y="578201"/>
                </a:cubicBezTo>
                <a:cubicBezTo>
                  <a:pt x="9728" y="432675"/>
                  <a:pt x="74054" y="129454"/>
                  <a:pt x="47849" y="0"/>
                </a:cubicBezTo>
                <a:cubicBezTo>
                  <a:pt x="79988" y="-5062"/>
                  <a:pt x="101596" y="8680"/>
                  <a:pt x="143548" y="0"/>
                </a:cubicBezTo>
                <a:cubicBezTo>
                  <a:pt x="173629" y="111743"/>
                  <a:pt x="97693" y="324168"/>
                  <a:pt x="143548" y="438635"/>
                </a:cubicBezTo>
                <a:cubicBezTo>
                  <a:pt x="189403" y="553102"/>
                  <a:pt x="127473" y="806219"/>
                  <a:pt x="143548" y="917147"/>
                </a:cubicBezTo>
                <a:cubicBezTo>
                  <a:pt x="159623" y="1028075"/>
                  <a:pt x="130376" y="1180215"/>
                  <a:pt x="143548" y="1355782"/>
                </a:cubicBezTo>
                <a:cubicBezTo>
                  <a:pt x="156720" y="1531349"/>
                  <a:pt x="131861" y="1827011"/>
                  <a:pt x="143548" y="1993797"/>
                </a:cubicBezTo>
                <a:cubicBezTo>
                  <a:pt x="161594" y="1990642"/>
                  <a:pt x="168728" y="1993979"/>
                  <a:pt x="191397" y="1993797"/>
                </a:cubicBezTo>
                <a:cubicBezTo>
                  <a:pt x="165258" y="2040599"/>
                  <a:pt x="108913" y="2061743"/>
                  <a:pt x="95699" y="2089495"/>
                </a:cubicBezTo>
                <a:cubicBezTo>
                  <a:pt x="47424" y="2050461"/>
                  <a:pt x="40226" y="2028626"/>
                  <a:pt x="0" y="1993797"/>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4D068790-30FE-4E31-A3F2-E68C689B6BC3}"/>
              </a:ext>
            </a:extLst>
          </p:cNvPr>
          <p:cNvSpPr/>
          <p:nvPr/>
        </p:nvSpPr>
        <p:spPr>
          <a:xfrm rot="4406567">
            <a:off x="3493002" y="3075214"/>
            <a:ext cx="191397" cy="3627562"/>
          </a:xfrm>
          <a:custGeom>
            <a:avLst/>
            <a:gdLst>
              <a:gd name="connsiteX0" fmla="*/ 0 w 191397"/>
              <a:gd name="connsiteY0" fmla="*/ 3531864 h 3627562"/>
              <a:gd name="connsiteX1" fmla="*/ 47849 w 191397"/>
              <a:gd name="connsiteY1" fmla="*/ 3531864 h 3627562"/>
              <a:gd name="connsiteX2" fmla="*/ 47849 w 191397"/>
              <a:gd name="connsiteY2" fmla="*/ 2978539 h 3627562"/>
              <a:gd name="connsiteX3" fmla="*/ 47849 w 191397"/>
              <a:gd name="connsiteY3" fmla="*/ 2389895 h 3627562"/>
              <a:gd name="connsiteX4" fmla="*/ 47849 w 191397"/>
              <a:gd name="connsiteY4" fmla="*/ 1730613 h 3627562"/>
              <a:gd name="connsiteX5" fmla="*/ 47849 w 191397"/>
              <a:gd name="connsiteY5" fmla="*/ 1106651 h 3627562"/>
              <a:gd name="connsiteX6" fmla="*/ 47849 w 191397"/>
              <a:gd name="connsiteY6" fmla="*/ 623963 h 3627562"/>
              <a:gd name="connsiteX7" fmla="*/ 47849 w 191397"/>
              <a:gd name="connsiteY7" fmla="*/ 0 h 3627562"/>
              <a:gd name="connsiteX8" fmla="*/ 143548 w 191397"/>
              <a:gd name="connsiteY8" fmla="*/ 0 h 3627562"/>
              <a:gd name="connsiteX9" fmla="*/ 143548 w 191397"/>
              <a:gd name="connsiteY9" fmla="*/ 588644 h 3627562"/>
              <a:gd name="connsiteX10" fmla="*/ 143548 w 191397"/>
              <a:gd name="connsiteY10" fmla="*/ 1247925 h 3627562"/>
              <a:gd name="connsiteX11" fmla="*/ 143548 w 191397"/>
              <a:gd name="connsiteY11" fmla="*/ 1765932 h 3627562"/>
              <a:gd name="connsiteX12" fmla="*/ 143548 w 191397"/>
              <a:gd name="connsiteY12" fmla="*/ 2319257 h 3627562"/>
              <a:gd name="connsiteX13" fmla="*/ 143548 w 191397"/>
              <a:gd name="connsiteY13" fmla="*/ 2872583 h 3627562"/>
              <a:gd name="connsiteX14" fmla="*/ 143548 w 191397"/>
              <a:gd name="connsiteY14" fmla="*/ 3531864 h 3627562"/>
              <a:gd name="connsiteX15" fmla="*/ 191397 w 191397"/>
              <a:gd name="connsiteY15" fmla="*/ 3531864 h 3627562"/>
              <a:gd name="connsiteX16" fmla="*/ 95699 w 191397"/>
              <a:gd name="connsiteY16" fmla="*/ 3627562 h 3627562"/>
              <a:gd name="connsiteX17" fmla="*/ 0 w 191397"/>
              <a:gd name="connsiteY17" fmla="*/ 3531864 h 36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397" h="3627562" fill="none" extrusionOk="0">
                <a:moveTo>
                  <a:pt x="0" y="3531864"/>
                </a:moveTo>
                <a:cubicBezTo>
                  <a:pt x="11012" y="3530273"/>
                  <a:pt x="26559" y="3536622"/>
                  <a:pt x="47849" y="3531864"/>
                </a:cubicBezTo>
                <a:cubicBezTo>
                  <a:pt x="38210" y="3372501"/>
                  <a:pt x="51670" y="3215937"/>
                  <a:pt x="47849" y="2978539"/>
                </a:cubicBezTo>
                <a:cubicBezTo>
                  <a:pt x="44028" y="2741141"/>
                  <a:pt x="98441" y="2608465"/>
                  <a:pt x="47849" y="2389895"/>
                </a:cubicBezTo>
                <a:cubicBezTo>
                  <a:pt x="-2743" y="2171325"/>
                  <a:pt x="62176" y="2001311"/>
                  <a:pt x="47849" y="1730613"/>
                </a:cubicBezTo>
                <a:cubicBezTo>
                  <a:pt x="33522" y="1459915"/>
                  <a:pt x="108072" y="1406445"/>
                  <a:pt x="47849" y="1106651"/>
                </a:cubicBezTo>
                <a:cubicBezTo>
                  <a:pt x="-12374" y="806857"/>
                  <a:pt x="90229" y="793995"/>
                  <a:pt x="47849" y="623963"/>
                </a:cubicBezTo>
                <a:cubicBezTo>
                  <a:pt x="5469" y="453931"/>
                  <a:pt x="92367" y="138525"/>
                  <a:pt x="47849" y="0"/>
                </a:cubicBezTo>
                <a:cubicBezTo>
                  <a:pt x="70902" y="-5829"/>
                  <a:pt x="108137" y="5096"/>
                  <a:pt x="143548" y="0"/>
                </a:cubicBezTo>
                <a:cubicBezTo>
                  <a:pt x="210684" y="120582"/>
                  <a:pt x="73160" y="378644"/>
                  <a:pt x="143548" y="588644"/>
                </a:cubicBezTo>
                <a:cubicBezTo>
                  <a:pt x="213936" y="798644"/>
                  <a:pt x="76284" y="1024002"/>
                  <a:pt x="143548" y="1247925"/>
                </a:cubicBezTo>
                <a:cubicBezTo>
                  <a:pt x="210812" y="1471848"/>
                  <a:pt x="98011" y="1578143"/>
                  <a:pt x="143548" y="1765932"/>
                </a:cubicBezTo>
                <a:cubicBezTo>
                  <a:pt x="189085" y="1953721"/>
                  <a:pt x="123514" y="2204085"/>
                  <a:pt x="143548" y="2319257"/>
                </a:cubicBezTo>
                <a:cubicBezTo>
                  <a:pt x="163582" y="2434429"/>
                  <a:pt x="110191" y="2723740"/>
                  <a:pt x="143548" y="2872583"/>
                </a:cubicBezTo>
                <a:cubicBezTo>
                  <a:pt x="176905" y="3021426"/>
                  <a:pt x="74055" y="3237203"/>
                  <a:pt x="143548" y="3531864"/>
                </a:cubicBezTo>
                <a:cubicBezTo>
                  <a:pt x="166811" y="3531037"/>
                  <a:pt x="169362" y="3534945"/>
                  <a:pt x="191397" y="3531864"/>
                </a:cubicBezTo>
                <a:cubicBezTo>
                  <a:pt x="149133" y="3574472"/>
                  <a:pt x="130410" y="3582515"/>
                  <a:pt x="95699" y="3627562"/>
                </a:cubicBezTo>
                <a:cubicBezTo>
                  <a:pt x="44378" y="3596367"/>
                  <a:pt x="31935" y="3562114"/>
                  <a:pt x="0" y="3531864"/>
                </a:cubicBezTo>
                <a:close/>
              </a:path>
              <a:path w="191397" h="3627562" stroke="0" extrusionOk="0">
                <a:moveTo>
                  <a:pt x="0" y="3531864"/>
                </a:moveTo>
                <a:cubicBezTo>
                  <a:pt x="17679" y="3527651"/>
                  <a:pt x="26174" y="3536888"/>
                  <a:pt x="47849" y="3531864"/>
                </a:cubicBezTo>
                <a:cubicBezTo>
                  <a:pt x="10348" y="3405774"/>
                  <a:pt x="69541" y="3268019"/>
                  <a:pt x="47849" y="3013857"/>
                </a:cubicBezTo>
                <a:cubicBezTo>
                  <a:pt x="26157" y="2759695"/>
                  <a:pt x="80203" y="2702183"/>
                  <a:pt x="47849" y="2460532"/>
                </a:cubicBezTo>
                <a:cubicBezTo>
                  <a:pt x="15495" y="2218881"/>
                  <a:pt x="56417" y="2062276"/>
                  <a:pt x="47849" y="1907207"/>
                </a:cubicBezTo>
                <a:cubicBezTo>
                  <a:pt x="39281" y="1752139"/>
                  <a:pt x="88436" y="1584099"/>
                  <a:pt x="47849" y="1424518"/>
                </a:cubicBezTo>
                <a:cubicBezTo>
                  <a:pt x="7262" y="1264937"/>
                  <a:pt x="79130" y="1040179"/>
                  <a:pt x="47849" y="765237"/>
                </a:cubicBezTo>
                <a:cubicBezTo>
                  <a:pt x="16568" y="490295"/>
                  <a:pt x="115615" y="226603"/>
                  <a:pt x="47849" y="0"/>
                </a:cubicBezTo>
                <a:cubicBezTo>
                  <a:pt x="76851" y="-5707"/>
                  <a:pt x="117036" y="7646"/>
                  <a:pt x="143548" y="0"/>
                </a:cubicBezTo>
                <a:cubicBezTo>
                  <a:pt x="146829" y="233607"/>
                  <a:pt x="104726" y="381545"/>
                  <a:pt x="143548" y="482688"/>
                </a:cubicBezTo>
                <a:cubicBezTo>
                  <a:pt x="182370" y="583831"/>
                  <a:pt x="137656" y="779346"/>
                  <a:pt x="143548" y="965376"/>
                </a:cubicBezTo>
                <a:cubicBezTo>
                  <a:pt x="149440" y="1151406"/>
                  <a:pt x="116290" y="1250241"/>
                  <a:pt x="143548" y="1483383"/>
                </a:cubicBezTo>
                <a:cubicBezTo>
                  <a:pt x="170806" y="1716525"/>
                  <a:pt x="143226" y="1840600"/>
                  <a:pt x="143548" y="2036708"/>
                </a:cubicBezTo>
                <a:cubicBezTo>
                  <a:pt x="143870" y="2232817"/>
                  <a:pt x="102661" y="2398595"/>
                  <a:pt x="143548" y="2625352"/>
                </a:cubicBezTo>
                <a:cubicBezTo>
                  <a:pt x="184435" y="2852109"/>
                  <a:pt x="126015" y="3080812"/>
                  <a:pt x="143548" y="3531864"/>
                </a:cubicBezTo>
                <a:cubicBezTo>
                  <a:pt x="160583" y="3528652"/>
                  <a:pt x="178288" y="3536089"/>
                  <a:pt x="191397" y="3531864"/>
                </a:cubicBezTo>
                <a:cubicBezTo>
                  <a:pt x="152987" y="3586867"/>
                  <a:pt x="120945" y="3593305"/>
                  <a:pt x="95699" y="3627562"/>
                </a:cubicBezTo>
                <a:cubicBezTo>
                  <a:pt x="49464" y="3593116"/>
                  <a:pt x="50378" y="3571353"/>
                  <a:pt x="0" y="3531864"/>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0000C77F-5F5F-477D-9F6A-361E30B446F7}"/>
              </a:ext>
            </a:extLst>
          </p:cNvPr>
          <p:cNvSpPr/>
          <p:nvPr/>
        </p:nvSpPr>
        <p:spPr>
          <a:xfrm rot="17142098">
            <a:off x="8648638" y="2924485"/>
            <a:ext cx="191397" cy="3907785"/>
          </a:xfrm>
          <a:custGeom>
            <a:avLst/>
            <a:gdLst>
              <a:gd name="connsiteX0" fmla="*/ 0 w 191397"/>
              <a:gd name="connsiteY0" fmla="*/ 3812087 h 3907785"/>
              <a:gd name="connsiteX1" fmla="*/ 47849 w 191397"/>
              <a:gd name="connsiteY1" fmla="*/ 3812087 h 3907785"/>
              <a:gd name="connsiteX2" fmla="*/ 47849 w 191397"/>
              <a:gd name="connsiteY2" fmla="*/ 3191261 h 3907785"/>
              <a:gd name="connsiteX3" fmla="*/ 47849 w 191397"/>
              <a:gd name="connsiteY3" fmla="*/ 2608557 h 3907785"/>
              <a:gd name="connsiteX4" fmla="*/ 47849 w 191397"/>
              <a:gd name="connsiteY4" fmla="*/ 2178335 h 3907785"/>
              <a:gd name="connsiteX5" fmla="*/ 47849 w 191397"/>
              <a:gd name="connsiteY5" fmla="*/ 1633752 h 3907785"/>
              <a:gd name="connsiteX6" fmla="*/ 47849 w 191397"/>
              <a:gd name="connsiteY6" fmla="*/ 1089168 h 3907785"/>
              <a:gd name="connsiteX7" fmla="*/ 47849 w 191397"/>
              <a:gd name="connsiteY7" fmla="*/ 658946 h 3907785"/>
              <a:gd name="connsiteX8" fmla="*/ 47849 w 191397"/>
              <a:gd name="connsiteY8" fmla="*/ 0 h 3907785"/>
              <a:gd name="connsiteX9" fmla="*/ 143548 w 191397"/>
              <a:gd name="connsiteY9" fmla="*/ 0 h 3907785"/>
              <a:gd name="connsiteX10" fmla="*/ 143548 w 191397"/>
              <a:gd name="connsiteY10" fmla="*/ 582705 h 3907785"/>
              <a:gd name="connsiteX11" fmla="*/ 143548 w 191397"/>
              <a:gd name="connsiteY11" fmla="*/ 1089168 h 3907785"/>
              <a:gd name="connsiteX12" fmla="*/ 143548 w 191397"/>
              <a:gd name="connsiteY12" fmla="*/ 1595631 h 3907785"/>
              <a:gd name="connsiteX13" fmla="*/ 143548 w 191397"/>
              <a:gd name="connsiteY13" fmla="*/ 2025852 h 3907785"/>
              <a:gd name="connsiteX14" fmla="*/ 143548 w 191397"/>
              <a:gd name="connsiteY14" fmla="*/ 2646678 h 3907785"/>
              <a:gd name="connsiteX15" fmla="*/ 143548 w 191397"/>
              <a:gd name="connsiteY15" fmla="*/ 3267503 h 3907785"/>
              <a:gd name="connsiteX16" fmla="*/ 143548 w 191397"/>
              <a:gd name="connsiteY16" fmla="*/ 3812087 h 3907785"/>
              <a:gd name="connsiteX17" fmla="*/ 191397 w 191397"/>
              <a:gd name="connsiteY17" fmla="*/ 3812087 h 3907785"/>
              <a:gd name="connsiteX18" fmla="*/ 95699 w 191397"/>
              <a:gd name="connsiteY18" fmla="*/ 3907785 h 3907785"/>
              <a:gd name="connsiteX19" fmla="*/ 0 w 191397"/>
              <a:gd name="connsiteY19" fmla="*/ 3812087 h 390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397" h="3907785" fill="none" extrusionOk="0">
                <a:moveTo>
                  <a:pt x="0" y="3812087"/>
                </a:moveTo>
                <a:cubicBezTo>
                  <a:pt x="17585" y="3810427"/>
                  <a:pt x="35051" y="3815032"/>
                  <a:pt x="47849" y="3812087"/>
                </a:cubicBezTo>
                <a:cubicBezTo>
                  <a:pt x="14040" y="3620458"/>
                  <a:pt x="56259" y="3412942"/>
                  <a:pt x="47849" y="3191261"/>
                </a:cubicBezTo>
                <a:cubicBezTo>
                  <a:pt x="39439" y="2969580"/>
                  <a:pt x="98977" y="2759492"/>
                  <a:pt x="47849" y="2608557"/>
                </a:cubicBezTo>
                <a:cubicBezTo>
                  <a:pt x="-3279" y="2457622"/>
                  <a:pt x="88943" y="2272119"/>
                  <a:pt x="47849" y="2178335"/>
                </a:cubicBezTo>
                <a:cubicBezTo>
                  <a:pt x="6755" y="2084551"/>
                  <a:pt x="95650" y="1743449"/>
                  <a:pt x="47849" y="1633752"/>
                </a:cubicBezTo>
                <a:cubicBezTo>
                  <a:pt x="48" y="1524055"/>
                  <a:pt x="108191" y="1231386"/>
                  <a:pt x="47849" y="1089168"/>
                </a:cubicBezTo>
                <a:cubicBezTo>
                  <a:pt x="-12493" y="946950"/>
                  <a:pt x="90855" y="796116"/>
                  <a:pt x="47849" y="658946"/>
                </a:cubicBezTo>
                <a:cubicBezTo>
                  <a:pt x="4843" y="521776"/>
                  <a:pt x="115005" y="260761"/>
                  <a:pt x="47849" y="0"/>
                </a:cubicBezTo>
                <a:cubicBezTo>
                  <a:pt x="77687" y="-7468"/>
                  <a:pt x="121554" y="5322"/>
                  <a:pt x="143548" y="0"/>
                </a:cubicBezTo>
                <a:cubicBezTo>
                  <a:pt x="149134" y="266472"/>
                  <a:pt x="75255" y="327853"/>
                  <a:pt x="143548" y="582705"/>
                </a:cubicBezTo>
                <a:cubicBezTo>
                  <a:pt x="211841" y="837557"/>
                  <a:pt x="140079" y="964745"/>
                  <a:pt x="143548" y="1089168"/>
                </a:cubicBezTo>
                <a:cubicBezTo>
                  <a:pt x="147017" y="1213591"/>
                  <a:pt x="106216" y="1480065"/>
                  <a:pt x="143548" y="1595631"/>
                </a:cubicBezTo>
                <a:cubicBezTo>
                  <a:pt x="180880" y="1711197"/>
                  <a:pt x="107074" y="1930684"/>
                  <a:pt x="143548" y="2025852"/>
                </a:cubicBezTo>
                <a:cubicBezTo>
                  <a:pt x="180022" y="2121020"/>
                  <a:pt x="100221" y="2386961"/>
                  <a:pt x="143548" y="2646678"/>
                </a:cubicBezTo>
                <a:cubicBezTo>
                  <a:pt x="186875" y="2906395"/>
                  <a:pt x="86787" y="3097383"/>
                  <a:pt x="143548" y="3267503"/>
                </a:cubicBezTo>
                <a:cubicBezTo>
                  <a:pt x="200309" y="3437623"/>
                  <a:pt x="133173" y="3661514"/>
                  <a:pt x="143548" y="3812087"/>
                </a:cubicBezTo>
                <a:cubicBezTo>
                  <a:pt x="163629" y="3808583"/>
                  <a:pt x="172554" y="3816544"/>
                  <a:pt x="191397" y="3812087"/>
                </a:cubicBezTo>
                <a:cubicBezTo>
                  <a:pt x="156441" y="3869794"/>
                  <a:pt x="114947" y="3880258"/>
                  <a:pt x="95699" y="3907785"/>
                </a:cubicBezTo>
                <a:cubicBezTo>
                  <a:pt x="40421" y="3874222"/>
                  <a:pt x="52644" y="3842146"/>
                  <a:pt x="0" y="3812087"/>
                </a:cubicBezTo>
                <a:close/>
              </a:path>
              <a:path w="191397" h="3907785" stroke="0" extrusionOk="0">
                <a:moveTo>
                  <a:pt x="0" y="3812087"/>
                </a:moveTo>
                <a:cubicBezTo>
                  <a:pt x="17679" y="3807874"/>
                  <a:pt x="26174" y="3817111"/>
                  <a:pt x="47849" y="3812087"/>
                </a:cubicBezTo>
                <a:cubicBezTo>
                  <a:pt x="14534" y="3612195"/>
                  <a:pt x="56139" y="3540767"/>
                  <a:pt x="47849" y="3343745"/>
                </a:cubicBezTo>
                <a:cubicBezTo>
                  <a:pt x="39559" y="3146723"/>
                  <a:pt x="77265" y="2998926"/>
                  <a:pt x="47849" y="2837282"/>
                </a:cubicBezTo>
                <a:cubicBezTo>
                  <a:pt x="18433" y="2675638"/>
                  <a:pt x="69880" y="2542897"/>
                  <a:pt x="47849" y="2330819"/>
                </a:cubicBezTo>
                <a:cubicBezTo>
                  <a:pt x="25818" y="2118741"/>
                  <a:pt x="65136" y="1997967"/>
                  <a:pt x="47849" y="1900598"/>
                </a:cubicBezTo>
                <a:cubicBezTo>
                  <a:pt x="30562" y="1803229"/>
                  <a:pt x="49069" y="1431806"/>
                  <a:pt x="47849" y="1279772"/>
                </a:cubicBezTo>
                <a:cubicBezTo>
                  <a:pt x="46629" y="1127738"/>
                  <a:pt x="76145" y="874786"/>
                  <a:pt x="47849" y="773309"/>
                </a:cubicBezTo>
                <a:cubicBezTo>
                  <a:pt x="19553" y="671832"/>
                  <a:pt x="87673" y="158856"/>
                  <a:pt x="47849" y="0"/>
                </a:cubicBezTo>
                <a:cubicBezTo>
                  <a:pt x="81895" y="-10065"/>
                  <a:pt x="113764" y="11476"/>
                  <a:pt x="143548" y="0"/>
                </a:cubicBezTo>
                <a:cubicBezTo>
                  <a:pt x="202360" y="132512"/>
                  <a:pt x="138334" y="398049"/>
                  <a:pt x="143548" y="582705"/>
                </a:cubicBezTo>
                <a:cubicBezTo>
                  <a:pt x="148762" y="767362"/>
                  <a:pt x="140253" y="955003"/>
                  <a:pt x="143548" y="1051047"/>
                </a:cubicBezTo>
                <a:cubicBezTo>
                  <a:pt x="146843" y="1147091"/>
                  <a:pt x="95328" y="1363877"/>
                  <a:pt x="143548" y="1557510"/>
                </a:cubicBezTo>
                <a:cubicBezTo>
                  <a:pt x="191768" y="1751143"/>
                  <a:pt x="98898" y="1852234"/>
                  <a:pt x="143548" y="2102094"/>
                </a:cubicBezTo>
                <a:cubicBezTo>
                  <a:pt x="188198" y="2351954"/>
                  <a:pt x="110103" y="2476013"/>
                  <a:pt x="143548" y="2570436"/>
                </a:cubicBezTo>
                <a:cubicBezTo>
                  <a:pt x="176993" y="2664859"/>
                  <a:pt x="136100" y="2880134"/>
                  <a:pt x="143548" y="3153141"/>
                </a:cubicBezTo>
                <a:cubicBezTo>
                  <a:pt x="150996" y="3426148"/>
                  <a:pt x="107812" y="3603087"/>
                  <a:pt x="143548" y="3812087"/>
                </a:cubicBezTo>
                <a:cubicBezTo>
                  <a:pt x="158559" y="3808711"/>
                  <a:pt x="169877" y="3815253"/>
                  <a:pt x="191397" y="3812087"/>
                </a:cubicBezTo>
                <a:cubicBezTo>
                  <a:pt x="180726" y="3841685"/>
                  <a:pt x="120041" y="3880745"/>
                  <a:pt x="95699" y="3907785"/>
                </a:cubicBezTo>
                <a:cubicBezTo>
                  <a:pt x="63330" y="3888347"/>
                  <a:pt x="54943" y="3851832"/>
                  <a:pt x="0" y="3812087"/>
                </a:cubicBezTo>
                <a:close/>
              </a:path>
            </a:pathLst>
          </a:custGeom>
          <a:ln w="38100">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0A675173-2666-4F34-ACAF-4F8584FC4175}"/>
              </a:ext>
            </a:extLst>
          </p:cNvPr>
          <p:cNvSpPr/>
          <p:nvPr/>
        </p:nvSpPr>
        <p:spPr>
          <a:xfrm>
            <a:off x="759930" y="5539883"/>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FF3300"/>
          </a:solidFill>
          <a:ln w="38100">
            <a:solidFill>
              <a:srgbClr val="990000"/>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Prostacyclin</a:t>
            </a:r>
          </a:p>
        </p:txBody>
      </p:sp>
      <p:sp>
        <p:nvSpPr>
          <p:cNvPr id="36" name="Rectangle: Rounded Corners 35">
            <a:extLst>
              <a:ext uri="{FF2B5EF4-FFF2-40B4-BE49-F238E27FC236}">
                <a16:creationId xmlns:a16="http://schemas.microsoft.com/office/drawing/2014/main" id="{EB2E684C-0BDD-4E0C-A9C8-5792D029573C}"/>
              </a:ext>
            </a:extLst>
          </p:cNvPr>
          <p:cNvSpPr/>
          <p:nvPr/>
        </p:nvSpPr>
        <p:spPr>
          <a:xfrm>
            <a:off x="2974404" y="5538118"/>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FF0000"/>
          </a:solidFill>
          <a:ln w="38100">
            <a:solidFill>
              <a:srgbClr val="800000"/>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Thromboxane A</a:t>
            </a:r>
            <a:r>
              <a:rPr lang="en-US" baseline="-25000" dirty="0">
                <a:latin typeface="Ink Free" panose="03080402000500000000" pitchFamily="66" charset="0"/>
              </a:rPr>
              <a:t>2</a:t>
            </a:r>
          </a:p>
        </p:txBody>
      </p:sp>
      <p:sp>
        <p:nvSpPr>
          <p:cNvPr id="37" name="Rectangle: Rounded Corners 36">
            <a:extLst>
              <a:ext uri="{FF2B5EF4-FFF2-40B4-BE49-F238E27FC236}">
                <a16:creationId xmlns:a16="http://schemas.microsoft.com/office/drawing/2014/main" id="{BC0BB7E4-878A-4788-81E0-AF31C5A36487}"/>
              </a:ext>
            </a:extLst>
          </p:cNvPr>
          <p:cNvSpPr/>
          <p:nvPr/>
        </p:nvSpPr>
        <p:spPr>
          <a:xfrm>
            <a:off x="5179762"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CC0000"/>
          </a:solidFill>
          <a:ln w="38100">
            <a:solidFill>
              <a:srgbClr val="A5002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D</a:t>
            </a:r>
            <a:r>
              <a:rPr lang="en-US" baseline="-25000" dirty="0">
                <a:latin typeface="Ink Free" panose="03080402000500000000" pitchFamily="66" charset="0"/>
              </a:rPr>
              <a:t>2</a:t>
            </a:r>
          </a:p>
        </p:txBody>
      </p:sp>
      <p:sp>
        <p:nvSpPr>
          <p:cNvPr id="38" name="Rectangle: Rounded Corners 37">
            <a:extLst>
              <a:ext uri="{FF2B5EF4-FFF2-40B4-BE49-F238E27FC236}">
                <a16:creationId xmlns:a16="http://schemas.microsoft.com/office/drawing/2014/main" id="{157ACCC3-0EE8-4772-A4C2-18298B78F639}"/>
              </a:ext>
            </a:extLst>
          </p:cNvPr>
          <p:cNvSpPr/>
          <p:nvPr/>
        </p:nvSpPr>
        <p:spPr>
          <a:xfrm>
            <a:off x="7387918"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CC0066"/>
          </a:solidFill>
          <a:ln w="38100">
            <a:solidFill>
              <a:srgbClr val="990033"/>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E</a:t>
            </a:r>
            <a:r>
              <a:rPr lang="en-US" baseline="-25000" dirty="0">
                <a:latin typeface="Ink Free" panose="03080402000500000000" pitchFamily="66" charset="0"/>
              </a:rPr>
              <a:t>2</a:t>
            </a:r>
          </a:p>
        </p:txBody>
      </p:sp>
      <p:sp>
        <p:nvSpPr>
          <p:cNvPr id="39" name="Rectangle: Rounded Corners 38">
            <a:extLst>
              <a:ext uri="{FF2B5EF4-FFF2-40B4-BE49-F238E27FC236}">
                <a16:creationId xmlns:a16="http://schemas.microsoft.com/office/drawing/2014/main" id="{535F8432-E5A3-47C8-815B-1203D49111DD}"/>
              </a:ext>
            </a:extLst>
          </p:cNvPr>
          <p:cNvSpPr/>
          <p:nvPr/>
        </p:nvSpPr>
        <p:spPr>
          <a:xfrm>
            <a:off x="9593057"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rgbClr val="D60093"/>
          </a:solidFill>
          <a:ln w="38100">
            <a:solidFill>
              <a:srgbClr val="660033"/>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F</a:t>
            </a:r>
            <a:r>
              <a:rPr lang="en-US" baseline="-25000" dirty="0">
                <a:latin typeface="Ink Free" panose="03080402000500000000" pitchFamily="66" charset="0"/>
              </a:rPr>
              <a:t>2</a:t>
            </a:r>
            <a:r>
              <a:rPr lang="en-US" baseline="-25000" dirty="0">
                <a:latin typeface="Ink Free" panose="03080402000500000000" pitchFamily="66" charset="0"/>
                <a:sym typeface="Symbol" panose="05050102010706020507" pitchFamily="18" charset="2"/>
              </a:rPr>
              <a:t></a:t>
            </a:r>
            <a:endParaRPr lang="en-US" baseline="-25000" dirty="0">
              <a:latin typeface="Ink Free" panose="03080402000500000000" pitchFamily="66" charset="0"/>
            </a:endParaRPr>
          </a:p>
        </p:txBody>
      </p:sp>
    </p:spTree>
    <p:extLst>
      <p:ext uri="{BB962C8B-B14F-4D97-AF65-F5344CB8AC3E}">
        <p14:creationId xmlns:p14="http://schemas.microsoft.com/office/powerpoint/2010/main" val="1800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1"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42" presetClass="path" presetSubtype="0" accel="50000" decel="50000" fill="hold" grpId="1" nodeType="afterEffect">
                                  <p:stCondLst>
                                    <p:cond delay="0"/>
                                  </p:stCondLst>
                                  <p:childTnLst>
                                    <p:animMotion origin="layout" path="M -1.875E-6 -7.40741E-7 L 0.21198 0.29028 " pathEditMode="relative" rAng="0" ptsTypes="AA">
                                      <p:cBhvr>
                                        <p:cTn id="24" dur="2000" fill="hold"/>
                                        <p:tgtEl>
                                          <p:spTgt spid="16"/>
                                        </p:tgtEl>
                                        <p:attrNameLst>
                                          <p:attrName>ppt_x</p:attrName>
                                          <p:attrName>ppt_y</p:attrName>
                                        </p:attrNameLst>
                                      </p:cBhvr>
                                      <p:rCtr x="10599" y="14514"/>
                                    </p:animMotion>
                                  </p:childTnLst>
                                </p:cTn>
                              </p:par>
                            </p:childTnLst>
                          </p:cTn>
                        </p:par>
                        <p:par>
                          <p:cTn id="25" fill="hold">
                            <p:stCondLst>
                              <p:cond delay="2500"/>
                            </p:stCondLst>
                            <p:childTnLst>
                              <p:par>
                                <p:cTn id="26" presetID="22" presetClass="exit" presetSubtype="4" fill="hold" grpId="0" nodeType="afterEffect">
                                  <p:stCondLst>
                                    <p:cond delay="1500"/>
                                  </p:stCondLst>
                                  <p:childTnLst>
                                    <p:animEffect transition="out" filter="wipe(down)">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22" presetClass="exit" presetSubtype="4" fill="hold" grpId="0" nodeType="withEffect">
                                  <p:stCondLst>
                                    <p:cond delay="1500"/>
                                  </p:stCondLst>
                                  <p:childTnLst>
                                    <p:animEffect transition="out" filter="wipe(down)">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par>
                                <p:cTn id="32" presetID="22" presetClass="exit" presetSubtype="4" fill="hold" grpId="0" nodeType="withEffect">
                                  <p:stCondLst>
                                    <p:cond delay="1500"/>
                                  </p:stCondLst>
                                  <p:childTnLst>
                                    <p:animEffect transition="out" filter="wipe(down)">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22" presetClass="exit" presetSubtype="4" fill="hold" grpId="0" nodeType="withEffect">
                                  <p:stCondLst>
                                    <p:cond delay="1500"/>
                                  </p:stCondLst>
                                  <p:childTnLst>
                                    <p:animEffect transition="out" filter="wipe(down)">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22" presetClass="exit" presetSubtype="4" fill="hold" grpId="0" nodeType="withEffect">
                                  <p:stCondLst>
                                    <p:cond delay="1500"/>
                                  </p:stCondLst>
                                  <p:childTnLst>
                                    <p:animEffect transition="out" filter="wipe(down)">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par>
                          <p:cTn id="41" fill="hold">
                            <p:stCondLst>
                              <p:cond delay="4500"/>
                            </p:stCondLst>
                            <p:childTnLst>
                              <p:par>
                                <p:cTn id="42" presetID="22" presetClass="exit" presetSubtype="4" fill="hold" grpId="0" nodeType="afterEffect">
                                  <p:stCondLst>
                                    <p:cond delay="0"/>
                                  </p:stCondLst>
                                  <p:childTnLst>
                                    <p:animEffect transition="out" filter="wipe(down)">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22" presetClass="exit" presetSubtype="4" fill="hold" grpId="0" nodeType="withEffect">
                                  <p:stCondLst>
                                    <p:cond delay="0"/>
                                  </p:stCondLst>
                                  <p:childTnLst>
                                    <p:animEffect transition="out" filter="wipe(down)">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22" presetClass="exit" presetSubtype="4" fill="hold" grpId="0" nodeType="withEffect">
                                  <p:stCondLst>
                                    <p:cond delay="0"/>
                                  </p:stCondLst>
                                  <p:childTnLst>
                                    <p:animEffect transition="out" filter="wipe(down)">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22" presetClass="exit" presetSubtype="4" fill="hold" grpId="0" nodeType="withEffect">
                                  <p:stCondLst>
                                    <p:cond delay="0"/>
                                  </p:stCondLst>
                                  <p:childTnLst>
                                    <p:animEffect transition="out" filter="wipe(down)">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22" presetClass="exit" presetSubtype="4" fill="hold" grpId="0" nodeType="withEffect">
                                  <p:stCondLst>
                                    <p:cond delay="0"/>
                                  </p:stCondLst>
                                  <p:childTnLst>
                                    <p:animEffect transition="out" filter="wipe(down)">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par>
                          <p:cTn id="57" fill="hold">
                            <p:stCondLst>
                              <p:cond delay="5000"/>
                            </p:stCondLst>
                            <p:childTnLst>
                              <p:par>
                                <p:cTn id="58" presetID="22" presetClass="exit" presetSubtype="4" fill="hold" grpId="0" nodeType="afterEffect">
                                  <p:stCondLst>
                                    <p:cond delay="0"/>
                                  </p:stCondLst>
                                  <p:childTnLst>
                                    <p:animEffect transition="out" filter="wipe(down)">
                                      <p:cBhvr>
                                        <p:cTn id="59" dur="1000"/>
                                        <p:tgtEl>
                                          <p:spTgt spid="7"/>
                                        </p:tgtEl>
                                      </p:cBhvr>
                                    </p:animEffect>
                                    <p:set>
                                      <p:cBhvr>
                                        <p:cTn id="60" dur="1" fill="hold">
                                          <p:stCondLst>
                                            <p:cond delay="999"/>
                                          </p:stCondLst>
                                        </p:cTn>
                                        <p:tgtEl>
                                          <p:spTgt spid="7"/>
                                        </p:tgtEl>
                                        <p:attrNameLst>
                                          <p:attrName>style.visibility</p:attrName>
                                        </p:attrNameLst>
                                      </p:cBhvr>
                                      <p:to>
                                        <p:strVal val="hidden"/>
                                      </p:to>
                                    </p:set>
                                  </p:childTnLst>
                                </p:cTn>
                              </p:par>
                            </p:childTnLst>
                          </p:cTn>
                        </p:par>
                        <p:par>
                          <p:cTn id="61" fill="hold">
                            <p:stCondLst>
                              <p:cond delay="6000"/>
                            </p:stCondLst>
                            <p:childTnLst>
                              <p:par>
                                <p:cTn id="62" presetID="22" presetClass="exit" presetSubtype="4" fill="hold" grpId="0" nodeType="afterEffect">
                                  <p:stCondLst>
                                    <p:cond delay="0"/>
                                  </p:stCondLst>
                                  <p:childTnLst>
                                    <p:animEffect transition="out" filter="wipe(down)">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6" grpId="1" animBg="1"/>
      <p:bldP spid="17" grpId="0"/>
      <p:bldP spid="17" grpId="1"/>
      <p:bldP spid="25" grpId="0" animBg="1"/>
      <p:bldP spid="26" grpId="0" animBg="1"/>
      <p:bldP spid="27" grpId="0" animBg="1"/>
      <p:bldP spid="28" grpId="0" animBg="1"/>
      <p:bldP spid="29" grpId="0" animBg="1"/>
      <p:bldP spid="35" grpId="0" animBg="1"/>
      <p:bldP spid="36" grpId="0" animBg="1"/>
      <p:bldP spid="37"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26DC-2559-4492-818F-92FF3B665246}"/>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ABE0CD48-B4A3-4241-821E-2BE1A083A754}"/>
              </a:ext>
            </a:extLst>
          </p:cNvPr>
          <p:cNvSpPr>
            <a:spLocks noGrp="1"/>
          </p:cNvSpPr>
          <p:nvPr>
            <p:ph sz="half" idx="1"/>
          </p:nvPr>
        </p:nvSpPr>
        <p:spPr/>
        <p:txBody>
          <a:bodyPr/>
          <a:lstStyle/>
          <a:p>
            <a:r>
              <a:rPr lang="en-US" dirty="0"/>
              <a:t>Gel</a:t>
            </a:r>
          </a:p>
          <a:p>
            <a:r>
              <a:rPr lang="en-US" dirty="0"/>
              <a:t>Emulsion</a:t>
            </a:r>
          </a:p>
          <a:p>
            <a:r>
              <a:rPr lang="en-US" dirty="0"/>
              <a:t>Spray</a:t>
            </a:r>
          </a:p>
          <a:p>
            <a:r>
              <a:rPr lang="en-US" dirty="0"/>
              <a:t>Patch</a:t>
            </a:r>
          </a:p>
          <a:p>
            <a:endParaRPr lang="en-US" dirty="0"/>
          </a:p>
          <a:p>
            <a:r>
              <a:rPr lang="en-US" dirty="0"/>
              <a:t>Diclofenac</a:t>
            </a:r>
          </a:p>
          <a:p>
            <a:r>
              <a:rPr lang="en-US" dirty="0"/>
              <a:t>Ibuprofen</a:t>
            </a:r>
          </a:p>
          <a:p>
            <a:r>
              <a:rPr lang="en-US" dirty="0"/>
              <a:t>Ketoprofen</a:t>
            </a:r>
          </a:p>
        </p:txBody>
      </p:sp>
      <p:sp>
        <p:nvSpPr>
          <p:cNvPr id="4" name="Content Placeholder 3">
            <a:extLst>
              <a:ext uri="{FF2B5EF4-FFF2-40B4-BE49-F238E27FC236}">
                <a16:creationId xmlns:a16="http://schemas.microsoft.com/office/drawing/2014/main" id="{EB13F718-5848-4AE3-9AD3-B7E510235DD9}"/>
              </a:ext>
            </a:extLst>
          </p:cNvPr>
          <p:cNvSpPr>
            <a:spLocks noGrp="1"/>
          </p:cNvSpPr>
          <p:nvPr>
            <p:ph sz="half" idx="2"/>
          </p:nvPr>
        </p:nvSpPr>
        <p:spPr/>
        <p:txBody>
          <a:bodyPr/>
          <a:lstStyle/>
          <a:p>
            <a:r>
              <a:rPr lang="en-US" dirty="0"/>
              <a:t>Osteoarthritis</a:t>
            </a:r>
          </a:p>
          <a:p>
            <a:r>
              <a:rPr lang="en-US" dirty="0"/>
              <a:t>Musculoskeletal injury</a:t>
            </a:r>
          </a:p>
        </p:txBody>
      </p:sp>
    </p:spTree>
    <p:extLst>
      <p:ext uri="{BB962C8B-B14F-4D97-AF65-F5344CB8AC3E}">
        <p14:creationId xmlns:p14="http://schemas.microsoft.com/office/powerpoint/2010/main" val="164279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Topical Capsaicin</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636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030192" y="4117812"/>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6681859" y="3912288"/>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1936750" y="4532866"/>
            <a:ext cx="2034475" cy="369332"/>
          </a:xfrm>
          <a:prstGeom prst="rect">
            <a:avLst/>
          </a:prstGeom>
          <a:noFill/>
        </p:spPr>
        <p:txBody>
          <a:bodyPr wrap="square" rtlCol="0">
            <a:spAutoFit/>
          </a:bodyPr>
          <a:lstStyle/>
          <a:p>
            <a:r>
              <a:rPr lang="en-US" b="1" dirty="0">
                <a:latin typeface="Ink Free" panose="03080402000500000000" pitchFamily="66" charset="0"/>
              </a:rPr>
              <a:t>TRPV1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311650"/>
            <a:ext cx="1695417" cy="417163"/>
          </a:xfrm>
          <a:prstGeom prst="line">
            <a:avLst/>
          </a:prstGeom>
          <a:ln w="38100"/>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29593"/>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5004"/>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50736ED0-E310-4ADE-BC9F-8D62E4AFDAB9}"/>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94" name="Straight Connector 93">
            <a:extLst>
              <a:ext uri="{FF2B5EF4-FFF2-40B4-BE49-F238E27FC236}">
                <a16:creationId xmlns:a16="http://schemas.microsoft.com/office/drawing/2014/main" id="{04A312B1-BD89-4872-885A-D368E39C6378}"/>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sp>
        <p:nvSpPr>
          <p:cNvPr id="54" name="Graphic 51" descr="Fire with solid fill">
            <a:extLst>
              <a:ext uri="{FF2B5EF4-FFF2-40B4-BE49-F238E27FC236}">
                <a16:creationId xmlns:a16="http://schemas.microsoft.com/office/drawing/2014/main" id="{BE2CFEFB-CD6B-4525-ADE6-27A496AC6C2E}"/>
              </a:ext>
            </a:extLst>
          </p:cNvPr>
          <p:cNvSpPr/>
          <p:nvPr/>
        </p:nvSpPr>
        <p:spPr>
          <a:xfrm>
            <a:off x="5167241" y="2994862"/>
            <a:ext cx="387977" cy="566696"/>
          </a:xfrm>
          <a:custGeom>
            <a:avLst/>
            <a:gdLst>
              <a:gd name="connsiteX0" fmla="*/ 364722 w 387977"/>
              <a:gd name="connsiteY0" fmla="*/ 291914 h 566696"/>
              <a:gd name="connsiteX1" fmla="*/ 278400 w 387977"/>
              <a:gd name="connsiteY1" fmla="*/ 367693 h 566696"/>
              <a:gd name="connsiteX2" fmla="*/ 250065 w 387977"/>
              <a:gd name="connsiteY2" fmla="*/ 264897 h 566696"/>
              <a:gd name="connsiteX3" fmla="*/ 161107 w 387977"/>
              <a:gd name="connsiteY3" fmla="*/ 0 h 566696"/>
              <a:gd name="connsiteX4" fmla="*/ 93235 w 387977"/>
              <a:gd name="connsiteY4" fmla="*/ 209545 h 566696"/>
              <a:gd name="connsiteX5" fmla="*/ 14162 w 387977"/>
              <a:gd name="connsiteY5" fmla="*/ 301798 h 566696"/>
              <a:gd name="connsiteX6" fmla="*/ 78738 w 387977"/>
              <a:gd name="connsiteY6" fmla="*/ 529136 h 566696"/>
              <a:gd name="connsiteX7" fmla="*/ 118275 w 387977"/>
              <a:gd name="connsiteY7" fmla="*/ 318272 h 566696"/>
              <a:gd name="connsiteX8" fmla="*/ 144633 w 387977"/>
              <a:gd name="connsiteY8" fmla="*/ 463241 h 566696"/>
              <a:gd name="connsiteX9" fmla="*/ 192737 w 387977"/>
              <a:gd name="connsiteY9" fmla="*/ 566696 h 566696"/>
              <a:gd name="connsiteX10" fmla="*/ 370653 w 387977"/>
              <a:gd name="connsiteY10" fmla="*/ 446767 h 566696"/>
              <a:gd name="connsiteX11" fmla="*/ 364722 w 387977"/>
              <a:gd name="connsiteY11" fmla="*/ 291914 h 5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977" h="566696" fill="none" extrusionOk="0">
                <a:moveTo>
                  <a:pt x="364722" y="291914"/>
                </a:moveTo>
                <a:cubicBezTo>
                  <a:pt x="381577" y="354355"/>
                  <a:pt x="321726" y="381988"/>
                  <a:pt x="278400" y="367693"/>
                </a:cubicBezTo>
                <a:cubicBezTo>
                  <a:pt x="244667" y="347360"/>
                  <a:pt x="230039" y="313144"/>
                  <a:pt x="250065" y="264897"/>
                </a:cubicBezTo>
                <a:cubicBezTo>
                  <a:pt x="307098" y="190299"/>
                  <a:pt x="264851" y="43153"/>
                  <a:pt x="161107" y="0"/>
                </a:cubicBezTo>
                <a:cubicBezTo>
                  <a:pt x="209574" y="80216"/>
                  <a:pt x="147866" y="176599"/>
                  <a:pt x="93235" y="209545"/>
                </a:cubicBezTo>
                <a:cubicBezTo>
                  <a:pt x="52718" y="244117"/>
                  <a:pt x="19372" y="276776"/>
                  <a:pt x="14162" y="301798"/>
                </a:cubicBezTo>
                <a:cubicBezTo>
                  <a:pt x="-29312" y="404443"/>
                  <a:pt x="38103" y="498060"/>
                  <a:pt x="78738" y="529136"/>
                </a:cubicBezTo>
                <a:cubicBezTo>
                  <a:pt x="54648" y="467327"/>
                  <a:pt x="57868" y="394409"/>
                  <a:pt x="118275" y="318272"/>
                </a:cubicBezTo>
                <a:cubicBezTo>
                  <a:pt x="136983" y="306023"/>
                  <a:pt x="100696" y="395224"/>
                  <a:pt x="144633" y="463241"/>
                </a:cubicBezTo>
                <a:cubicBezTo>
                  <a:pt x="193395" y="522546"/>
                  <a:pt x="192737" y="566696"/>
                  <a:pt x="192737" y="566696"/>
                </a:cubicBezTo>
                <a:cubicBezTo>
                  <a:pt x="282995" y="581673"/>
                  <a:pt x="319685" y="521097"/>
                  <a:pt x="370653" y="446767"/>
                </a:cubicBezTo>
                <a:cubicBezTo>
                  <a:pt x="390547" y="394292"/>
                  <a:pt x="390737" y="339706"/>
                  <a:pt x="364722" y="291914"/>
                </a:cubicBezTo>
              </a:path>
              <a:path w="387977" h="566696" stroke="0" extrusionOk="0">
                <a:moveTo>
                  <a:pt x="364722" y="291914"/>
                </a:moveTo>
                <a:cubicBezTo>
                  <a:pt x="387832" y="334784"/>
                  <a:pt x="328699" y="395605"/>
                  <a:pt x="278400" y="367693"/>
                </a:cubicBezTo>
                <a:cubicBezTo>
                  <a:pt x="235574" y="345070"/>
                  <a:pt x="220011" y="303280"/>
                  <a:pt x="250065" y="264897"/>
                </a:cubicBezTo>
                <a:cubicBezTo>
                  <a:pt x="326955" y="168379"/>
                  <a:pt x="290676" y="39147"/>
                  <a:pt x="161107" y="0"/>
                </a:cubicBezTo>
                <a:cubicBezTo>
                  <a:pt x="212064" y="84950"/>
                  <a:pt x="125677" y="173064"/>
                  <a:pt x="93235" y="209545"/>
                </a:cubicBezTo>
                <a:cubicBezTo>
                  <a:pt x="53967" y="246241"/>
                  <a:pt x="22527" y="278372"/>
                  <a:pt x="14162" y="301798"/>
                </a:cubicBezTo>
                <a:cubicBezTo>
                  <a:pt x="-20209" y="400872"/>
                  <a:pt x="40953" y="501274"/>
                  <a:pt x="78738" y="529136"/>
                </a:cubicBezTo>
                <a:cubicBezTo>
                  <a:pt x="50275" y="501869"/>
                  <a:pt x="39261" y="412598"/>
                  <a:pt x="118275" y="318272"/>
                </a:cubicBezTo>
                <a:cubicBezTo>
                  <a:pt x="110906" y="327273"/>
                  <a:pt x="97425" y="390932"/>
                  <a:pt x="144633" y="463241"/>
                </a:cubicBezTo>
                <a:cubicBezTo>
                  <a:pt x="193395" y="522547"/>
                  <a:pt x="192737" y="566696"/>
                  <a:pt x="192737" y="566696"/>
                </a:cubicBezTo>
                <a:cubicBezTo>
                  <a:pt x="267801" y="555413"/>
                  <a:pt x="336931" y="518437"/>
                  <a:pt x="370653" y="446767"/>
                </a:cubicBezTo>
                <a:cubicBezTo>
                  <a:pt x="394554" y="403508"/>
                  <a:pt x="399499" y="324435"/>
                  <a:pt x="364722" y="291914"/>
                </a:cubicBezTo>
              </a:path>
            </a:pathLst>
          </a:custGeom>
          <a:solidFill>
            <a:srgbClr val="FF0000"/>
          </a:solidFill>
          <a:ln w="38100" cap="flat">
            <a:solidFill>
              <a:srgbClr val="C00000"/>
            </a:solidFill>
            <a:prstDash val="solid"/>
            <a:miter/>
            <a:extLst>
              <a:ext uri="{C807C97D-BFC1-408E-A445-0C87EB9F89A2}">
                <ask:lineSketchStyleProps xmlns:ask="http://schemas.microsoft.com/office/drawing/2018/sketchyshapes" sd="2181918364">
                  <a:custGeom>
                    <a:avLst/>
                    <a:gdLst>
                      <a:gd name="connsiteX0" fmla="*/ 527201 w 560815"/>
                      <a:gd name="connsiteY0" fmla="*/ 421958 h 819150"/>
                      <a:gd name="connsiteX1" fmla="*/ 402424 w 560815"/>
                      <a:gd name="connsiteY1" fmla="*/ 531495 h 819150"/>
                      <a:gd name="connsiteX2" fmla="*/ 361466 w 560815"/>
                      <a:gd name="connsiteY2" fmla="*/ 382905 h 819150"/>
                      <a:gd name="connsiteX3" fmla="*/ 232879 w 560815"/>
                      <a:gd name="connsiteY3" fmla="*/ 0 h 819150"/>
                      <a:gd name="connsiteX4" fmla="*/ 134771 w 560815"/>
                      <a:gd name="connsiteY4" fmla="*/ 302895 h 819150"/>
                      <a:gd name="connsiteX5" fmla="*/ 20471 w 560815"/>
                      <a:gd name="connsiteY5" fmla="*/ 436245 h 819150"/>
                      <a:gd name="connsiteX6" fmla="*/ 113816 w 560815"/>
                      <a:gd name="connsiteY6" fmla="*/ 764858 h 819150"/>
                      <a:gd name="connsiteX7" fmla="*/ 170966 w 560815"/>
                      <a:gd name="connsiteY7" fmla="*/ 460058 h 819150"/>
                      <a:gd name="connsiteX8" fmla="*/ 209066 w 560815"/>
                      <a:gd name="connsiteY8" fmla="*/ 669608 h 819150"/>
                      <a:gd name="connsiteX9" fmla="*/ 278599 w 560815"/>
                      <a:gd name="connsiteY9" fmla="*/ 819150 h 819150"/>
                      <a:gd name="connsiteX10" fmla="*/ 535774 w 560815"/>
                      <a:gd name="connsiteY10" fmla="*/ 645795 h 819150"/>
                      <a:gd name="connsiteX11" fmla="*/ 527201 w 560815"/>
                      <a:gd name="connsiteY11" fmla="*/ 42195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815" h="819150">
                        <a:moveTo>
                          <a:pt x="527201" y="421958"/>
                        </a:moveTo>
                        <a:cubicBezTo>
                          <a:pt x="544346" y="491490"/>
                          <a:pt x="472908" y="560070"/>
                          <a:pt x="402424" y="531495"/>
                        </a:cubicBezTo>
                        <a:cubicBezTo>
                          <a:pt x="343369" y="510540"/>
                          <a:pt x="320509" y="441960"/>
                          <a:pt x="361466" y="382905"/>
                        </a:cubicBezTo>
                        <a:cubicBezTo>
                          <a:pt x="453858" y="260033"/>
                          <a:pt x="386231" y="66675"/>
                          <a:pt x="232879" y="0"/>
                        </a:cubicBezTo>
                        <a:cubicBezTo>
                          <a:pt x="302411" y="131445"/>
                          <a:pt x="195731" y="252413"/>
                          <a:pt x="134771" y="302895"/>
                        </a:cubicBezTo>
                        <a:cubicBezTo>
                          <a:pt x="73811" y="353378"/>
                          <a:pt x="32854" y="405765"/>
                          <a:pt x="20471" y="436245"/>
                        </a:cubicBezTo>
                        <a:cubicBezTo>
                          <a:pt x="-41442" y="586740"/>
                          <a:pt x="50951" y="730568"/>
                          <a:pt x="113816" y="764858"/>
                        </a:cubicBezTo>
                        <a:cubicBezTo>
                          <a:pt x="85241" y="700088"/>
                          <a:pt x="58571" y="576263"/>
                          <a:pt x="170966" y="460058"/>
                        </a:cubicBezTo>
                        <a:cubicBezTo>
                          <a:pt x="170966" y="460058"/>
                          <a:pt x="138581" y="583883"/>
                          <a:pt x="209066" y="669608"/>
                        </a:cubicBezTo>
                        <a:cubicBezTo>
                          <a:pt x="279551" y="755333"/>
                          <a:pt x="278599" y="819150"/>
                          <a:pt x="278599" y="819150"/>
                        </a:cubicBezTo>
                        <a:cubicBezTo>
                          <a:pt x="388136" y="819150"/>
                          <a:pt x="491958" y="753428"/>
                          <a:pt x="535774" y="645795"/>
                        </a:cubicBezTo>
                        <a:cubicBezTo>
                          <a:pt x="569111" y="581978"/>
                          <a:pt x="571969" y="481013"/>
                          <a:pt x="527201" y="421958"/>
                        </a:cubicBezTo>
                      </a:path>
                    </a:pathLst>
                  </a:custGeom>
                  <ask:type>
                    <ask:lineSketchScribble/>
                  </ask:type>
                </ask:lineSketchStyleProps>
              </a:ext>
            </a:extLst>
          </a:ln>
        </p:spPr>
        <p:txBody>
          <a:bodyPr rtlCol="0" anchor="ctr"/>
          <a:lstStyle/>
          <a:p>
            <a:endParaRPr lang="en-US"/>
          </a:p>
        </p:txBody>
      </p:sp>
      <p:sp>
        <p:nvSpPr>
          <p:cNvPr id="95" name="Rectangle 94">
            <a:extLst>
              <a:ext uri="{FF2B5EF4-FFF2-40B4-BE49-F238E27FC236}">
                <a16:creationId xmlns:a16="http://schemas.microsoft.com/office/drawing/2014/main" id="{D1353D17-EC23-4CE1-8F3E-C6BE065D956E}"/>
              </a:ext>
            </a:extLst>
          </p:cNvPr>
          <p:cNvSpPr/>
          <p:nvPr/>
        </p:nvSpPr>
        <p:spPr>
          <a:xfrm>
            <a:off x="3447498" y="3033777"/>
            <a:ext cx="192419" cy="192419"/>
          </a:xfrm>
          <a:custGeom>
            <a:avLst/>
            <a:gdLst>
              <a:gd name="connsiteX0" fmla="*/ 0 w 192419"/>
              <a:gd name="connsiteY0" fmla="*/ 0 h 192419"/>
              <a:gd name="connsiteX1" fmla="*/ 192419 w 192419"/>
              <a:gd name="connsiteY1" fmla="*/ 0 h 192419"/>
              <a:gd name="connsiteX2" fmla="*/ 192419 w 192419"/>
              <a:gd name="connsiteY2" fmla="*/ 192419 h 192419"/>
              <a:gd name="connsiteX3" fmla="*/ 0 w 192419"/>
              <a:gd name="connsiteY3" fmla="*/ 192419 h 192419"/>
              <a:gd name="connsiteX4" fmla="*/ 0 w 192419"/>
              <a:gd name="connsiteY4" fmla="*/ 0 h 1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9" h="192419" fill="none" extrusionOk="0">
                <a:moveTo>
                  <a:pt x="0" y="0"/>
                </a:moveTo>
                <a:cubicBezTo>
                  <a:pt x="64794" y="-19128"/>
                  <a:pt x="101376" y="20609"/>
                  <a:pt x="192419" y="0"/>
                </a:cubicBezTo>
                <a:cubicBezTo>
                  <a:pt x="192487" y="40468"/>
                  <a:pt x="181839" y="116227"/>
                  <a:pt x="192419" y="192419"/>
                </a:cubicBezTo>
                <a:cubicBezTo>
                  <a:pt x="113722" y="202327"/>
                  <a:pt x="47016" y="174924"/>
                  <a:pt x="0" y="192419"/>
                </a:cubicBezTo>
                <a:cubicBezTo>
                  <a:pt x="-22052" y="134309"/>
                  <a:pt x="14063" y="40983"/>
                  <a:pt x="0" y="0"/>
                </a:cubicBezTo>
                <a:close/>
              </a:path>
              <a:path w="192419" h="192419" stroke="0" extrusionOk="0">
                <a:moveTo>
                  <a:pt x="0" y="0"/>
                </a:moveTo>
                <a:cubicBezTo>
                  <a:pt x="82235" y="-17066"/>
                  <a:pt x="131914" y="15438"/>
                  <a:pt x="192419" y="0"/>
                </a:cubicBezTo>
                <a:cubicBezTo>
                  <a:pt x="200740" y="71965"/>
                  <a:pt x="177861" y="121776"/>
                  <a:pt x="192419" y="192419"/>
                </a:cubicBezTo>
                <a:cubicBezTo>
                  <a:pt x="118725" y="193758"/>
                  <a:pt x="85836" y="189981"/>
                  <a:pt x="0" y="192419"/>
                </a:cubicBezTo>
                <a:cubicBezTo>
                  <a:pt x="-6201" y="112012"/>
                  <a:pt x="7861" y="55547"/>
                  <a:pt x="0" y="0"/>
                </a:cubicBezTo>
                <a:close/>
              </a:path>
            </a:pathLst>
          </a:custGeom>
          <a:solidFill>
            <a:schemeClr val="accent2">
              <a:lumMod val="60000"/>
              <a:lumOff val="40000"/>
            </a:schemeClr>
          </a:solidFill>
          <a:ln w="38100">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3A8DBB4D-3F6B-4332-BD11-905D82F5F065}"/>
              </a:ext>
            </a:extLst>
          </p:cNvPr>
          <p:cNvSpPr txBox="1"/>
          <p:nvPr/>
        </p:nvSpPr>
        <p:spPr>
          <a:xfrm>
            <a:off x="271370" y="2846695"/>
            <a:ext cx="2858283" cy="369332"/>
          </a:xfrm>
          <a:prstGeom prst="rect">
            <a:avLst/>
          </a:prstGeom>
          <a:noFill/>
        </p:spPr>
        <p:txBody>
          <a:bodyPr wrap="square" rtlCol="0">
            <a:spAutoFit/>
          </a:bodyPr>
          <a:lstStyle/>
          <a:p>
            <a:r>
              <a:rPr lang="en-US" b="1" dirty="0">
                <a:latin typeface="Ink Free" panose="03080402000500000000" pitchFamily="66" charset="0"/>
              </a:rPr>
              <a:t>Endogenous TRPV1 agonist</a:t>
            </a:r>
          </a:p>
        </p:txBody>
      </p:sp>
      <p:cxnSp>
        <p:nvCxnSpPr>
          <p:cNvPr id="97" name="Straight Connector 96">
            <a:extLst>
              <a:ext uri="{FF2B5EF4-FFF2-40B4-BE49-F238E27FC236}">
                <a16:creationId xmlns:a16="http://schemas.microsoft.com/office/drawing/2014/main" id="{8B5A4EF5-4741-45CE-B421-47C90F72C32C}"/>
              </a:ext>
            </a:extLst>
          </p:cNvPr>
          <p:cNvCxnSpPr>
            <a:cxnSpLocks/>
          </p:cNvCxnSpPr>
          <p:nvPr/>
        </p:nvCxnSpPr>
        <p:spPr>
          <a:xfrm>
            <a:off x="3023763" y="3033777"/>
            <a:ext cx="351114" cy="75459"/>
          </a:xfrm>
          <a:prstGeom prst="line">
            <a:avLst/>
          </a:prstGeom>
          <a:ln w="38100"/>
        </p:spPr>
        <p:style>
          <a:lnRef idx="1">
            <a:schemeClr val="dk1"/>
          </a:lnRef>
          <a:fillRef idx="0">
            <a:schemeClr val="dk1"/>
          </a:fillRef>
          <a:effectRef idx="0">
            <a:schemeClr val="dk1"/>
          </a:effectRef>
          <a:fontRef idx="minor">
            <a:schemeClr val="tx1"/>
          </a:fontRef>
        </p:style>
      </p:cxnSp>
      <p:sp>
        <p:nvSpPr>
          <p:cNvPr id="98" name="TextBox 97">
            <a:extLst>
              <a:ext uri="{FF2B5EF4-FFF2-40B4-BE49-F238E27FC236}">
                <a16:creationId xmlns:a16="http://schemas.microsoft.com/office/drawing/2014/main" id="{1FC62496-E76E-4FA3-AA4A-5DA383B19E93}"/>
              </a:ext>
            </a:extLst>
          </p:cNvPr>
          <p:cNvSpPr txBox="1"/>
          <p:nvPr/>
        </p:nvSpPr>
        <p:spPr>
          <a:xfrm>
            <a:off x="6863802" y="283739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Heat</a:t>
            </a:r>
            <a:endParaRPr lang="en-US" b="1" dirty="0">
              <a:latin typeface="Ink Free" panose="03080402000500000000" pitchFamily="66" charset="0"/>
            </a:endParaRPr>
          </a:p>
        </p:txBody>
      </p:sp>
      <p:cxnSp>
        <p:nvCxnSpPr>
          <p:cNvPr id="99" name="Straight Connector 98">
            <a:extLst>
              <a:ext uri="{FF2B5EF4-FFF2-40B4-BE49-F238E27FC236}">
                <a16:creationId xmlns:a16="http://schemas.microsoft.com/office/drawing/2014/main" id="{8327EEB3-F34F-4918-A18E-F558145132C3}"/>
              </a:ext>
            </a:extLst>
          </p:cNvPr>
          <p:cNvCxnSpPr>
            <a:cxnSpLocks/>
            <a:endCxn id="98" idx="1"/>
          </p:cNvCxnSpPr>
          <p:nvPr/>
        </p:nvCxnSpPr>
        <p:spPr>
          <a:xfrm flipV="1">
            <a:off x="5530546" y="3022061"/>
            <a:ext cx="1333256" cy="83702"/>
          </a:xfrm>
          <a:prstGeom prst="line">
            <a:avLst/>
          </a:prstGeom>
          <a:ln w="38100"/>
        </p:spPr>
        <p:style>
          <a:lnRef idx="1">
            <a:schemeClr val="dk1"/>
          </a:lnRef>
          <a:fillRef idx="0">
            <a:schemeClr val="dk1"/>
          </a:fillRef>
          <a:effectRef idx="0">
            <a:schemeClr val="dk1"/>
          </a:effectRef>
          <a:fontRef idx="minor">
            <a:schemeClr val="tx1"/>
          </a:fontRef>
        </p:style>
      </p:cxnSp>
      <p:sp>
        <p:nvSpPr>
          <p:cNvPr id="100" name="Oval 99">
            <a:extLst>
              <a:ext uri="{FF2B5EF4-FFF2-40B4-BE49-F238E27FC236}">
                <a16:creationId xmlns:a16="http://schemas.microsoft.com/office/drawing/2014/main" id="{03C6BC6B-3848-4EF6-9312-C3B84845F984}"/>
              </a:ext>
            </a:extLst>
          </p:cNvPr>
          <p:cNvSpPr/>
          <p:nvPr/>
        </p:nvSpPr>
        <p:spPr>
          <a:xfrm>
            <a:off x="6981527" y="3419431"/>
            <a:ext cx="109654" cy="109654"/>
          </a:xfrm>
          <a:prstGeom prst="ellipse">
            <a:avLst/>
          </a:prstGeom>
          <a:solidFill>
            <a:srgbClr val="7030A0"/>
          </a:solidFill>
          <a:ln>
            <a:solidFill>
              <a:srgbClr val="66006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81B5E74-1A5B-4E5E-A8C3-0511D65074BB}"/>
              </a:ext>
            </a:extLst>
          </p:cNvPr>
          <p:cNvSpPr/>
          <p:nvPr/>
        </p:nvSpPr>
        <p:spPr>
          <a:xfrm>
            <a:off x="7207874" y="3658968"/>
            <a:ext cx="109654" cy="109654"/>
          </a:xfrm>
          <a:prstGeom prst="ellipse">
            <a:avLst/>
          </a:prstGeom>
          <a:solidFill>
            <a:srgbClr val="7030A0"/>
          </a:solidFill>
          <a:ln>
            <a:solidFill>
              <a:srgbClr val="66006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F943D7BE-DBFD-4F90-B7B5-BC1151838E1D}"/>
              </a:ext>
            </a:extLst>
          </p:cNvPr>
          <p:cNvSpPr/>
          <p:nvPr/>
        </p:nvSpPr>
        <p:spPr>
          <a:xfrm>
            <a:off x="7316925" y="3357424"/>
            <a:ext cx="109654" cy="109654"/>
          </a:xfrm>
          <a:prstGeom prst="ellipse">
            <a:avLst/>
          </a:prstGeom>
          <a:solidFill>
            <a:srgbClr val="7030A0"/>
          </a:solidFill>
          <a:ln>
            <a:solidFill>
              <a:srgbClr val="66006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8AC3F60-2A57-47D1-BD81-E2D47787C147}"/>
              </a:ext>
            </a:extLst>
          </p:cNvPr>
          <p:cNvSpPr txBox="1"/>
          <p:nvPr/>
        </p:nvSpPr>
        <p:spPr>
          <a:xfrm>
            <a:off x="8288807" y="3261154"/>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Acid</a:t>
            </a:r>
            <a:endParaRPr lang="en-US" b="1" dirty="0">
              <a:latin typeface="Ink Free" panose="03080402000500000000" pitchFamily="66" charset="0"/>
            </a:endParaRPr>
          </a:p>
        </p:txBody>
      </p:sp>
      <p:cxnSp>
        <p:nvCxnSpPr>
          <p:cNvPr id="104" name="Straight Connector 103">
            <a:extLst>
              <a:ext uri="{FF2B5EF4-FFF2-40B4-BE49-F238E27FC236}">
                <a16:creationId xmlns:a16="http://schemas.microsoft.com/office/drawing/2014/main" id="{AD818A01-E645-407F-99E8-B1617F8B55C5}"/>
              </a:ext>
            </a:extLst>
          </p:cNvPr>
          <p:cNvCxnSpPr>
            <a:cxnSpLocks/>
            <a:endCxn id="103" idx="1"/>
          </p:cNvCxnSpPr>
          <p:nvPr/>
        </p:nvCxnSpPr>
        <p:spPr>
          <a:xfrm>
            <a:off x="7495341" y="3425155"/>
            <a:ext cx="793466" cy="2066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588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93"/>
                                        </p:tgtEl>
                                      </p:cBhvr>
                                    </p:animEffect>
                                    <p:set>
                                      <p:cBhvr>
                                        <p:cTn id="43" dur="1" fill="hold">
                                          <p:stCondLst>
                                            <p:cond delay="499"/>
                                          </p:stCondLst>
                                        </p:cTn>
                                        <p:tgtEl>
                                          <p:spTgt spid="9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4"/>
                                        </p:tgtEl>
                                      </p:cBhvr>
                                    </p:animEffect>
                                    <p:set>
                                      <p:cBhvr>
                                        <p:cTn id="46" dur="1" fill="hold">
                                          <p:stCondLst>
                                            <p:cond delay="499"/>
                                          </p:stCondLst>
                                        </p:cTn>
                                        <p:tgtEl>
                                          <p:spTgt spid="94"/>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100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1" nodeType="withEffect">
                                  <p:stCondLst>
                                    <p:cond delay="100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par>
                                <p:cTn id="54" presetID="10" presetClass="entr" presetSubtype="0" fill="hold" nodeType="withEffect">
                                  <p:stCondLst>
                                    <p:cond delay="1000"/>
                                  </p:stCondLst>
                                  <p:childTnLst>
                                    <p:set>
                                      <p:cBhvr>
                                        <p:cTn id="55" dur="1" fill="hold">
                                          <p:stCondLst>
                                            <p:cond delay="0"/>
                                          </p:stCondLst>
                                        </p:cTn>
                                        <p:tgtEl>
                                          <p:spTgt spid="99"/>
                                        </p:tgtEl>
                                        <p:attrNameLst>
                                          <p:attrName>style.visibility</p:attrName>
                                        </p:attrNameLst>
                                      </p:cBhvr>
                                      <p:to>
                                        <p:strVal val="visible"/>
                                      </p:to>
                                    </p:set>
                                    <p:animEffect transition="in" filter="fade">
                                      <p:cBhvr>
                                        <p:cTn id="56" dur="500"/>
                                        <p:tgtEl>
                                          <p:spTgt spid="99"/>
                                        </p:tgtEl>
                                      </p:cBhvr>
                                    </p:animEffect>
                                  </p:childTnLst>
                                </p:cTn>
                              </p:par>
                            </p:childTnLst>
                          </p:cTn>
                        </p:par>
                        <p:par>
                          <p:cTn id="57" fill="hold">
                            <p:stCondLst>
                              <p:cond delay="2000"/>
                            </p:stCondLst>
                            <p:childTnLst>
                              <p:par>
                                <p:cTn id="58" presetID="10" presetClass="entr" presetSubtype="0" fill="hold" grpId="0" nodeType="afterEffect">
                                  <p:stCondLst>
                                    <p:cond delay="100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500"/>
                                        <p:tgtEl>
                                          <p:spTgt spid="100"/>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500"/>
                                        <p:tgtEl>
                                          <p:spTgt spid="102"/>
                                        </p:tgtEl>
                                      </p:cBhvr>
                                    </p:animEffect>
                                  </p:childTnLst>
                                </p:cTn>
                              </p:par>
                              <p:par>
                                <p:cTn id="67" presetID="10" presetClass="entr" presetSubtype="0" fill="hold" grpId="1" nodeType="withEffect">
                                  <p:stCondLst>
                                    <p:cond delay="1000"/>
                                  </p:stCondLst>
                                  <p:childTnLst>
                                    <p:set>
                                      <p:cBhvr>
                                        <p:cTn id="68" dur="1" fill="hold">
                                          <p:stCondLst>
                                            <p:cond delay="0"/>
                                          </p:stCondLst>
                                        </p:cTn>
                                        <p:tgtEl>
                                          <p:spTgt spid="103"/>
                                        </p:tgtEl>
                                        <p:attrNameLst>
                                          <p:attrName>style.visibility</p:attrName>
                                        </p:attrNameLst>
                                      </p:cBhvr>
                                      <p:to>
                                        <p:strVal val="visible"/>
                                      </p:to>
                                    </p:set>
                                    <p:animEffect transition="in" filter="fade">
                                      <p:cBhvr>
                                        <p:cTn id="69" dur="500"/>
                                        <p:tgtEl>
                                          <p:spTgt spid="103"/>
                                        </p:tgtEl>
                                      </p:cBhvr>
                                    </p:animEffect>
                                  </p:childTnLst>
                                </p:cTn>
                              </p:par>
                              <p:par>
                                <p:cTn id="70" presetID="10" presetClass="entr" presetSubtype="0" fill="hold" nodeType="withEffect">
                                  <p:stCondLst>
                                    <p:cond delay="1000"/>
                                  </p:stCondLst>
                                  <p:childTnLst>
                                    <p:set>
                                      <p:cBhvr>
                                        <p:cTn id="71" dur="1" fill="hold">
                                          <p:stCondLst>
                                            <p:cond delay="0"/>
                                          </p:stCondLst>
                                        </p:cTn>
                                        <p:tgtEl>
                                          <p:spTgt spid="104"/>
                                        </p:tgtEl>
                                        <p:attrNameLst>
                                          <p:attrName>style.visibility</p:attrName>
                                        </p:attrNameLst>
                                      </p:cBhvr>
                                      <p:to>
                                        <p:strVal val="visible"/>
                                      </p:to>
                                    </p:set>
                                    <p:animEffect transition="in" filter="fade">
                                      <p:cBhvr>
                                        <p:cTn id="72" dur="500"/>
                                        <p:tgtEl>
                                          <p:spTgt spid="104"/>
                                        </p:tgtEl>
                                      </p:cBhvr>
                                    </p:animEffect>
                                  </p:childTnLst>
                                </p:cTn>
                              </p:par>
                            </p:childTnLst>
                          </p:cTn>
                        </p:par>
                        <p:par>
                          <p:cTn id="73" fill="hold">
                            <p:stCondLst>
                              <p:cond delay="3500"/>
                            </p:stCondLst>
                            <p:childTnLst>
                              <p:par>
                                <p:cTn id="74" presetID="10" presetClass="entr" presetSubtype="0" fill="hold" grpId="0" nodeType="afterEffect">
                                  <p:stCondLst>
                                    <p:cond delay="10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par>
                                <p:cTn id="77" presetID="10" presetClass="entr" presetSubtype="0" fill="hold" grpId="1" nodeType="withEffect">
                                  <p:stCondLst>
                                    <p:cond delay="100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500"/>
                                        <p:tgtEl>
                                          <p:spTgt spid="96"/>
                                        </p:tgtEl>
                                      </p:cBhvr>
                                    </p:animEffect>
                                  </p:childTnLst>
                                </p:cTn>
                              </p:par>
                              <p:par>
                                <p:cTn id="80" presetID="10" presetClass="entr" presetSubtype="0" fill="hold" nodeType="withEffect">
                                  <p:stCondLst>
                                    <p:cond delay="1000"/>
                                  </p:stCondLst>
                                  <p:childTnLst>
                                    <p:set>
                                      <p:cBhvr>
                                        <p:cTn id="81" dur="1" fill="hold">
                                          <p:stCondLst>
                                            <p:cond delay="0"/>
                                          </p:stCondLst>
                                        </p:cTn>
                                        <p:tgtEl>
                                          <p:spTgt spid="97"/>
                                        </p:tgtEl>
                                        <p:attrNameLst>
                                          <p:attrName>style.visibility</p:attrName>
                                        </p:attrNameLst>
                                      </p:cBhvr>
                                      <p:to>
                                        <p:strVal val="visible"/>
                                      </p:to>
                                    </p:set>
                                    <p:animEffect transition="in" filter="fade">
                                      <p:cBhvr>
                                        <p:cTn id="82" dur="500"/>
                                        <p:tgtEl>
                                          <p:spTgt spid="97"/>
                                        </p:tgtEl>
                                      </p:cBhvr>
                                    </p:animEffect>
                                  </p:childTnLst>
                                </p:cTn>
                              </p:par>
                            </p:childTnLst>
                          </p:cTn>
                        </p:par>
                        <p:par>
                          <p:cTn id="83" fill="hold">
                            <p:stCondLst>
                              <p:cond delay="5000"/>
                            </p:stCondLst>
                            <p:childTnLst>
                              <p:par>
                                <p:cTn id="84" presetID="50" presetClass="path" presetSubtype="0" accel="50000" decel="50000" fill="hold" grpId="1" nodeType="afterEffect">
                                  <p:stCondLst>
                                    <p:cond delay="1000"/>
                                  </p:stCondLst>
                                  <p:childTnLst>
                                    <p:animMotion origin="layout" path="M 5E-6 -5.55112E-17 L 0.0737 -5.55112E-17 C 0.10665 -5.55112E-17 0.1474 0.04421 0.1474 0.08009 L 0.1474 0.16042 " pathEditMode="relative" rAng="0" ptsTypes="AAAA">
                                      <p:cBhvr>
                                        <p:cTn id="85" dur="2000" fill="hold"/>
                                        <p:tgtEl>
                                          <p:spTgt spid="95"/>
                                        </p:tgtEl>
                                        <p:attrNameLst>
                                          <p:attrName>ppt_x</p:attrName>
                                          <p:attrName>ppt_y</p:attrName>
                                        </p:attrNameLst>
                                      </p:cBhvr>
                                      <p:rCtr x="7370" y="8009"/>
                                    </p:animMotion>
                                  </p:childTnLst>
                                </p:cTn>
                              </p:par>
                            </p:childTnLst>
                          </p:cTn>
                        </p:par>
                        <p:par>
                          <p:cTn id="86" fill="hold">
                            <p:stCondLst>
                              <p:cond delay="8000"/>
                            </p:stCondLst>
                            <p:childTnLst>
                              <p:par>
                                <p:cTn id="87" presetID="10" presetClass="exit" presetSubtype="0" fill="hold" grpId="0" nodeType="afterEffect">
                                  <p:stCondLst>
                                    <p:cond delay="1000"/>
                                  </p:stCondLst>
                                  <p:childTnLst>
                                    <p:animEffect transition="out" filter="fade">
                                      <p:cBhvr>
                                        <p:cTn id="88" dur="500"/>
                                        <p:tgtEl>
                                          <p:spTgt spid="96"/>
                                        </p:tgtEl>
                                      </p:cBhvr>
                                    </p:animEffect>
                                    <p:set>
                                      <p:cBhvr>
                                        <p:cTn id="89" dur="1" fill="hold">
                                          <p:stCondLst>
                                            <p:cond delay="499"/>
                                          </p:stCondLst>
                                        </p:cTn>
                                        <p:tgtEl>
                                          <p:spTgt spid="96"/>
                                        </p:tgtEl>
                                        <p:attrNameLst>
                                          <p:attrName>style.visibility</p:attrName>
                                        </p:attrNameLst>
                                      </p:cBhvr>
                                      <p:to>
                                        <p:strVal val="hidden"/>
                                      </p:to>
                                    </p:set>
                                  </p:childTnLst>
                                </p:cTn>
                              </p:par>
                              <p:par>
                                <p:cTn id="90" presetID="10" presetClass="exit" presetSubtype="0" fill="hold" nodeType="withEffect">
                                  <p:stCondLst>
                                    <p:cond delay="1000"/>
                                  </p:stCondLst>
                                  <p:childTnLst>
                                    <p:animEffect transition="out" filter="fade">
                                      <p:cBhvr>
                                        <p:cTn id="91" dur="500"/>
                                        <p:tgtEl>
                                          <p:spTgt spid="97"/>
                                        </p:tgtEl>
                                      </p:cBhvr>
                                    </p:animEffect>
                                    <p:set>
                                      <p:cBhvr>
                                        <p:cTn id="92" dur="1" fill="hold">
                                          <p:stCondLst>
                                            <p:cond delay="499"/>
                                          </p:stCondLst>
                                        </p:cTn>
                                        <p:tgtEl>
                                          <p:spTgt spid="97"/>
                                        </p:tgtEl>
                                        <p:attrNameLst>
                                          <p:attrName>style.visibility</p:attrName>
                                        </p:attrNameLst>
                                      </p:cBhvr>
                                      <p:to>
                                        <p:strVal val="hidden"/>
                                      </p:to>
                                    </p:set>
                                  </p:childTnLst>
                                </p:cTn>
                              </p:par>
                              <p:par>
                                <p:cTn id="93" presetID="10" presetClass="exit" presetSubtype="0" fill="hold" nodeType="withEffect">
                                  <p:stCondLst>
                                    <p:cond delay="1000"/>
                                  </p:stCondLst>
                                  <p:childTnLst>
                                    <p:animEffect transition="out" filter="fade">
                                      <p:cBhvr>
                                        <p:cTn id="94" dur="500"/>
                                        <p:tgtEl>
                                          <p:spTgt spid="99"/>
                                        </p:tgtEl>
                                      </p:cBhvr>
                                    </p:animEffect>
                                    <p:set>
                                      <p:cBhvr>
                                        <p:cTn id="95" dur="1" fill="hold">
                                          <p:stCondLst>
                                            <p:cond delay="499"/>
                                          </p:stCondLst>
                                        </p:cTn>
                                        <p:tgtEl>
                                          <p:spTgt spid="99"/>
                                        </p:tgtEl>
                                        <p:attrNameLst>
                                          <p:attrName>style.visibility</p:attrName>
                                        </p:attrNameLst>
                                      </p:cBhvr>
                                      <p:to>
                                        <p:strVal val="hidden"/>
                                      </p:to>
                                    </p:set>
                                  </p:childTnLst>
                                </p:cTn>
                              </p:par>
                              <p:par>
                                <p:cTn id="96" presetID="10" presetClass="exit" presetSubtype="0" fill="hold" grpId="0" nodeType="withEffect">
                                  <p:stCondLst>
                                    <p:cond delay="1000"/>
                                  </p:stCondLst>
                                  <p:childTnLst>
                                    <p:animEffect transition="out" filter="fade">
                                      <p:cBhvr>
                                        <p:cTn id="97" dur="500"/>
                                        <p:tgtEl>
                                          <p:spTgt spid="98"/>
                                        </p:tgtEl>
                                      </p:cBhvr>
                                    </p:animEffect>
                                    <p:set>
                                      <p:cBhvr>
                                        <p:cTn id="98" dur="1" fill="hold">
                                          <p:stCondLst>
                                            <p:cond delay="499"/>
                                          </p:stCondLst>
                                        </p:cTn>
                                        <p:tgtEl>
                                          <p:spTgt spid="98"/>
                                        </p:tgtEl>
                                        <p:attrNameLst>
                                          <p:attrName>style.visibility</p:attrName>
                                        </p:attrNameLst>
                                      </p:cBhvr>
                                      <p:to>
                                        <p:strVal val="hidden"/>
                                      </p:to>
                                    </p:set>
                                  </p:childTnLst>
                                </p:cTn>
                              </p:par>
                              <p:par>
                                <p:cTn id="99" presetID="10" presetClass="exit" presetSubtype="0" fill="hold" nodeType="withEffect">
                                  <p:stCondLst>
                                    <p:cond delay="1000"/>
                                  </p:stCondLst>
                                  <p:childTnLst>
                                    <p:animEffect transition="out" filter="fade">
                                      <p:cBhvr>
                                        <p:cTn id="100" dur="500"/>
                                        <p:tgtEl>
                                          <p:spTgt spid="104"/>
                                        </p:tgtEl>
                                      </p:cBhvr>
                                    </p:animEffect>
                                    <p:set>
                                      <p:cBhvr>
                                        <p:cTn id="101" dur="1" fill="hold">
                                          <p:stCondLst>
                                            <p:cond delay="499"/>
                                          </p:stCondLst>
                                        </p:cTn>
                                        <p:tgtEl>
                                          <p:spTgt spid="104"/>
                                        </p:tgtEl>
                                        <p:attrNameLst>
                                          <p:attrName>style.visibility</p:attrName>
                                        </p:attrNameLst>
                                      </p:cBhvr>
                                      <p:to>
                                        <p:strVal val="hidden"/>
                                      </p:to>
                                    </p:set>
                                  </p:childTnLst>
                                </p:cTn>
                              </p:par>
                              <p:par>
                                <p:cTn id="102" presetID="10" presetClass="exit" presetSubtype="0" fill="hold" grpId="0" nodeType="withEffect">
                                  <p:stCondLst>
                                    <p:cond delay="1000"/>
                                  </p:stCondLst>
                                  <p:childTnLst>
                                    <p:animEffect transition="out" filter="fade">
                                      <p:cBhvr>
                                        <p:cTn id="103" dur="500"/>
                                        <p:tgtEl>
                                          <p:spTgt spid="103"/>
                                        </p:tgtEl>
                                      </p:cBhvr>
                                    </p:animEffect>
                                    <p:set>
                                      <p:cBhvr>
                                        <p:cTn id="104" dur="1" fill="hold">
                                          <p:stCondLst>
                                            <p:cond delay="499"/>
                                          </p:stCondLst>
                                        </p:cTn>
                                        <p:tgtEl>
                                          <p:spTgt spid="103"/>
                                        </p:tgtEl>
                                        <p:attrNameLst>
                                          <p:attrName>style.visibility</p:attrName>
                                        </p:attrNameLst>
                                      </p:cBhvr>
                                      <p:to>
                                        <p:strVal val="hidden"/>
                                      </p:to>
                                    </p:set>
                                  </p:childTnLst>
                                </p:cTn>
                              </p:par>
                              <p:par>
                                <p:cTn id="105" presetID="10" presetClass="exit" presetSubtype="0" fill="hold" grpId="1" nodeType="withEffect">
                                  <p:stCondLst>
                                    <p:cond delay="1000"/>
                                  </p:stCondLst>
                                  <p:childTnLst>
                                    <p:animEffect transition="out" filter="fade">
                                      <p:cBhvr>
                                        <p:cTn id="106" dur="500"/>
                                        <p:tgtEl>
                                          <p:spTgt spid="54"/>
                                        </p:tgtEl>
                                      </p:cBhvr>
                                    </p:animEffect>
                                    <p:set>
                                      <p:cBhvr>
                                        <p:cTn id="107" dur="1" fill="hold">
                                          <p:stCondLst>
                                            <p:cond delay="499"/>
                                          </p:stCondLst>
                                        </p:cTn>
                                        <p:tgtEl>
                                          <p:spTgt spid="54"/>
                                        </p:tgtEl>
                                        <p:attrNameLst>
                                          <p:attrName>style.visibility</p:attrName>
                                        </p:attrNameLst>
                                      </p:cBhvr>
                                      <p:to>
                                        <p:strVal val="hidden"/>
                                      </p:to>
                                    </p:set>
                                  </p:childTnLst>
                                </p:cTn>
                              </p:par>
                              <p:par>
                                <p:cTn id="108" presetID="10" presetClass="exit" presetSubtype="0" fill="hold" grpId="1" nodeType="withEffect">
                                  <p:stCondLst>
                                    <p:cond delay="1000"/>
                                  </p:stCondLst>
                                  <p:childTnLst>
                                    <p:animEffect transition="out" filter="fade">
                                      <p:cBhvr>
                                        <p:cTn id="109" dur="500"/>
                                        <p:tgtEl>
                                          <p:spTgt spid="101"/>
                                        </p:tgtEl>
                                      </p:cBhvr>
                                    </p:animEffect>
                                    <p:set>
                                      <p:cBhvr>
                                        <p:cTn id="110" dur="1" fill="hold">
                                          <p:stCondLst>
                                            <p:cond delay="499"/>
                                          </p:stCondLst>
                                        </p:cTn>
                                        <p:tgtEl>
                                          <p:spTgt spid="101"/>
                                        </p:tgtEl>
                                        <p:attrNameLst>
                                          <p:attrName>style.visibility</p:attrName>
                                        </p:attrNameLst>
                                      </p:cBhvr>
                                      <p:to>
                                        <p:strVal val="hidden"/>
                                      </p:to>
                                    </p:set>
                                  </p:childTnLst>
                                </p:cTn>
                              </p:par>
                              <p:par>
                                <p:cTn id="111" presetID="10" presetClass="exit" presetSubtype="0" fill="hold" grpId="1" nodeType="withEffect">
                                  <p:stCondLst>
                                    <p:cond delay="1000"/>
                                  </p:stCondLst>
                                  <p:childTnLst>
                                    <p:animEffect transition="out" filter="fade">
                                      <p:cBhvr>
                                        <p:cTn id="112" dur="500"/>
                                        <p:tgtEl>
                                          <p:spTgt spid="100"/>
                                        </p:tgtEl>
                                      </p:cBhvr>
                                    </p:animEffect>
                                    <p:set>
                                      <p:cBhvr>
                                        <p:cTn id="113" dur="1" fill="hold">
                                          <p:stCondLst>
                                            <p:cond delay="499"/>
                                          </p:stCondLst>
                                        </p:cTn>
                                        <p:tgtEl>
                                          <p:spTgt spid="100"/>
                                        </p:tgtEl>
                                        <p:attrNameLst>
                                          <p:attrName>style.visibility</p:attrName>
                                        </p:attrNameLst>
                                      </p:cBhvr>
                                      <p:to>
                                        <p:strVal val="hidden"/>
                                      </p:to>
                                    </p:set>
                                  </p:childTnLst>
                                </p:cTn>
                              </p:par>
                              <p:par>
                                <p:cTn id="114" presetID="10" presetClass="exit" presetSubtype="0" fill="hold" grpId="1" nodeType="withEffect">
                                  <p:stCondLst>
                                    <p:cond delay="1000"/>
                                  </p:stCondLst>
                                  <p:childTnLst>
                                    <p:animEffect transition="out" filter="fade">
                                      <p:cBhvr>
                                        <p:cTn id="115" dur="500"/>
                                        <p:tgtEl>
                                          <p:spTgt spid="102"/>
                                        </p:tgtEl>
                                      </p:cBhvr>
                                    </p:animEffect>
                                    <p:set>
                                      <p:cBhvr>
                                        <p:cTn id="116" dur="1" fill="hold">
                                          <p:stCondLst>
                                            <p:cond delay="499"/>
                                          </p:stCondLst>
                                        </p:cTn>
                                        <p:tgtEl>
                                          <p:spTgt spid="102"/>
                                        </p:tgtEl>
                                        <p:attrNameLst>
                                          <p:attrName>style.visibility</p:attrName>
                                        </p:attrNameLst>
                                      </p:cBhvr>
                                      <p:to>
                                        <p:strVal val="hidden"/>
                                      </p:to>
                                    </p:set>
                                  </p:childTnLst>
                                </p:cTn>
                              </p:par>
                            </p:childTnLst>
                          </p:cTn>
                        </p:par>
                        <p:par>
                          <p:cTn id="117" fill="hold">
                            <p:stCondLst>
                              <p:cond delay="9500"/>
                            </p:stCondLst>
                            <p:childTnLst>
                              <p:par>
                                <p:cTn id="118" presetID="50" presetClass="path" presetSubtype="0" accel="50000" decel="50000" fill="hold" grpId="0" nodeType="afterEffect">
                                  <p:stCondLst>
                                    <p:cond delay="0"/>
                                  </p:stCondLst>
                                  <p:childTnLst>
                                    <p:animMotion origin="layout" path="M 2.08333E-6 -4.44444E-6 L 0.04258 -4.44444E-6 C 0.06133 -4.44444E-6 0.08528 0.06899 0.08528 0.125 L 0.08528 0.25 " pathEditMode="relative" rAng="0" ptsTypes="AAAA">
                                      <p:cBhvr>
                                        <p:cTn id="119" dur="2000" fill="hold"/>
                                        <p:tgtEl>
                                          <p:spTgt spid="81"/>
                                        </p:tgtEl>
                                        <p:attrNameLst>
                                          <p:attrName>ppt_x</p:attrName>
                                          <p:attrName>ppt_y</p:attrName>
                                        </p:attrNameLst>
                                      </p:cBhvr>
                                      <p:rCtr x="4258" y="12500"/>
                                    </p:animMotion>
                                  </p:childTnLst>
                                </p:cTn>
                              </p:par>
                              <p:par>
                                <p:cTn id="120" presetID="50" presetClass="path" presetSubtype="0" accel="50000" decel="50000" fill="hold" grpId="0" nodeType="withEffect">
                                  <p:stCondLst>
                                    <p:cond delay="0"/>
                                  </p:stCondLst>
                                  <p:childTnLst>
                                    <p:animMotion origin="layout" path="M 1.04167E-6 2.96296E-6 L 0.02109 2.96296E-6 C 0.03047 2.96296E-6 0.04232 0.09236 0.04232 0.16759 L 0.04232 0.33541 " pathEditMode="relative" rAng="0" ptsTypes="AAAA">
                                      <p:cBhvr>
                                        <p:cTn id="121" dur="2000" fill="hold"/>
                                        <p:tgtEl>
                                          <p:spTgt spid="75"/>
                                        </p:tgtEl>
                                        <p:attrNameLst>
                                          <p:attrName>ppt_x</p:attrName>
                                          <p:attrName>ppt_y</p:attrName>
                                        </p:attrNameLst>
                                      </p:cBhvr>
                                      <p:rCtr x="2109" y="16759"/>
                                    </p:animMotion>
                                  </p:childTnLst>
                                </p:cTn>
                              </p:par>
                              <p:par>
                                <p:cTn id="122" presetID="50" presetClass="path" presetSubtype="0" accel="50000" decel="50000" fill="hold" grpId="0" nodeType="withEffect">
                                  <p:stCondLst>
                                    <p:cond delay="0"/>
                                  </p:stCondLst>
                                  <p:childTnLst>
                                    <p:animMotion origin="layout" path="M -2.08333E-7 3.33333E-6 L -0.00768 3.33333E-6 C -0.01107 3.33333E-6 -0.01523 0.05578 -0.01523 0.10115 L -0.01523 0.20254 " pathEditMode="relative" rAng="0" ptsTypes="AAAA">
                                      <p:cBhvr>
                                        <p:cTn id="123" dur="2000" fill="hold"/>
                                        <p:tgtEl>
                                          <p:spTgt spid="76"/>
                                        </p:tgtEl>
                                        <p:attrNameLst>
                                          <p:attrName>ppt_x</p:attrName>
                                          <p:attrName>ppt_y</p:attrName>
                                        </p:attrNameLst>
                                      </p:cBhvr>
                                      <p:rCtr x="-768" y="10116"/>
                                    </p:animMotion>
                                  </p:childTnLst>
                                </p:cTn>
                              </p:par>
                            </p:childTnLst>
                          </p:cTn>
                        </p:par>
                        <p:par>
                          <p:cTn id="124" fill="hold">
                            <p:stCondLst>
                              <p:cond delay="11500"/>
                            </p:stCondLst>
                            <p:childTnLst>
                              <p:par>
                                <p:cTn id="125" presetID="50" presetClass="path" presetSubtype="0" accel="50000" decel="50000" fill="hold" grpId="0" nodeType="afterEffect">
                                  <p:stCondLst>
                                    <p:cond delay="0"/>
                                  </p:stCondLst>
                                  <p:childTnLst>
                                    <p:animMotion origin="layout" path="M -8.33333E-7 -3.7037E-7 L -0.01471 -3.7037E-7 C -0.02135 -3.7037E-7 -0.02943 0.08565 -0.02943 0.15532 L -0.02943 0.31088 " pathEditMode="relative" rAng="0" ptsTypes="AAAA">
                                      <p:cBhvr>
                                        <p:cTn id="126" dur="2000" fill="hold"/>
                                        <p:tgtEl>
                                          <p:spTgt spid="77"/>
                                        </p:tgtEl>
                                        <p:attrNameLst>
                                          <p:attrName>ppt_x</p:attrName>
                                          <p:attrName>ppt_y</p:attrName>
                                        </p:attrNameLst>
                                      </p:cBhvr>
                                      <p:rCtr x="-1471" y="15532"/>
                                    </p:animMotion>
                                  </p:childTnLst>
                                </p:cTn>
                              </p:par>
                              <p:par>
                                <p:cTn id="127" presetID="50" presetClass="path" presetSubtype="0" accel="50000" decel="50000" fill="hold" grpId="0" nodeType="withEffect">
                                  <p:stCondLst>
                                    <p:cond delay="0"/>
                                  </p:stCondLst>
                                  <p:childTnLst>
                                    <p:animMotion origin="layout" path="M 0 3.7037E-7 L -0.03737 3.7037E-7 C -0.05417 3.7037E-7 -0.07474 0.06898 -0.07474 0.125 L -0.07474 0.25 " pathEditMode="relative" rAng="0" ptsTypes="AAAA">
                                      <p:cBhvr>
                                        <p:cTn id="128" dur="2000" fill="hold"/>
                                        <p:tgtEl>
                                          <p:spTgt spid="79"/>
                                        </p:tgtEl>
                                        <p:attrNameLst>
                                          <p:attrName>ppt_x</p:attrName>
                                          <p:attrName>ppt_y</p:attrName>
                                        </p:attrNameLst>
                                      </p:cBhvr>
                                      <p:rCtr x="-3737" y="12500"/>
                                    </p:animMotion>
                                  </p:childTnLst>
                                </p:cTn>
                              </p:par>
                              <p:par>
                                <p:cTn id="129" presetID="50" presetClass="path" presetSubtype="0" accel="50000" decel="50000" fill="hold" grpId="0" nodeType="withEffect">
                                  <p:stCondLst>
                                    <p:cond delay="0"/>
                                  </p:stCondLst>
                                  <p:childTnLst>
                                    <p:animMotion origin="layout" path="M 4.16667E-7 1.48148E-6 L -0.04753 1.48148E-6 C -0.06888 1.48148E-6 -0.09505 0.05926 -0.09505 0.10741 L -0.09505 0.21481 " pathEditMode="relative" rAng="0" ptsTypes="AAAA">
                                      <p:cBhvr>
                                        <p:cTn id="130" dur="2000" fill="hold"/>
                                        <p:tgtEl>
                                          <p:spTgt spid="80"/>
                                        </p:tgtEl>
                                        <p:attrNameLst>
                                          <p:attrName>ppt_x</p:attrName>
                                          <p:attrName>ppt_y</p:attrName>
                                        </p:attrNameLst>
                                      </p:cBhvr>
                                      <p:rCtr x="-4753" y="10741"/>
                                    </p:animMotion>
                                  </p:childTnLst>
                                </p:cTn>
                              </p:par>
                            </p:childTnLst>
                          </p:cTn>
                        </p:par>
                        <p:par>
                          <p:cTn id="131" fill="hold">
                            <p:stCondLst>
                              <p:cond delay="13500"/>
                            </p:stCondLst>
                            <p:childTnLst>
                              <p:par>
                                <p:cTn id="132" presetID="50" presetClass="path" presetSubtype="0" accel="50000" decel="50000" fill="hold" grpId="0" nodeType="afterEffect">
                                  <p:stCondLst>
                                    <p:cond delay="0"/>
                                  </p:stCondLst>
                                  <p:childTnLst>
                                    <p:animMotion origin="layout" path="M -2.5E-6 -7.40741E-7 L -0.05846 -7.40741E-7 C -0.08463 -7.40741E-7 -0.11679 0.06898 -0.11679 0.125 L -0.11679 0.25 " pathEditMode="relative" rAng="0" ptsTypes="AAAA">
                                      <p:cBhvr>
                                        <p:cTn id="133" dur="2000" fill="hold"/>
                                        <p:tgtEl>
                                          <p:spTgt spid="78"/>
                                        </p:tgtEl>
                                        <p:attrNameLst>
                                          <p:attrName>ppt_x</p:attrName>
                                          <p:attrName>ppt_y</p:attrName>
                                        </p:attrNameLst>
                                      </p:cBhvr>
                                      <p:rCtr x="-5846" y="12500"/>
                                    </p:animMotion>
                                  </p:childTnLst>
                                </p:cTn>
                              </p:par>
                              <p:par>
                                <p:cTn id="134" presetID="50" presetClass="path" presetSubtype="0" accel="50000" decel="50000" fill="hold" grpId="0" nodeType="withEffect">
                                  <p:stCondLst>
                                    <p:cond delay="0"/>
                                  </p:stCondLst>
                                  <p:childTnLst>
                                    <p:animMotion origin="layout" path="M 8.33333E-7 -3.7037E-7 L 0.06133 -3.7037E-7 C 0.08867 -3.7037E-7 0.12266 0.0463 0.12266 0.08403 L 0.12266 0.16875 " pathEditMode="relative" rAng="0" ptsTypes="AAAA">
                                      <p:cBhvr>
                                        <p:cTn id="135" dur="2000" fill="hold"/>
                                        <p:tgtEl>
                                          <p:spTgt spid="27"/>
                                        </p:tgtEl>
                                        <p:attrNameLst>
                                          <p:attrName>ppt_x</p:attrName>
                                          <p:attrName>ppt_y</p:attrName>
                                        </p:attrNameLst>
                                      </p:cBhvr>
                                      <p:rCtr x="6133" y="8426"/>
                                    </p:animMotion>
                                  </p:childTnLst>
                                </p:cTn>
                              </p:par>
                              <p:par>
                                <p:cTn id="136" presetID="50" presetClass="path" presetSubtype="0" accel="50000" decel="50000" fill="hold" grpId="0" nodeType="withEffect">
                                  <p:stCondLst>
                                    <p:cond delay="0"/>
                                  </p:stCondLst>
                                  <p:childTnLst>
                                    <p:animMotion origin="layout" path="M 4.79167E-6 -7.40741E-7 L 0.0483 -7.40741E-7 C 0.06992 -7.40741E-7 0.09661 0.06898 0.09661 0.125 L 0.09661 0.25 " pathEditMode="relative" rAng="0" ptsTypes="AAAA">
                                      <p:cBhvr>
                                        <p:cTn id="137" dur="2000" fill="hold"/>
                                        <p:tgtEl>
                                          <p:spTgt spid="69"/>
                                        </p:tgtEl>
                                        <p:attrNameLst>
                                          <p:attrName>ppt_x</p:attrName>
                                          <p:attrName>ppt_y</p:attrName>
                                        </p:attrNameLst>
                                      </p:cBhvr>
                                      <p:rCtr x="4831"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P spid="63" grpId="0"/>
      <p:bldP spid="65" grpId="0"/>
      <p:bldP spid="70" grpId="0"/>
      <p:bldP spid="82" grpId="0"/>
      <p:bldP spid="27" grpId="0" animBg="1"/>
      <p:bldP spid="69" grpId="0" animBg="1"/>
      <p:bldP spid="75" grpId="0" animBg="1"/>
      <p:bldP spid="76" grpId="0" animBg="1"/>
      <p:bldP spid="77" grpId="0" animBg="1"/>
      <p:bldP spid="78" grpId="0" animBg="1"/>
      <p:bldP spid="79" grpId="0" animBg="1"/>
      <p:bldP spid="80" grpId="0" animBg="1"/>
      <p:bldP spid="81" grpId="0" animBg="1"/>
      <p:bldP spid="93" grpId="0"/>
      <p:bldP spid="54" grpId="0" animBg="1"/>
      <p:bldP spid="54" grpId="1" animBg="1"/>
      <p:bldP spid="95" grpId="0" animBg="1"/>
      <p:bldP spid="95" grpId="1" animBg="1"/>
      <p:bldP spid="96" grpId="0"/>
      <p:bldP spid="96" grpId="1"/>
      <p:bldP spid="98" grpId="0"/>
      <p:bldP spid="98" grpId="1"/>
      <p:bldP spid="100" grpId="0" animBg="1"/>
      <p:bldP spid="100" grpId="1" animBg="1"/>
      <p:bldP spid="101" grpId="0" animBg="1"/>
      <p:bldP spid="101" grpId="1" animBg="1"/>
      <p:bldP spid="102" grpId="0" animBg="1"/>
      <p:bldP spid="102" grpId="1" animBg="1"/>
      <p:bldP spid="103" grpId="0"/>
      <p:bldP spid="10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737B-DCFD-3669-1538-933BBDF04DCD}"/>
              </a:ext>
            </a:extLst>
          </p:cNvPr>
          <p:cNvSpPr>
            <a:spLocks noGrp="1"/>
          </p:cNvSpPr>
          <p:nvPr>
            <p:ph type="title"/>
          </p:nvPr>
        </p:nvSpPr>
        <p:spPr/>
        <p:txBody>
          <a:bodyPr/>
          <a:lstStyle/>
          <a:p>
            <a:r>
              <a:rPr lang="en-US" dirty="0">
                <a:latin typeface="Ink Free" panose="03080402000500000000" pitchFamily="66" charset="0"/>
                <a:cs typeface="Calibri Light"/>
              </a:rPr>
              <a:t>Objectives</a:t>
            </a:r>
            <a:endParaRPr lang="en-US" dirty="0">
              <a:latin typeface="Ink Free" panose="03080402000500000000" pitchFamily="66" charset="0"/>
            </a:endParaRPr>
          </a:p>
        </p:txBody>
      </p:sp>
      <p:sp>
        <p:nvSpPr>
          <p:cNvPr id="3" name="Content Placeholder 2">
            <a:extLst>
              <a:ext uri="{FF2B5EF4-FFF2-40B4-BE49-F238E27FC236}">
                <a16:creationId xmlns:a16="http://schemas.microsoft.com/office/drawing/2014/main" id="{E9CE1C9C-5BAD-D63D-37B3-4821F2438ED9}"/>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ea typeface="+mn-lt"/>
                <a:cs typeface="+mn-lt"/>
              </a:rPr>
              <a:t>Defend the practice of using a </a:t>
            </a:r>
            <a:r>
              <a:rPr lang="en-US" dirty="0" err="1">
                <a:ea typeface="+mn-lt"/>
                <a:cs typeface="+mn-lt"/>
              </a:rPr>
              <a:t>polypharmaceutical</a:t>
            </a:r>
            <a:r>
              <a:rPr lang="en-US" dirty="0">
                <a:ea typeface="+mn-lt"/>
                <a:cs typeface="+mn-lt"/>
              </a:rPr>
              <a:t> approach to pain management in the palliative care and hospice patient population. </a:t>
            </a:r>
            <a:endParaRPr lang="en-US" dirty="0"/>
          </a:p>
          <a:p>
            <a:pPr marL="514350" indent="-514350">
              <a:buAutoNum type="arabicPeriod"/>
            </a:pPr>
            <a:r>
              <a:rPr lang="en-US" dirty="0">
                <a:ea typeface="+mn-lt"/>
                <a:cs typeface="+mn-lt"/>
              </a:rPr>
              <a:t>Apply emerging literature on pharmacological non-opioid pain management strategies to this population. </a:t>
            </a:r>
          </a:p>
          <a:p>
            <a:pPr marL="514350" indent="-514350">
              <a:buAutoNum type="arabicPeriod"/>
            </a:pPr>
            <a:r>
              <a:rPr lang="en-US" dirty="0">
                <a:ea typeface="+mn-lt"/>
                <a:cs typeface="+mn-lt"/>
              </a:rPr>
              <a:t>Create pharmacological pain management plans for various patient presentations as outlined in case-based discussions. </a:t>
            </a:r>
          </a:p>
          <a:p>
            <a:pPr marL="514350" indent="-514350">
              <a:buAutoNum type="arabicPeriod"/>
            </a:pPr>
            <a:endParaRPr lang="en-US" dirty="0">
              <a:cs typeface="Calibri"/>
            </a:endParaRPr>
          </a:p>
        </p:txBody>
      </p:sp>
    </p:spTree>
    <p:extLst>
      <p:ext uri="{BB962C8B-B14F-4D97-AF65-F5344CB8AC3E}">
        <p14:creationId xmlns:p14="http://schemas.microsoft.com/office/powerpoint/2010/main" val="20741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030192" y="4117812"/>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6681859" y="3912288"/>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1936750" y="4532866"/>
            <a:ext cx="2034475" cy="369332"/>
          </a:xfrm>
          <a:prstGeom prst="rect">
            <a:avLst/>
          </a:prstGeom>
          <a:noFill/>
        </p:spPr>
        <p:txBody>
          <a:bodyPr wrap="square" rtlCol="0">
            <a:spAutoFit/>
          </a:bodyPr>
          <a:lstStyle/>
          <a:p>
            <a:r>
              <a:rPr lang="en-US" b="1" dirty="0">
                <a:latin typeface="Ink Free" panose="03080402000500000000" pitchFamily="66" charset="0"/>
              </a:rPr>
              <a:t>TRPV1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311650"/>
            <a:ext cx="1695417" cy="417163"/>
          </a:xfrm>
          <a:prstGeom prst="line">
            <a:avLst/>
          </a:prstGeom>
          <a:ln w="38100"/>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29593"/>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5004"/>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50736ED0-E310-4ADE-BC9F-8D62E4AFDAB9}"/>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94" name="Straight Connector 93">
            <a:extLst>
              <a:ext uri="{FF2B5EF4-FFF2-40B4-BE49-F238E27FC236}">
                <a16:creationId xmlns:a16="http://schemas.microsoft.com/office/drawing/2014/main" id="{04A312B1-BD89-4872-885A-D368E39C6378}"/>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Rectangle 94">
            <a:extLst>
              <a:ext uri="{FF2B5EF4-FFF2-40B4-BE49-F238E27FC236}">
                <a16:creationId xmlns:a16="http://schemas.microsoft.com/office/drawing/2014/main" id="{D1353D17-EC23-4CE1-8F3E-C6BE065D956E}"/>
              </a:ext>
            </a:extLst>
          </p:cNvPr>
          <p:cNvSpPr/>
          <p:nvPr/>
        </p:nvSpPr>
        <p:spPr>
          <a:xfrm>
            <a:off x="3447498" y="3033777"/>
            <a:ext cx="192419" cy="192419"/>
          </a:xfrm>
          <a:custGeom>
            <a:avLst/>
            <a:gdLst>
              <a:gd name="connsiteX0" fmla="*/ 0 w 192419"/>
              <a:gd name="connsiteY0" fmla="*/ 0 h 192419"/>
              <a:gd name="connsiteX1" fmla="*/ 192419 w 192419"/>
              <a:gd name="connsiteY1" fmla="*/ 0 h 192419"/>
              <a:gd name="connsiteX2" fmla="*/ 192419 w 192419"/>
              <a:gd name="connsiteY2" fmla="*/ 192419 h 192419"/>
              <a:gd name="connsiteX3" fmla="*/ 0 w 192419"/>
              <a:gd name="connsiteY3" fmla="*/ 192419 h 192419"/>
              <a:gd name="connsiteX4" fmla="*/ 0 w 192419"/>
              <a:gd name="connsiteY4" fmla="*/ 0 h 1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9" h="192419" fill="none" extrusionOk="0">
                <a:moveTo>
                  <a:pt x="0" y="0"/>
                </a:moveTo>
                <a:cubicBezTo>
                  <a:pt x="64794" y="-19128"/>
                  <a:pt x="101376" y="20609"/>
                  <a:pt x="192419" y="0"/>
                </a:cubicBezTo>
                <a:cubicBezTo>
                  <a:pt x="192487" y="40468"/>
                  <a:pt x="181839" y="116227"/>
                  <a:pt x="192419" y="192419"/>
                </a:cubicBezTo>
                <a:cubicBezTo>
                  <a:pt x="113722" y="202327"/>
                  <a:pt x="47016" y="174924"/>
                  <a:pt x="0" y="192419"/>
                </a:cubicBezTo>
                <a:cubicBezTo>
                  <a:pt x="-22052" y="134309"/>
                  <a:pt x="14063" y="40983"/>
                  <a:pt x="0" y="0"/>
                </a:cubicBezTo>
                <a:close/>
              </a:path>
              <a:path w="192419" h="192419" stroke="0" extrusionOk="0">
                <a:moveTo>
                  <a:pt x="0" y="0"/>
                </a:moveTo>
                <a:cubicBezTo>
                  <a:pt x="82235" y="-17066"/>
                  <a:pt x="131914" y="15438"/>
                  <a:pt x="192419" y="0"/>
                </a:cubicBezTo>
                <a:cubicBezTo>
                  <a:pt x="200740" y="71965"/>
                  <a:pt x="177861" y="121776"/>
                  <a:pt x="192419" y="192419"/>
                </a:cubicBezTo>
                <a:cubicBezTo>
                  <a:pt x="118725" y="193758"/>
                  <a:pt x="85836" y="189981"/>
                  <a:pt x="0" y="192419"/>
                </a:cubicBezTo>
                <a:cubicBezTo>
                  <a:pt x="-6201" y="112012"/>
                  <a:pt x="7861" y="55547"/>
                  <a:pt x="0" y="0"/>
                </a:cubicBezTo>
                <a:close/>
              </a:path>
            </a:pathLst>
          </a:custGeom>
          <a:solidFill>
            <a:srgbClr val="CCECFF"/>
          </a:solidFill>
          <a:ln w="38100">
            <a:solidFill>
              <a:srgbClr val="66CCF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3A8DBB4D-3F6B-4332-BD11-905D82F5F065}"/>
              </a:ext>
            </a:extLst>
          </p:cNvPr>
          <p:cNvSpPr txBox="1"/>
          <p:nvPr/>
        </p:nvSpPr>
        <p:spPr>
          <a:xfrm>
            <a:off x="1936750" y="2846695"/>
            <a:ext cx="1192903" cy="369332"/>
          </a:xfrm>
          <a:prstGeom prst="rect">
            <a:avLst/>
          </a:prstGeom>
          <a:noFill/>
        </p:spPr>
        <p:txBody>
          <a:bodyPr wrap="square" rtlCol="0">
            <a:spAutoFit/>
          </a:bodyPr>
          <a:lstStyle/>
          <a:p>
            <a:r>
              <a:rPr lang="en-US" b="1" dirty="0">
                <a:latin typeface="Ink Free" panose="03080402000500000000" pitchFamily="66" charset="0"/>
              </a:rPr>
              <a:t>Capsaicin</a:t>
            </a:r>
          </a:p>
        </p:txBody>
      </p:sp>
      <p:cxnSp>
        <p:nvCxnSpPr>
          <p:cNvPr id="97" name="Straight Connector 96">
            <a:extLst>
              <a:ext uri="{FF2B5EF4-FFF2-40B4-BE49-F238E27FC236}">
                <a16:creationId xmlns:a16="http://schemas.microsoft.com/office/drawing/2014/main" id="{8B5A4EF5-4741-45CE-B421-47C90F72C32C}"/>
              </a:ext>
            </a:extLst>
          </p:cNvPr>
          <p:cNvCxnSpPr>
            <a:cxnSpLocks/>
          </p:cNvCxnSpPr>
          <p:nvPr/>
        </p:nvCxnSpPr>
        <p:spPr>
          <a:xfrm>
            <a:off x="3023763" y="3033777"/>
            <a:ext cx="351114" cy="7545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36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1" nodeType="withEffect">
                                  <p:stCondLst>
                                    <p:cond delay="10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100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3"/>
                                        </p:tgtEl>
                                      </p:cBhvr>
                                    </p:animEffect>
                                    <p:set>
                                      <p:cBhvr>
                                        <p:cTn id="51" dur="1" fill="hold">
                                          <p:stCondLst>
                                            <p:cond delay="499"/>
                                          </p:stCondLst>
                                        </p:cTn>
                                        <p:tgtEl>
                                          <p:spTgt spid="8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93"/>
                                        </p:tgtEl>
                                      </p:cBhvr>
                                    </p:animEffect>
                                    <p:set>
                                      <p:cBhvr>
                                        <p:cTn id="54" dur="1" fill="hold">
                                          <p:stCondLst>
                                            <p:cond delay="499"/>
                                          </p:stCondLst>
                                        </p:cTn>
                                        <p:tgtEl>
                                          <p:spTgt spid="9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4"/>
                                        </p:tgtEl>
                                      </p:cBhvr>
                                    </p:animEffect>
                                    <p:set>
                                      <p:cBhvr>
                                        <p:cTn id="57" dur="1" fill="hold">
                                          <p:stCondLst>
                                            <p:cond delay="499"/>
                                          </p:stCondLst>
                                        </p:cTn>
                                        <p:tgtEl>
                                          <p:spTgt spid="9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96"/>
                                        </p:tgtEl>
                                      </p:cBhvr>
                                    </p:animEffect>
                                    <p:set>
                                      <p:cBhvr>
                                        <p:cTn id="60" dur="1" fill="hold">
                                          <p:stCondLst>
                                            <p:cond delay="499"/>
                                          </p:stCondLst>
                                        </p:cTn>
                                        <p:tgtEl>
                                          <p:spTgt spid="9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97"/>
                                        </p:tgtEl>
                                      </p:cBhvr>
                                    </p:animEffect>
                                    <p:set>
                                      <p:cBhvr>
                                        <p:cTn id="63" dur="1" fill="hold">
                                          <p:stCondLst>
                                            <p:cond delay="499"/>
                                          </p:stCondLst>
                                        </p:cTn>
                                        <p:tgtEl>
                                          <p:spTgt spid="97"/>
                                        </p:tgtEl>
                                        <p:attrNameLst>
                                          <p:attrName>style.visibility</p:attrName>
                                        </p:attrNameLst>
                                      </p:cBhvr>
                                      <p:to>
                                        <p:strVal val="hidden"/>
                                      </p:to>
                                    </p:set>
                                  </p:childTnLst>
                                </p:cTn>
                              </p:par>
                            </p:childTnLst>
                          </p:cTn>
                        </p:par>
                        <p:par>
                          <p:cTn id="64" fill="hold">
                            <p:stCondLst>
                              <p:cond delay="500"/>
                            </p:stCondLst>
                            <p:childTnLst>
                              <p:par>
                                <p:cTn id="65" presetID="50" presetClass="path" presetSubtype="0" accel="50000" decel="50000" fill="hold" grpId="1" nodeType="afterEffect">
                                  <p:stCondLst>
                                    <p:cond delay="1000"/>
                                  </p:stCondLst>
                                  <p:childTnLst>
                                    <p:animMotion origin="layout" path="M 5E-6 -5.55112E-17 L 0.0737 -5.55112E-17 C 0.10665 -5.55112E-17 0.1474 0.04421 0.1474 0.08009 L 0.1474 0.16042 " pathEditMode="relative" rAng="0" ptsTypes="AAAA">
                                      <p:cBhvr>
                                        <p:cTn id="66" dur="2000" fill="hold"/>
                                        <p:tgtEl>
                                          <p:spTgt spid="95"/>
                                        </p:tgtEl>
                                        <p:attrNameLst>
                                          <p:attrName>ppt_x</p:attrName>
                                          <p:attrName>ppt_y</p:attrName>
                                        </p:attrNameLst>
                                      </p:cBhvr>
                                      <p:rCtr x="7370" y="8009"/>
                                    </p:animMotion>
                                  </p:childTnLst>
                                </p:cTn>
                              </p:par>
                            </p:childTnLst>
                          </p:cTn>
                        </p:par>
                        <p:par>
                          <p:cTn id="67" fill="hold">
                            <p:stCondLst>
                              <p:cond delay="3500"/>
                            </p:stCondLst>
                            <p:childTnLst>
                              <p:par>
                                <p:cTn id="68" presetID="50" presetClass="path" presetSubtype="0" accel="50000" decel="50000" fill="hold" grpId="0" nodeType="afterEffect">
                                  <p:stCondLst>
                                    <p:cond delay="0"/>
                                  </p:stCondLst>
                                  <p:childTnLst>
                                    <p:animMotion origin="layout" path="M 2.08333E-6 -4.44444E-6 L 0.04258 -4.44444E-6 C 0.06133 -4.44444E-6 0.08528 0.06899 0.08528 0.125 L 0.08528 0.25 " pathEditMode="relative" rAng="0" ptsTypes="AAAA">
                                      <p:cBhvr>
                                        <p:cTn id="69" dur="2000" fill="hold"/>
                                        <p:tgtEl>
                                          <p:spTgt spid="81"/>
                                        </p:tgtEl>
                                        <p:attrNameLst>
                                          <p:attrName>ppt_x</p:attrName>
                                          <p:attrName>ppt_y</p:attrName>
                                        </p:attrNameLst>
                                      </p:cBhvr>
                                      <p:rCtr x="4258" y="12500"/>
                                    </p:animMotion>
                                  </p:childTnLst>
                                </p:cTn>
                              </p:par>
                              <p:par>
                                <p:cTn id="70" presetID="50" presetClass="path" presetSubtype="0" accel="50000" decel="50000" fill="hold" grpId="0" nodeType="withEffect">
                                  <p:stCondLst>
                                    <p:cond delay="0"/>
                                  </p:stCondLst>
                                  <p:childTnLst>
                                    <p:animMotion origin="layout" path="M 1.04167E-6 2.96296E-6 L 0.02109 2.96296E-6 C 0.03047 2.96296E-6 0.04232 0.09236 0.04232 0.16759 L 0.04232 0.33541 " pathEditMode="relative" rAng="0" ptsTypes="AAAA">
                                      <p:cBhvr>
                                        <p:cTn id="71" dur="2000" fill="hold"/>
                                        <p:tgtEl>
                                          <p:spTgt spid="75"/>
                                        </p:tgtEl>
                                        <p:attrNameLst>
                                          <p:attrName>ppt_x</p:attrName>
                                          <p:attrName>ppt_y</p:attrName>
                                        </p:attrNameLst>
                                      </p:cBhvr>
                                      <p:rCtr x="2109" y="16759"/>
                                    </p:animMotion>
                                  </p:childTnLst>
                                </p:cTn>
                              </p:par>
                              <p:par>
                                <p:cTn id="72" presetID="50" presetClass="path" presetSubtype="0" accel="50000" decel="50000" fill="hold" grpId="0" nodeType="withEffect">
                                  <p:stCondLst>
                                    <p:cond delay="0"/>
                                  </p:stCondLst>
                                  <p:childTnLst>
                                    <p:animMotion origin="layout" path="M -2.08333E-7 3.33333E-6 L -0.00768 3.33333E-6 C -0.01107 3.33333E-6 -0.01523 0.05578 -0.01523 0.10115 L -0.01523 0.20254 " pathEditMode="relative" rAng="0" ptsTypes="AAAA">
                                      <p:cBhvr>
                                        <p:cTn id="73" dur="2000" fill="hold"/>
                                        <p:tgtEl>
                                          <p:spTgt spid="76"/>
                                        </p:tgtEl>
                                        <p:attrNameLst>
                                          <p:attrName>ppt_x</p:attrName>
                                          <p:attrName>ppt_y</p:attrName>
                                        </p:attrNameLst>
                                      </p:cBhvr>
                                      <p:rCtr x="-768" y="10116"/>
                                    </p:animMotion>
                                  </p:childTnLst>
                                </p:cTn>
                              </p:par>
                            </p:childTnLst>
                          </p:cTn>
                        </p:par>
                        <p:par>
                          <p:cTn id="74" fill="hold">
                            <p:stCondLst>
                              <p:cond delay="5500"/>
                            </p:stCondLst>
                            <p:childTnLst>
                              <p:par>
                                <p:cTn id="75" presetID="50" presetClass="path" presetSubtype="0" accel="50000" decel="50000" fill="hold" grpId="0" nodeType="afterEffect">
                                  <p:stCondLst>
                                    <p:cond delay="0"/>
                                  </p:stCondLst>
                                  <p:childTnLst>
                                    <p:animMotion origin="layout" path="M -8.33333E-7 -3.7037E-7 L -0.01471 -3.7037E-7 C -0.02135 -3.7037E-7 -0.02943 0.08565 -0.02943 0.15532 L -0.02943 0.31088 " pathEditMode="relative" rAng="0" ptsTypes="AAAA">
                                      <p:cBhvr>
                                        <p:cTn id="76" dur="2000" fill="hold"/>
                                        <p:tgtEl>
                                          <p:spTgt spid="77"/>
                                        </p:tgtEl>
                                        <p:attrNameLst>
                                          <p:attrName>ppt_x</p:attrName>
                                          <p:attrName>ppt_y</p:attrName>
                                        </p:attrNameLst>
                                      </p:cBhvr>
                                      <p:rCtr x="-1471" y="15532"/>
                                    </p:animMotion>
                                  </p:childTnLst>
                                </p:cTn>
                              </p:par>
                              <p:par>
                                <p:cTn id="77" presetID="50" presetClass="path" presetSubtype="0" accel="50000" decel="50000" fill="hold" grpId="0" nodeType="withEffect">
                                  <p:stCondLst>
                                    <p:cond delay="0"/>
                                  </p:stCondLst>
                                  <p:childTnLst>
                                    <p:animMotion origin="layout" path="M 0 3.7037E-7 L -0.03737 3.7037E-7 C -0.05417 3.7037E-7 -0.07474 0.06898 -0.07474 0.125 L -0.07474 0.25 " pathEditMode="relative" rAng="0" ptsTypes="AAAA">
                                      <p:cBhvr>
                                        <p:cTn id="78" dur="2000" fill="hold"/>
                                        <p:tgtEl>
                                          <p:spTgt spid="79"/>
                                        </p:tgtEl>
                                        <p:attrNameLst>
                                          <p:attrName>ppt_x</p:attrName>
                                          <p:attrName>ppt_y</p:attrName>
                                        </p:attrNameLst>
                                      </p:cBhvr>
                                      <p:rCtr x="-3737" y="12500"/>
                                    </p:animMotion>
                                  </p:childTnLst>
                                </p:cTn>
                              </p:par>
                              <p:par>
                                <p:cTn id="79" presetID="50" presetClass="path" presetSubtype="0" accel="50000" decel="50000" fill="hold" grpId="0" nodeType="withEffect">
                                  <p:stCondLst>
                                    <p:cond delay="0"/>
                                  </p:stCondLst>
                                  <p:childTnLst>
                                    <p:animMotion origin="layout" path="M 4.16667E-7 1.48148E-6 L -0.04753 1.48148E-6 C -0.06888 1.48148E-6 -0.09505 0.05926 -0.09505 0.10741 L -0.09505 0.21481 " pathEditMode="relative" rAng="0" ptsTypes="AAAA">
                                      <p:cBhvr>
                                        <p:cTn id="80" dur="2000" fill="hold"/>
                                        <p:tgtEl>
                                          <p:spTgt spid="80"/>
                                        </p:tgtEl>
                                        <p:attrNameLst>
                                          <p:attrName>ppt_x</p:attrName>
                                          <p:attrName>ppt_y</p:attrName>
                                        </p:attrNameLst>
                                      </p:cBhvr>
                                      <p:rCtr x="-4753" y="10741"/>
                                    </p:animMotion>
                                  </p:childTnLst>
                                </p:cTn>
                              </p:par>
                            </p:childTnLst>
                          </p:cTn>
                        </p:par>
                        <p:par>
                          <p:cTn id="81" fill="hold">
                            <p:stCondLst>
                              <p:cond delay="7500"/>
                            </p:stCondLst>
                            <p:childTnLst>
                              <p:par>
                                <p:cTn id="82" presetID="50" presetClass="path" presetSubtype="0" accel="50000" decel="50000" fill="hold" grpId="0" nodeType="afterEffect">
                                  <p:stCondLst>
                                    <p:cond delay="0"/>
                                  </p:stCondLst>
                                  <p:childTnLst>
                                    <p:animMotion origin="layout" path="M -2.5E-6 -7.40741E-7 L -0.05846 -7.40741E-7 C -0.08463 -7.40741E-7 -0.11679 0.06898 -0.11679 0.125 L -0.11679 0.25 " pathEditMode="relative" rAng="0" ptsTypes="AAAA">
                                      <p:cBhvr>
                                        <p:cTn id="83" dur="2000" fill="hold"/>
                                        <p:tgtEl>
                                          <p:spTgt spid="78"/>
                                        </p:tgtEl>
                                        <p:attrNameLst>
                                          <p:attrName>ppt_x</p:attrName>
                                          <p:attrName>ppt_y</p:attrName>
                                        </p:attrNameLst>
                                      </p:cBhvr>
                                      <p:rCtr x="-5846" y="12500"/>
                                    </p:animMotion>
                                  </p:childTnLst>
                                </p:cTn>
                              </p:par>
                              <p:par>
                                <p:cTn id="84" presetID="50" presetClass="path" presetSubtype="0" accel="50000" decel="50000" fill="hold" grpId="0" nodeType="withEffect">
                                  <p:stCondLst>
                                    <p:cond delay="0"/>
                                  </p:stCondLst>
                                  <p:childTnLst>
                                    <p:animMotion origin="layout" path="M 8.33333E-7 -3.7037E-7 L 0.06133 -3.7037E-7 C 0.08867 -3.7037E-7 0.12266 0.0463 0.12266 0.08403 L 0.12266 0.16875 " pathEditMode="relative" rAng="0" ptsTypes="AAAA">
                                      <p:cBhvr>
                                        <p:cTn id="85" dur="2000" fill="hold"/>
                                        <p:tgtEl>
                                          <p:spTgt spid="27"/>
                                        </p:tgtEl>
                                        <p:attrNameLst>
                                          <p:attrName>ppt_x</p:attrName>
                                          <p:attrName>ppt_y</p:attrName>
                                        </p:attrNameLst>
                                      </p:cBhvr>
                                      <p:rCtr x="6133" y="8426"/>
                                    </p:animMotion>
                                  </p:childTnLst>
                                </p:cTn>
                              </p:par>
                              <p:par>
                                <p:cTn id="86" presetID="50" presetClass="path" presetSubtype="0" accel="50000" decel="50000" fill="hold" grpId="0" nodeType="withEffect">
                                  <p:stCondLst>
                                    <p:cond delay="0"/>
                                  </p:stCondLst>
                                  <p:childTnLst>
                                    <p:animMotion origin="layout" path="M 4.79167E-6 -7.40741E-7 L 0.0483 -7.40741E-7 C 0.06992 -7.40741E-7 0.09661 0.06898 0.09661 0.125 L 0.09661 0.25 " pathEditMode="relative" rAng="0" ptsTypes="AAAA">
                                      <p:cBhvr>
                                        <p:cTn id="87" dur="2000" fill="hold"/>
                                        <p:tgtEl>
                                          <p:spTgt spid="69"/>
                                        </p:tgtEl>
                                        <p:attrNameLst>
                                          <p:attrName>ppt_x</p:attrName>
                                          <p:attrName>ppt_y</p:attrName>
                                        </p:attrNameLst>
                                      </p:cBhvr>
                                      <p:rCtr x="4831"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P spid="63" grpId="0"/>
      <p:bldP spid="65" grpId="0"/>
      <p:bldP spid="70" grpId="0"/>
      <p:bldP spid="82" grpId="0"/>
      <p:bldP spid="27" grpId="0" animBg="1"/>
      <p:bldP spid="69" grpId="0" animBg="1"/>
      <p:bldP spid="75" grpId="0" animBg="1"/>
      <p:bldP spid="76" grpId="0" animBg="1"/>
      <p:bldP spid="77" grpId="0" animBg="1"/>
      <p:bldP spid="78" grpId="0" animBg="1"/>
      <p:bldP spid="79" grpId="0" animBg="1"/>
      <p:bldP spid="80" grpId="0" animBg="1"/>
      <p:bldP spid="81" grpId="0" animBg="1"/>
      <p:bldP spid="93" grpId="0"/>
      <p:bldP spid="95" grpId="0" animBg="1"/>
      <p:bldP spid="95" grpId="1" animBg="1"/>
      <p:bldP spid="96" grpId="0"/>
      <p:bldP spid="96"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26DC-2559-4492-818F-92FF3B665246}"/>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ABE0CD48-B4A3-4241-821E-2BE1A083A754}"/>
              </a:ext>
            </a:extLst>
          </p:cNvPr>
          <p:cNvSpPr>
            <a:spLocks noGrp="1"/>
          </p:cNvSpPr>
          <p:nvPr>
            <p:ph sz="half" idx="1"/>
          </p:nvPr>
        </p:nvSpPr>
        <p:spPr/>
        <p:txBody>
          <a:bodyPr/>
          <a:lstStyle/>
          <a:p>
            <a:r>
              <a:rPr lang="en-US" dirty="0"/>
              <a:t>Cream</a:t>
            </a:r>
          </a:p>
          <a:p>
            <a:r>
              <a:rPr lang="en-US" dirty="0"/>
              <a:t>Patch</a:t>
            </a:r>
          </a:p>
        </p:txBody>
      </p:sp>
      <p:sp>
        <p:nvSpPr>
          <p:cNvPr id="4" name="Content Placeholder 3">
            <a:extLst>
              <a:ext uri="{FF2B5EF4-FFF2-40B4-BE49-F238E27FC236}">
                <a16:creationId xmlns:a16="http://schemas.microsoft.com/office/drawing/2014/main" id="{EB13F718-5848-4AE3-9AD3-B7E510235DD9}"/>
              </a:ext>
            </a:extLst>
          </p:cNvPr>
          <p:cNvSpPr>
            <a:spLocks noGrp="1"/>
          </p:cNvSpPr>
          <p:nvPr>
            <p:ph sz="half" idx="2"/>
          </p:nvPr>
        </p:nvSpPr>
        <p:spPr/>
        <p:txBody>
          <a:bodyPr/>
          <a:lstStyle/>
          <a:p>
            <a:r>
              <a:rPr lang="en-US" dirty="0"/>
              <a:t>Postherpetic neuralgia</a:t>
            </a:r>
          </a:p>
          <a:p>
            <a:r>
              <a:rPr lang="en-US" dirty="0"/>
              <a:t>Diabetic peripheral neuropathy</a:t>
            </a:r>
          </a:p>
          <a:p>
            <a:r>
              <a:rPr lang="en-US" dirty="0"/>
              <a:t>Postsurgical persistent pain</a:t>
            </a:r>
          </a:p>
        </p:txBody>
      </p:sp>
    </p:spTree>
    <p:extLst>
      <p:ext uri="{BB962C8B-B14F-4D97-AF65-F5344CB8AC3E}">
        <p14:creationId xmlns:p14="http://schemas.microsoft.com/office/powerpoint/2010/main" val="74909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BD90BD-44F6-4C17-A048-5ED9AE880966}"/>
              </a:ext>
            </a:extLst>
          </p:cNvPr>
          <p:cNvSpPr/>
          <p:nvPr/>
        </p:nvSpPr>
        <p:spPr>
          <a:xfrm>
            <a:off x="0" y="1"/>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a:xfrm>
            <a:off x="3155576" y="365125"/>
            <a:ext cx="8198224" cy="1325563"/>
          </a:xfrm>
        </p:spPr>
        <p:txBody>
          <a:bodyPr/>
          <a:lstStyle/>
          <a:p>
            <a:r>
              <a:rPr lang="en-US" dirty="0">
                <a:latin typeface="Ink Free" panose="03080402000500000000" pitchFamily="66" charset="0"/>
              </a:rPr>
              <a:t>When to Reach for a Topical Analgesic</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a:xfrm>
            <a:off x="3155576" y="1825625"/>
            <a:ext cx="4023360" cy="4351338"/>
          </a:xfrm>
        </p:spPr>
        <p:txBody>
          <a:bodyPr/>
          <a:lstStyle/>
          <a:p>
            <a:r>
              <a:rPr lang="en-US" dirty="0"/>
              <a:t>Neuropathic pain</a:t>
            </a:r>
          </a:p>
          <a:p>
            <a:r>
              <a:rPr lang="en-US" dirty="0"/>
              <a:t>Osteoarthritis</a:t>
            </a:r>
          </a:p>
          <a:p>
            <a:endParaRPr lang="en-US" dirty="0"/>
          </a:p>
          <a:p>
            <a:r>
              <a:rPr lang="en-US" dirty="0"/>
              <a:t>Systemic risks &gt; benefits</a:t>
            </a:r>
          </a:p>
        </p:txBody>
      </p:sp>
      <p:sp>
        <p:nvSpPr>
          <p:cNvPr id="9" name="Rectangle: Rounded Corners 8">
            <a:extLst>
              <a:ext uri="{FF2B5EF4-FFF2-40B4-BE49-F238E27FC236}">
                <a16:creationId xmlns:a16="http://schemas.microsoft.com/office/drawing/2014/main" id="{022CCD3A-AAF3-420F-9AF7-56EB86C5031D}"/>
              </a:ext>
            </a:extLst>
          </p:cNvPr>
          <p:cNvSpPr/>
          <p:nvPr/>
        </p:nvSpPr>
        <p:spPr>
          <a:xfrm>
            <a:off x="384048" y="1077469"/>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 action="ppaction://hlinksldjump"/>
              </a:rPr>
              <a:t>Med List</a:t>
            </a:r>
            <a:endParaRPr lang="en-US" sz="3000" dirty="0">
              <a:latin typeface="Ink Free" panose="03080402000500000000" pitchFamily="66" charset="0"/>
            </a:endParaRPr>
          </a:p>
        </p:txBody>
      </p:sp>
      <p:sp>
        <p:nvSpPr>
          <p:cNvPr id="10" name="Rectangle: Rounded Corners 9">
            <a:extLst>
              <a:ext uri="{FF2B5EF4-FFF2-40B4-BE49-F238E27FC236}">
                <a16:creationId xmlns:a16="http://schemas.microsoft.com/office/drawing/2014/main" id="{2F8C02D0-89EC-4EC0-8E2B-3163F88D58BC}"/>
              </a:ext>
            </a:extLst>
          </p:cNvPr>
          <p:cNvSpPr/>
          <p:nvPr/>
        </p:nvSpPr>
        <p:spPr>
          <a:xfrm>
            <a:off x="384048" y="2708545"/>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3" action="ppaction://hlinksldjump"/>
              </a:rPr>
              <a:t>Return to Case 1</a:t>
            </a:r>
            <a:endParaRPr lang="en-US" sz="3000" dirty="0">
              <a:latin typeface="Ink Free" panose="03080402000500000000" pitchFamily="66" charset="0"/>
            </a:endParaRPr>
          </a:p>
        </p:txBody>
      </p:sp>
      <p:sp>
        <p:nvSpPr>
          <p:cNvPr id="11" name="Rectangle: Rounded Corners 10">
            <a:extLst>
              <a:ext uri="{FF2B5EF4-FFF2-40B4-BE49-F238E27FC236}">
                <a16:creationId xmlns:a16="http://schemas.microsoft.com/office/drawing/2014/main" id="{530D58D2-6E88-4438-A113-74678032E321}"/>
              </a:ext>
            </a:extLst>
          </p:cNvPr>
          <p:cNvSpPr/>
          <p:nvPr/>
        </p:nvSpPr>
        <p:spPr>
          <a:xfrm>
            <a:off x="429768" y="4339622"/>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4" action="ppaction://hlinksldjump"/>
              </a:rPr>
              <a:t>Return to Case 2</a:t>
            </a:r>
            <a:endParaRPr lang="en-US" sz="3000" dirty="0">
              <a:latin typeface="Ink Free" panose="03080402000500000000" pitchFamily="66" charset="0"/>
            </a:endParaRPr>
          </a:p>
        </p:txBody>
      </p:sp>
    </p:spTree>
    <p:extLst>
      <p:ext uri="{BB962C8B-B14F-4D97-AF65-F5344CB8AC3E}">
        <p14:creationId xmlns:p14="http://schemas.microsoft.com/office/powerpoint/2010/main" val="85209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Anti-Depressants</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5460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5" descr="Old man using walker">
            <a:extLst>
              <a:ext uri="{FF2B5EF4-FFF2-40B4-BE49-F238E27FC236}">
                <a16:creationId xmlns:a16="http://schemas.microsoft.com/office/drawing/2014/main" id="{3505483D-D93D-48F6-B67A-168D95A9CF72}"/>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3" y="681037"/>
            <a:ext cx="2752393" cy="5710188"/>
          </a:xfrm>
          <a:prstGeom prst="rect">
            <a:avLst/>
          </a:prstGeom>
        </p:spPr>
      </p:pic>
      <p:sp>
        <p:nvSpPr>
          <p:cNvPr id="2" name="Title 1">
            <a:extLst>
              <a:ext uri="{FF2B5EF4-FFF2-40B4-BE49-F238E27FC236}">
                <a16:creationId xmlns:a16="http://schemas.microsoft.com/office/drawing/2014/main" id="{F32F4A7F-630A-4F15-8B7B-6208AF3B7980}"/>
              </a:ext>
            </a:extLst>
          </p:cNvPr>
          <p:cNvSpPr>
            <a:spLocks noGrp="1"/>
          </p:cNvSpPr>
          <p:nvPr>
            <p:ph type="title"/>
          </p:nvPr>
        </p:nvSpPr>
        <p:spPr/>
        <p:txBody>
          <a:bodyPr/>
          <a:lstStyle/>
          <a:p>
            <a:r>
              <a:rPr lang="en-US" dirty="0">
                <a:latin typeface="Ink Free" panose="03080402000500000000" pitchFamily="66" charset="0"/>
              </a:rPr>
              <a:t>Indications</a:t>
            </a:r>
          </a:p>
        </p:txBody>
      </p:sp>
      <p:sp>
        <p:nvSpPr>
          <p:cNvPr id="3" name="Content Placeholder 2">
            <a:extLst>
              <a:ext uri="{FF2B5EF4-FFF2-40B4-BE49-F238E27FC236}">
                <a16:creationId xmlns:a16="http://schemas.microsoft.com/office/drawing/2014/main" id="{AECD25F9-35FF-4E5D-9F83-883271A0AFB9}"/>
              </a:ext>
            </a:extLst>
          </p:cNvPr>
          <p:cNvSpPr>
            <a:spLocks noGrp="1"/>
          </p:cNvSpPr>
          <p:nvPr>
            <p:ph sz="half" idx="1"/>
          </p:nvPr>
        </p:nvSpPr>
        <p:spPr/>
        <p:txBody>
          <a:bodyPr/>
          <a:lstStyle/>
          <a:p>
            <a:r>
              <a:rPr lang="en-US" dirty="0"/>
              <a:t>Neuropathic pain</a:t>
            </a:r>
          </a:p>
        </p:txBody>
      </p:sp>
      <p:pic>
        <p:nvPicPr>
          <p:cNvPr id="6" name="Content Placeholder 5" descr="Old man using walker">
            <a:extLst>
              <a:ext uri="{FF2B5EF4-FFF2-40B4-BE49-F238E27FC236}">
                <a16:creationId xmlns:a16="http://schemas.microsoft.com/office/drawing/2014/main" id="{2A7DFEA9-E2F6-4DCA-9419-22F2658371C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4" y="681037"/>
            <a:ext cx="2752393" cy="5710188"/>
          </a:xfrm>
        </p:spPr>
      </p:pic>
      <p:pic>
        <p:nvPicPr>
          <p:cNvPr id="13" name="Content Placeholder 5" descr="Old man using walker">
            <a:extLst>
              <a:ext uri="{FF2B5EF4-FFF2-40B4-BE49-F238E27FC236}">
                <a16:creationId xmlns:a16="http://schemas.microsoft.com/office/drawing/2014/main" id="{CB34E8D7-B5E4-44DB-882A-E18FA946C79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5071" t="86378" r="57342" b="5475"/>
          <a:stretch/>
        </p:blipFill>
        <p:spPr>
          <a:xfrm>
            <a:off x="7675881" y="5613401"/>
            <a:ext cx="208834" cy="465203"/>
          </a:xfrm>
          <a:prstGeom prst="rect">
            <a:avLst/>
          </a:prstGeom>
        </p:spPr>
      </p:pic>
      <p:pic>
        <p:nvPicPr>
          <p:cNvPr id="14" name="Content Placeholder 5" descr="Old man using walker">
            <a:extLst>
              <a:ext uri="{FF2B5EF4-FFF2-40B4-BE49-F238E27FC236}">
                <a16:creationId xmlns:a16="http://schemas.microsoft.com/office/drawing/2014/main" id="{EF4017BB-F061-43E8-8A29-0F890F7D028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6882" t="85069" r="34838" b="4758"/>
          <a:stretch/>
        </p:blipFill>
        <p:spPr>
          <a:xfrm>
            <a:off x="8001000" y="5538587"/>
            <a:ext cx="503147" cy="580923"/>
          </a:xfrm>
          <a:prstGeom prst="rtTriangle">
            <a:avLst/>
          </a:prstGeom>
        </p:spPr>
      </p:pic>
      <p:pic>
        <p:nvPicPr>
          <p:cNvPr id="16" name="Graphic 15" descr="Lightning bolt with solid fill">
            <a:extLst>
              <a:ext uri="{FF2B5EF4-FFF2-40B4-BE49-F238E27FC236}">
                <a16:creationId xmlns:a16="http://schemas.microsoft.com/office/drawing/2014/main" id="{CCEF54F6-2B64-4F7A-A35D-EC33EA945F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35180">
            <a:off x="7395820" y="3408271"/>
            <a:ext cx="527966" cy="1265370"/>
          </a:xfrm>
          <a:prstGeom prst="rect">
            <a:avLst/>
          </a:prstGeom>
        </p:spPr>
      </p:pic>
    </p:spTree>
    <p:extLst>
      <p:ext uri="{BB962C8B-B14F-4D97-AF65-F5344CB8AC3E}">
        <p14:creationId xmlns:p14="http://schemas.microsoft.com/office/powerpoint/2010/main" val="4104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6" presetClass="emph" presetSubtype="0" repeatCount="4000" fill="hold" nodeType="withEffect">
                                  <p:stCondLst>
                                    <p:cond delay="0"/>
                                  </p:stCondLst>
                                  <p:childTnLst>
                                    <p:animEffect transition="out" filter="fade">
                                      <p:cBhvr>
                                        <p:cTn id="25" dur="1000" tmFilter="0, 0; .2, .5; .8, .5; 1, 0"/>
                                        <p:tgtEl>
                                          <p:spTgt spid="13"/>
                                        </p:tgtEl>
                                      </p:cBhvr>
                                    </p:animEffect>
                                    <p:animScale>
                                      <p:cBhvr>
                                        <p:cTn id="26" dur="500" autoRev="1" fill="hold"/>
                                        <p:tgtEl>
                                          <p:spTgt spid="13"/>
                                        </p:tgtEl>
                                      </p:cBhvr>
                                      <p:by x="105000" y="105000"/>
                                    </p:animScale>
                                  </p:childTnLst>
                                </p:cTn>
                              </p:par>
                              <p:par>
                                <p:cTn id="27" presetID="26" presetClass="emph" presetSubtype="0" repeatCount="4000" fill="hold" nodeType="withEffect">
                                  <p:stCondLst>
                                    <p:cond delay="0"/>
                                  </p:stCondLst>
                                  <p:childTnLst>
                                    <p:animEffect transition="out" filter="fade">
                                      <p:cBhvr>
                                        <p:cTn id="28" dur="1000" tmFilter="0, 0; .2, .5; .8, .5; 1, 0"/>
                                        <p:tgtEl>
                                          <p:spTgt spid="14"/>
                                        </p:tgtEl>
                                      </p:cBhvr>
                                    </p:animEffect>
                                    <p:animScale>
                                      <p:cBhvr>
                                        <p:cTn id="29" dur="500" autoRev="1" fill="hold"/>
                                        <p:tgtEl>
                                          <p:spTgt spid="14"/>
                                        </p:tgtEl>
                                      </p:cBhvr>
                                      <p:by x="105000" y="105000"/>
                                    </p:animScale>
                                  </p:childTnLst>
                                </p:cTn>
                              </p:par>
                              <p:par>
                                <p:cTn id="30" presetID="26" presetClass="emph" presetSubtype="0" repeatCount="4000" fill="hold" nodeType="withEffect">
                                  <p:stCondLst>
                                    <p:cond delay="0"/>
                                  </p:stCondLst>
                                  <p:childTnLst>
                                    <p:animEffect transition="out" filter="fade">
                                      <p:cBhvr>
                                        <p:cTn id="31" dur="1000" tmFilter="0, 0; .2, .5; .8, .5; 1, 0"/>
                                        <p:tgtEl>
                                          <p:spTgt spid="16"/>
                                        </p:tgtEl>
                                      </p:cBhvr>
                                    </p:animEffect>
                                    <p:animScale>
                                      <p:cBhvr>
                                        <p:cTn id="32"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TCAs</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3374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a:extLst>
              <a:ext uri="{FF2B5EF4-FFF2-40B4-BE49-F238E27FC236}">
                <a16:creationId xmlns:a16="http://schemas.microsoft.com/office/drawing/2014/main" id="{EFDFE229-BC2F-4C5C-AE71-390918E727DB}"/>
              </a:ext>
            </a:extLst>
          </p:cNvPr>
          <p:cNvSpPr/>
          <p:nvPr/>
        </p:nvSpPr>
        <p:spPr>
          <a:xfrm>
            <a:off x="4282633" y="4149524"/>
            <a:ext cx="315123" cy="369332"/>
          </a:xfrm>
          <a:custGeom>
            <a:avLst/>
            <a:gdLst>
              <a:gd name="connsiteX0" fmla="*/ 0 w 315123"/>
              <a:gd name="connsiteY0" fmla="*/ 78781 h 369332"/>
              <a:gd name="connsiteX1" fmla="*/ 236342 w 315123"/>
              <a:gd name="connsiteY1" fmla="*/ 78781 h 369332"/>
              <a:gd name="connsiteX2" fmla="*/ 236342 w 315123"/>
              <a:gd name="connsiteY2" fmla="*/ 369332 h 369332"/>
              <a:gd name="connsiteX3" fmla="*/ 0 w 315123"/>
              <a:gd name="connsiteY3" fmla="*/ 369332 h 369332"/>
              <a:gd name="connsiteX4" fmla="*/ 0 w 315123"/>
              <a:gd name="connsiteY4" fmla="*/ 78781 h 369332"/>
              <a:gd name="connsiteX0" fmla="*/ 236342 w 315123"/>
              <a:gd name="connsiteY0" fmla="*/ 78781 h 369332"/>
              <a:gd name="connsiteX1" fmla="*/ 315123 w 315123"/>
              <a:gd name="connsiteY1" fmla="*/ 0 h 369332"/>
              <a:gd name="connsiteX2" fmla="*/ 315123 w 315123"/>
              <a:gd name="connsiteY2" fmla="*/ 290551 h 369332"/>
              <a:gd name="connsiteX3" fmla="*/ 236342 w 315123"/>
              <a:gd name="connsiteY3" fmla="*/ 369332 h 369332"/>
              <a:gd name="connsiteX4" fmla="*/ 236342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236342 w 315123"/>
              <a:gd name="connsiteY3" fmla="*/ 78781 h 369332"/>
              <a:gd name="connsiteX4" fmla="*/ 0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315123 w 315123"/>
              <a:gd name="connsiteY3" fmla="*/ 290551 h 369332"/>
              <a:gd name="connsiteX4" fmla="*/ 236342 w 315123"/>
              <a:gd name="connsiteY4" fmla="*/ 369332 h 369332"/>
              <a:gd name="connsiteX5" fmla="*/ 0 w 315123"/>
              <a:gd name="connsiteY5" fmla="*/ 369332 h 369332"/>
              <a:gd name="connsiteX6" fmla="*/ 0 w 315123"/>
              <a:gd name="connsiteY6" fmla="*/ 78781 h 369332"/>
              <a:gd name="connsiteX7" fmla="*/ 0 w 315123"/>
              <a:gd name="connsiteY7" fmla="*/ 78781 h 369332"/>
              <a:gd name="connsiteX8" fmla="*/ 236342 w 315123"/>
              <a:gd name="connsiteY8" fmla="*/ 78781 h 369332"/>
              <a:gd name="connsiteX9" fmla="*/ 315123 w 315123"/>
              <a:gd name="connsiteY9" fmla="*/ 0 h 369332"/>
              <a:gd name="connsiteX10" fmla="*/ 236342 w 315123"/>
              <a:gd name="connsiteY10" fmla="*/ 78781 h 369332"/>
              <a:gd name="connsiteX11" fmla="*/ 236342 w 315123"/>
              <a:gd name="connsiteY11" fmla="*/ 369332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123" h="369332" stroke="0" extrusionOk="0">
                <a:moveTo>
                  <a:pt x="0" y="78781"/>
                </a:moveTo>
                <a:cubicBezTo>
                  <a:pt x="115605" y="65172"/>
                  <a:pt x="140386" y="91132"/>
                  <a:pt x="236342" y="78781"/>
                </a:cubicBezTo>
                <a:cubicBezTo>
                  <a:pt x="257585" y="178826"/>
                  <a:pt x="217236" y="277665"/>
                  <a:pt x="236342" y="369332"/>
                </a:cubicBezTo>
                <a:cubicBezTo>
                  <a:pt x="184863" y="383582"/>
                  <a:pt x="56035" y="353942"/>
                  <a:pt x="0" y="369332"/>
                </a:cubicBezTo>
                <a:cubicBezTo>
                  <a:pt x="-6799" y="290389"/>
                  <a:pt x="3156" y="223933"/>
                  <a:pt x="0" y="78781"/>
                </a:cubicBezTo>
                <a:close/>
              </a:path>
              <a:path w="315123" h="369332" fill="darkenLess" stroke="0" extrusionOk="0">
                <a:moveTo>
                  <a:pt x="236342" y="78781"/>
                </a:moveTo>
                <a:cubicBezTo>
                  <a:pt x="247939" y="58055"/>
                  <a:pt x="287393" y="30305"/>
                  <a:pt x="315123" y="0"/>
                </a:cubicBezTo>
                <a:cubicBezTo>
                  <a:pt x="347371" y="135080"/>
                  <a:pt x="313733" y="213671"/>
                  <a:pt x="315123" y="290551"/>
                </a:cubicBezTo>
                <a:cubicBezTo>
                  <a:pt x="302367" y="320069"/>
                  <a:pt x="255172" y="343794"/>
                  <a:pt x="236342" y="369332"/>
                </a:cubicBezTo>
                <a:cubicBezTo>
                  <a:pt x="214930" y="303818"/>
                  <a:pt x="267508" y="154728"/>
                  <a:pt x="236342" y="78781"/>
                </a:cubicBezTo>
                <a:close/>
              </a:path>
              <a:path w="315123" h="369332" fill="lightenLess" stroke="0" extrusionOk="0">
                <a:moveTo>
                  <a:pt x="0" y="78781"/>
                </a:moveTo>
                <a:cubicBezTo>
                  <a:pt x="26582" y="38366"/>
                  <a:pt x="61977" y="18137"/>
                  <a:pt x="78781" y="0"/>
                </a:cubicBezTo>
                <a:cubicBezTo>
                  <a:pt x="148220" y="-4564"/>
                  <a:pt x="258672" y="5487"/>
                  <a:pt x="315123" y="0"/>
                </a:cubicBezTo>
                <a:cubicBezTo>
                  <a:pt x="279264" y="37252"/>
                  <a:pt x="255724" y="54720"/>
                  <a:pt x="236342" y="78781"/>
                </a:cubicBezTo>
                <a:cubicBezTo>
                  <a:pt x="173946" y="91630"/>
                  <a:pt x="88363" y="66219"/>
                  <a:pt x="0" y="78781"/>
                </a:cubicBezTo>
                <a:close/>
              </a:path>
              <a:path w="315123" h="369332" fill="none" extrusionOk="0">
                <a:moveTo>
                  <a:pt x="0" y="78781"/>
                </a:moveTo>
                <a:cubicBezTo>
                  <a:pt x="30466" y="39621"/>
                  <a:pt x="49594" y="41004"/>
                  <a:pt x="78781" y="0"/>
                </a:cubicBezTo>
                <a:cubicBezTo>
                  <a:pt x="146616" y="-19104"/>
                  <a:pt x="229131" y="921"/>
                  <a:pt x="315123" y="0"/>
                </a:cubicBezTo>
                <a:cubicBezTo>
                  <a:pt x="320768" y="88274"/>
                  <a:pt x="296117" y="205299"/>
                  <a:pt x="315123" y="290551"/>
                </a:cubicBezTo>
                <a:cubicBezTo>
                  <a:pt x="288262" y="330497"/>
                  <a:pt x="250818" y="345569"/>
                  <a:pt x="236342" y="369332"/>
                </a:cubicBezTo>
                <a:cubicBezTo>
                  <a:pt x="136490" y="384853"/>
                  <a:pt x="81461" y="358545"/>
                  <a:pt x="0" y="369332"/>
                </a:cubicBezTo>
                <a:cubicBezTo>
                  <a:pt x="-7836" y="279699"/>
                  <a:pt x="5982" y="218575"/>
                  <a:pt x="0" y="78781"/>
                </a:cubicBezTo>
                <a:close/>
                <a:moveTo>
                  <a:pt x="0" y="78781"/>
                </a:moveTo>
                <a:cubicBezTo>
                  <a:pt x="69281" y="67517"/>
                  <a:pt x="123904" y="93349"/>
                  <a:pt x="236342" y="78781"/>
                </a:cubicBezTo>
                <a:cubicBezTo>
                  <a:pt x="268310" y="39181"/>
                  <a:pt x="301216" y="27594"/>
                  <a:pt x="315123" y="0"/>
                </a:cubicBezTo>
                <a:moveTo>
                  <a:pt x="236342" y="78781"/>
                </a:moveTo>
                <a:cubicBezTo>
                  <a:pt x="246710" y="221751"/>
                  <a:pt x="227173" y="246632"/>
                  <a:pt x="236342" y="369332"/>
                </a:cubicBezTo>
              </a:path>
              <a:path w="315123" h="369332" fill="none" stroke="0" extrusionOk="0">
                <a:moveTo>
                  <a:pt x="0" y="78781"/>
                </a:moveTo>
                <a:cubicBezTo>
                  <a:pt x="29144" y="45337"/>
                  <a:pt x="62333" y="20796"/>
                  <a:pt x="78781" y="0"/>
                </a:cubicBezTo>
                <a:cubicBezTo>
                  <a:pt x="169236" y="-25621"/>
                  <a:pt x="252647" y="896"/>
                  <a:pt x="315123" y="0"/>
                </a:cubicBezTo>
                <a:cubicBezTo>
                  <a:pt x="330538" y="79804"/>
                  <a:pt x="312370" y="168436"/>
                  <a:pt x="315123" y="290551"/>
                </a:cubicBezTo>
                <a:cubicBezTo>
                  <a:pt x="287265" y="332500"/>
                  <a:pt x="250373" y="337823"/>
                  <a:pt x="236342" y="369332"/>
                </a:cubicBezTo>
                <a:cubicBezTo>
                  <a:pt x="120839" y="381949"/>
                  <a:pt x="113377" y="346415"/>
                  <a:pt x="0" y="369332"/>
                </a:cubicBezTo>
                <a:cubicBezTo>
                  <a:pt x="-15940" y="225155"/>
                  <a:pt x="17854" y="140708"/>
                  <a:pt x="0" y="78781"/>
                </a:cubicBezTo>
                <a:close/>
                <a:moveTo>
                  <a:pt x="0" y="78781"/>
                </a:moveTo>
                <a:cubicBezTo>
                  <a:pt x="52039" y="75628"/>
                  <a:pt x="177643" y="86422"/>
                  <a:pt x="236342" y="78781"/>
                </a:cubicBezTo>
                <a:cubicBezTo>
                  <a:pt x="269163" y="40451"/>
                  <a:pt x="289624" y="36833"/>
                  <a:pt x="315123" y="0"/>
                </a:cubicBezTo>
                <a:moveTo>
                  <a:pt x="236342" y="78781"/>
                </a:moveTo>
                <a:cubicBezTo>
                  <a:pt x="242103" y="152610"/>
                  <a:pt x="217690" y="291502"/>
                  <a:pt x="236342" y="369332"/>
                </a:cubicBezTo>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74015580">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75D82A2-4621-4FD2-B659-8A2658EE569D}"/>
              </a:ext>
            </a:extLst>
          </p:cNvPr>
          <p:cNvGrpSpPr/>
          <p:nvPr/>
        </p:nvGrpSpPr>
        <p:grpSpPr>
          <a:xfrm>
            <a:off x="5151579" y="1114434"/>
            <a:ext cx="746567" cy="746567"/>
            <a:chOff x="5053630" y="1234357"/>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53630" y="123435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55899" y="13532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35439" y="14811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60699" y="16580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185326" y="14925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24043" y="161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26913" y="12831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08298" y="17647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08299" y="151540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77329" y="14029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39269" y="16490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01884" y="16066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24315" y="167351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56629" y="13549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51976" y="155366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46642" y="17892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69953" y="179665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296812" y="148598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AE9"/>
          </a:solidFill>
          <a:ln>
            <a:solidFill>
              <a:srgbClr val="FFF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2268419" y="1605795"/>
            <a:ext cx="1985770" cy="369332"/>
          </a:xfrm>
          <a:prstGeom prst="rect">
            <a:avLst/>
          </a:prstGeom>
          <a:noFill/>
        </p:spPr>
        <p:txBody>
          <a:bodyPr wrap="square" rtlCol="0">
            <a:spAutoFit/>
          </a:bodyPr>
          <a:lstStyle/>
          <a:p>
            <a:r>
              <a:rPr lang="en-US" b="1" dirty="0">
                <a:latin typeface="Ink Free" panose="03080402000500000000" pitchFamily="66" charset="0"/>
              </a:rPr>
              <a:t>Serotonin</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355160" y="1418305"/>
            <a:ext cx="1928115" cy="397476"/>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3" name="Cylinder 72">
            <a:extLst>
              <a:ext uri="{FF2B5EF4-FFF2-40B4-BE49-F238E27FC236}">
                <a16:creationId xmlns:a16="http://schemas.microsoft.com/office/drawing/2014/main" id="{800ED2B3-46B1-4FAC-8E71-93290327DFD5}"/>
              </a:ext>
            </a:extLst>
          </p:cNvPr>
          <p:cNvSpPr/>
          <p:nvPr/>
        </p:nvSpPr>
        <p:spPr>
          <a:xfrm rot="1668431">
            <a:off x="3855273" y="2436914"/>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62D348C6-029B-429C-9B76-5BC7156E1E61}"/>
              </a:ext>
            </a:extLst>
          </p:cNvPr>
          <p:cNvSpPr txBox="1"/>
          <p:nvPr/>
        </p:nvSpPr>
        <p:spPr>
          <a:xfrm>
            <a:off x="1112580" y="2605184"/>
            <a:ext cx="2367459" cy="646331"/>
          </a:xfrm>
          <a:prstGeom prst="rect">
            <a:avLst/>
          </a:prstGeom>
          <a:noFill/>
        </p:spPr>
        <p:txBody>
          <a:bodyPr wrap="square" rtlCol="0">
            <a:spAutoFit/>
          </a:bodyPr>
          <a:lstStyle/>
          <a:p>
            <a:r>
              <a:rPr lang="en-US" b="1" dirty="0">
                <a:latin typeface="Ink Free" panose="03080402000500000000" pitchFamily="66" charset="0"/>
              </a:rPr>
              <a:t>Serotonin </a:t>
            </a:r>
          </a:p>
          <a:p>
            <a:r>
              <a:rPr lang="en-US" b="1" dirty="0">
                <a:latin typeface="Ink Free" panose="03080402000500000000" pitchFamily="66" charset="0"/>
              </a:rPr>
              <a:t>Reuptake Channel</a:t>
            </a:r>
          </a:p>
        </p:txBody>
      </p:sp>
      <p:cxnSp>
        <p:nvCxnSpPr>
          <p:cNvPr id="94" name="Straight Connector 93">
            <a:extLst>
              <a:ext uri="{FF2B5EF4-FFF2-40B4-BE49-F238E27FC236}">
                <a16:creationId xmlns:a16="http://schemas.microsoft.com/office/drawing/2014/main" id="{4797C7F3-04D7-4C00-B8DE-FF8278416AE0}"/>
              </a:ext>
            </a:extLst>
          </p:cNvPr>
          <p:cNvCxnSpPr>
            <a:cxnSpLocks/>
          </p:cNvCxnSpPr>
          <p:nvPr/>
        </p:nvCxnSpPr>
        <p:spPr>
          <a:xfrm flipV="1">
            <a:off x="2990923" y="2962460"/>
            <a:ext cx="692601" cy="79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9A0278AD-2959-4F17-9756-6F4A3DAF56C3}"/>
              </a:ext>
            </a:extLst>
          </p:cNvPr>
          <p:cNvSpPr txBox="1"/>
          <p:nvPr/>
        </p:nvSpPr>
        <p:spPr>
          <a:xfrm>
            <a:off x="1325300" y="4081299"/>
            <a:ext cx="2424141" cy="369332"/>
          </a:xfrm>
          <a:prstGeom prst="rect">
            <a:avLst/>
          </a:prstGeom>
          <a:noFill/>
        </p:spPr>
        <p:txBody>
          <a:bodyPr wrap="square" rtlCol="0">
            <a:spAutoFit/>
          </a:bodyPr>
          <a:lstStyle/>
          <a:p>
            <a:r>
              <a:rPr lang="en-US" b="1" dirty="0">
                <a:latin typeface="Ink Free" panose="03080402000500000000" pitchFamily="66" charset="0"/>
              </a:rPr>
              <a:t>Serotonin Receptor</a:t>
            </a:r>
          </a:p>
        </p:txBody>
      </p:sp>
      <p:cxnSp>
        <p:nvCxnSpPr>
          <p:cNvPr id="96" name="Straight Connector 95">
            <a:extLst>
              <a:ext uri="{FF2B5EF4-FFF2-40B4-BE49-F238E27FC236}">
                <a16:creationId xmlns:a16="http://schemas.microsoft.com/office/drawing/2014/main" id="{173B0B21-9ABD-44BA-8743-803A458FC4F4}"/>
              </a:ext>
            </a:extLst>
          </p:cNvPr>
          <p:cNvCxnSpPr>
            <a:cxnSpLocks/>
          </p:cNvCxnSpPr>
          <p:nvPr/>
        </p:nvCxnSpPr>
        <p:spPr>
          <a:xfrm flipV="1">
            <a:off x="3321924" y="4248999"/>
            <a:ext cx="920198" cy="28247"/>
          </a:xfrm>
          <a:prstGeom prst="line">
            <a:avLst/>
          </a:prstGeom>
          <a:ln w="38100"/>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836E57DB-1518-4F7C-B3C5-4768222B41FC}"/>
              </a:ext>
            </a:extLst>
          </p:cNvPr>
          <p:cNvSpPr/>
          <p:nvPr/>
        </p:nvSpPr>
        <p:spPr>
          <a:xfrm>
            <a:off x="4277553" y="36064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0C6B0A-BA26-4A8E-A2F9-14E55E889E7F}"/>
              </a:ext>
            </a:extLst>
          </p:cNvPr>
          <p:cNvSpPr/>
          <p:nvPr/>
        </p:nvSpPr>
        <p:spPr>
          <a:xfrm>
            <a:off x="4311003" y="386939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125A002-6B48-412A-9391-6B498A527361}"/>
              </a:ext>
            </a:extLst>
          </p:cNvPr>
          <p:cNvSpPr/>
          <p:nvPr/>
        </p:nvSpPr>
        <p:spPr>
          <a:xfrm>
            <a:off x="4676803" y="32359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DC28C24-0AF8-44FE-8155-29D61A64533E}"/>
              </a:ext>
            </a:extLst>
          </p:cNvPr>
          <p:cNvSpPr/>
          <p:nvPr/>
        </p:nvSpPr>
        <p:spPr>
          <a:xfrm>
            <a:off x="4698096" y="34583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A3AEB66-D1C3-4033-8501-A8019510F940}"/>
              </a:ext>
            </a:extLst>
          </p:cNvPr>
          <p:cNvSpPr/>
          <p:nvPr/>
        </p:nvSpPr>
        <p:spPr>
          <a:xfrm>
            <a:off x="4751354" y="367410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EC23398-F095-4B72-A588-21E136AC8994}"/>
              </a:ext>
            </a:extLst>
          </p:cNvPr>
          <p:cNvSpPr/>
          <p:nvPr/>
        </p:nvSpPr>
        <p:spPr>
          <a:xfrm>
            <a:off x="4865553" y="302369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A32D114-B669-4CE9-95EB-E90060FCABB6}"/>
              </a:ext>
            </a:extLst>
          </p:cNvPr>
          <p:cNvSpPr/>
          <p:nvPr/>
        </p:nvSpPr>
        <p:spPr>
          <a:xfrm>
            <a:off x="4848009" y="32105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9E0398E-161C-4502-985E-33E8EB4B8AB3}"/>
              </a:ext>
            </a:extLst>
          </p:cNvPr>
          <p:cNvSpPr/>
          <p:nvPr/>
        </p:nvSpPr>
        <p:spPr>
          <a:xfrm>
            <a:off x="4903571" y="34207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24CAA94-80B1-4C02-AA6F-DE96DBC1C6C6}"/>
              </a:ext>
            </a:extLst>
          </p:cNvPr>
          <p:cNvSpPr/>
          <p:nvPr/>
        </p:nvSpPr>
        <p:spPr>
          <a:xfrm>
            <a:off x="5100852" y="311693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6090172-927E-4425-9D2B-90B892532706}"/>
              </a:ext>
            </a:extLst>
          </p:cNvPr>
          <p:cNvSpPr/>
          <p:nvPr/>
        </p:nvSpPr>
        <p:spPr>
          <a:xfrm>
            <a:off x="5088151" y="33409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288254B-E797-4566-87C8-AEE0A2930124}"/>
              </a:ext>
            </a:extLst>
          </p:cNvPr>
          <p:cNvSpPr/>
          <p:nvPr/>
        </p:nvSpPr>
        <p:spPr>
          <a:xfrm>
            <a:off x="4996212" y="36791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F40415F-166F-4C15-928E-41515EC6C2B0}"/>
              </a:ext>
            </a:extLst>
          </p:cNvPr>
          <p:cNvSpPr/>
          <p:nvPr/>
        </p:nvSpPr>
        <p:spPr>
          <a:xfrm>
            <a:off x="4857871" y="4059112"/>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C27CBBB0-C164-45D5-A17B-F2E391929741}"/>
              </a:ext>
            </a:extLst>
          </p:cNvPr>
          <p:cNvSpPr/>
          <p:nvPr/>
        </p:nvSpPr>
        <p:spPr>
          <a:xfrm>
            <a:off x="5023691" y="38961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6A54AE7-CEF7-4AA9-AC8F-E10676FA0BCC}"/>
              </a:ext>
            </a:extLst>
          </p:cNvPr>
          <p:cNvSpPr/>
          <p:nvPr/>
        </p:nvSpPr>
        <p:spPr>
          <a:xfrm>
            <a:off x="5190946" y="371561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2F26A78-9E05-4DE7-950D-B17D06A327AD}"/>
              </a:ext>
            </a:extLst>
          </p:cNvPr>
          <p:cNvSpPr/>
          <p:nvPr/>
        </p:nvSpPr>
        <p:spPr>
          <a:xfrm>
            <a:off x="5271545" y="34640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229941C-3638-429D-9E4E-4D574C8DD4FD}"/>
              </a:ext>
            </a:extLst>
          </p:cNvPr>
          <p:cNvSpPr/>
          <p:nvPr/>
        </p:nvSpPr>
        <p:spPr>
          <a:xfrm>
            <a:off x="5732285" y="38952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DE4DF4D9-3F2A-43FC-A31B-CD481284889A}"/>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3"/>
                                        </p:tgtEl>
                                      </p:cBhvr>
                                    </p:animEffect>
                                    <p:set>
                                      <p:cBhvr>
                                        <p:cTn id="37" dur="1" fill="hold">
                                          <p:stCondLst>
                                            <p:cond delay="499"/>
                                          </p:stCondLst>
                                        </p:cTn>
                                        <p:tgtEl>
                                          <p:spTgt spid="9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4"/>
                                        </p:tgtEl>
                                      </p:cBhvr>
                                    </p:animEffect>
                                    <p:set>
                                      <p:cBhvr>
                                        <p:cTn id="40" dur="1" fill="hold">
                                          <p:stCondLst>
                                            <p:cond delay="499"/>
                                          </p:stCondLst>
                                        </p:cTn>
                                        <p:tgtEl>
                                          <p:spTgt spid="9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6"/>
                                        </p:tgtEl>
                                      </p:cBhvr>
                                    </p:animEffect>
                                    <p:set>
                                      <p:cBhvr>
                                        <p:cTn id="46" dur="1" fill="hold">
                                          <p:stCondLst>
                                            <p:cond delay="499"/>
                                          </p:stCondLst>
                                        </p:cTn>
                                        <p:tgtEl>
                                          <p:spTgt spid="96"/>
                                        </p:tgtEl>
                                        <p:attrNameLst>
                                          <p:attrName>style.visibility</p:attrName>
                                        </p:attrNameLst>
                                      </p:cBhvr>
                                      <p:to>
                                        <p:strVal val="hidden"/>
                                      </p:to>
                                    </p:set>
                                  </p:childTnLst>
                                </p:cTn>
                              </p:par>
                            </p:childTnLst>
                          </p:cTn>
                        </p:par>
                        <p:par>
                          <p:cTn id="47" fill="hold">
                            <p:stCondLst>
                              <p:cond delay="500"/>
                            </p:stCondLst>
                            <p:childTnLst>
                              <p:par>
                                <p:cTn id="4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9" dur="2000" fill="hold"/>
                                        <p:tgtEl>
                                          <p:spTgt spid="51"/>
                                        </p:tgtEl>
                                        <p:attrNameLst>
                                          <p:attrName>ppt_x</p:attrName>
                                          <p:attrName>ppt_y</p:attrName>
                                        </p:attrNameLst>
                                      </p:cBhvr>
                                      <p:rCtr x="-3190" y="12153"/>
                                    </p:animMotion>
                                  </p:childTnLst>
                                </p:cTn>
                              </p:par>
                              <p:par>
                                <p:cTn id="5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51" dur="2000" fill="hold"/>
                                        <p:tgtEl>
                                          <p:spTgt spid="55"/>
                                        </p:tgtEl>
                                        <p:attrNameLst>
                                          <p:attrName>ppt_x</p:attrName>
                                          <p:attrName>ppt_y</p:attrName>
                                        </p:attrNameLst>
                                      </p:cBhvr>
                                      <p:rCtr x="-6237" y="11667"/>
                                    </p:animMotion>
                                  </p:childTnLst>
                                </p:cTn>
                              </p:par>
                              <p:par>
                                <p:cTn id="5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53" dur="2000" fill="hold"/>
                                        <p:tgtEl>
                                          <p:spTgt spid="60"/>
                                        </p:tgtEl>
                                        <p:attrNameLst>
                                          <p:attrName>ppt_x</p:attrName>
                                          <p:attrName>ppt_y</p:attrName>
                                        </p:attrNameLst>
                                      </p:cBhvr>
                                      <p:rCtr x="-8359" y="11921"/>
                                    </p:animMotion>
                                  </p:childTnLst>
                                </p:cTn>
                              </p:par>
                              <p:par>
                                <p:cTn id="5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55" dur="2000" fill="hold"/>
                                        <p:tgtEl>
                                          <p:spTgt spid="57"/>
                                        </p:tgtEl>
                                        <p:attrNameLst>
                                          <p:attrName>ppt_x</p:attrName>
                                          <p:attrName>ppt_y</p:attrName>
                                        </p:attrNameLst>
                                      </p:cBhvr>
                                      <p:rCtr x="-7370" y="13611"/>
                                    </p:animMotion>
                                  </p:childTnLst>
                                </p:cTn>
                              </p:par>
                              <p:par>
                                <p:cTn id="5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7" dur="2000" fill="hold"/>
                                        <p:tgtEl>
                                          <p:spTgt spid="49"/>
                                        </p:tgtEl>
                                        <p:attrNameLst>
                                          <p:attrName>ppt_x</p:attrName>
                                          <p:attrName>ppt_y</p:attrName>
                                        </p:attrNameLst>
                                      </p:cBhvr>
                                      <p:rCtr x="-9388" y="10995"/>
                                    </p:animMotion>
                                  </p:childTnLst>
                                </p:cTn>
                              </p:par>
                              <p:par>
                                <p:cTn id="5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9" dur="2000" fill="hold"/>
                                        <p:tgtEl>
                                          <p:spTgt spid="58"/>
                                        </p:tgtEl>
                                        <p:attrNameLst>
                                          <p:attrName>ppt_x</p:attrName>
                                          <p:attrName>ppt_y</p:attrName>
                                        </p:attrNameLst>
                                      </p:cBhvr>
                                      <p:rCtr x="-5586" y="7593"/>
                                    </p:animMotion>
                                  </p:childTnLst>
                                </p:cTn>
                              </p:par>
                              <p:par>
                                <p:cTn id="6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61" dur="2000" fill="hold"/>
                                        <p:tgtEl>
                                          <p:spTgt spid="59"/>
                                        </p:tgtEl>
                                        <p:attrNameLst>
                                          <p:attrName>ppt_x</p:attrName>
                                          <p:attrName>ppt_y</p:attrName>
                                        </p:attrNameLst>
                                      </p:cBhvr>
                                      <p:rCtr x="-4284" y="10023"/>
                                    </p:animMotion>
                                  </p:childTnLst>
                                </p:cTn>
                              </p:par>
                              <p:par>
                                <p:cTn id="6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63" dur="2000" fill="hold"/>
                                        <p:tgtEl>
                                          <p:spTgt spid="53"/>
                                        </p:tgtEl>
                                        <p:attrNameLst>
                                          <p:attrName>ppt_x</p:attrName>
                                          <p:attrName>ppt_y</p:attrName>
                                        </p:attrNameLst>
                                      </p:cBhvr>
                                      <p:rCtr x="-5586" y="10162"/>
                                    </p:animMotion>
                                  </p:childTnLst>
                                </p:cTn>
                              </p:par>
                              <p:par>
                                <p:cTn id="6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65" dur="2000" fill="hold"/>
                                        <p:tgtEl>
                                          <p:spTgt spid="56"/>
                                        </p:tgtEl>
                                        <p:attrNameLst>
                                          <p:attrName>ppt_x</p:attrName>
                                          <p:attrName>ppt_y</p:attrName>
                                        </p:attrNameLst>
                                      </p:cBhvr>
                                      <p:rCtr x="-5404" y="8194"/>
                                    </p:animMotion>
                                  </p:childTnLst>
                                </p:cTn>
                              </p:par>
                            </p:childTnLst>
                          </p:cTn>
                        </p:par>
                        <p:par>
                          <p:cTn id="66" fill="hold">
                            <p:stCondLst>
                              <p:cond delay="2500"/>
                            </p:stCondLst>
                            <p:childTnLst>
                              <p:par>
                                <p:cTn id="67" presetID="42" presetClass="path" presetSubtype="0" accel="50000" decel="50000" fill="hold" nodeType="afterEffect">
                                  <p:stCondLst>
                                    <p:cond delay="0"/>
                                  </p:stCondLst>
                                  <p:childTnLst>
                                    <p:animMotion origin="layout" path="M -0.00052 1.85185E-6 L -0.04935 0.08379 " pathEditMode="relative" rAng="0" ptsTypes="AA">
                                      <p:cBhvr>
                                        <p:cTn id="68" dur="2000" fill="hold"/>
                                        <p:tgtEl>
                                          <p:spTgt spid="52"/>
                                        </p:tgtEl>
                                        <p:attrNameLst>
                                          <p:attrName>ppt_x</p:attrName>
                                          <p:attrName>ppt_y</p:attrName>
                                        </p:attrNameLst>
                                      </p:cBhvr>
                                      <p:rCtr x="-2448" y="4190"/>
                                    </p:animMotion>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0"/>
                            </p:stCondLst>
                            <p:childTnLst>
                              <p:par>
                                <p:cTn id="74" presetID="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childTnLst>
                                </p:cTn>
                              </p:par>
                              <p:par>
                                <p:cTn id="110" presetID="10" presetClass="exit" presetSubtype="0" fill="hold" nodeType="withEffect">
                                  <p:stCondLst>
                                    <p:cond delay="0"/>
                                  </p:stCondLst>
                                  <p:childTnLst>
                                    <p:animEffect transition="out" filter="fade">
                                      <p:cBhvr>
                                        <p:cTn id="111" dur="500"/>
                                        <p:tgtEl>
                                          <p:spTgt spid="52"/>
                                        </p:tgtEl>
                                      </p:cBhvr>
                                    </p:animEffect>
                                    <p:set>
                                      <p:cBhvr>
                                        <p:cTn id="112" dur="1" fill="hold">
                                          <p:stCondLst>
                                            <p:cond delay="499"/>
                                          </p:stCondLst>
                                        </p:cTn>
                                        <p:tgtEl>
                                          <p:spTgt spid="52"/>
                                        </p:tgtEl>
                                        <p:attrNameLst>
                                          <p:attrName>style.visibility</p:attrName>
                                        </p:attrNameLst>
                                      </p:cBhvr>
                                      <p:to>
                                        <p:strVal val="hidden"/>
                                      </p:to>
                                    </p:set>
                                  </p:childTnLst>
                                </p:cTn>
                              </p:par>
                            </p:childTnLst>
                          </p:cTn>
                        </p:par>
                        <p:par>
                          <p:cTn id="113" fill="hold">
                            <p:stCondLst>
                              <p:cond delay="5500"/>
                            </p:stCondLst>
                            <p:childTnLst>
                              <p:par>
                                <p:cTn id="114" presetID="42" presetClass="path" presetSubtype="0" accel="50000" decel="50000" fill="hold" grpId="1" nodeType="afterEffect">
                                  <p:stCondLst>
                                    <p:cond delay="0"/>
                                  </p:stCondLst>
                                  <p:childTnLst>
                                    <p:animMotion origin="layout" path="M -1.45833E-6 -3.7037E-6 L 0.02643 0.15926 " pathEditMode="relative" rAng="0" ptsTypes="AA">
                                      <p:cBhvr>
                                        <p:cTn id="115" dur="2000" fill="hold"/>
                                        <p:tgtEl>
                                          <p:spTgt spid="46"/>
                                        </p:tgtEl>
                                        <p:attrNameLst>
                                          <p:attrName>ppt_x</p:attrName>
                                          <p:attrName>ppt_y</p:attrName>
                                        </p:attrNameLst>
                                      </p:cBhvr>
                                      <p:rCtr x="1315" y="7963"/>
                                    </p:animMotion>
                                  </p:childTnLst>
                                </p:cTn>
                              </p:par>
                              <p:par>
                                <p:cTn id="116" presetID="42" presetClass="path" presetSubtype="0" accel="50000" decel="50000" fill="hold" grpId="1" nodeType="withEffect">
                                  <p:stCondLst>
                                    <p:cond delay="0"/>
                                  </p:stCondLst>
                                  <p:childTnLst>
                                    <p:animMotion origin="layout" path="M 2.29167E-6 2.22222E-6 L -0.03021 0.14467 " pathEditMode="relative" rAng="0" ptsTypes="AA">
                                      <p:cBhvr>
                                        <p:cTn id="117" dur="2000" fill="hold"/>
                                        <p:tgtEl>
                                          <p:spTgt spid="45"/>
                                        </p:tgtEl>
                                        <p:attrNameLst>
                                          <p:attrName>ppt_x</p:attrName>
                                          <p:attrName>ppt_y</p:attrName>
                                        </p:attrNameLst>
                                      </p:cBhvr>
                                      <p:rCtr x="-1510" y="7222"/>
                                    </p:animMotion>
                                  </p:childTnLst>
                                </p:cTn>
                              </p:par>
                              <p:par>
                                <p:cTn id="118" presetID="42" presetClass="path" presetSubtype="0" accel="50000" decel="50000" fill="hold" grpId="1" nodeType="withEffect">
                                  <p:stCondLst>
                                    <p:cond delay="0"/>
                                  </p:stCondLst>
                                  <p:childTnLst>
                                    <p:animMotion origin="layout" path="M 4.16667E-7 -4.07407E-6 L -0.00378 0.26829 " pathEditMode="relative" rAng="0" ptsTypes="AA">
                                      <p:cBhvr>
                                        <p:cTn id="119" dur="2000" fill="hold"/>
                                        <p:tgtEl>
                                          <p:spTgt spid="37"/>
                                        </p:tgtEl>
                                        <p:attrNameLst>
                                          <p:attrName>ppt_x</p:attrName>
                                          <p:attrName>ppt_y</p:attrName>
                                        </p:attrNameLst>
                                      </p:cBhvr>
                                      <p:rCtr x="-195" y="13403"/>
                                    </p:animMotion>
                                  </p:childTnLst>
                                </p:cTn>
                              </p:par>
                              <p:par>
                                <p:cTn id="120" presetID="42" presetClass="path" presetSubtype="0" accel="50000" decel="50000" fill="hold" grpId="1" nodeType="withEffect">
                                  <p:stCondLst>
                                    <p:cond delay="0"/>
                                  </p:stCondLst>
                                  <p:childTnLst>
                                    <p:animMotion origin="layout" path="M 4.16667E-7 -4.81481E-6 L -0.0612 0.25672 " pathEditMode="relative" rAng="0" ptsTypes="AA">
                                      <p:cBhvr>
                                        <p:cTn id="121" dur="2000" fill="hold"/>
                                        <p:tgtEl>
                                          <p:spTgt spid="33"/>
                                        </p:tgtEl>
                                        <p:attrNameLst>
                                          <p:attrName>ppt_x</p:attrName>
                                          <p:attrName>ppt_y</p:attrName>
                                        </p:attrNameLst>
                                      </p:cBhvr>
                                      <p:rCtr x="-3060" y="12824"/>
                                    </p:animMotion>
                                  </p:childTnLst>
                                </p:cTn>
                              </p:par>
                              <p:par>
                                <p:cTn id="122" presetID="42" presetClass="path" presetSubtype="0" accel="50000" decel="50000" fill="hold" grpId="1" nodeType="withEffect">
                                  <p:stCondLst>
                                    <p:cond delay="0"/>
                                  </p:stCondLst>
                                  <p:childTnLst>
                                    <p:animMotion origin="layout" path="M -1.45833E-6 2.96296E-6 L -0.07135 0.2331 " pathEditMode="relative" rAng="0" ptsTypes="AA">
                                      <p:cBhvr>
                                        <p:cTn id="123" dur="2000" fill="hold"/>
                                        <p:tgtEl>
                                          <p:spTgt spid="44"/>
                                        </p:tgtEl>
                                        <p:attrNameLst>
                                          <p:attrName>ppt_x</p:attrName>
                                          <p:attrName>ppt_y</p:attrName>
                                        </p:attrNameLst>
                                      </p:cBhvr>
                                      <p:rCtr x="-3568" y="11644"/>
                                    </p:animMotion>
                                  </p:childTnLst>
                                </p:cTn>
                              </p:par>
                              <p:par>
                                <p:cTn id="124" presetID="42" presetClass="path" presetSubtype="0" accel="50000" decel="50000" fill="hold" grpId="1" nodeType="withEffect">
                                  <p:stCondLst>
                                    <p:cond delay="0"/>
                                  </p:stCondLst>
                                  <p:childTnLst>
                                    <p:animMotion origin="layout" path="M 4.58333E-6 3.7037E-7 L 0.03125 0.14398 " pathEditMode="relative" rAng="0" ptsTypes="AA">
                                      <p:cBhvr>
                                        <p:cTn id="125" dur="2000" fill="hold"/>
                                        <p:tgtEl>
                                          <p:spTgt spid="42"/>
                                        </p:tgtEl>
                                        <p:attrNameLst>
                                          <p:attrName>ppt_x</p:attrName>
                                          <p:attrName>ppt_y</p:attrName>
                                        </p:attrNameLst>
                                      </p:cBhvr>
                                      <p:rCtr x="1563" y="7199"/>
                                    </p:animMotion>
                                  </p:childTnLst>
                                </p:cTn>
                              </p:par>
                              <p:par>
                                <p:cTn id="126" presetID="42" presetClass="path" presetSubtype="0" accel="50000" decel="50000" fill="hold" grpId="1" nodeType="withEffect">
                                  <p:stCondLst>
                                    <p:cond delay="0"/>
                                  </p:stCondLst>
                                  <p:childTnLst>
                                    <p:animMotion origin="layout" path="M 1.45833E-6 -1.85185E-6 L 0.0168 0.26667 " pathEditMode="relative" rAng="0" ptsTypes="AA">
                                      <p:cBhvr>
                                        <p:cTn id="127" dur="2000" fill="hold"/>
                                        <p:tgtEl>
                                          <p:spTgt spid="35"/>
                                        </p:tgtEl>
                                        <p:attrNameLst>
                                          <p:attrName>ppt_x</p:attrName>
                                          <p:attrName>ppt_y</p:attrName>
                                        </p:attrNameLst>
                                      </p:cBhvr>
                                      <p:rCtr x="833" y="13333"/>
                                    </p:animMotion>
                                  </p:childTnLst>
                                </p:cTn>
                              </p:par>
                              <p:par>
                                <p:cTn id="128" presetID="42" presetClass="path" presetSubtype="0" accel="50000" decel="50000" fill="hold" grpId="1" nodeType="withEffect">
                                  <p:stCondLst>
                                    <p:cond delay="0"/>
                                  </p:stCondLst>
                                  <p:childTnLst>
                                    <p:animMotion origin="layout" path="M 6.25E-7 2.59259E-6 L 0.09297 0.26736 " pathEditMode="relative" rAng="0" ptsTypes="AA">
                                      <p:cBhvr>
                                        <p:cTn id="129" dur="2000" fill="hold"/>
                                        <p:tgtEl>
                                          <p:spTgt spid="41"/>
                                        </p:tgtEl>
                                        <p:attrNameLst>
                                          <p:attrName>ppt_x</p:attrName>
                                          <p:attrName>ppt_y</p:attrName>
                                        </p:attrNameLst>
                                      </p:cBhvr>
                                      <p:rCtr x="4648" y="13356"/>
                                    </p:animMotion>
                                  </p:childTnLst>
                                </p:cTn>
                              </p:par>
                              <p:par>
                                <p:cTn id="130" presetID="42" presetClass="path" presetSubtype="0" accel="50000" decel="50000" fill="hold" grpId="1" nodeType="withEffect">
                                  <p:stCondLst>
                                    <p:cond delay="0"/>
                                  </p:stCondLst>
                                  <p:childTnLst>
                                    <p:animMotion origin="layout" path="M 3.75E-6 -3.7037E-7 L -0.01029 0.21736 " pathEditMode="relative" rAng="0" ptsTypes="AA">
                                      <p:cBhvr>
                                        <p:cTn id="131" dur="2000" fill="hold"/>
                                        <p:tgtEl>
                                          <p:spTgt spid="32"/>
                                        </p:tgtEl>
                                        <p:attrNameLst>
                                          <p:attrName>ppt_x</p:attrName>
                                          <p:attrName>ppt_y</p:attrName>
                                        </p:attrNameLst>
                                      </p:cBhvr>
                                      <p:rCtr x="-521" y="10856"/>
                                    </p:animMotion>
                                  </p:childTnLst>
                                </p:cTn>
                              </p:par>
                              <p:par>
                                <p:cTn id="132" presetID="42" presetClass="path" presetSubtype="0" accel="50000" decel="50000" fill="hold" grpId="1" nodeType="withEffect">
                                  <p:stCondLst>
                                    <p:cond delay="0"/>
                                  </p:stCondLst>
                                  <p:childTnLst>
                                    <p:animMotion origin="layout" path="M -4.16667E-7 -7.40741E-7 L 0.04193 0.2588 " pathEditMode="relative" rAng="0" ptsTypes="AA">
                                      <p:cBhvr>
                                        <p:cTn id="133" dur="2000" fill="hold"/>
                                        <p:tgtEl>
                                          <p:spTgt spid="34"/>
                                        </p:tgtEl>
                                        <p:attrNameLst>
                                          <p:attrName>ppt_x</p:attrName>
                                          <p:attrName>ppt_y</p:attrName>
                                        </p:attrNameLst>
                                      </p:cBhvr>
                                      <p:rCtr x="2096" y="12940"/>
                                    </p:animMotion>
                                  </p:childTnLst>
                                </p:cTn>
                              </p:par>
                              <p:par>
                                <p:cTn id="134" presetID="42" presetClass="path" presetSubtype="0" accel="50000" decel="50000" fill="hold" grpId="1" nodeType="withEffect">
                                  <p:stCondLst>
                                    <p:cond delay="0"/>
                                  </p:stCondLst>
                                  <p:childTnLst>
                                    <p:animMotion origin="layout" path="M 5E-6 -4.81481E-6 L 0.01667 0.25371 " pathEditMode="relative" rAng="0" ptsTypes="AA">
                                      <p:cBhvr>
                                        <p:cTn id="135" dur="2000" fill="hold"/>
                                        <p:tgtEl>
                                          <p:spTgt spid="47"/>
                                        </p:tgtEl>
                                        <p:attrNameLst>
                                          <p:attrName>ppt_x</p:attrName>
                                          <p:attrName>ppt_y</p:attrName>
                                        </p:attrNameLst>
                                      </p:cBhvr>
                                      <p:rCtr x="833" y="12685"/>
                                    </p:animMotion>
                                  </p:childTnLst>
                                </p:cTn>
                              </p:par>
                              <p:par>
                                <p:cTn id="136" presetID="42" presetClass="path" presetSubtype="0" accel="50000" decel="50000" fill="hold" grpId="1" nodeType="withEffect">
                                  <p:stCondLst>
                                    <p:cond delay="0"/>
                                  </p:stCondLst>
                                  <p:childTnLst>
                                    <p:animMotion origin="layout" path="M 4.16667E-7 -1.48148E-6 L -0.00456 0.18102 " pathEditMode="relative" rAng="0" ptsTypes="AA">
                                      <p:cBhvr>
                                        <p:cTn id="137" dur="2000" fill="hold"/>
                                        <p:tgtEl>
                                          <p:spTgt spid="38"/>
                                        </p:tgtEl>
                                        <p:attrNameLst>
                                          <p:attrName>ppt_x</p:attrName>
                                          <p:attrName>ppt_y</p:attrName>
                                        </p:attrNameLst>
                                      </p:cBhvr>
                                      <p:rCtr x="-234" y="9051"/>
                                    </p:animMotion>
                                  </p:childTnLst>
                                </p:cTn>
                              </p:par>
                              <p:par>
                                <p:cTn id="138" presetID="42" presetClass="path" presetSubtype="0" accel="50000" decel="50000" fill="hold" grpId="1" nodeType="withEffect">
                                  <p:stCondLst>
                                    <p:cond delay="0"/>
                                  </p:stCondLst>
                                  <p:childTnLst>
                                    <p:animMotion origin="layout" path="M 1.04167E-6 -1.85185E-6 L -0.05391 0.33658 " pathEditMode="relative" rAng="0" ptsTypes="AA">
                                      <p:cBhvr>
                                        <p:cTn id="139" dur="2000" fill="hold"/>
                                        <p:tgtEl>
                                          <p:spTgt spid="43"/>
                                        </p:tgtEl>
                                        <p:attrNameLst>
                                          <p:attrName>ppt_x</p:attrName>
                                          <p:attrName>ppt_y</p:attrName>
                                        </p:attrNameLst>
                                      </p:cBhvr>
                                      <p:rCtr x="-2695" y="16829"/>
                                    </p:animMotion>
                                  </p:childTnLst>
                                </p:cTn>
                              </p:par>
                              <p:par>
                                <p:cTn id="140" presetID="42" presetClass="path" presetSubtype="0" accel="50000" decel="50000" fill="hold" grpId="1" nodeType="withEffect">
                                  <p:stCondLst>
                                    <p:cond delay="0"/>
                                  </p:stCondLst>
                                  <p:childTnLst>
                                    <p:animMotion origin="layout" path="M 4.58333E-6 3.7037E-6 L -0.00977 0.26458 " pathEditMode="relative" rAng="0" ptsTypes="AA">
                                      <p:cBhvr>
                                        <p:cTn id="141" dur="2000" fill="hold"/>
                                        <p:tgtEl>
                                          <p:spTgt spid="39"/>
                                        </p:tgtEl>
                                        <p:attrNameLst>
                                          <p:attrName>ppt_x</p:attrName>
                                          <p:attrName>ppt_y</p:attrName>
                                        </p:attrNameLst>
                                      </p:cBhvr>
                                      <p:rCtr x="-495" y="13218"/>
                                    </p:animMotion>
                                  </p:childTnLst>
                                </p:cTn>
                              </p:par>
                              <p:par>
                                <p:cTn id="142" presetID="42" presetClass="path" presetSubtype="0" accel="50000" decel="50000" fill="hold" grpId="1" nodeType="withEffect">
                                  <p:stCondLst>
                                    <p:cond delay="0"/>
                                  </p:stCondLst>
                                  <p:childTnLst>
                                    <p:animMotion origin="layout" path="M 4.16667E-7 -3.7037E-7 L 0.04271 0.24097 " pathEditMode="relative" rAng="0" ptsTypes="AA">
                                      <p:cBhvr>
                                        <p:cTn id="143" dur="2000" fill="hold"/>
                                        <p:tgtEl>
                                          <p:spTgt spid="31"/>
                                        </p:tgtEl>
                                        <p:attrNameLst>
                                          <p:attrName>ppt_x</p:attrName>
                                          <p:attrName>ppt_y</p:attrName>
                                        </p:attrNameLst>
                                      </p:cBhvr>
                                      <p:rCtr x="2135" y="12037"/>
                                    </p:animMotion>
                                  </p:childTnLst>
                                </p:cTn>
                              </p:par>
                              <p:par>
                                <p:cTn id="144" presetID="42" presetClass="path" presetSubtype="0" accel="50000" decel="50000" fill="hold" grpId="1" nodeType="withEffect">
                                  <p:stCondLst>
                                    <p:cond delay="0"/>
                                  </p:stCondLst>
                                  <p:childTnLst>
                                    <p:animMotion origin="layout" path="M -1.875E-6 4.81481E-6 L -0.01836 0.25115 " pathEditMode="relative" rAng="0" ptsTypes="AA">
                                      <p:cBhvr>
                                        <p:cTn id="145" dur="2000" fill="hold"/>
                                        <p:tgtEl>
                                          <p:spTgt spid="36"/>
                                        </p:tgtEl>
                                        <p:attrNameLst>
                                          <p:attrName>ppt_x</p:attrName>
                                          <p:attrName>ppt_y</p:attrName>
                                        </p:attrNameLst>
                                      </p:cBhvr>
                                      <p:rCtr x="-924" y="12546"/>
                                    </p:animMotion>
                                  </p:childTnLst>
                                </p:cTn>
                              </p:par>
                              <p:par>
                                <p:cTn id="146" presetID="42" presetClass="path" presetSubtype="0" accel="50000" decel="50000" fill="hold" grpId="1" nodeType="withEffect">
                                  <p:stCondLst>
                                    <p:cond delay="0"/>
                                  </p:stCondLst>
                                  <p:childTnLst>
                                    <p:animMotion origin="layout" path="M -3.54167E-6 2.59259E-6 L -0.0056 0.13379 " pathEditMode="relative" rAng="0" ptsTypes="AA">
                                      <p:cBhvr>
                                        <p:cTn id="147" dur="2000" fill="hold"/>
                                        <p:tgtEl>
                                          <p:spTgt spid="40"/>
                                        </p:tgtEl>
                                        <p:attrNameLst>
                                          <p:attrName>ppt_x</p:attrName>
                                          <p:attrName>ppt_y</p:attrName>
                                        </p:attrNameLst>
                                      </p:cBhvr>
                                      <p:rCtr x="-286" y="6690"/>
                                    </p:animMotion>
                                  </p:childTnLst>
                                </p:cTn>
                              </p:par>
                            </p:childTnLst>
                          </p:cTn>
                        </p:par>
                        <p:par>
                          <p:cTn id="148" fill="hold">
                            <p:stCondLst>
                              <p:cond delay="7500"/>
                            </p:stCondLst>
                            <p:childTnLst>
                              <p:par>
                                <p:cTn id="149" presetID="26" presetClass="emph" presetSubtype="0" repeatCount="5000" fill="hold" grpId="2" nodeType="afterEffect">
                                  <p:stCondLst>
                                    <p:cond delay="0"/>
                                  </p:stCondLst>
                                  <p:childTnLst>
                                    <p:animEffect transition="out" filter="fade">
                                      <p:cBhvr>
                                        <p:cTn id="150" dur="1000" tmFilter="0, 0; .2, .5; .8, .5; 1, 0"/>
                                        <p:tgtEl>
                                          <p:spTgt spid="43"/>
                                        </p:tgtEl>
                                      </p:cBhvr>
                                    </p:animEffect>
                                    <p:animScale>
                                      <p:cBhvr>
                                        <p:cTn id="151" dur="500" autoRev="1" fill="hold"/>
                                        <p:tgtEl>
                                          <p:spTgt spid="43"/>
                                        </p:tgtEl>
                                      </p:cBhvr>
                                      <p:by x="105000" y="105000"/>
                                    </p:animScale>
                                  </p:childTnLst>
                                </p:cTn>
                              </p:par>
                              <p:par>
                                <p:cTn id="152" presetID="26" presetClass="emph" presetSubtype="0" repeatCount="5000" fill="hold" grpId="0" nodeType="withEffect">
                                  <p:stCondLst>
                                    <p:cond delay="0"/>
                                  </p:stCondLst>
                                  <p:childTnLst>
                                    <p:animEffect transition="out" filter="fade">
                                      <p:cBhvr>
                                        <p:cTn id="153" dur="1000" tmFilter="0, 0; .2, .5; .8, .5; 1, 0"/>
                                        <p:tgtEl>
                                          <p:spTgt spid="48"/>
                                        </p:tgtEl>
                                      </p:cBhvr>
                                    </p:animEffect>
                                    <p:animScale>
                                      <p:cBhvr>
                                        <p:cTn id="154" dur="500" autoRev="1" fill="hold"/>
                                        <p:tgtEl>
                                          <p:spTgt spid="48"/>
                                        </p:tgtEl>
                                      </p:cBhvr>
                                      <p:by x="105000" y="105000"/>
                                    </p:animScale>
                                  </p:childTnLst>
                                </p:cTn>
                              </p:par>
                            </p:childTnLst>
                          </p:cTn>
                        </p:par>
                        <p:par>
                          <p:cTn id="155" fill="hold">
                            <p:stCondLst>
                              <p:cond delay="12500"/>
                            </p:stCondLst>
                            <p:childTnLst>
                              <p:par>
                                <p:cTn id="156" presetID="10" presetClass="exit" presetSubtype="0" fill="hold" grpId="1" nodeType="afterEffect">
                                  <p:stCondLst>
                                    <p:cond delay="0"/>
                                  </p:stCondLst>
                                  <p:childTnLst>
                                    <p:animEffect transition="out" filter="fade">
                                      <p:cBhvr>
                                        <p:cTn id="157" dur="500"/>
                                        <p:tgtEl>
                                          <p:spTgt spid="28"/>
                                        </p:tgtEl>
                                      </p:cBhvr>
                                    </p:animEffect>
                                    <p:set>
                                      <p:cBhvr>
                                        <p:cTn id="158" dur="1" fill="hold">
                                          <p:stCondLst>
                                            <p:cond delay="499"/>
                                          </p:stCondLst>
                                        </p:cTn>
                                        <p:tgtEl>
                                          <p:spTgt spid="28"/>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30"/>
                                        </p:tgtEl>
                                      </p:cBhvr>
                                    </p:animEffect>
                                    <p:set>
                                      <p:cBhvr>
                                        <p:cTn id="161" dur="1" fill="hold">
                                          <p:stCondLst>
                                            <p:cond delay="499"/>
                                          </p:stCondLst>
                                        </p:cTn>
                                        <p:tgtEl>
                                          <p:spTgt spid="30"/>
                                        </p:tgtEl>
                                        <p:attrNameLst>
                                          <p:attrName>style.visibility</p:attrName>
                                        </p:attrNameLst>
                                      </p:cBhvr>
                                      <p:to>
                                        <p:strVal val="hidden"/>
                                      </p:to>
                                    </p:set>
                                  </p:childTnLst>
                                </p:cTn>
                              </p:par>
                              <p:par>
                                <p:cTn id="162" presetID="10" presetClass="exit" presetSubtype="0" fill="hold" grpId="2" nodeType="withEffect">
                                  <p:stCondLst>
                                    <p:cond delay="0"/>
                                  </p:stCondLst>
                                  <p:childTnLst>
                                    <p:animEffect transition="out" filter="fade">
                                      <p:cBhvr>
                                        <p:cTn id="163" dur="500"/>
                                        <p:tgtEl>
                                          <p:spTgt spid="31"/>
                                        </p:tgtEl>
                                      </p:cBhvr>
                                    </p:animEffect>
                                    <p:set>
                                      <p:cBhvr>
                                        <p:cTn id="164" dur="1" fill="hold">
                                          <p:stCondLst>
                                            <p:cond delay="499"/>
                                          </p:stCondLst>
                                        </p:cTn>
                                        <p:tgtEl>
                                          <p:spTgt spid="31"/>
                                        </p:tgtEl>
                                        <p:attrNameLst>
                                          <p:attrName>style.visibility</p:attrName>
                                        </p:attrNameLst>
                                      </p:cBhvr>
                                      <p:to>
                                        <p:strVal val="hidden"/>
                                      </p:to>
                                    </p:set>
                                  </p:childTnLst>
                                </p:cTn>
                              </p:par>
                              <p:par>
                                <p:cTn id="165" presetID="10" presetClass="exit" presetSubtype="0" fill="hold" grpId="2" nodeType="withEffect">
                                  <p:stCondLst>
                                    <p:cond delay="0"/>
                                  </p:stCondLst>
                                  <p:childTnLst>
                                    <p:animEffect transition="out" filter="fade">
                                      <p:cBhvr>
                                        <p:cTn id="166" dur="500"/>
                                        <p:tgtEl>
                                          <p:spTgt spid="32"/>
                                        </p:tgtEl>
                                      </p:cBhvr>
                                    </p:animEffect>
                                    <p:set>
                                      <p:cBhvr>
                                        <p:cTn id="167" dur="1" fill="hold">
                                          <p:stCondLst>
                                            <p:cond delay="499"/>
                                          </p:stCondLst>
                                        </p:cTn>
                                        <p:tgtEl>
                                          <p:spTgt spid="32"/>
                                        </p:tgtEl>
                                        <p:attrNameLst>
                                          <p:attrName>style.visibility</p:attrName>
                                        </p:attrNameLst>
                                      </p:cBhvr>
                                      <p:to>
                                        <p:strVal val="hidden"/>
                                      </p:to>
                                    </p:set>
                                  </p:childTnLst>
                                </p:cTn>
                              </p:par>
                              <p:par>
                                <p:cTn id="168" presetID="10" presetClass="exit" presetSubtype="0" fill="hold" grpId="2" nodeType="with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par>
                                <p:cTn id="171" presetID="10" presetClass="exit" presetSubtype="0" fill="hold" grpId="2" nodeType="withEffect">
                                  <p:stCondLst>
                                    <p:cond delay="0"/>
                                  </p:stCondLst>
                                  <p:childTnLst>
                                    <p:animEffect transition="out" filter="fade">
                                      <p:cBhvr>
                                        <p:cTn id="172" dur="500"/>
                                        <p:tgtEl>
                                          <p:spTgt spid="34"/>
                                        </p:tgtEl>
                                      </p:cBhvr>
                                    </p:animEffect>
                                    <p:set>
                                      <p:cBhvr>
                                        <p:cTn id="173" dur="1" fill="hold">
                                          <p:stCondLst>
                                            <p:cond delay="499"/>
                                          </p:stCondLst>
                                        </p:cTn>
                                        <p:tgtEl>
                                          <p:spTgt spid="34"/>
                                        </p:tgtEl>
                                        <p:attrNameLst>
                                          <p:attrName>style.visibility</p:attrName>
                                        </p:attrNameLst>
                                      </p:cBhvr>
                                      <p:to>
                                        <p:strVal val="hidden"/>
                                      </p:to>
                                    </p:set>
                                  </p:childTnLst>
                                </p:cTn>
                              </p:par>
                              <p:par>
                                <p:cTn id="174" presetID="10" presetClass="exit" presetSubtype="0" fill="hold" grpId="2" nodeType="withEffect">
                                  <p:stCondLst>
                                    <p:cond delay="0"/>
                                  </p:stCondLst>
                                  <p:childTnLst>
                                    <p:animEffect transition="out" filter="fade">
                                      <p:cBhvr>
                                        <p:cTn id="175" dur="500"/>
                                        <p:tgtEl>
                                          <p:spTgt spid="35"/>
                                        </p:tgtEl>
                                      </p:cBhvr>
                                    </p:animEffect>
                                    <p:set>
                                      <p:cBhvr>
                                        <p:cTn id="176" dur="1" fill="hold">
                                          <p:stCondLst>
                                            <p:cond delay="499"/>
                                          </p:stCondLst>
                                        </p:cTn>
                                        <p:tgtEl>
                                          <p:spTgt spid="35"/>
                                        </p:tgtEl>
                                        <p:attrNameLst>
                                          <p:attrName>style.visibility</p:attrName>
                                        </p:attrNameLst>
                                      </p:cBhvr>
                                      <p:to>
                                        <p:strVal val="hidden"/>
                                      </p:to>
                                    </p:set>
                                  </p:childTnLst>
                                </p:cTn>
                              </p:par>
                              <p:par>
                                <p:cTn id="177" presetID="10" presetClass="exit" presetSubtype="0" fill="hold" grpId="2" nodeType="withEffect">
                                  <p:stCondLst>
                                    <p:cond delay="0"/>
                                  </p:stCondLst>
                                  <p:childTnLst>
                                    <p:animEffect transition="out" filter="fade">
                                      <p:cBhvr>
                                        <p:cTn id="178" dur="500"/>
                                        <p:tgtEl>
                                          <p:spTgt spid="36"/>
                                        </p:tgtEl>
                                      </p:cBhvr>
                                    </p:animEffect>
                                    <p:set>
                                      <p:cBhvr>
                                        <p:cTn id="179" dur="1" fill="hold">
                                          <p:stCondLst>
                                            <p:cond delay="499"/>
                                          </p:stCondLst>
                                        </p:cTn>
                                        <p:tgtEl>
                                          <p:spTgt spid="36"/>
                                        </p:tgtEl>
                                        <p:attrNameLst>
                                          <p:attrName>style.visibility</p:attrName>
                                        </p:attrNameLst>
                                      </p:cBhvr>
                                      <p:to>
                                        <p:strVal val="hidden"/>
                                      </p:to>
                                    </p:set>
                                  </p:childTnLst>
                                </p:cTn>
                              </p:par>
                              <p:par>
                                <p:cTn id="180" presetID="10" presetClass="exit" presetSubtype="0" fill="hold" grpId="2" nodeType="withEffect">
                                  <p:stCondLst>
                                    <p:cond delay="0"/>
                                  </p:stCondLst>
                                  <p:childTnLst>
                                    <p:animEffect transition="out" filter="fade">
                                      <p:cBhvr>
                                        <p:cTn id="181" dur="500"/>
                                        <p:tgtEl>
                                          <p:spTgt spid="37"/>
                                        </p:tgtEl>
                                      </p:cBhvr>
                                    </p:animEffect>
                                    <p:set>
                                      <p:cBhvr>
                                        <p:cTn id="182" dur="1" fill="hold">
                                          <p:stCondLst>
                                            <p:cond delay="499"/>
                                          </p:stCondLst>
                                        </p:cTn>
                                        <p:tgtEl>
                                          <p:spTgt spid="37"/>
                                        </p:tgtEl>
                                        <p:attrNameLst>
                                          <p:attrName>style.visibility</p:attrName>
                                        </p:attrNameLst>
                                      </p:cBhvr>
                                      <p:to>
                                        <p:strVal val="hidden"/>
                                      </p:to>
                                    </p:set>
                                  </p:childTnLst>
                                </p:cTn>
                              </p:par>
                              <p:par>
                                <p:cTn id="183" presetID="10" presetClass="exit" presetSubtype="0" fill="hold" grpId="2" nodeType="withEffect">
                                  <p:stCondLst>
                                    <p:cond delay="0"/>
                                  </p:stCondLst>
                                  <p:childTnLst>
                                    <p:animEffect transition="out" filter="fade">
                                      <p:cBhvr>
                                        <p:cTn id="184" dur="500"/>
                                        <p:tgtEl>
                                          <p:spTgt spid="38"/>
                                        </p:tgtEl>
                                      </p:cBhvr>
                                    </p:animEffect>
                                    <p:set>
                                      <p:cBhvr>
                                        <p:cTn id="185" dur="1" fill="hold">
                                          <p:stCondLst>
                                            <p:cond delay="499"/>
                                          </p:stCondLst>
                                        </p:cTn>
                                        <p:tgtEl>
                                          <p:spTgt spid="38"/>
                                        </p:tgtEl>
                                        <p:attrNameLst>
                                          <p:attrName>style.visibility</p:attrName>
                                        </p:attrNameLst>
                                      </p:cBhvr>
                                      <p:to>
                                        <p:strVal val="hidden"/>
                                      </p:to>
                                    </p:set>
                                  </p:childTnLst>
                                </p:cTn>
                              </p:par>
                              <p:par>
                                <p:cTn id="186" presetID="10" presetClass="exit" presetSubtype="0" fill="hold" grpId="2" nodeType="withEffect">
                                  <p:stCondLst>
                                    <p:cond delay="0"/>
                                  </p:stCondLst>
                                  <p:childTnLst>
                                    <p:animEffect transition="out" filter="fade">
                                      <p:cBhvr>
                                        <p:cTn id="187" dur="500"/>
                                        <p:tgtEl>
                                          <p:spTgt spid="39"/>
                                        </p:tgtEl>
                                      </p:cBhvr>
                                    </p:animEffect>
                                    <p:set>
                                      <p:cBhvr>
                                        <p:cTn id="188" dur="1" fill="hold">
                                          <p:stCondLst>
                                            <p:cond delay="499"/>
                                          </p:stCondLst>
                                        </p:cTn>
                                        <p:tgtEl>
                                          <p:spTgt spid="39"/>
                                        </p:tgtEl>
                                        <p:attrNameLst>
                                          <p:attrName>style.visibility</p:attrName>
                                        </p:attrNameLst>
                                      </p:cBhvr>
                                      <p:to>
                                        <p:strVal val="hidden"/>
                                      </p:to>
                                    </p:set>
                                  </p:childTnLst>
                                </p:cTn>
                              </p:par>
                              <p:par>
                                <p:cTn id="189" presetID="10" presetClass="exit" presetSubtype="0" fill="hold" grpId="2" nodeType="withEffect">
                                  <p:stCondLst>
                                    <p:cond delay="0"/>
                                  </p:stCondLst>
                                  <p:childTnLst>
                                    <p:animEffect transition="out" filter="fade">
                                      <p:cBhvr>
                                        <p:cTn id="190" dur="500"/>
                                        <p:tgtEl>
                                          <p:spTgt spid="40"/>
                                        </p:tgtEl>
                                      </p:cBhvr>
                                    </p:animEffect>
                                    <p:set>
                                      <p:cBhvr>
                                        <p:cTn id="191" dur="1" fill="hold">
                                          <p:stCondLst>
                                            <p:cond delay="499"/>
                                          </p:stCondLst>
                                        </p:cTn>
                                        <p:tgtEl>
                                          <p:spTgt spid="40"/>
                                        </p:tgtEl>
                                        <p:attrNameLst>
                                          <p:attrName>style.visibility</p:attrName>
                                        </p:attrNameLst>
                                      </p:cBhvr>
                                      <p:to>
                                        <p:strVal val="hidden"/>
                                      </p:to>
                                    </p:set>
                                  </p:childTnLst>
                                </p:cTn>
                              </p:par>
                              <p:par>
                                <p:cTn id="192" presetID="10" presetClass="exit" presetSubtype="0" fill="hold" grpId="2" nodeType="withEffect">
                                  <p:stCondLst>
                                    <p:cond delay="0"/>
                                  </p:stCondLst>
                                  <p:childTnLst>
                                    <p:animEffect transition="out" filter="fade">
                                      <p:cBhvr>
                                        <p:cTn id="193" dur="500"/>
                                        <p:tgtEl>
                                          <p:spTgt spid="41"/>
                                        </p:tgtEl>
                                      </p:cBhvr>
                                    </p:animEffect>
                                    <p:set>
                                      <p:cBhvr>
                                        <p:cTn id="194" dur="1" fill="hold">
                                          <p:stCondLst>
                                            <p:cond delay="499"/>
                                          </p:stCondLst>
                                        </p:cTn>
                                        <p:tgtEl>
                                          <p:spTgt spid="41"/>
                                        </p:tgtEl>
                                        <p:attrNameLst>
                                          <p:attrName>style.visibility</p:attrName>
                                        </p:attrNameLst>
                                      </p:cBhvr>
                                      <p:to>
                                        <p:strVal val="hidden"/>
                                      </p:to>
                                    </p:set>
                                  </p:childTnLst>
                                </p:cTn>
                              </p:par>
                              <p:par>
                                <p:cTn id="195" presetID="10" presetClass="exit" presetSubtype="0" fill="hold" grpId="2" nodeType="withEffect">
                                  <p:stCondLst>
                                    <p:cond delay="0"/>
                                  </p:stCondLst>
                                  <p:childTnLst>
                                    <p:animEffect transition="out" filter="fade">
                                      <p:cBhvr>
                                        <p:cTn id="196" dur="500"/>
                                        <p:tgtEl>
                                          <p:spTgt spid="42"/>
                                        </p:tgtEl>
                                      </p:cBhvr>
                                    </p:animEffect>
                                    <p:set>
                                      <p:cBhvr>
                                        <p:cTn id="197" dur="1" fill="hold">
                                          <p:stCondLst>
                                            <p:cond delay="499"/>
                                          </p:stCondLst>
                                        </p:cTn>
                                        <p:tgtEl>
                                          <p:spTgt spid="42"/>
                                        </p:tgtEl>
                                        <p:attrNameLst>
                                          <p:attrName>style.visibility</p:attrName>
                                        </p:attrNameLst>
                                      </p:cBhvr>
                                      <p:to>
                                        <p:strVal val="hidden"/>
                                      </p:to>
                                    </p:set>
                                  </p:childTnLst>
                                </p:cTn>
                              </p:par>
                              <p:par>
                                <p:cTn id="198" presetID="10" presetClass="exit" presetSubtype="0" fill="hold" grpId="2" nodeType="withEffect">
                                  <p:stCondLst>
                                    <p:cond delay="0"/>
                                  </p:stCondLst>
                                  <p:childTnLst>
                                    <p:animEffect transition="out" filter="fade">
                                      <p:cBhvr>
                                        <p:cTn id="199" dur="500"/>
                                        <p:tgtEl>
                                          <p:spTgt spid="44"/>
                                        </p:tgtEl>
                                      </p:cBhvr>
                                    </p:animEffect>
                                    <p:set>
                                      <p:cBhvr>
                                        <p:cTn id="200" dur="1" fill="hold">
                                          <p:stCondLst>
                                            <p:cond delay="499"/>
                                          </p:stCondLst>
                                        </p:cTn>
                                        <p:tgtEl>
                                          <p:spTgt spid="44"/>
                                        </p:tgtEl>
                                        <p:attrNameLst>
                                          <p:attrName>style.visibility</p:attrName>
                                        </p:attrNameLst>
                                      </p:cBhvr>
                                      <p:to>
                                        <p:strVal val="hidden"/>
                                      </p:to>
                                    </p:set>
                                  </p:childTnLst>
                                </p:cTn>
                              </p:par>
                              <p:par>
                                <p:cTn id="201" presetID="10" presetClass="exit" presetSubtype="0" fill="hold" grpId="2" nodeType="withEffect">
                                  <p:stCondLst>
                                    <p:cond delay="0"/>
                                  </p:stCondLst>
                                  <p:childTnLst>
                                    <p:animEffect transition="out" filter="fade">
                                      <p:cBhvr>
                                        <p:cTn id="202" dur="500"/>
                                        <p:tgtEl>
                                          <p:spTgt spid="45"/>
                                        </p:tgtEl>
                                      </p:cBhvr>
                                    </p:animEffect>
                                    <p:set>
                                      <p:cBhvr>
                                        <p:cTn id="203" dur="1" fill="hold">
                                          <p:stCondLst>
                                            <p:cond delay="499"/>
                                          </p:stCondLst>
                                        </p:cTn>
                                        <p:tgtEl>
                                          <p:spTgt spid="45"/>
                                        </p:tgtEl>
                                        <p:attrNameLst>
                                          <p:attrName>style.visibility</p:attrName>
                                        </p:attrNameLst>
                                      </p:cBhvr>
                                      <p:to>
                                        <p:strVal val="hidden"/>
                                      </p:to>
                                    </p:set>
                                  </p:childTnLst>
                                </p:cTn>
                              </p:par>
                              <p:par>
                                <p:cTn id="204" presetID="10" presetClass="exit" presetSubtype="0" fill="hold" grpId="2" nodeType="withEffect">
                                  <p:stCondLst>
                                    <p:cond delay="0"/>
                                  </p:stCondLst>
                                  <p:childTnLst>
                                    <p:animEffect transition="out" filter="fade">
                                      <p:cBhvr>
                                        <p:cTn id="205" dur="500"/>
                                        <p:tgtEl>
                                          <p:spTgt spid="46"/>
                                        </p:tgtEl>
                                      </p:cBhvr>
                                    </p:animEffect>
                                    <p:set>
                                      <p:cBhvr>
                                        <p:cTn id="206" dur="1" fill="hold">
                                          <p:stCondLst>
                                            <p:cond delay="499"/>
                                          </p:stCondLst>
                                        </p:cTn>
                                        <p:tgtEl>
                                          <p:spTgt spid="46"/>
                                        </p:tgtEl>
                                        <p:attrNameLst>
                                          <p:attrName>style.visibility</p:attrName>
                                        </p:attrNameLst>
                                      </p:cBhvr>
                                      <p:to>
                                        <p:strVal val="hidden"/>
                                      </p:to>
                                    </p:set>
                                  </p:childTnLst>
                                </p:cTn>
                              </p:par>
                              <p:par>
                                <p:cTn id="207" presetID="10" presetClass="exit" presetSubtype="0" fill="hold" grpId="2" nodeType="withEffect">
                                  <p:stCondLst>
                                    <p:cond delay="0"/>
                                  </p:stCondLst>
                                  <p:childTnLst>
                                    <p:animEffect transition="out" filter="fade">
                                      <p:cBhvr>
                                        <p:cTn id="208" dur="500"/>
                                        <p:tgtEl>
                                          <p:spTgt spid="47"/>
                                        </p:tgtEl>
                                      </p:cBhvr>
                                    </p:animEffect>
                                    <p:set>
                                      <p:cBhvr>
                                        <p:cTn id="209" dur="1" fill="hold">
                                          <p:stCondLst>
                                            <p:cond delay="499"/>
                                          </p:stCondLst>
                                        </p:cTn>
                                        <p:tgtEl>
                                          <p:spTgt spid="47"/>
                                        </p:tgtEl>
                                        <p:attrNameLst>
                                          <p:attrName>style.visibility</p:attrName>
                                        </p:attrNameLst>
                                      </p:cBhvr>
                                      <p:to>
                                        <p:strVal val="hidden"/>
                                      </p:to>
                                    </p:set>
                                  </p:childTnLst>
                                </p:cTn>
                              </p:par>
                              <p:par>
                                <p:cTn id="210" presetID="1" presetClass="entr" presetSubtype="0" fill="hold" grpId="0" nodeType="withEffect">
                                  <p:stCondLst>
                                    <p:cond delay="0"/>
                                  </p:stCondLst>
                                  <p:childTnLst>
                                    <p:set>
                                      <p:cBhvr>
                                        <p:cTn id="211" dur="1" fill="hold">
                                          <p:stCondLst>
                                            <p:cond delay="0"/>
                                          </p:stCondLst>
                                        </p:cTn>
                                        <p:tgtEl>
                                          <p:spTgt spid="97"/>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98"/>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99"/>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00"/>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01"/>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02"/>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03"/>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04"/>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05"/>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06"/>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07"/>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childTnLst>
                                </p:cTn>
                              </p:par>
                              <p:par>
                                <p:cTn id="234" presetID="1" presetClass="entr" presetSubtype="0" fill="hold" grpId="0" nodeType="withEffect">
                                  <p:stCondLst>
                                    <p:cond delay="0"/>
                                  </p:stCondLst>
                                  <p:childTnLst>
                                    <p:set>
                                      <p:cBhvr>
                                        <p:cTn id="235" dur="1" fill="hold">
                                          <p:stCondLst>
                                            <p:cond delay="0"/>
                                          </p:stCondLst>
                                        </p:cTn>
                                        <p:tgtEl>
                                          <p:spTgt spid="109"/>
                                        </p:tgtEl>
                                        <p:attrNameLst>
                                          <p:attrName>style.visibility</p:attrName>
                                        </p:attrNameLst>
                                      </p:cBhvr>
                                      <p:to>
                                        <p:strVal val="visible"/>
                                      </p:to>
                                    </p:set>
                                  </p:childTnLst>
                                </p:cTn>
                              </p:par>
                              <p:par>
                                <p:cTn id="236" presetID="1" presetClass="entr" presetSubtype="0" fill="hold" grpId="0" nodeType="withEffect">
                                  <p:stCondLst>
                                    <p:cond delay="0"/>
                                  </p:stCondLst>
                                  <p:childTnLst>
                                    <p:set>
                                      <p:cBhvr>
                                        <p:cTn id="237" dur="1" fill="hold">
                                          <p:stCondLst>
                                            <p:cond delay="0"/>
                                          </p:stCondLst>
                                        </p:cTn>
                                        <p:tgtEl>
                                          <p:spTgt spid="110"/>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11"/>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112"/>
                                        </p:tgtEl>
                                        <p:attrNameLst>
                                          <p:attrName>style.visibility</p:attrName>
                                        </p:attrNameLst>
                                      </p:cBhvr>
                                      <p:to>
                                        <p:strVal val="visible"/>
                                      </p:to>
                                    </p:set>
                                  </p:childTnLst>
                                </p:cTn>
                              </p:par>
                            </p:childTnLst>
                          </p:cTn>
                        </p:par>
                        <p:par>
                          <p:cTn id="242" fill="hold">
                            <p:stCondLst>
                              <p:cond delay="13000"/>
                            </p:stCondLst>
                            <p:childTnLst>
                              <p:par>
                                <p:cTn id="243" presetID="50" presetClass="path" presetSubtype="0" accel="50000" decel="50000" fill="hold" grpId="1" nodeType="afterEffect">
                                  <p:stCondLst>
                                    <p:cond delay="0"/>
                                  </p:stCondLst>
                                  <p:childTnLst>
                                    <p:animMotion origin="layout" path="M 2.5E-6 0.00023 L -0.02943 -0.02592 C -0.04193 -0.03865 -0.04076 -0.11018 -0.02774 -0.15393 L 0.0026 -0.25532 " pathEditMode="relative" rAng="1680000" ptsTypes="AAAA">
                                      <p:cBhvr>
                                        <p:cTn id="244" dur="2000" fill="hold"/>
                                        <p:tgtEl>
                                          <p:spTgt spid="97"/>
                                        </p:tgtEl>
                                        <p:attrNameLst>
                                          <p:attrName>ppt_x</p:attrName>
                                          <p:attrName>ppt_y</p:attrName>
                                        </p:attrNameLst>
                                      </p:cBhvr>
                                      <p:rCtr x="104" y="-12731"/>
                                    </p:animMotion>
                                  </p:childTnLst>
                                </p:cTn>
                              </p:par>
                              <p:par>
                                <p:cTn id="245" presetID="50" presetClass="path" presetSubtype="0" accel="50000" decel="50000" fill="hold" grpId="1" nodeType="withEffect">
                                  <p:stCondLst>
                                    <p:cond delay="0"/>
                                  </p:stCondLst>
                                  <p:childTnLst>
                                    <p:animMotion origin="layout" path="M -1.875E-6 0.0007 L -0.02239 -0.01365 C -0.03229 -0.02152 -0.03242 -0.08472 -0.02265 -0.13032 L -0.00091 -0.23055 " pathEditMode="relative" rAng="1260000" ptsTypes="AAAA">
                                      <p:cBhvr>
                                        <p:cTn id="246" dur="2000" fill="hold"/>
                                        <p:tgtEl>
                                          <p:spTgt spid="98"/>
                                        </p:tgtEl>
                                        <p:attrNameLst>
                                          <p:attrName>ppt_x</p:attrName>
                                          <p:attrName>ppt_y</p:attrName>
                                        </p:attrNameLst>
                                      </p:cBhvr>
                                      <p:rCtr x="-65" y="-11528"/>
                                    </p:animMotion>
                                  </p:childTnLst>
                                </p:cTn>
                              </p:par>
                              <p:par>
                                <p:cTn id="247" presetID="50" presetClass="path" presetSubtype="0" accel="50000" decel="50000" fill="hold" grpId="1" nodeType="withEffect">
                                  <p:stCondLst>
                                    <p:cond delay="0"/>
                                  </p:stCondLst>
                                  <p:childTnLst>
                                    <p:animMotion origin="layout" path="M 2.08167E-17 -1.48148E-6 L -0.04193 -0.03657 C -0.06016 -0.05278 -0.07318 -0.10717 -0.06589 -0.13518 L -0.04857 -0.19768 " pathEditMode="fixed" rAng="1560000" ptsTypes="AAAA">
                                      <p:cBhvr>
                                        <p:cTn id="248" dur="2000" fill="hold"/>
                                        <p:tgtEl>
                                          <p:spTgt spid="100"/>
                                        </p:tgtEl>
                                        <p:attrNameLst>
                                          <p:attrName>ppt_x</p:attrName>
                                          <p:attrName>ppt_y</p:attrName>
                                        </p:attrNameLst>
                                      </p:cBhvr>
                                      <p:rCtr x="-2435" y="-9884"/>
                                    </p:animMotion>
                                  </p:childTnLst>
                                </p:cTn>
                              </p:par>
                              <p:par>
                                <p:cTn id="249" presetID="50" presetClass="path" presetSubtype="0" accel="50000" decel="50000" fill="hold" grpId="1" nodeType="withEffect">
                                  <p:stCondLst>
                                    <p:cond delay="0"/>
                                  </p:stCondLst>
                                  <p:childTnLst>
                                    <p:animMotion origin="layout" path="M 0.00026 -0.00023 L -0.03776 -0.02014 C -0.05469 -0.0294 -0.06953 -0.07361 -0.06523 -0.10046 L -0.05469 -0.15972 " pathEditMode="relative" rAng="1020000" ptsTypes="AAAA">
                                      <p:cBhvr>
                                        <p:cTn id="250" dur="2000" fill="hold"/>
                                        <p:tgtEl>
                                          <p:spTgt spid="101"/>
                                        </p:tgtEl>
                                        <p:attrNameLst>
                                          <p:attrName>ppt_x</p:attrName>
                                          <p:attrName>ppt_y</p:attrName>
                                        </p:attrNameLst>
                                      </p:cBhvr>
                                      <p:rCtr x="-2773" y="-7963"/>
                                    </p:animMotion>
                                  </p:childTnLst>
                                </p:cTn>
                              </p:par>
                              <p:par>
                                <p:cTn id="251" presetID="50" presetClass="path" presetSubtype="0" accel="50000" decel="50000" fill="hold" grpId="1" nodeType="withEffect">
                                  <p:stCondLst>
                                    <p:cond delay="0"/>
                                  </p:stCondLst>
                                  <p:childTnLst>
                                    <p:animMotion origin="layout" path="M -3.75E-6 0.00023 L -0.05039 -0.05741 C -0.07265 -0.08311 -0.08229 -0.1632 -0.06796 -0.20278 L -0.03606 -0.29028 " pathEditMode="fixed" rAng="1980000" ptsTypes="AAAA">
                                      <p:cBhvr>
                                        <p:cTn id="252" dur="2000" fill="hold"/>
                                        <p:tgtEl>
                                          <p:spTgt spid="108"/>
                                        </p:tgtEl>
                                        <p:attrNameLst>
                                          <p:attrName>ppt_x</p:attrName>
                                          <p:attrName>ppt_y</p:attrName>
                                        </p:attrNameLst>
                                      </p:cBhvr>
                                      <p:rCtr x="-1810" y="-14514"/>
                                    </p:animMotion>
                                  </p:childTnLst>
                                </p:cTn>
                              </p:par>
                              <p:par>
                                <p:cTn id="253" presetID="50" presetClass="path" presetSubtype="0" accel="50000" decel="50000" fill="hold" grpId="1" nodeType="withEffect">
                                  <p:stCondLst>
                                    <p:cond delay="0"/>
                                  </p:stCondLst>
                                  <p:childTnLst>
                                    <p:animMotion origin="layout" path="M -0.00013 -0.00046 L -0.05704 -0.03866 C -0.0823 -0.05648 -0.1086 -0.10046 -0.10404 -0.11806 L -0.0961 -0.16019 " pathEditMode="relative" rAng="1260000" ptsTypes="AAAA">
                                      <p:cBhvr>
                                        <p:cTn id="254" dur="2000" fill="hold"/>
                                        <p:tgtEl>
                                          <p:spTgt spid="109"/>
                                        </p:tgtEl>
                                        <p:attrNameLst>
                                          <p:attrName>ppt_x</p:attrName>
                                          <p:attrName>ppt_y</p:attrName>
                                        </p:attrNameLst>
                                      </p:cBhvr>
                                      <p:rCtr x="-4805" y="-7963"/>
                                    </p:animMotion>
                                  </p:childTnLst>
                                </p:cTn>
                              </p:par>
                              <p:par>
                                <p:cTn id="255" presetID="37" presetClass="path" presetSubtype="0" accel="50000" decel="50000" fill="hold" grpId="1" nodeType="withEffect">
                                  <p:stCondLst>
                                    <p:cond delay="0"/>
                                  </p:stCondLst>
                                  <p:childTnLst>
                                    <p:animMotion origin="layout" path="M 1.875E-6 0.00023 L -0.04688 0.01504 C -0.05664 0.01852 -0.07123 0.02037 -0.08659 0.02037 C -0.10404 0.02037 -0.11797 0.01852 -0.12774 0.01504 L -0.17448 0.00023 " pathEditMode="relative" rAng="0" ptsTypes="AAAAA">
                                      <p:cBhvr>
                                        <p:cTn id="256" dur="2000" fill="hold"/>
                                        <p:tgtEl>
                                          <p:spTgt spid="112"/>
                                        </p:tgtEl>
                                        <p:attrNameLst>
                                          <p:attrName>ppt_x</p:attrName>
                                          <p:attrName>ppt_y</p:attrName>
                                        </p:attrNameLst>
                                      </p:cBhvr>
                                      <p:rCtr x="-8724" y="995"/>
                                    </p:animMotion>
                                  </p:childTnLst>
                                </p:cTn>
                              </p:par>
                              <p:par>
                                <p:cTn id="257" presetID="37" presetClass="path" presetSubtype="0" accel="50000" decel="50000" fill="hold" grpId="1" nodeType="withEffect">
                                  <p:stCondLst>
                                    <p:cond delay="0"/>
                                  </p:stCondLst>
                                  <p:childTnLst>
                                    <p:animMotion origin="layout" path="M 4.58333E-6 1.48148E-6 L -0.03047 0.00625 C -0.03685 0.00764 -0.04636 0.00856 -0.05625 0.00856 C -0.06758 0.00856 -0.0767 0.00764 -0.08308 0.00625 L -0.11342 1.48148E-6 " pathEditMode="relative" rAng="0" ptsTypes="AAAAA">
                                      <p:cBhvr>
                                        <p:cTn id="258" dur="2000" fill="hold"/>
                                        <p:tgtEl>
                                          <p:spTgt spid="110"/>
                                        </p:tgtEl>
                                        <p:attrNameLst>
                                          <p:attrName>ppt_x</p:attrName>
                                          <p:attrName>ppt_y</p:attrName>
                                        </p:attrNameLst>
                                      </p:cBhvr>
                                      <p:rCtr x="-5677" y="417"/>
                                    </p:animMotion>
                                  </p:childTnLst>
                                </p:cTn>
                              </p:par>
                              <p:par>
                                <p:cTn id="259" presetID="37" presetClass="path" presetSubtype="0" accel="50000" decel="50000" fill="hold" grpId="1" nodeType="withEffect">
                                  <p:stCondLst>
                                    <p:cond delay="0"/>
                                  </p:stCondLst>
                                  <p:childTnLst>
                                    <p:animMotion origin="layout" path="M -3.75E-6 -2.96296E-6 L -0.0306 0.04005 C -0.03685 0.04908 -0.04635 0.05394 -0.05638 0.05394 C -0.06783 0.05394 -0.07682 0.04908 -0.0832 0.04005 L -0.11354 -2.96296E-6 " pathEditMode="relative" rAng="0" ptsTypes="AAAAA">
                                      <p:cBhvr>
                                        <p:cTn id="260" dur="2000" fill="hold"/>
                                        <p:tgtEl>
                                          <p:spTgt spid="111"/>
                                        </p:tgtEl>
                                        <p:attrNameLst>
                                          <p:attrName>ppt_x</p:attrName>
                                          <p:attrName>ppt_y</p:attrName>
                                        </p:attrNameLst>
                                      </p:cBhvr>
                                      <p:rCtr x="-5677" y="2685"/>
                                    </p:animMotion>
                                  </p:childTnLst>
                                </p:cTn>
                              </p:par>
                              <p:par>
                                <p:cTn id="261" presetID="37" presetClass="path" presetSubtype="0" accel="50000" decel="50000" fill="hold" grpId="1" nodeType="withEffect">
                                  <p:stCondLst>
                                    <p:cond delay="0"/>
                                  </p:stCondLst>
                                  <p:childTnLst>
                                    <p:animMotion origin="layout" path="M -1.66667E-6 0.00046 L -0.0319 0.0405 C -0.03854 0.04953 -0.04831 0.05439 -0.05885 0.05439 C -0.0707 0.05439 -0.07995 0.04953 -0.08659 0.0405 L -0.1181 0.00046 " pathEditMode="relative" rAng="0" ptsTypes="AAAAA">
                                      <p:cBhvr>
                                        <p:cTn id="262" dur="2000" fill="hold"/>
                                        <p:tgtEl>
                                          <p:spTgt spid="107"/>
                                        </p:tgtEl>
                                        <p:attrNameLst>
                                          <p:attrName>ppt_x</p:attrName>
                                          <p:attrName>ppt_y</p:attrName>
                                        </p:attrNameLst>
                                      </p:cBhvr>
                                      <p:rCtr x="-5911" y="2685"/>
                                    </p:animMotion>
                                  </p:childTnLst>
                                </p:cTn>
                              </p:par>
                              <p:par>
                                <p:cTn id="263" presetID="37" presetClass="path" presetSubtype="0" accel="50000" decel="50000" fill="hold" grpId="1" nodeType="withEffect">
                                  <p:stCondLst>
                                    <p:cond delay="0"/>
                                  </p:stCondLst>
                                  <p:childTnLst>
                                    <p:animMotion origin="layout" path="M 2.08333E-7 -1.48148E-6 L -0.02826 0.04005 C -0.03398 0.04908 -0.04271 0.05394 -0.05182 0.05394 C -0.06211 0.05394 -0.07057 0.04908 -0.0763 0.04005 L -0.10404 -1.48148E-6 " pathEditMode="relative" rAng="0" ptsTypes="AAAAA">
                                      <p:cBhvr>
                                        <p:cTn id="264" dur="2000" fill="hold"/>
                                        <p:tgtEl>
                                          <p:spTgt spid="104"/>
                                        </p:tgtEl>
                                        <p:attrNameLst>
                                          <p:attrName>ppt_x</p:attrName>
                                          <p:attrName>ppt_y</p:attrName>
                                        </p:attrNameLst>
                                      </p:cBhvr>
                                      <p:rCtr x="-5208" y="2685"/>
                                    </p:animMotion>
                                  </p:childTnLst>
                                </p:cTn>
                              </p:par>
                              <p:par>
                                <p:cTn id="265" presetID="37" presetClass="path" presetSubtype="0" accel="50000" decel="50000" fill="hold" grpId="1" nodeType="withEffect">
                                  <p:stCondLst>
                                    <p:cond delay="0"/>
                                  </p:stCondLst>
                                  <p:childTnLst>
                                    <p:animMotion origin="layout" path="M -0.00026 0.00023 L -0.01354 0.0213 C -0.01628 0.02593 -0.02031 0.02871 -0.02461 0.02871 C -0.02956 0.02871 -0.03346 0.02593 -0.0362 0.0213 L -0.04935 0.00023 " pathEditMode="relative" rAng="0" ptsTypes="AAAAA">
                                      <p:cBhvr>
                                        <p:cTn id="266" dur="2000" fill="hold"/>
                                        <p:tgtEl>
                                          <p:spTgt spid="99"/>
                                        </p:tgtEl>
                                        <p:attrNameLst>
                                          <p:attrName>ppt_x</p:attrName>
                                          <p:attrName>ppt_y</p:attrName>
                                        </p:attrNameLst>
                                      </p:cBhvr>
                                      <p:rCtr x="-2461" y="1412"/>
                                    </p:animMotion>
                                  </p:childTnLst>
                                </p:cTn>
                              </p:par>
                              <p:par>
                                <p:cTn id="267" presetID="37" presetClass="path" presetSubtype="0" accel="50000" decel="50000" fill="hold" grpId="1" nodeType="withEffect">
                                  <p:stCondLst>
                                    <p:cond delay="0"/>
                                  </p:stCondLst>
                                  <p:childTnLst>
                                    <p:animMotion origin="layout" path="M -3.75E-6 0.00046 L -0.02864 0.04051 C -0.03463 0.04954 -0.04349 0.0544 -0.05273 0.0544 C -0.06341 0.0544 -0.07187 0.04954 -0.07773 0.04051 L -0.10612 0.00046 " pathEditMode="relative" rAng="0" ptsTypes="AAAAA">
                                      <p:cBhvr>
                                        <p:cTn id="268" dur="2000" fill="hold"/>
                                        <p:tgtEl>
                                          <p:spTgt spid="106"/>
                                        </p:tgtEl>
                                        <p:attrNameLst>
                                          <p:attrName>ppt_x</p:attrName>
                                          <p:attrName>ppt_y</p:attrName>
                                        </p:attrNameLst>
                                      </p:cBhvr>
                                      <p:rCtr x="-5313" y="2685"/>
                                    </p:animMotion>
                                  </p:childTnLst>
                                </p:cTn>
                              </p:par>
                              <p:par>
                                <p:cTn id="269" presetID="37" presetClass="path" presetSubtype="0" accel="50000" decel="50000" fill="hold" grpId="1" nodeType="withEffect">
                                  <p:stCondLst>
                                    <p:cond delay="0"/>
                                  </p:stCondLst>
                                  <p:childTnLst>
                                    <p:animMotion origin="layout" path="M 6.25E-7 -3.7037E-6 L -0.02526 0.01389 C -0.03047 0.0169 -0.03828 0.01875 -0.04648 0.01875 C -0.05586 0.01875 -0.06341 0.0169 -0.06862 0.01389 L -0.09375 -3.7037E-6 " pathEditMode="relative" rAng="0" ptsTypes="AAAAA">
                                      <p:cBhvr>
                                        <p:cTn id="270" dur="2000" fill="hold"/>
                                        <p:tgtEl>
                                          <p:spTgt spid="103"/>
                                        </p:tgtEl>
                                        <p:attrNameLst>
                                          <p:attrName>ppt_x</p:attrName>
                                          <p:attrName>ppt_y</p:attrName>
                                        </p:attrNameLst>
                                      </p:cBhvr>
                                      <p:rCtr x="-4688" y="926"/>
                                    </p:animMotion>
                                  </p:childTnLst>
                                </p:cTn>
                              </p:par>
                              <p:par>
                                <p:cTn id="271" presetID="37" presetClass="path" presetSubtype="0" accel="50000" decel="50000" fill="hold" grpId="1" nodeType="withEffect">
                                  <p:stCondLst>
                                    <p:cond delay="0"/>
                                  </p:stCondLst>
                                  <p:childTnLst>
                                    <p:animMotion origin="layout" path="M 4.58333E-6 -1.11111E-6 L -0.02748 0.01713 C -0.03321 0.02107 -0.0418 0.02338 -0.05079 0.02338 C -0.06094 0.02338 -0.06915 0.02107 -0.07487 0.01713 L -0.10222 -1.11111E-6 " pathEditMode="relative" rAng="0" ptsTypes="AAAAA">
                                      <p:cBhvr>
                                        <p:cTn id="272" dur="2000" fill="hold"/>
                                        <p:tgtEl>
                                          <p:spTgt spid="105"/>
                                        </p:tgtEl>
                                        <p:attrNameLst>
                                          <p:attrName>ppt_x</p:attrName>
                                          <p:attrName>ppt_y</p:attrName>
                                        </p:attrNameLst>
                                      </p:cBhvr>
                                      <p:rCtr x="-5117" y="1157"/>
                                    </p:animMotion>
                                  </p:childTnLst>
                                </p:cTn>
                              </p:par>
                              <p:par>
                                <p:cTn id="273" presetID="37" presetClass="path" presetSubtype="0" accel="50000" decel="50000" fill="hold" grpId="1" nodeType="withEffect">
                                  <p:stCondLst>
                                    <p:cond delay="0"/>
                                  </p:stCondLst>
                                  <p:childTnLst>
                                    <p:animMotion origin="layout" path="M 0.00013 4.81481E-6 L -0.02135 0.03726 C -0.02578 0.04513 -0.03255 0.05046 -0.03945 0.05046 C -0.04713 0.05046 -0.05364 0.04513 -0.0582 0.03726 L -0.07916 4.81481E-6 " pathEditMode="relative" rAng="0" ptsTypes="AAAAA">
                                      <p:cBhvr>
                                        <p:cTn id="274" dur="2000" fill="hold"/>
                                        <p:tgtEl>
                                          <p:spTgt spid="102"/>
                                        </p:tgtEl>
                                        <p:attrNameLst>
                                          <p:attrName>ppt_x</p:attrName>
                                          <p:attrName>ppt_y</p:attrName>
                                        </p:attrNameLst>
                                      </p:cBhvr>
                                      <p:rCtr x="-3971"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0" grpId="0" animBg="1"/>
      <p:bldP spid="30" grpId="1" animBg="1"/>
      <p:bldP spid="28" grpId="0" animBg="1"/>
      <p:bldP spid="28"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93" grpId="0"/>
      <p:bldP spid="95" grpId="0"/>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a:extLst>
              <a:ext uri="{FF2B5EF4-FFF2-40B4-BE49-F238E27FC236}">
                <a16:creationId xmlns:a16="http://schemas.microsoft.com/office/drawing/2014/main" id="{EFDFE229-BC2F-4C5C-AE71-390918E727DB}"/>
              </a:ext>
            </a:extLst>
          </p:cNvPr>
          <p:cNvSpPr/>
          <p:nvPr/>
        </p:nvSpPr>
        <p:spPr>
          <a:xfrm>
            <a:off x="4282633" y="4149524"/>
            <a:ext cx="315123" cy="369332"/>
          </a:xfrm>
          <a:custGeom>
            <a:avLst/>
            <a:gdLst>
              <a:gd name="connsiteX0" fmla="*/ 0 w 315123"/>
              <a:gd name="connsiteY0" fmla="*/ 78781 h 369332"/>
              <a:gd name="connsiteX1" fmla="*/ 236342 w 315123"/>
              <a:gd name="connsiteY1" fmla="*/ 78781 h 369332"/>
              <a:gd name="connsiteX2" fmla="*/ 236342 w 315123"/>
              <a:gd name="connsiteY2" fmla="*/ 369332 h 369332"/>
              <a:gd name="connsiteX3" fmla="*/ 0 w 315123"/>
              <a:gd name="connsiteY3" fmla="*/ 369332 h 369332"/>
              <a:gd name="connsiteX4" fmla="*/ 0 w 315123"/>
              <a:gd name="connsiteY4" fmla="*/ 78781 h 369332"/>
              <a:gd name="connsiteX0" fmla="*/ 236342 w 315123"/>
              <a:gd name="connsiteY0" fmla="*/ 78781 h 369332"/>
              <a:gd name="connsiteX1" fmla="*/ 315123 w 315123"/>
              <a:gd name="connsiteY1" fmla="*/ 0 h 369332"/>
              <a:gd name="connsiteX2" fmla="*/ 315123 w 315123"/>
              <a:gd name="connsiteY2" fmla="*/ 290551 h 369332"/>
              <a:gd name="connsiteX3" fmla="*/ 236342 w 315123"/>
              <a:gd name="connsiteY3" fmla="*/ 369332 h 369332"/>
              <a:gd name="connsiteX4" fmla="*/ 236342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236342 w 315123"/>
              <a:gd name="connsiteY3" fmla="*/ 78781 h 369332"/>
              <a:gd name="connsiteX4" fmla="*/ 0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315123 w 315123"/>
              <a:gd name="connsiteY3" fmla="*/ 290551 h 369332"/>
              <a:gd name="connsiteX4" fmla="*/ 236342 w 315123"/>
              <a:gd name="connsiteY4" fmla="*/ 369332 h 369332"/>
              <a:gd name="connsiteX5" fmla="*/ 0 w 315123"/>
              <a:gd name="connsiteY5" fmla="*/ 369332 h 369332"/>
              <a:gd name="connsiteX6" fmla="*/ 0 w 315123"/>
              <a:gd name="connsiteY6" fmla="*/ 78781 h 369332"/>
              <a:gd name="connsiteX7" fmla="*/ 0 w 315123"/>
              <a:gd name="connsiteY7" fmla="*/ 78781 h 369332"/>
              <a:gd name="connsiteX8" fmla="*/ 236342 w 315123"/>
              <a:gd name="connsiteY8" fmla="*/ 78781 h 369332"/>
              <a:gd name="connsiteX9" fmla="*/ 315123 w 315123"/>
              <a:gd name="connsiteY9" fmla="*/ 0 h 369332"/>
              <a:gd name="connsiteX10" fmla="*/ 236342 w 315123"/>
              <a:gd name="connsiteY10" fmla="*/ 78781 h 369332"/>
              <a:gd name="connsiteX11" fmla="*/ 236342 w 315123"/>
              <a:gd name="connsiteY11" fmla="*/ 369332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123" h="369332" stroke="0" extrusionOk="0">
                <a:moveTo>
                  <a:pt x="0" y="78781"/>
                </a:moveTo>
                <a:cubicBezTo>
                  <a:pt x="115605" y="65172"/>
                  <a:pt x="140386" y="91132"/>
                  <a:pt x="236342" y="78781"/>
                </a:cubicBezTo>
                <a:cubicBezTo>
                  <a:pt x="257585" y="178826"/>
                  <a:pt x="217236" y="277665"/>
                  <a:pt x="236342" y="369332"/>
                </a:cubicBezTo>
                <a:cubicBezTo>
                  <a:pt x="184863" y="383582"/>
                  <a:pt x="56035" y="353942"/>
                  <a:pt x="0" y="369332"/>
                </a:cubicBezTo>
                <a:cubicBezTo>
                  <a:pt x="-6799" y="290389"/>
                  <a:pt x="3156" y="223933"/>
                  <a:pt x="0" y="78781"/>
                </a:cubicBezTo>
                <a:close/>
              </a:path>
              <a:path w="315123" h="369332" fill="darkenLess" stroke="0" extrusionOk="0">
                <a:moveTo>
                  <a:pt x="236342" y="78781"/>
                </a:moveTo>
                <a:cubicBezTo>
                  <a:pt x="247939" y="58055"/>
                  <a:pt x="287393" y="30305"/>
                  <a:pt x="315123" y="0"/>
                </a:cubicBezTo>
                <a:cubicBezTo>
                  <a:pt x="347371" y="135080"/>
                  <a:pt x="313733" y="213671"/>
                  <a:pt x="315123" y="290551"/>
                </a:cubicBezTo>
                <a:cubicBezTo>
                  <a:pt x="302367" y="320069"/>
                  <a:pt x="255172" y="343794"/>
                  <a:pt x="236342" y="369332"/>
                </a:cubicBezTo>
                <a:cubicBezTo>
                  <a:pt x="214930" y="303818"/>
                  <a:pt x="267508" y="154728"/>
                  <a:pt x="236342" y="78781"/>
                </a:cubicBezTo>
                <a:close/>
              </a:path>
              <a:path w="315123" h="369332" fill="lightenLess" stroke="0" extrusionOk="0">
                <a:moveTo>
                  <a:pt x="0" y="78781"/>
                </a:moveTo>
                <a:cubicBezTo>
                  <a:pt x="26582" y="38366"/>
                  <a:pt x="61977" y="18137"/>
                  <a:pt x="78781" y="0"/>
                </a:cubicBezTo>
                <a:cubicBezTo>
                  <a:pt x="148220" y="-4564"/>
                  <a:pt x="258672" y="5487"/>
                  <a:pt x="315123" y="0"/>
                </a:cubicBezTo>
                <a:cubicBezTo>
                  <a:pt x="279264" y="37252"/>
                  <a:pt x="255724" y="54720"/>
                  <a:pt x="236342" y="78781"/>
                </a:cubicBezTo>
                <a:cubicBezTo>
                  <a:pt x="173946" y="91630"/>
                  <a:pt x="88363" y="66219"/>
                  <a:pt x="0" y="78781"/>
                </a:cubicBezTo>
                <a:close/>
              </a:path>
              <a:path w="315123" h="369332" fill="none" extrusionOk="0">
                <a:moveTo>
                  <a:pt x="0" y="78781"/>
                </a:moveTo>
                <a:cubicBezTo>
                  <a:pt x="30466" y="39621"/>
                  <a:pt x="49594" y="41004"/>
                  <a:pt x="78781" y="0"/>
                </a:cubicBezTo>
                <a:cubicBezTo>
                  <a:pt x="146616" y="-19104"/>
                  <a:pt x="229131" y="921"/>
                  <a:pt x="315123" y="0"/>
                </a:cubicBezTo>
                <a:cubicBezTo>
                  <a:pt x="320768" y="88274"/>
                  <a:pt x="296117" y="205299"/>
                  <a:pt x="315123" y="290551"/>
                </a:cubicBezTo>
                <a:cubicBezTo>
                  <a:pt x="288262" y="330497"/>
                  <a:pt x="250818" y="345569"/>
                  <a:pt x="236342" y="369332"/>
                </a:cubicBezTo>
                <a:cubicBezTo>
                  <a:pt x="136490" y="384853"/>
                  <a:pt x="81461" y="358545"/>
                  <a:pt x="0" y="369332"/>
                </a:cubicBezTo>
                <a:cubicBezTo>
                  <a:pt x="-7836" y="279699"/>
                  <a:pt x="5982" y="218575"/>
                  <a:pt x="0" y="78781"/>
                </a:cubicBezTo>
                <a:close/>
                <a:moveTo>
                  <a:pt x="0" y="78781"/>
                </a:moveTo>
                <a:cubicBezTo>
                  <a:pt x="69281" y="67517"/>
                  <a:pt x="123904" y="93349"/>
                  <a:pt x="236342" y="78781"/>
                </a:cubicBezTo>
                <a:cubicBezTo>
                  <a:pt x="268310" y="39181"/>
                  <a:pt x="301216" y="27594"/>
                  <a:pt x="315123" y="0"/>
                </a:cubicBezTo>
                <a:moveTo>
                  <a:pt x="236342" y="78781"/>
                </a:moveTo>
                <a:cubicBezTo>
                  <a:pt x="246710" y="221751"/>
                  <a:pt x="227173" y="246632"/>
                  <a:pt x="236342" y="369332"/>
                </a:cubicBezTo>
              </a:path>
              <a:path w="315123" h="369332" fill="none" stroke="0" extrusionOk="0">
                <a:moveTo>
                  <a:pt x="0" y="78781"/>
                </a:moveTo>
                <a:cubicBezTo>
                  <a:pt x="29144" y="45337"/>
                  <a:pt x="62333" y="20796"/>
                  <a:pt x="78781" y="0"/>
                </a:cubicBezTo>
                <a:cubicBezTo>
                  <a:pt x="169236" y="-25621"/>
                  <a:pt x="252647" y="896"/>
                  <a:pt x="315123" y="0"/>
                </a:cubicBezTo>
                <a:cubicBezTo>
                  <a:pt x="330538" y="79804"/>
                  <a:pt x="312370" y="168436"/>
                  <a:pt x="315123" y="290551"/>
                </a:cubicBezTo>
                <a:cubicBezTo>
                  <a:pt x="287265" y="332500"/>
                  <a:pt x="250373" y="337823"/>
                  <a:pt x="236342" y="369332"/>
                </a:cubicBezTo>
                <a:cubicBezTo>
                  <a:pt x="120839" y="381949"/>
                  <a:pt x="113377" y="346415"/>
                  <a:pt x="0" y="369332"/>
                </a:cubicBezTo>
                <a:cubicBezTo>
                  <a:pt x="-15940" y="225155"/>
                  <a:pt x="17854" y="140708"/>
                  <a:pt x="0" y="78781"/>
                </a:cubicBezTo>
                <a:close/>
                <a:moveTo>
                  <a:pt x="0" y="78781"/>
                </a:moveTo>
                <a:cubicBezTo>
                  <a:pt x="52039" y="75628"/>
                  <a:pt x="177643" y="86422"/>
                  <a:pt x="236342" y="78781"/>
                </a:cubicBezTo>
                <a:cubicBezTo>
                  <a:pt x="269163" y="40451"/>
                  <a:pt x="289624" y="36833"/>
                  <a:pt x="315123" y="0"/>
                </a:cubicBezTo>
                <a:moveTo>
                  <a:pt x="236342" y="78781"/>
                </a:moveTo>
                <a:cubicBezTo>
                  <a:pt x="242103" y="152610"/>
                  <a:pt x="217690" y="291502"/>
                  <a:pt x="236342" y="369332"/>
                </a:cubicBezTo>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74015580">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75D82A2-4621-4FD2-B659-8A2658EE569D}"/>
              </a:ext>
            </a:extLst>
          </p:cNvPr>
          <p:cNvGrpSpPr/>
          <p:nvPr/>
        </p:nvGrpSpPr>
        <p:grpSpPr>
          <a:xfrm>
            <a:off x="5151579" y="1114434"/>
            <a:ext cx="746567" cy="746567"/>
            <a:chOff x="5053630" y="1234357"/>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53630" y="123435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55899" y="13532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35439" y="14811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60699" y="16580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185326" y="14925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24043" y="161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26913" y="12831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08298" y="17647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08299" y="151540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77329" y="14029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39269" y="16490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01884" y="16066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24315" y="167351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56629" y="13549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51976" y="155366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46642" y="17892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69953" y="179665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296812" y="148598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AE9"/>
          </a:solidFill>
          <a:ln>
            <a:solidFill>
              <a:srgbClr val="FFF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2268419" y="1605795"/>
            <a:ext cx="1985770" cy="369332"/>
          </a:xfrm>
          <a:prstGeom prst="rect">
            <a:avLst/>
          </a:prstGeom>
          <a:noFill/>
        </p:spPr>
        <p:txBody>
          <a:bodyPr wrap="square" rtlCol="0">
            <a:spAutoFit/>
          </a:bodyPr>
          <a:lstStyle/>
          <a:p>
            <a:r>
              <a:rPr lang="en-US" b="1" dirty="0">
                <a:latin typeface="Ink Free" panose="03080402000500000000" pitchFamily="66" charset="0"/>
              </a:rPr>
              <a:t>Serotonin</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355160" y="1418305"/>
            <a:ext cx="1928115" cy="397476"/>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3" name="Cylinder 72">
            <a:extLst>
              <a:ext uri="{FF2B5EF4-FFF2-40B4-BE49-F238E27FC236}">
                <a16:creationId xmlns:a16="http://schemas.microsoft.com/office/drawing/2014/main" id="{800ED2B3-46B1-4FAC-8E71-93290327DFD5}"/>
              </a:ext>
            </a:extLst>
          </p:cNvPr>
          <p:cNvSpPr/>
          <p:nvPr/>
        </p:nvSpPr>
        <p:spPr>
          <a:xfrm rot="1668431">
            <a:off x="3855273" y="2436914"/>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62D348C6-029B-429C-9B76-5BC7156E1E61}"/>
              </a:ext>
            </a:extLst>
          </p:cNvPr>
          <p:cNvSpPr txBox="1"/>
          <p:nvPr/>
        </p:nvSpPr>
        <p:spPr>
          <a:xfrm>
            <a:off x="1065185" y="2567485"/>
            <a:ext cx="2367459" cy="646331"/>
          </a:xfrm>
          <a:prstGeom prst="rect">
            <a:avLst/>
          </a:prstGeom>
          <a:noFill/>
        </p:spPr>
        <p:txBody>
          <a:bodyPr wrap="square" rtlCol="0">
            <a:spAutoFit/>
          </a:bodyPr>
          <a:lstStyle/>
          <a:p>
            <a:r>
              <a:rPr lang="en-US" b="1" dirty="0">
                <a:latin typeface="Ink Free" panose="03080402000500000000" pitchFamily="66" charset="0"/>
              </a:rPr>
              <a:t>Serotonin </a:t>
            </a:r>
          </a:p>
          <a:p>
            <a:r>
              <a:rPr lang="en-US" b="1" dirty="0">
                <a:latin typeface="Ink Free" panose="03080402000500000000" pitchFamily="66" charset="0"/>
              </a:rPr>
              <a:t>Reuptake Channel</a:t>
            </a:r>
          </a:p>
        </p:txBody>
      </p:sp>
      <p:cxnSp>
        <p:nvCxnSpPr>
          <p:cNvPr id="94" name="Straight Connector 93">
            <a:extLst>
              <a:ext uri="{FF2B5EF4-FFF2-40B4-BE49-F238E27FC236}">
                <a16:creationId xmlns:a16="http://schemas.microsoft.com/office/drawing/2014/main" id="{4797C7F3-04D7-4C00-B8DE-FF8278416AE0}"/>
              </a:ext>
            </a:extLst>
          </p:cNvPr>
          <p:cNvCxnSpPr>
            <a:cxnSpLocks/>
          </p:cNvCxnSpPr>
          <p:nvPr/>
        </p:nvCxnSpPr>
        <p:spPr>
          <a:xfrm flipV="1">
            <a:off x="2990923" y="2962460"/>
            <a:ext cx="692601" cy="79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9A0278AD-2959-4F17-9756-6F4A3DAF56C3}"/>
              </a:ext>
            </a:extLst>
          </p:cNvPr>
          <p:cNvSpPr txBox="1"/>
          <p:nvPr/>
        </p:nvSpPr>
        <p:spPr>
          <a:xfrm>
            <a:off x="1325300" y="4081299"/>
            <a:ext cx="2424141" cy="369332"/>
          </a:xfrm>
          <a:prstGeom prst="rect">
            <a:avLst/>
          </a:prstGeom>
          <a:noFill/>
        </p:spPr>
        <p:txBody>
          <a:bodyPr wrap="square" rtlCol="0">
            <a:spAutoFit/>
          </a:bodyPr>
          <a:lstStyle/>
          <a:p>
            <a:r>
              <a:rPr lang="en-US" b="1" dirty="0">
                <a:latin typeface="Ink Free" panose="03080402000500000000" pitchFamily="66" charset="0"/>
              </a:rPr>
              <a:t>Serotonin Receptor</a:t>
            </a:r>
          </a:p>
        </p:txBody>
      </p:sp>
      <p:cxnSp>
        <p:nvCxnSpPr>
          <p:cNvPr id="96" name="Straight Connector 95">
            <a:extLst>
              <a:ext uri="{FF2B5EF4-FFF2-40B4-BE49-F238E27FC236}">
                <a16:creationId xmlns:a16="http://schemas.microsoft.com/office/drawing/2014/main" id="{173B0B21-9ABD-44BA-8743-803A458FC4F4}"/>
              </a:ext>
            </a:extLst>
          </p:cNvPr>
          <p:cNvCxnSpPr>
            <a:cxnSpLocks/>
          </p:cNvCxnSpPr>
          <p:nvPr/>
        </p:nvCxnSpPr>
        <p:spPr>
          <a:xfrm flipV="1">
            <a:off x="3321924" y="4248999"/>
            <a:ext cx="920198" cy="28247"/>
          </a:xfrm>
          <a:prstGeom prst="line">
            <a:avLst/>
          </a:prstGeom>
          <a:ln w="38100"/>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836E57DB-1518-4F7C-B3C5-4768222B41FC}"/>
              </a:ext>
            </a:extLst>
          </p:cNvPr>
          <p:cNvSpPr/>
          <p:nvPr/>
        </p:nvSpPr>
        <p:spPr>
          <a:xfrm>
            <a:off x="4277553" y="36064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0C6B0A-BA26-4A8E-A2F9-14E55E889E7F}"/>
              </a:ext>
            </a:extLst>
          </p:cNvPr>
          <p:cNvSpPr/>
          <p:nvPr/>
        </p:nvSpPr>
        <p:spPr>
          <a:xfrm>
            <a:off x="4311003" y="386939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125A002-6B48-412A-9391-6B498A527361}"/>
              </a:ext>
            </a:extLst>
          </p:cNvPr>
          <p:cNvSpPr/>
          <p:nvPr/>
        </p:nvSpPr>
        <p:spPr>
          <a:xfrm>
            <a:off x="4676803" y="32359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DC28C24-0AF8-44FE-8155-29D61A64533E}"/>
              </a:ext>
            </a:extLst>
          </p:cNvPr>
          <p:cNvSpPr/>
          <p:nvPr/>
        </p:nvSpPr>
        <p:spPr>
          <a:xfrm>
            <a:off x="4698096" y="34583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A3AEB66-D1C3-4033-8501-A8019510F940}"/>
              </a:ext>
            </a:extLst>
          </p:cNvPr>
          <p:cNvSpPr/>
          <p:nvPr/>
        </p:nvSpPr>
        <p:spPr>
          <a:xfrm>
            <a:off x="4751354" y="367410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EC23398-F095-4B72-A588-21E136AC8994}"/>
              </a:ext>
            </a:extLst>
          </p:cNvPr>
          <p:cNvSpPr/>
          <p:nvPr/>
        </p:nvSpPr>
        <p:spPr>
          <a:xfrm>
            <a:off x="4865553" y="302369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A32D114-B669-4CE9-95EB-E90060FCABB6}"/>
              </a:ext>
            </a:extLst>
          </p:cNvPr>
          <p:cNvSpPr/>
          <p:nvPr/>
        </p:nvSpPr>
        <p:spPr>
          <a:xfrm>
            <a:off x="4848009" y="32105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9E0398E-161C-4502-985E-33E8EB4B8AB3}"/>
              </a:ext>
            </a:extLst>
          </p:cNvPr>
          <p:cNvSpPr/>
          <p:nvPr/>
        </p:nvSpPr>
        <p:spPr>
          <a:xfrm>
            <a:off x="4903571" y="34207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24CAA94-80B1-4C02-AA6F-DE96DBC1C6C6}"/>
              </a:ext>
            </a:extLst>
          </p:cNvPr>
          <p:cNvSpPr/>
          <p:nvPr/>
        </p:nvSpPr>
        <p:spPr>
          <a:xfrm>
            <a:off x="5100852" y="311693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6090172-927E-4425-9D2B-90B892532706}"/>
              </a:ext>
            </a:extLst>
          </p:cNvPr>
          <p:cNvSpPr/>
          <p:nvPr/>
        </p:nvSpPr>
        <p:spPr>
          <a:xfrm>
            <a:off x="5088151" y="33409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288254B-E797-4566-87C8-AEE0A2930124}"/>
              </a:ext>
            </a:extLst>
          </p:cNvPr>
          <p:cNvSpPr/>
          <p:nvPr/>
        </p:nvSpPr>
        <p:spPr>
          <a:xfrm>
            <a:off x="4996212" y="36791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F40415F-166F-4C15-928E-41515EC6C2B0}"/>
              </a:ext>
            </a:extLst>
          </p:cNvPr>
          <p:cNvSpPr/>
          <p:nvPr/>
        </p:nvSpPr>
        <p:spPr>
          <a:xfrm>
            <a:off x="4857871" y="4059112"/>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C27CBBB0-C164-45D5-A17B-F2E391929741}"/>
              </a:ext>
            </a:extLst>
          </p:cNvPr>
          <p:cNvSpPr/>
          <p:nvPr/>
        </p:nvSpPr>
        <p:spPr>
          <a:xfrm>
            <a:off x="5023691" y="38961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6A54AE7-CEF7-4AA9-AC8F-E10676FA0BCC}"/>
              </a:ext>
            </a:extLst>
          </p:cNvPr>
          <p:cNvSpPr/>
          <p:nvPr/>
        </p:nvSpPr>
        <p:spPr>
          <a:xfrm>
            <a:off x="5190946" y="371561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2F26A78-9E05-4DE7-950D-B17D06A327AD}"/>
              </a:ext>
            </a:extLst>
          </p:cNvPr>
          <p:cNvSpPr/>
          <p:nvPr/>
        </p:nvSpPr>
        <p:spPr>
          <a:xfrm>
            <a:off x="5271545" y="34640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229941C-3638-429D-9E4E-4D574C8DD4FD}"/>
              </a:ext>
            </a:extLst>
          </p:cNvPr>
          <p:cNvSpPr/>
          <p:nvPr/>
        </p:nvSpPr>
        <p:spPr>
          <a:xfrm>
            <a:off x="5732285" y="38952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F455E3F-393C-4F51-97AB-3FCEAE442332}"/>
              </a:ext>
            </a:extLst>
          </p:cNvPr>
          <p:cNvSpPr txBox="1"/>
          <p:nvPr/>
        </p:nvSpPr>
        <p:spPr>
          <a:xfrm>
            <a:off x="1990439" y="1395486"/>
            <a:ext cx="1985770" cy="369332"/>
          </a:xfrm>
          <a:prstGeom prst="rect">
            <a:avLst/>
          </a:prstGeom>
          <a:noFill/>
        </p:spPr>
        <p:txBody>
          <a:bodyPr wrap="square" rtlCol="0">
            <a:spAutoFit/>
          </a:bodyPr>
          <a:lstStyle/>
          <a:p>
            <a:r>
              <a:rPr lang="en-US" b="1" dirty="0">
                <a:latin typeface="Ink Free" panose="03080402000500000000" pitchFamily="66" charset="0"/>
              </a:rPr>
              <a:t>Norepinephrine</a:t>
            </a:r>
          </a:p>
        </p:txBody>
      </p:sp>
      <p:sp>
        <p:nvSpPr>
          <p:cNvPr id="86" name="TextBox 85">
            <a:extLst>
              <a:ext uri="{FF2B5EF4-FFF2-40B4-BE49-F238E27FC236}">
                <a16:creationId xmlns:a16="http://schemas.microsoft.com/office/drawing/2014/main" id="{2E938E19-1D3D-41FC-BE67-926DA63C8AEA}"/>
              </a:ext>
            </a:extLst>
          </p:cNvPr>
          <p:cNvSpPr txBox="1"/>
          <p:nvPr/>
        </p:nvSpPr>
        <p:spPr>
          <a:xfrm>
            <a:off x="926574" y="2319379"/>
            <a:ext cx="1985770" cy="369332"/>
          </a:xfrm>
          <a:prstGeom prst="rect">
            <a:avLst/>
          </a:prstGeom>
          <a:noFill/>
        </p:spPr>
        <p:txBody>
          <a:bodyPr wrap="square" rtlCol="0">
            <a:spAutoFit/>
          </a:bodyPr>
          <a:lstStyle/>
          <a:p>
            <a:r>
              <a:rPr lang="en-US" b="1" dirty="0">
                <a:latin typeface="Ink Free" panose="03080402000500000000" pitchFamily="66" charset="0"/>
              </a:rPr>
              <a:t>Norepinephrine</a:t>
            </a:r>
          </a:p>
        </p:txBody>
      </p:sp>
      <p:sp>
        <p:nvSpPr>
          <p:cNvPr id="87" name="TextBox 86">
            <a:extLst>
              <a:ext uri="{FF2B5EF4-FFF2-40B4-BE49-F238E27FC236}">
                <a16:creationId xmlns:a16="http://schemas.microsoft.com/office/drawing/2014/main" id="{C5DBCA8D-E137-4714-BDB2-91BF123FD043}"/>
              </a:ext>
            </a:extLst>
          </p:cNvPr>
          <p:cNvSpPr txBox="1"/>
          <p:nvPr/>
        </p:nvSpPr>
        <p:spPr>
          <a:xfrm>
            <a:off x="1065185" y="3844912"/>
            <a:ext cx="1985770" cy="369332"/>
          </a:xfrm>
          <a:prstGeom prst="rect">
            <a:avLst/>
          </a:prstGeom>
          <a:noFill/>
        </p:spPr>
        <p:txBody>
          <a:bodyPr wrap="square" rtlCol="0">
            <a:spAutoFit/>
          </a:bodyPr>
          <a:lstStyle/>
          <a:p>
            <a:r>
              <a:rPr lang="en-US" b="1" dirty="0">
                <a:latin typeface="Ink Free" panose="03080402000500000000" pitchFamily="66" charset="0"/>
              </a:rPr>
              <a:t>Norepinephrine</a:t>
            </a:r>
          </a:p>
        </p:txBody>
      </p:sp>
      <p:pic>
        <p:nvPicPr>
          <p:cNvPr id="29" name="Graphic 28" descr="Squiggle with solid fill">
            <a:extLst>
              <a:ext uri="{FF2B5EF4-FFF2-40B4-BE49-F238E27FC236}">
                <a16:creationId xmlns:a16="http://schemas.microsoft.com/office/drawing/2014/main" id="{3C8CB5AC-006F-4FDC-8206-6D8E4BD914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5278" y="1640905"/>
            <a:ext cx="1150013" cy="340659"/>
          </a:xfrm>
          <a:prstGeom prst="rect">
            <a:avLst/>
          </a:prstGeom>
        </p:spPr>
      </p:pic>
      <p:pic>
        <p:nvPicPr>
          <p:cNvPr id="92" name="Graphic 91" descr="Squiggle with solid fill">
            <a:extLst>
              <a:ext uri="{FF2B5EF4-FFF2-40B4-BE49-F238E27FC236}">
                <a16:creationId xmlns:a16="http://schemas.microsoft.com/office/drawing/2014/main" id="{B744EFD9-9CEB-4630-BD94-0EADDAD1A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177" y="2602465"/>
            <a:ext cx="1150013" cy="340659"/>
          </a:xfrm>
          <a:prstGeom prst="rect">
            <a:avLst/>
          </a:prstGeom>
        </p:spPr>
      </p:pic>
      <p:pic>
        <p:nvPicPr>
          <p:cNvPr id="114" name="Graphic 113" descr="Squiggle with solid fill">
            <a:extLst>
              <a:ext uri="{FF2B5EF4-FFF2-40B4-BE49-F238E27FC236}">
                <a16:creationId xmlns:a16="http://schemas.microsoft.com/office/drawing/2014/main" id="{5B981E33-8230-4256-907A-44F3224E8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1134" y="4104750"/>
            <a:ext cx="1150013" cy="340659"/>
          </a:xfrm>
          <a:prstGeom prst="rect">
            <a:avLst/>
          </a:prstGeom>
        </p:spPr>
      </p:pic>
      <p:sp>
        <p:nvSpPr>
          <p:cNvPr id="90" name="Rectangle: Rounded Corners 89">
            <a:extLst>
              <a:ext uri="{FF2B5EF4-FFF2-40B4-BE49-F238E27FC236}">
                <a16:creationId xmlns:a16="http://schemas.microsoft.com/office/drawing/2014/main" id="{B869833A-E48B-4550-9BA7-EA770485B346}"/>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1500"/>
                                  </p:stCondLst>
                                  <p:childTnLst>
                                    <p:set>
                                      <p:cBhvr>
                                        <p:cTn id="9" dur="1" fill="hold">
                                          <p:stCondLst>
                                            <p:cond delay="0"/>
                                          </p:stCondLst>
                                        </p:cTn>
                                        <p:tgtEl>
                                          <p:spTgt spid="92"/>
                                        </p:tgtEl>
                                        <p:attrNameLst>
                                          <p:attrName>style.visibility</p:attrName>
                                        </p:attrNameLst>
                                      </p:cBhvr>
                                      <p:to>
                                        <p:strVal val="visible"/>
                                      </p:to>
                                    </p:set>
                                    <p:animEffect transition="in" filter="wipe(up)">
                                      <p:cBhvr>
                                        <p:cTn id="10" dur="500"/>
                                        <p:tgtEl>
                                          <p:spTgt spid="92"/>
                                        </p:tgtEl>
                                      </p:cBhvr>
                                    </p:animEffect>
                                  </p:childTnLst>
                                </p:cTn>
                              </p:par>
                              <p:par>
                                <p:cTn id="11" presetID="22" presetClass="entr" presetSubtype="1" fill="hold" nodeType="withEffect">
                                  <p:stCondLst>
                                    <p:cond delay="1500"/>
                                  </p:stCondLst>
                                  <p:childTnLst>
                                    <p:set>
                                      <p:cBhvr>
                                        <p:cTn id="12" dur="1" fill="hold">
                                          <p:stCondLst>
                                            <p:cond delay="0"/>
                                          </p:stCondLst>
                                        </p:cTn>
                                        <p:tgtEl>
                                          <p:spTgt spid="114"/>
                                        </p:tgtEl>
                                        <p:attrNameLst>
                                          <p:attrName>style.visibility</p:attrName>
                                        </p:attrNameLst>
                                      </p:cBhvr>
                                      <p:to>
                                        <p:strVal val="visible"/>
                                      </p:to>
                                    </p:set>
                                    <p:animEffect transition="in" filter="wipe(up)">
                                      <p:cBhvr>
                                        <p:cTn id="13" dur="500"/>
                                        <p:tgtEl>
                                          <p:spTgt spid="114"/>
                                        </p:tgtEl>
                                      </p:cBhvr>
                                    </p:animEffect>
                                  </p:childTnLst>
                                </p:cTn>
                              </p:par>
                            </p:childTnLst>
                          </p:cTn>
                        </p:par>
                        <p:par>
                          <p:cTn id="14" fill="hold">
                            <p:stCondLst>
                              <p:cond delay="2000"/>
                            </p:stCondLst>
                            <p:childTnLst>
                              <p:par>
                                <p:cTn id="15" presetID="10" presetClass="entr" presetSubtype="0" fill="hold" grpId="1"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6"/>
                                        </p:tgtEl>
                                      </p:cBhvr>
                                    </p:animEffect>
                                    <p:set>
                                      <p:cBhvr>
                                        <p:cTn id="40" dur="1" fill="hold">
                                          <p:stCondLst>
                                            <p:cond delay="499"/>
                                          </p:stCondLst>
                                        </p:cTn>
                                        <p:tgtEl>
                                          <p:spTgt spid="6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1"/>
                                        </p:tgtEl>
                                      </p:cBhvr>
                                    </p:animEffect>
                                    <p:set>
                                      <p:cBhvr>
                                        <p:cTn id="46" dur="1" fill="hold">
                                          <p:stCondLst>
                                            <p:cond delay="499"/>
                                          </p:stCondLst>
                                        </p:cTn>
                                        <p:tgtEl>
                                          <p:spTgt spid="7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70"/>
                                        </p:tgtEl>
                                      </p:cBhvr>
                                    </p:animEffect>
                                    <p:set>
                                      <p:cBhvr>
                                        <p:cTn id="49" dur="1" fill="hold">
                                          <p:stCondLst>
                                            <p:cond delay="499"/>
                                          </p:stCondLst>
                                        </p:cTn>
                                        <p:tgtEl>
                                          <p:spTgt spid="70"/>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61"/>
                                        </p:tgtEl>
                                      </p:cBhvr>
                                    </p:animEffect>
                                    <p:set>
                                      <p:cBhvr>
                                        <p:cTn id="52" dur="1" fill="hold">
                                          <p:stCondLst>
                                            <p:cond delay="499"/>
                                          </p:stCondLst>
                                        </p:cTn>
                                        <p:tgtEl>
                                          <p:spTgt spid="6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62"/>
                                        </p:tgtEl>
                                      </p:cBhvr>
                                    </p:animEffect>
                                    <p:set>
                                      <p:cBhvr>
                                        <p:cTn id="55" dur="1" fill="hold">
                                          <p:stCondLst>
                                            <p:cond delay="499"/>
                                          </p:stCondLst>
                                        </p:cTn>
                                        <p:tgtEl>
                                          <p:spTgt spid="62"/>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93"/>
                                        </p:tgtEl>
                                      </p:cBhvr>
                                    </p:animEffect>
                                    <p:set>
                                      <p:cBhvr>
                                        <p:cTn id="58" dur="1" fill="hold">
                                          <p:stCondLst>
                                            <p:cond delay="499"/>
                                          </p:stCondLst>
                                        </p:cTn>
                                        <p:tgtEl>
                                          <p:spTgt spid="9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4"/>
                                        </p:tgtEl>
                                      </p:cBhvr>
                                    </p:animEffect>
                                    <p:set>
                                      <p:cBhvr>
                                        <p:cTn id="61" dur="1" fill="hold">
                                          <p:stCondLst>
                                            <p:cond delay="499"/>
                                          </p:stCondLst>
                                        </p:cTn>
                                        <p:tgtEl>
                                          <p:spTgt spid="9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95"/>
                                        </p:tgtEl>
                                      </p:cBhvr>
                                    </p:animEffect>
                                    <p:set>
                                      <p:cBhvr>
                                        <p:cTn id="64" dur="1" fill="hold">
                                          <p:stCondLst>
                                            <p:cond delay="499"/>
                                          </p:stCondLst>
                                        </p:cTn>
                                        <p:tgtEl>
                                          <p:spTgt spid="9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6"/>
                                        </p:tgtEl>
                                      </p:cBhvr>
                                    </p:animEffect>
                                    <p:set>
                                      <p:cBhvr>
                                        <p:cTn id="67" dur="1" fill="hold">
                                          <p:stCondLst>
                                            <p:cond delay="499"/>
                                          </p:stCondLst>
                                        </p:cTn>
                                        <p:tgtEl>
                                          <p:spTgt spid="96"/>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86"/>
                                        </p:tgtEl>
                                      </p:cBhvr>
                                    </p:animEffect>
                                    <p:set>
                                      <p:cBhvr>
                                        <p:cTn id="73" dur="1" fill="hold">
                                          <p:stCondLst>
                                            <p:cond delay="499"/>
                                          </p:stCondLst>
                                        </p:cTn>
                                        <p:tgtEl>
                                          <p:spTgt spid="86"/>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87"/>
                                        </p:tgtEl>
                                      </p:cBhvr>
                                    </p:animEffect>
                                    <p:set>
                                      <p:cBhvr>
                                        <p:cTn id="76" dur="1" fill="hold">
                                          <p:stCondLst>
                                            <p:cond delay="499"/>
                                          </p:stCondLst>
                                        </p:cTn>
                                        <p:tgtEl>
                                          <p:spTgt spid="8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92"/>
                                        </p:tgtEl>
                                      </p:cBhvr>
                                    </p:animEffect>
                                    <p:set>
                                      <p:cBhvr>
                                        <p:cTn id="82" dur="1" fill="hold">
                                          <p:stCondLst>
                                            <p:cond delay="499"/>
                                          </p:stCondLst>
                                        </p:cTn>
                                        <p:tgtEl>
                                          <p:spTgt spid="9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14"/>
                                        </p:tgtEl>
                                      </p:cBhvr>
                                    </p:animEffect>
                                    <p:set>
                                      <p:cBhvr>
                                        <p:cTn id="85" dur="1" fill="hold">
                                          <p:stCondLst>
                                            <p:cond delay="499"/>
                                          </p:stCondLst>
                                        </p:cTn>
                                        <p:tgtEl>
                                          <p:spTgt spid="114"/>
                                        </p:tgtEl>
                                        <p:attrNameLst>
                                          <p:attrName>style.visibility</p:attrName>
                                        </p:attrNameLst>
                                      </p:cBhvr>
                                      <p:to>
                                        <p:strVal val="hidden"/>
                                      </p:to>
                                    </p:set>
                                  </p:childTnLst>
                                </p:cTn>
                              </p:par>
                            </p:childTnLst>
                          </p:cTn>
                        </p:par>
                        <p:par>
                          <p:cTn id="86" fill="hold">
                            <p:stCondLst>
                              <p:cond delay="500"/>
                            </p:stCondLst>
                            <p:childTnLst>
                              <p:par>
                                <p:cTn id="87"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88" dur="1000" fill="hold"/>
                                        <p:tgtEl>
                                          <p:spTgt spid="51"/>
                                        </p:tgtEl>
                                        <p:attrNameLst>
                                          <p:attrName>ppt_x</p:attrName>
                                          <p:attrName>ppt_y</p:attrName>
                                        </p:attrNameLst>
                                      </p:cBhvr>
                                      <p:rCtr x="-3190" y="12153"/>
                                    </p:animMotion>
                                  </p:childTnLst>
                                </p:cTn>
                              </p:par>
                              <p:par>
                                <p:cTn id="89"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90" dur="1000" fill="hold"/>
                                        <p:tgtEl>
                                          <p:spTgt spid="55"/>
                                        </p:tgtEl>
                                        <p:attrNameLst>
                                          <p:attrName>ppt_x</p:attrName>
                                          <p:attrName>ppt_y</p:attrName>
                                        </p:attrNameLst>
                                      </p:cBhvr>
                                      <p:rCtr x="-6237" y="11667"/>
                                    </p:animMotion>
                                  </p:childTnLst>
                                </p:cTn>
                              </p:par>
                              <p:par>
                                <p:cTn id="91"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92" dur="1000" fill="hold"/>
                                        <p:tgtEl>
                                          <p:spTgt spid="60"/>
                                        </p:tgtEl>
                                        <p:attrNameLst>
                                          <p:attrName>ppt_x</p:attrName>
                                          <p:attrName>ppt_y</p:attrName>
                                        </p:attrNameLst>
                                      </p:cBhvr>
                                      <p:rCtr x="-8359" y="11921"/>
                                    </p:animMotion>
                                  </p:childTnLst>
                                </p:cTn>
                              </p:par>
                              <p:par>
                                <p:cTn id="93"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94" dur="1000" fill="hold"/>
                                        <p:tgtEl>
                                          <p:spTgt spid="57"/>
                                        </p:tgtEl>
                                        <p:attrNameLst>
                                          <p:attrName>ppt_x</p:attrName>
                                          <p:attrName>ppt_y</p:attrName>
                                        </p:attrNameLst>
                                      </p:cBhvr>
                                      <p:rCtr x="-7370" y="13611"/>
                                    </p:animMotion>
                                  </p:childTnLst>
                                </p:cTn>
                              </p:par>
                              <p:par>
                                <p:cTn id="95"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96" dur="1000" fill="hold"/>
                                        <p:tgtEl>
                                          <p:spTgt spid="49"/>
                                        </p:tgtEl>
                                        <p:attrNameLst>
                                          <p:attrName>ppt_x</p:attrName>
                                          <p:attrName>ppt_y</p:attrName>
                                        </p:attrNameLst>
                                      </p:cBhvr>
                                      <p:rCtr x="-9388" y="10995"/>
                                    </p:animMotion>
                                  </p:childTnLst>
                                </p:cTn>
                              </p:par>
                              <p:par>
                                <p:cTn id="97"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98" dur="1000" fill="hold"/>
                                        <p:tgtEl>
                                          <p:spTgt spid="58"/>
                                        </p:tgtEl>
                                        <p:attrNameLst>
                                          <p:attrName>ppt_x</p:attrName>
                                          <p:attrName>ppt_y</p:attrName>
                                        </p:attrNameLst>
                                      </p:cBhvr>
                                      <p:rCtr x="-5586" y="7593"/>
                                    </p:animMotion>
                                  </p:childTnLst>
                                </p:cTn>
                              </p:par>
                              <p:par>
                                <p:cTn id="99"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100" dur="1000" fill="hold"/>
                                        <p:tgtEl>
                                          <p:spTgt spid="59"/>
                                        </p:tgtEl>
                                        <p:attrNameLst>
                                          <p:attrName>ppt_x</p:attrName>
                                          <p:attrName>ppt_y</p:attrName>
                                        </p:attrNameLst>
                                      </p:cBhvr>
                                      <p:rCtr x="-4284" y="10023"/>
                                    </p:animMotion>
                                  </p:childTnLst>
                                </p:cTn>
                              </p:par>
                              <p:par>
                                <p:cTn id="101"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102" dur="1000" fill="hold"/>
                                        <p:tgtEl>
                                          <p:spTgt spid="53"/>
                                        </p:tgtEl>
                                        <p:attrNameLst>
                                          <p:attrName>ppt_x</p:attrName>
                                          <p:attrName>ppt_y</p:attrName>
                                        </p:attrNameLst>
                                      </p:cBhvr>
                                      <p:rCtr x="-5586" y="10162"/>
                                    </p:animMotion>
                                  </p:childTnLst>
                                </p:cTn>
                              </p:par>
                              <p:par>
                                <p:cTn id="103"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104" dur="1000" fill="hold"/>
                                        <p:tgtEl>
                                          <p:spTgt spid="56"/>
                                        </p:tgtEl>
                                        <p:attrNameLst>
                                          <p:attrName>ppt_x</p:attrName>
                                          <p:attrName>ppt_y</p:attrName>
                                        </p:attrNameLst>
                                      </p:cBhvr>
                                      <p:rCtr x="-5404" y="8194"/>
                                    </p:animMotion>
                                  </p:childTnLst>
                                </p:cTn>
                              </p:par>
                            </p:childTnLst>
                          </p:cTn>
                        </p:par>
                        <p:par>
                          <p:cTn id="105" fill="hold">
                            <p:stCondLst>
                              <p:cond delay="1500"/>
                            </p:stCondLst>
                            <p:childTnLst>
                              <p:par>
                                <p:cTn id="106" presetID="42" presetClass="path" presetSubtype="0" accel="50000" decel="50000" fill="hold" nodeType="afterEffect">
                                  <p:stCondLst>
                                    <p:cond delay="0"/>
                                  </p:stCondLst>
                                  <p:childTnLst>
                                    <p:animMotion origin="layout" path="M -0.00052 1.85185E-6 L -0.04935 0.08379 " pathEditMode="relative" rAng="0" ptsTypes="AA">
                                      <p:cBhvr>
                                        <p:cTn id="107" dur="1000" fill="hold"/>
                                        <p:tgtEl>
                                          <p:spTgt spid="52"/>
                                        </p:tgtEl>
                                        <p:attrNameLst>
                                          <p:attrName>ppt_x</p:attrName>
                                          <p:attrName>ppt_y</p:attrName>
                                        </p:attrNameLst>
                                      </p:cBhvr>
                                      <p:rCtr x="-2448" y="4190"/>
                                    </p:animMotion>
                                  </p:childTnLst>
                                </p:cTn>
                              </p:par>
                            </p:childTnLst>
                          </p:cTn>
                        </p:par>
                        <p:par>
                          <p:cTn id="108" fill="hold">
                            <p:stCondLst>
                              <p:cond delay="2500"/>
                            </p:stCondLst>
                            <p:childTnLst>
                              <p:par>
                                <p:cTn id="109" presetID="10"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500"/>
                                        <p:tgtEl>
                                          <p:spTgt spid="28"/>
                                        </p:tgtEl>
                                      </p:cBhvr>
                                    </p:animEffect>
                                  </p:childTnLst>
                                </p:cTn>
                              </p:par>
                            </p:childTnLst>
                          </p:cTn>
                        </p:par>
                        <p:par>
                          <p:cTn id="112" fill="hold">
                            <p:stCondLst>
                              <p:cond delay="3000"/>
                            </p:stCondLst>
                            <p:childTnLst>
                              <p:par>
                                <p:cTn id="113" presetID="1" presetClass="entr" presetSubtype="0"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7"/>
                                        </p:tgtEl>
                                        <p:attrNameLst>
                                          <p:attrName>style.visibility</p:attrName>
                                        </p:attrNameLst>
                                      </p:cBhvr>
                                      <p:to>
                                        <p:strVal val="visible"/>
                                      </p:to>
                                    </p:set>
                                  </p:childTnLst>
                                </p:cTn>
                              </p:par>
                              <p:par>
                                <p:cTn id="149" presetID="10" presetClass="exit" presetSubtype="0" fill="hold" nodeType="withEffect">
                                  <p:stCondLst>
                                    <p:cond delay="0"/>
                                  </p:stCondLst>
                                  <p:childTnLst>
                                    <p:animEffect transition="out" filter="fade">
                                      <p:cBhvr>
                                        <p:cTn id="150" dur="500"/>
                                        <p:tgtEl>
                                          <p:spTgt spid="52"/>
                                        </p:tgtEl>
                                      </p:cBhvr>
                                    </p:animEffect>
                                    <p:set>
                                      <p:cBhvr>
                                        <p:cTn id="151" dur="1" fill="hold">
                                          <p:stCondLst>
                                            <p:cond delay="499"/>
                                          </p:stCondLst>
                                        </p:cTn>
                                        <p:tgtEl>
                                          <p:spTgt spid="52"/>
                                        </p:tgtEl>
                                        <p:attrNameLst>
                                          <p:attrName>style.visibility</p:attrName>
                                        </p:attrNameLst>
                                      </p:cBhvr>
                                      <p:to>
                                        <p:strVal val="hidden"/>
                                      </p:to>
                                    </p:set>
                                  </p:childTnLst>
                                </p:cTn>
                              </p:par>
                            </p:childTnLst>
                          </p:cTn>
                        </p:par>
                        <p:par>
                          <p:cTn id="152" fill="hold">
                            <p:stCondLst>
                              <p:cond delay="3500"/>
                            </p:stCondLst>
                            <p:childTnLst>
                              <p:par>
                                <p:cTn id="153" presetID="42" presetClass="path" presetSubtype="0" accel="50000" decel="50000" fill="hold" grpId="1" nodeType="afterEffect">
                                  <p:stCondLst>
                                    <p:cond delay="0"/>
                                  </p:stCondLst>
                                  <p:childTnLst>
                                    <p:animMotion origin="layout" path="M -1.45833E-6 -3.7037E-6 L 0.02643 0.15926 " pathEditMode="relative" rAng="0" ptsTypes="AA">
                                      <p:cBhvr>
                                        <p:cTn id="154" dur="1000" fill="hold"/>
                                        <p:tgtEl>
                                          <p:spTgt spid="46"/>
                                        </p:tgtEl>
                                        <p:attrNameLst>
                                          <p:attrName>ppt_x</p:attrName>
                                          <p:attrName>ppt_y</p:attrName>
                                        </p:attrNameLst>
                                      </p:cBhvr>
                                      <p:rCtr x="1315" y="7963"/>
                                    </p:animMotion>
                                  </p:childTnLst>
                                </p:cTn>
                              </p:par>
                              <p:par>
                                <p:cTn id="155" presetID="42" presetClass="path" presetSubtype="0" accel="50000" decel="50000" fill="hold" grpId="1" nodeType="withEffect">
                                  <p:stCondLst>
                                    <p:cond delay="0"/>
                                  </p:stCondLst>
                                  <p:childTnLst>
                                    <p:animMotion origin="layout" path="M 2.29167E-6 2.22222E-6 L -0.03021 0.14467 " pathEditMode="relative" rAng="0" ptsTypes="AA">
                                      <p:cBhvr>
                                        <p:cTn id="156" dur="1000" fill="hold"/>
                                        <p:tgtEl>
                                          <p:spTgt spid="45"/>
                                        </p:tgtEl>
                                        <p:attrNameLst>
                                          <p:attrName>ppt_x</p:attrName>
                                          <p:attrName>ppt_y</p:attrName>
                                        </p:attrNameLst>
                                      </p:cBhvr>
                                      <p:rCtr x="-1510" y="7222"/>
                                    </p:animMotion>
                                  </p:childTnLst>
                                </p:cTn>
                              </p:par>
                              <p:par>
                                <p:cTn id="157" presetID="42" presetClass="path" presetSubtype="0" accel="50000" decel="50000" fill="hold" grpId="1" nodeType="withEffect">
                                  <p:stCondLst>
                                    <p:cond delay="0"/>
                                  </p:stCondLst>
                                  <p:childTnLst>
                                    <p:animMotion origin="layout" path="M 4.16667E-7 -4.07407E-6 L -0.00378 0.26829 " pathEditMode="relative" rAng="0" ptsTypes="AA">
                                      <p:cBhvr>
                                        <p:cTn id="158" dur="1000" fill="hold"/>
                                        <p:tgtEl>
                                          <p:spTgt spid="37"/>
                                        </p:tgtEl>
                                        <p:attrNameLst>
                                          <p:attrName>ppt_x</p:attrName>
                                          <p:attrName>ppt_y</p:attrName>
                                        </p:attrNameLst>
                                      </p:cBhvr>
                                      <p:rCtr x="-195" y="13403"/>
                                    </p:animMotion>
                                  </p:childTnLst>
                                </p:cTn>
                              </p:par>
                              <p:par>
                                <p:cTn id="159" presetID="42" presetClass="path" presetSubtype="0" accel="50000" decel="50000" fill="hold" grpId="1" nodeType="withEffect">
                                  <p:stCondLst>
                                    <p:cond delay="0"/>
                                  </p:stCondLst>
                                  <p:childTnLst>
                                    <p:animMotion origin="layout" path="M 4.16667E-7 -4.81481E-6 L -0.0612 0.25672 " pathEditMode="relative" rAng="0" ptsTypes="AA">
                                      <p:cBhvr>
                                        <p:cTn id="160" dur="1000" fill="hold"/>
                                        <p:tgtEl>
                                          <p:spTgt spid="33"/>
                                        </p:tgtEl>
                                        <p:attrNameLst>
                                          <p:attrName>ppt_x</p:attrName>
                                          <p:attrName>ppt_y</p:attrName>
                                        </p:attrNameLst>
                                      </p:cBhvr>
                                      <p:rCtr x="-3060" y="12824"/>
                                    </p:animMotion>
                                  </p:childTnLst>
                                </p:cTn>
                              </p:par>
                              <p:par>
                                <p:cTn id="161" presetID="42" presetClass="path" presetSubtype="0" accel="50000" decel="50000" fill="hold" grpId="1" nodeType="withEffect">
                                  <p:stCondLst>
                                    <p:cond delay="0"/>
                                  </p:stCondLst>
                                  <p:childTnLst>
                                    <p:animMotion origin="layout" path="M -1.45833E-6 2.96296E-6 L -0.07135 0.2331 " pathEditMode="relative" rAng="0" ptsTypes="AA">
                                      <p:cBhvr>
                                        <p:cTn id="162" dur="1000" fill="hold"/>
                                        <p:tgtEl>
                                          <p:spTgt spid="44"/>
                                        </p:tgtEl>
                                        <p:attrNameLst>
                                          <p:attrName>ppt_x</p:attrName>
                                          <p:attrName>ppt_y</p:attrName>
                                        </p:attrNameLst>
                                      </p:cBhvr>
                                      <p:rCtr x="-3568" y="11644"/>
                                    </p:animMotion>
                                  </p:childTnLst>
                                </p:cTn>
                              </p:par>
                              <p:par>
                                <p:cTn id="163" presetID="42" presetClass="path" presetSubtype="0" accel="50000" decel="50000" fill="hold" grpId="1" nodeType="withEffect">
                                  <p:stCondLst>
                                    <p:cond delay="0"/>
                                  </p:stCondLst>
                                  <p:childTnLst>
                                    <p:animMotion origin="layout" path="M 4.58333E-6 3.7037E-7 L 0.03125 0.14398 " pathEditMode="relative" rAng="0" ptsTypes="AA">
                                      <p:cBhvr>
                                        <p:cTn id="164" dur="1000" fill="hold"/>
                                        <p:tgtEl>
                                          <p:spTgt spid="42"/>
                                        </p:tgtEl>
                                        <p:attrNameLst>
                                          <p:attrName>ppt_x</p:attrName>
                                          <p:attrName>ppt_y</p:attrName>
                                        </p:attrNameLst>
                                      </p:cBhvr>
                                      <p:rCtr x="1563" y="7199"/>
                                    </p:animMotion>
                                  </p:childTnLst>
                                </p:cTn>
                              </p:par>
                              <p:par>
                                <p:cTn id="165" presetID="42" presetClass="path" presetSubtype="0" accel="50000" decel="50000" fill="hold" grpId="1" nodeType="withEffect">
                                  <p:stCondLst>
                                    <p:cond delay="0"/>
                                  </p:stCondLst>
                                  <p:childTnLst>
                                    <p:animMotion origin="layout" path="M 1.45833E-6 -1.85185E-6 L 0.0168 0.26667 " pathEditMode="relative" rAng="0" ptsTypes="AA">
                                      <p:cBhvr>
                                        <p:cTn id="166" dur="1000" fill="hold"/>
                                        <p:tgtEl>
                                          <p:spTgt spid="35"/>
                                        </p:tgtEl>
                                        <p:attrNameLst>
                                          <p:attrName>ppt_x</p:attrName>
                                          <p:attrName>ppt_y</p:attrName>
                                        </p:attrNameLst>
                                      </p:cBhvr>
                                      <p:rCtr x="833" y="13333"/>
                                    </p:animMotion>
                                  </p:childTnLst>
                                </p:cTn>
                              </p:par>
                              <p:par>
                                <p:cTn id="167" presetID="42" presetClass="path" presetSubtype="0" accel="50000" decel="50000" fill="hold" grpId="1" nodeType="withEffect">
                                  <p:stCondLst>
                                    <p:cond delay="0"/>
                                  </p:stCondLst>
                                  <p:childTnLst>
                                    <p:animMotion origin="layout" path="M 6.25E-7 2.59259E-6 L 0.09297 0.26736 " pathEditMode="relative" rAng="0" ptsTypes="AA">
                                      <p:cBhvr>
                                        <p:cTn id="168" dur="1000" fill="hold"/>
                                        <p:tgtEl>
                                          <p:spTgt spid="41"/>
                                        </p:tgtEl>
                                        <p:attrNameLst>
                                          <p:attrName>ppt_x</p:attrName>
                                          <p:attrName>ppt_y</p:attrName>
                                        </p:attrNameLst>
                                      </p:cBhvr>
                                      <p:rCtr x="4648" y="13356"/>
                                    </p:animMotion>
                                  </p:childTnLst>
                                </p:cTn>
                              </p:par>
                              <p:par>
                                <p:cTn id="169" presetID="42" presetClass="path" presetSubtype="0" accel="50000" decel="50000" fill="hold" grpId="1" nodeType="withEffect">
                                  <p:stCondLst>
                                    <p:cond delay="0"/>
                                  </p:stCondLst>
                                  <p:childTnLst>
                                    <p:animMotion origin="layout" path="M 3.75E-6 -3.7037E-7 L -0.01029 0.21736 " pathEditMode="relative" rAng="0" ptsTypes="AA">
                                      <p:cBhvr>
                                        <p:cTn id="170" dur="1000" fill="hold"/>
                                        <p:tgtEl>
                                          <p:spTgt spid="32"/>
                                        </p:tgtEl>
                                        <p:attrNameLst>
                                          <p:attrName>ppt_x</p:attrName>
                                          <p:attrName>ppt_y</p:attrName>
                                        </p:attrNameLst>
                                      </p:cBhvr>
                                      <p:rCtr x="-521" y="10856"/>
                                    </p:animMotion>
                                  </p:childTnLst>
                                </p:cTn>
                              </p:par>
                              <p:par>
                                <p:cTn id="171" presetID="42" presetClass="path" presetSubtype="0" accel="50000" decel="50000" fill="hold" grpId="1" nodeType="withEffect">
                                  <p:stCondLst>
                                    <p:cond delay="0"/>
                                  </p:stCondLst>
                                  <p:childTnLst>
                                    <p:animMotion origin="layout" path="M -4.16667E-7 -7.40741E-7 L 0.04193 0.2588 " pathEditMode="relative" rAng="0" ptsTypes="AA">
                                      <p:cBhvr>
                                        <p:cTn id="172" dur="1000" fill="hold"/>
                                        <p:tgtEl>
                                          <p:spTgt spid="34"/>
                                        </p:tgtEl>
                                        <p:attrNameLst>
                                          <p:attrName>ppt_x</p:attrName>
                                          <p:attrName>ppt_y</p:attrName>
                                        </p:attrNameLst>
                                      </p:cBhvr>
                                      <p:rCtr x="2096" y="12940"/>
                                    </p:animMotion>
                                  </p:childTnLst>
                                </p:cTn>
                              </p:par>
                              <p:par>
                                <p:cTn id="173" presetID="42" presetClass="path" presetSubtype="0" accel="50000" decel="50000" fill="hold" grpId="1" nodeType="withEffect">
                                  <p:stCondLst>
                                    <p:cond delay="0"/>
                                  </p:stCondLst>
                                  <p:childTnLst>
                                    <p:animMotion origin="layout" path="M 5E-6 -4.81481E-6 L 0.01667 0.25371 " pathEditMode="relative" rAng="0" ptsTypes="AA">
                                      <p:cBhvr>
                                        <p:cTn id="174" dur="1000" fill="hold"/>
                                        <p:tgtEl>
                                          <p:spTgt spid="47"/>
                                        </p:tgtEl>
                                        <p:attrNameLst>
                                          <p:attrName>ppt_x</p:attrName>
                                          <p:attrName>ppt_y</p:attrName>
                                        </p:attrNameLst>
                                      </p:cBhvr>
                                      <p:rCtr x="833" y="12685"/>
                                    </p:animMotion>
                                  </p:childTnLst>
                                </p:cTn>
                              </p:par>
                              <p:par>
                                <p:cTn id="175" presetID="42" presetClass="path" presetSubtype="0" accel="50000" decel="50000" fill="hold" grpId="1" nodeType="withEffect">
                                  <p:stCondLst>
                                    <p:cond delay="0"/>
                                  </p:stCondLst>
                                  <p:childTnLst>
                                    <p:animMotion origin="layout" path="M 4.16667E-7 -1.48148E-6 L -0.00456 0.18102 " pathEditMode="relative" rAng="0" ptsTypes="AA">
                                      <p:cBhvr>
                                        <p:cTn id="176" dur="1000" fill="hold"/>
                                        <p:tgtEl>
                                          <p:spTgt spid="38"/>
                                        </p:tgtEl>
                                        <p:attrNameLst>
                                          <p:attrName>ppt_x</p:attrName>
                                          <p:attrName>ppt_y</p:attrName>
                                        </p:attrNameLst>
                                      </p:cBhvr>
                                      <p:rCtr x="-234" y="9051"/>
                                    </p:animMotion>
                                  </p:childTnLst>
                                </p:cTn>
                              </p:par>
                              <p:par>
                                <p:cTn id="177" presetID="42" presetClass="path" presetSubtype="0" accel="50000" decel="50000" fill="hold" grpId="1" nodeType="withEffect">
                                  <p:stCondLst>
                                    <p:cond delay="0"/>
                                  </p:stCondLst>
                                  <p:childTnLst>
                                    <p:animMotion origin="layout" path="M 1.04167E-6 -1.85185E-6 L -0.05391 0.33658 " pathEditMode="relative" rAng="0" ptsTypes="AA">
                                      <p:cBhvr>
                                        <p:cTn id="178" dur="1000" fill="hold"/>
                                        <p:tgtEl>
                                          <p:spTgt spid="43"/>
                                        </p:tgtEl>
                                        <p:attrNameLst>
                                          <p:attrName>ppt_x</p:attrName>
                                          <p:attrName>ppt_y</p:attrName>
                                        </p:attrNameLst>
                                      </p:cBhvr>
                                      <p:rCtr x="-2695" y="16829"/>
                                    </p:animMotion>
                                  </p:childTnLst>
                                </p:cTn>
                              </p:par>
                              <p:par>
                                <p:cTn id="179" presetID="42" presetClass="path" presetSubtype="0" accel="50000" decel="50000" fill="hold" grpId="1" nodeType="withEffect">
                                  <p:stCondLst>
                                    <p:cond delay="0"/>
                                  </p:stCondLst>
                                  <p:childTnLst>
                                    <p:animMotion origin="layout" path="M 4.58333E-6 3.7037E-6 L -0.00977 0.26458 " pathEditMode="relative" rAng="0" ptsTypes="AA">
                                      <p:cBhvr>
                                        <p:cTn id="180" dur="1000" fill="hold"/>
                                        <p:tgtEl>
                                          <p:spTgt spid="39"/>
                                        </p:tgtEl>
                                        <p:attrNameLst>
                                          <p:attrName>ppt_x</p:attrName>
                                          <p:attrName>ppt_y</p:attrName>
                                        </p:attrNameLst>
                                      </p:cBhvr>
                                      <p:rCtr x="-495" y="13218"/>
                                    </p:animMotion>
                                  </p:childTnLst>
                                </p:cTn>
                              </p:par>
                              <p:par>
                                <p:cTn id="181" presetID="42" presetClass="path" presetSubtype="0" accel="50000" decel="50000" fill="hold" grpId="1" nodeType="withEffect">
                                  <p:stCondLst>
                                    <p:cond delay="0"/>
                                  </p:stCondLst>
                                  <p:childTnLst>
                                    <p:animMotion origin="layout" path="M 4.16667E-7 -3.7037E-7 L 0.04271 0.24097 " pathEditMode="relative" rAng="0" ptsTypes="AA">
                                      <p:cBhvr>
                                        <p:cTn id="182" dur="1000" fill="hold"/>
                                        <p:tgtEl>
                                          <p:spTgt spid="31"/>
                                        </p:tgtEl>
                                        <p:attrNameLst>
                                          <p:attrName>ppt_x</p:attrName>
                                          <p:attrName>ppt_y</p:attrName>
                                        </p:attrNameLst>
                                      </p:cBhvr>
                                      <p:rCtr x="2135" y="12037"/>
                                    </p:animMotion>
                                  </p:childTnLst>
                                </p:cTn>
                              </p:par>
                              <p:par>
                                <p:cTn id="183" presetID="42" presetClass="path" presetSubtype="0" accel="50000" decel="50000" fill="hold" grpId="1" nodeType="withEffect">
                                  <p:stCondLst>
                                    <p:cond delay="0"/>
                                  </p:stCondLst>
                                  <p:childTnLst>
                                    <p:animMotion origin="layout" path="M -1.875E-6 4.81481E-6 L -0.01836 0.25115 " pathEditMode="relative" rAng="0" ptsTypes="AA">
                                      <p:cBhvr>
                                        <p:cTn id="184" dur="1000" fill="hold"/>
                                        <p:tgtEl>
                                          <p:spTgt spid="36"/>
                                        </p:tgtEl>
                                        <p:attrNameLst>
                                          <p:attrName>ppt_x</p:attrName>
                                          <p:attrName>ppt_y</p:attrName>
                                        </p:attrNameLst>
                                      </p:cBhvr>
                                      <p:rCtr x="-924" y="12546"/>
                                    </p:animMotion>
                                  </p:childTnLst>
                                </p:cTn>
                              </p:par>
                              <p:par>
                                <p:cTn id="185" presetID="42" presetClass="path" presetSubtype="0" accel="50000" decel="50000" fill="hold" grpId="1" nodeType="withEffect">
                                  <p:stCondLst>
                                    <p:cond delay="0"/>
                                  </p:stCondLst>
                                  <p:childTnLst>
                                    <p:animMotion origin="layout" path="M -3.54167E-6 2.59259E-6 L -0.0056 0.13379 " pathEditMode="relative" rAng="0" ptsTypes="AA">
                                      <p:cBhvr>
                                        <p:cTn id="186" dur="1000" fill="hold"/>
                                        <p:tgtEl>
                                          <p:spTgt spid="40"/>
                                        </p:tgtEl>
                                        <p:attrNameLst>
                                          <p:attrName>ppt_x</p:attrName>
                                          <p:attrName>ppt_y</p:attrName>
                                        </p:attrNameLst>
                                      </p:cBhvr>
                                      <p:rCtr x="-286" y="6690"/>
                                    </p:animMotion>
                                  </p:childTnLst>
                                </p:cTn>
                              </p:par>
                            </p:childTnLst>
                          </p:cTn>
                        </p:par>
                        <p:par>
                          <p:cTn id="187" fill="hold">
                            <p:stCondLst>
                              <p:cond delay="4500"/>
                            </p:stCondLst>
                            <p:childTnLst>
                              <p:par>
                                <p:cTn id="188" presetID="26" presetClass="emph" presetSubtype="0" repeatCount="2000" fill="hold" grpId="2" nodeType="afterEffect">
                                  <p:stCondLst>
                                    <p:cond delay="0"/>
                                  </p:stCondLst>
                                  <p:childTnLst>
                                    <p:animEffect transition="out" filter="fade">
                                      <p:cBhvr>
                                        <p:cTn id="189" dur="1000" tmFilter="0, 0; .2, .5; .8, .5; 1, 0"/>
                                        <p:tgtEl>
                                          <p:spTgt spid="43"/>
                                        </p:tgtEl>
                                      </p:cBhvr>
                                    </p:animEffect>
                                    <p:animScale>
                                      <p:cBhvr>
                                        <p:cTn id="190" dur="500" autoRev="1" fill="hold"/>
                                        <p:tgtEl>
                                          <p:spTgt spid="43"/>
                                        </p:tgtEl>
                                      </p:cBhvr>
                                      <p:by x="105000" y="105000"/>
                                    </p:animScale>
                                  </p:childTnLst>
                                </p:cTn>
                              </p:par>
                              <p:par>
                                <p:cTn id="191" presetID="26" presetClass="emph" presetSubtype="0" repeatCount="2000" fill="hold" grpId="0" nodeType="withEffect">
                                  <p:stCondLst>
                                    <p:cond delay="0"/>
                                  </p:stCondLst>
                                  <p:childTnLst>
                                    <p:animEffect transition="out" filter="fade">
                                      <p:cBhvr>
                                        <p:cTn id="192" dur="1000" tmFilter="0, 0; .2, .5; .8, .5; 1, 0"/>
                                        <p:tgtEl>
                                          <p:spTgt spid="48"/>
                                        </p:tgtEl>
                                      </p:cBhvr>
                                    </p:animEffect>
                                    <p:animScale>
                                      <p:cBhvr>
                                        <p:cTn id="193" dur="500" autoRev="1" fill="hold"/>
                                        <p:tgtEl>
                                          <p:spTgt spid="48"/>
                                        </p:tgtEl>
                                      </p:cBhvr>
                                      <p:by x="105000" y="105000"/>
                                    </p:animScale>
                                  </p:childTnLst>
                                </p:cTn>
                              </p:par>
                            </p:childTnLst>
                          </p:cTn>
                        </p:par>
                        <p:par>
                          <p:cTn id="194" fill="hold">
                            <p:stCondLst>
                              <p:cond delay="6500"/>
                            </p:stCondLst>
                            <p:childTnLst>
                              <p:par>
                                <p:cTn id="195" presetID="10" presetClass="exit" presetSubtype="0" fill="hold" grpId="1" nodeType="afterEffect">
                                  <p:stCondLst>
                                    <p:cond delay="0"/>
                                  </p:stCondLst>
                                  <p:childTnLst>
                                    <p:animEffect transition="out" filter="fade">
                                      <p:cBhvr>
                                        <p:cTn id="196" dur="500"/>
                                        <p:tgtEl>
                                          <p:spTgt spid="28"/>
                                        </p:tgtEl>
                                      </p:cBhvr>
                                    </p:animEffect>
                                    <p:set>
                                      <p:cBhvr>
                                        <p:cTn id="197" dur="1" fill="hold">
                                          <p:stCondLst>
                                            <p:cond delay="499"/>
                                          </p:stCondLst>
                                        </p:cTn>
                                        <p:tgtEl>
                                          <p:spTgt spid="28"/>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30"/>
                                        </p:tgtEl>
                                      </p:cBhvr>
                                    </p:animEffect>
                                    <p:set>
                                      <p:cBhvr>
                                        <p:cTn id="200" dur="1" fill="hold">
                                          <p:stCondLst>
                                            <p:cond delay="499"/>
                                          </p:stCondLst>
                                        </p:cTn>
                                        <p:tgtEl>
                                          <p:spTgt spid="30"/>
                                        </p:tgtEl>
                                        <p:attrNameLst>
                                          <p:attrName>style.visibility</p:attrName>
                                        </p:attrNameLst>
                                      </p:cBhvr>
                                      <p:to>
                                        <p:strVal val="hidden"/>
                                      </p:to>
                                    </p:set>
                                  </p:childTnLst>
                                </p:cTn>
                              </p:par>
                              <p:par>
                                <p:cTn id="201" presetID="10" presetClass="exit" presetSubtype="0" fill="hold" grpId="2" nodeType="withEffect">
                                  <p:stCondLst>
                                    <p:cond delay="0"/>
                                  </p:stCondLst>
                                  <p:childTnLst>
                                    <p:animEffect transition="out" filter="fade">
                                      <p:cBhvr>
                                        <p:cTn id="202" dur="500"/>
                                        <p:tgtEl>
                                          <p:spTgt spid="31"/>
                                        </p:tgtEl>
                                      </p:cBhvr>
                                    </p:animEffect>
                                    <p:set>
                                      <p:cBhvr>
                                        <p:cTn id="203" dur="1" fill="hold">
                                          <p:stCondLst>
                                            <p:cond delay="499"/>
                                          </p:stCondLst>
                                        </p:cTn>
                                        <p:tgtEl>
                                          <p:spTgt spid="31"/>
                                        </p:tgtEl>
                                        <p:attrNameLst>
                                          <p:attrName>style.visibility</p:attrName>
                                        </p:attrNameLst>
                                      </p:cBhvr>
                                      <p:to>
                                        <p:strVal val="hidden"/>
                                      </p:to>
                                    </p:set>
                                  </p:childTnLst>
                                </p:cTn>
                              </p:par>
                              <p:par>
                                <p:cTn id="204" presetID="10" presetClass="exit" presetSubtype="0" fill="hold" grpId="2" nodeType="withEffect">
                                  <p:stCondLst>
                                    <p:cond delay="0"/>
                                  </p:stCondLst>
                                  <p:childTnLst>
                                    <p:animEffect transition="out" filter="fade">
                                      <p:cBhvr>
                                        <p:cTn id="205" dur="500"/>
                                        <p:tgtEl>
                                          <p:spTgt spid="32"/>
                                        </p:tgtEl>
                                      </p:cBhvr>
                                    </p:animEffect>
                                    <p:set>
                                      <p:cBhvr>
                                        <p:cTn id="206" dur="1" fill="hold">
                                          <p:stCondLst>
                                            <p:cond delay="499"/>
                                          </p:stCondLst>
                                        </p:cTn>
                                        <p:tgtEl>
                                          <p:spTgt spid="32"/>
                                        </p:tgtEl>
                                        <p:attrNameLst>
                                          <p:attrName>style.visibility</p:attrName>
                                        </p:attrNameLst>
                                      </p:cBhvr>
                                      <p:to>
                                        <p:strVal val="hidden"/>
                                      </p:to>
                                    </p:set>
                                  </p:childTnLst>
                                </p:cTn>
                              </p:par>
                              <p:par>
                                <p:cTn id="207" presetID="10" presetClass="exit" presetSubtype="0" fill="hold" grpId="2" nodeType="withEffect">
                                  <p:stCondLst>
                                    <p:cond delay="0"/>
                                  </p:stCondLst>
                                  <p:childTnLst>
                                    <p:animEffect transition="out" filter="fade">
                                      <p:cBhvr>
                                        <p:cTn id="208" dur="500"/>
                                        <p:tgtEl>
                                          <p:spTgt spid="33"/>
                                        </p:tgtEl>
                                      </p:cBhvr>
                                    </p:animEffect>
                                    <p:set>
                                      <p:cBhvr>
                                        <p:cTn id="209" dur="1" fill="hold">
                                          <p:stCondLst>
                                            <p:cond delay="499"/>
                                          </p:stCondLst>
                                        </p:cTn>
                                        <p:tgtEl>
                                          <p:spTgt spid="33"/>
                                        </p:tgtEl>
                                        <p:attrNameLst>
                                          <p:attrName>style.visibility</p:attrName>
                                        </p:attrNameLst>
                                      </p:cBhvr>
                                      <p:to>
                                        <p:strVal val="hidden"/>
                                      </p:to>
                                    </p:set>
                                  </p:childTnLst>
                                </p:cTn>
                              </p:par>
                              <p:par>
                                <p:cTn id="210" presetID="10" presetClass="exit" presetSubtype="0" fill="hold" grpId="2" nodeType="withEffect">
                                  <p:stCondLst>
                                    <p:cond delay="0"/>
                                  </p:stCondLst>
                                  <p:childTnLst>
                                    <p:animEffect transition="out" filter="fade">
                                      <p:cBhvr>
                                        <p:cTn id="211" dur="500"/>
                                        <p:tgtEl>
                                          <p:spTgt spid="34"/>
                                        </p:tgtEl>
                                      </p:cBhvr>
                                    </p:animEffect>
                                    <p:set>
                                      <p:cBhvr>
                                        <p:cTn id="212" dur="1" fill="hold">
                                          <p:stCondLst>
                                            <p:cond delay="499"/>
                                          </p:stCondLst>
                                        </p:cTn>
                                        <p:tgtEl>
                                          <p:spTgt spid="34"/>
                                        </p:tgtEl>
                                        <p:attrNameLst>
                                          <p:attrName>style.visibility</p:attrName>
                                        </p:attrNameLst>
                                      </p:cBhvr>
                                      <p:to>
                                        <p:strVal val="hidden"/>
                                      </p:to>
                                    </p:set>
                                  </p:childTnLst>
                                </p:cTn>
                              </p:par>
                              <p:par>
                                <p:cTn id="213" presetID="10" presetClass="exit" presetSubtype="0" fill="hold" grpId="2" nodeType="withEffect">
                                  <p:stCondLst>
                                    <p:cond delay="0"/>
                                  </p:stCondLst>
                                  <p:childTnLst>
                                    <p:animEffect transition="out" filter="fade">
                                      <p:cBhvr>
                                        <p:cTn id="214" dur="500"/>
                                        <p:tgtEl>
                                          <p:spTgt spid="35"/>
                                        </p:tgtEl>
                                      </p:cBhvr>
                                    </p:animEffect>
                                    <p:set>
                                      <p:cBhvr>
                                        <p:cTn id="215" dur="1" fill="hold">
                                          <p:stCondLst>
                                            <p:cond delay="499"/>
                                          </p:stCondLst>
                                        </p:cTn>
                                        <p:tgtEl>
                                          <p:spTgt spid="35"/>
                                        </p:tgtEl>
                                        <p:attrNameLst>
                                          <p:attrName>style.visibility</p:attrName>
                                        </p:attrNameLst>
                                      </p:cBhvr>
                                      <p:to>
                                        <p:strVal val="hidden"/>
                                      </p:to>
                                    </p:set>
                                  </p:childTnLst>
                                </p:cTn>
                              </p:par>
                              <p:par>
                                <p:cTn id="216" presetID="10" presetClass="exit" presetSubtype="0" fill="hold" grpId="2" nodeType="withEffect">
                                  <p:stCondLst>
                                    <p:cond delay="0"/>
                                  </p:stCondLst>
                                  <p:childTnLst>
                                    <p:animEffect transition="out" filter="fade">
                                      <p:cBhvr>
                                        <p:cTn id="217" dur="500"/>
                                        <p:tgtEl>
                                          <p:spTgt spid="36"/>
                                        </p:tgtEl>
                                      </p:cBhvr>
                                    </p:animEffect>
                                    <p:set>
                                      <p:cBhvr>
                                        <p:cTn id="218" dur="1" fill="hold">
                                          <p:stCondLst>
                                            <p:cond delay="499"/>
                                          </p:stCondLst>
                                        </p:cTn>
                                        <p:tgtEl>
                                          <p:spTgt spid="36"/>
                                        </p:tgtEl>
                                        <p:attrNameLst>
                                          <p:attrName>style.visibility</p:attrName>
                                        </p:attrNameLst>
                                      </p:cBhvr>
                                      <p:to>
                                        <p:strVal val="hidden"/>
                                      </p:to>
                                    </p:set>
                                  </p:childTnLst>
                                </p:cTn>
                              </p:par>
                              <p:par>
                                <p:cTn id="219" presetID="10" presetClass="exit" presetSubtype="0" fill="hold" grpId="2" nodeType="withEffect">
                                  <p:stCondLst>
                                    <p:cond delay="0"/>
                                  </p:stCondLst>
                                  <p:childTnLst>
                                    <p:animEffect transition="out" filter="fade">
                                      <p:cBhvr>
                                        <p:cTn id="220" dur="500"/>
                                        <p:tgtEl>
                                          <p:spTgt spid="37"/>
                                        </p:tgtEl>
                                      </p:cBhvr>
                                    </p:animEffect>
                                    <p:set>
                                      <p:cBhvr>
                                        <p:cTn id="221" dur="1" fill="hold">
                                          <p:stCondLst>
                                            <p:cond delay="499"/>
                                          </p:stCondLst>
                                        </p:cTn>
                                        <p:tgtEl>
                                          <p:spTgt spid="37"/>
                                        </p:tgtEl>
                                        <p:attrNameLst>
                                          <p:attrName>style.visibility</p:attrName>
                                        </p:attrNameLst>
                                      </p:cBhvr>
                                      <p:to>
                                        <p:strVal val="hidden"/>
                                      </p:to>
                                    </p:set>
                                  </p:childTnLst>
                                </p:cTn>
                              </p:par>
                              <p:par>
                                <p:cTn id="222" presetID="10" presetClass="exit" presetSubtype="0" fill="hold" grpId="2" nodeType="withEffect">
                                  <p:stCondLst>
                                    <p:cond delay="0"/>
                                  </p:stCondLst>
                                  <p:childTnLst>
                                    <p:animEffect transition="out" filter="fade">
                                      <p:cBhvr>
                                        <p:cTn id="223" dur="500"/>
                                        <p:tgtEl>
                                          <p:spTgt spid="38"/>
                                        </p:tgtEl>
                                      </p:cBhvr>
                                    </p:animEffect>
                                    <p:set>
                                      <p:cBhvr>
                                        <p:cTn id="224" dur="1" fill="hold">
                                          <p:stCondLst>
                                            <p:cond delay="499"/>
                                          </p:stCondLst>
                                        </p:cTn>
                                        <p:tgtEl>
                                          <p:spTgt spid="38"/>
                                        </p:tgtEl>
                                        <p:attrNameLst>
                                          <p:attrName>style.visibility</p:attrName>
                                        </p:attrNameLst>
                                      </p:cBhvr>
                                      <p:to>
                                        <p:strVal val="hidden"/>
                                      </p:to>
                                    </p:set>
                                  </p:childTnLst>
                                </p:cTn>
                              </p:par>
                              <p:par>
                                <p:cTn id="225" presetID="10" presetClass="exit" presetSubtype="0" fill="hold" grpId="2" nodeType="withEffect">
                                  <p:stCondLst>
                                    <p:cond delay="0"/>
                                  </p:stCondLst>
                                  <p:childTnLst>
                                    <p:animEffect transition="out" filter="fade">
                                      <p:cBhvr>
                                        <p:cTn id="226" dur="500"/>
                                        <p:tgtEl>
                                          <p:spTgt spid="39"/>
                                        </p:tgtEl>
                                      </p:cBhvr>
                                    </p:animEffect>
                                    <p:set>
                                      <p:cBhvr>
                                        <p:cTn id="227" dur="1" fill="hold">
                                          <p:stCondLst>
                                            <p:cond delay="499"/>
                                          </p:stCondLst>
                                        </p:cTn>
                                        <p:tgtEl>
                                          <p:spTgt spid="39"/>
                                        </p:tgtEl>
                                        <p:attrNameLst>
                                          <p:attrName>style.visibility</p:attrName>
                                        </p:attrNameLst>
                                      </p:cBhvr>
                                      <p:to>
                                        <p:strVal val="hidden"/>
                                      </p:to>
                                    </p:set>
                                  </p:childTnLst>
                                </p:cTn>
                              </p:par>
                              <p:par>
                                <p:cTn id="228" presetID="10" presetClass="exit" presetSubtype="0" fill="hold" grpId="2" nodeType="withEffect">
                                  <p:stCondLst>
                                    <p:cond delay="0"/>
                                  </p:stCondLst>
                                  <p:childTnLst>
                                    <p:animEffect transition="out" filter="fade">
                                      <p:cBhvr>
                                        <p:cTn id="229" dur="500"/>
                                        <p:tgtEl>
                                          <p:spTgt spid="40"/>
                                        </p:tgtEl>
                                      </p:cBhvr>
                                    </p:animEffect>
                                    <p:set>
                                      <p:cBhvr>
                                        <p:cTn id="230" dur="1" fill="hold">
                                          <p:stCondLst>
                                            <p:cond delay="499"/>
                                          </p:stCondLst>
                                        </p:cTn>
                                        <p:tgtEl>
                                          <p:spTgt spid="40"/>
                                        </p:tgtEl>
                                        <p:attrNameLst>
                                          <p:attrName>style.visibility</p:attrName>
                                        </p:attrNameLst>
                                      </p:cBhvr>
                                      <p:to>
                                        <p:strVal val="hidden"/>
                                      </p:to>
                                    </p:set>
                                  </p:childTnLst>
                                </p:cTn>
                              </p:par>
                              <p:par>
                                <p:cTn id="231" presetID="10" presetClass="exit" presetSubtype="0" fill="hold" grpId="2" nodeType="withEffect">
                                  <p:stCondLst>
                                    <p:cond delay="0"/>
                                  </p:stCondLst>
                                  <p:childTnLst>
                                    <p:animEffect transition="out" filter="fade">
                                      <p:cBhvr>
                                        <p:cTn id="232" dur="500"/>
                                        <p:tgtEl>
                                          <p:spTgt spid="41"/>
                                        </p:tgtEl>
                                      </p:cBhvr>
                                    </p:animEffect>
                                    <p:set>
                                      <p:cBhvr>
                                        <p:cTn id="233" dur="1" fill="hold">
                                          <p:stCondLst>
                                            <p:cond delay="499"/>
                                          </p:stCondLst>
                                        </p:cTn>
                                        <p:tgtEl>
                                          <p:spTgt spid="41"/>
                                        </p:tgtEl>
                                        <p:attrNameLst>
                                          <p:attrName>style.visibility</p:attrName>
                                        </p:attrNameLst>
                                      </p:cBhvr>
                                      <p:to>
                                        <p:strVal val="hidden"/>
                                      </p:to>
                                    </p:set>
                                  </p:childTnLst>
                                </p:cTn>
                              </p:par>
                              <p:par>
                                <p:cTn id="234" presetID="10" presetClass="exit" presetSubtype="0" fill="hold" grpId="2" nodeType="withEffect">
                                  <p:stCondLst>
                                    <p:cond delay="0"/>
                                  </p:stCondLst>
                                  <p:childTnLst>
                                    <p:animEffect transition="out" filter="fade">
                                      <p:cBhvr>
                                        <p:cTn id="235" dur="500"/>
                                        <p:tgtEl>
                                          <p:spTgt spid="42"/>
                                        </p:tgtEl>
                                      </p:cBhvr>
                                    </p:animEffect>
                                    <p:set>
                                      <p:cBhvr>
                                        <p:cTn id="236" dur="1" fill="hold">
                                          <p:stCondLst>
                                            <p:cond delay="499"/>
                                          </p:stCondLst>
                                        </p:cTn>
                                        <p:tgtEl>
                                          <p:spTgt spid="42"/>
                                        </p:tgtEl>
                                        <p:attrNameLst>
                                          <p:attrName>style.visibility</p:attrName>
                                        </p:attrNameLst>
                                      </p:cBhvr>
                                      <p:to>
                                        <p:strVal val="hidden"/>
                                      </p:to>
                                    </p:set>
                                  </p:childTnLst>
                                </p:cTn>
                              </p:par>
                              <p:par>
                                <p:cTn id="237" presetID="10" presetClass="exit" presetSubtype="0" fill="hold" grpId="2" nodeType="withEffect">
                                  <p:stCondLst>
                                    <p:cond delay="0"/>
                                  </p:stCondLst>
                                  <p:childTnLst>
                                    <p:animEffect transition="out" filter="fade">
                                      <p:cBhvr>
                                        <p:cTn id="238" dur="500"/>
                                        <p:tgtEl>
                                          <p:spTgt spid="44"/>
                                        </p:tgtEl>
                                      </p:cBhvr>
                                    </p:animEffect>
                                    <p:set>
                                      <p:cBhvr>
                                        <p:cTn id="239" dur="1" fill="hold">
                                          <p:stCondLst>
                                            <p:cond delay="499"/>
                                          </p:stCondLst>
                                        </p:cTn>
                                        <p:tgtEl>
                                          <p:spTgt spid="44"/>
                                        </p:tgtEl>
                                        <p:attrNameLst>
                                          <p:attrName>style.visibility</p:attrName>
                                        </p:attrNameLst>
                                      </p:cBhvr>
                                      <p:to>
                                        <p:strVal val="hidden"/>
                                      </p:to>
                                    </p:set>
                                  </p:childTnLst>
                                </p:cTn>
                              </p:par>
                              <p:par>
                                <p:cTn id="240" presetID="10" presetClass="exit" presetSubtype="0" fill="hold" grpId="2" nodeType="withEffect">
                                  <p:stCondLst>
                                    <p:cond delay="0"/>
                                  </p:stCondLst>
                                  <p:childTnLst>
                                    <p:animEffect transition="out" filter="fade">
                                      <p:cBhvr>
                                        <p:cTn id="241" dur="500"/>
                                        <p:tgtEl>
                                          <p:spTgt spid="45"/>
                                        </p:tgtEl>
                                      </p:cBhvr>
                                    </p:animEffect>
                                    <p:set>
                                      <p:cBhvr>
                                        <p:cTn id="242" dur="1" fill="hold">
                                          <p:stCondLst>
                                            <p:cond delay="499"/>
                                          </p:stCondLst>
                                        </p:cTn>
                                        <p:tgtEl>
                                          <p:spTgt spid="45"/>
                                        </p:tgtEl>
                                        <p:attrNameLst>
                                          <p:attrName>style.visibility</p:attrName>
                                        </p:attrNameLst>
                                      </p:cBhvr>
                                      <p:to>
                                        <p:strVal val="hidden"/>
                                      </p:to>
                                    </p:set>
                                  </p:childTnLst>
                                </p:cTn>
                              </p:par>
                              <p:par>
                                <p:cTn id="243" presetID="10" presetClass="exit" presetSubtype="0" fill="hold" grpId="2" nodeType="withEffect">
                                  <p:stCondLst>
                                    <p:cond delay="0"/>
                                  </p:stCondLst>
                                  <p:childTnLst>
                                    <p:animEffect transition="out" filter="fade">
                                      <p:cBhvr>
                                        <p:cTn id="244" dur="500"/>
                                        <p:tgtEl>
                                          <p:spTgt spid="46"/>
                                        </p:tgtEl>
                                      </p:cBhvr>
                                    </p:animEffect>
                                    <p:set>
                                      <p:cBhvr>
                                        <p:cTn id="245" dur="1" fill="hold">
                                          <p:stCondLst>
                                            <p:cond delay="499"/>
                                          </p:stCondLst>
                                        </p:cTn>
                                        <p:tgtEl>
                                          <p:spTgt spid="46"/>
                                        </p:tgtEl>
                                        <p:attrNameLst>
                                          <p:attrName>style.visibility</p:attrName>
                                        </p:attrNameLst>
                                      </p:cBhvr>
                                      <p:to>
                                        <p:strVal val="hidden"/>
                                      </p:to>
                                    </p:set>
                                  </p:childTnLst>
                                </p:cTn>
                              </p:par>
                              <p:par>
                                <p:cTn id="246" presetID="10" presetClass="exit" presetSubtype="0" fill="hold" grpId="2" nodeType="withEffect">
                                  <p:stCondLst>
                                    <p:cond delay="0"/>
                                  </p:stCondLst>
                                  <p:childTnLst>
                                    <p:animEffect transition="out" filter="fade">
                                      <p:cBhvr>
                                        <p:cTn id="247" dur="500"/>
                                        <p:tgtEl>
                                          <p:spTgt spid="47"/>
                                        </p:tgtEl>
                                      </p:cBhvr>
                                    </p:animEffect>
                                    <p:set>
                                      <p:cBhvr>
                                        <p:cTn id="248" dur="1" fill="hold">
                                          <p:stCondLst>
                                            <p:cond delay="499"/>
                                          </p:stCondLst>
                                        </p:cTn>
                                        <p:tgtEl>
                                          <p:spTgt spid="47"/>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97"/>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98"/>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99"/>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00"/>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01"/>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02"/>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03"/>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04"/>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05"/>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06"/>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07"/>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08"/>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09"/>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10"/>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11"/>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12"/>
                                        </p:tgtEl>
                                        <p:attrNameLst>
                                          <p:attrName>style.visibility</p:attrName>
                                        </p:attrNameLst>
                                      </p:cBhvr>
                                      <p:to>
                                        <p:strVal val="visible"/>
                                      </p:to>
                                    </p:set>
                                  </p:childTnLst>
                                </p:cTn>
                              </p:par>
                            </p:childTnLst>
                          </p:cTn>
                        </p:par>
                        <p:par>
                          <p:cTn id="281" fill="hold">
                            <p:stCondLst>
                              <p:cond delay="7000"/>
                            </p:stCondLst>
                            <p:childTnLst>
                              <p:par>
                                <p:cTn id="282" presetID="50" presetClass="path" presetSubtype="0" accel="50000" decel="50000" fill="hold" grpId="1" nodeType="afterEffect">
                                  <p:stCondLst>
                                    <p:cond delay="0"/>
                                  </p:stCondLst>
                                  <p:childTnLst>
                                    <p:animMotion origin="layout" path="M 2.5E-6 0.00023 L -0.02943 -0.02592 C -0.04193 -0.03865 -0.04076 -0.11018 -0.02774 -0.15393 L 0.0026 -0.25532 " pathEditMode="relative" rAng="1680000" ptsTypes="AAAA">
                                      <p:cBhvr>
                                        <p:cTn id="283" dur="1000" fill="hold"/>
                                        <p:tgtEl>
                                          <p:spTgt spid="97"/>
                                        </p:tgtEl>
                                        <p:attrNameLst>
                                          <p:attrName>ppt_x</p:attrName>
                                          <p:attrName>ppt_y</p:attrName>
                                        </p:attrNameLst>
                                      </p:cBhvr>
                                      <p:rCtr x="104" y="-12731"/>
                                    </p:animMotion>
                                  </p:childTnLst>
                                </p:cTn>
                              </p:par>
                              <p:par>
                                <p:cTn id="284" presetID="50" presetClass="path" presetSubtype="0" accel="50000" decel="50000" fill="hold" grpId="1" nodeType="withEffect">
                                  <p:stCondLst>
                                    <p:cond delay="0"/>
                                  </p:stCondLst>
                                  <p:childTnLst>
                                    <p:animMotion origin="layout" path="M -1.875E-6 0.0007 L -0.02239 -0.01365 C -0.03229 -0.02152 -0.03242 -0.08472 -0.02265 -0.13032 L -0.00091 -0.23055 " pathEditMode="relative" rAng="1260000" ptsTypes="AAAA">
                                      <p:cBhvr>
                                        <p:cTn id="285" dur="1000" fill="hold"/>
                                        <p:tgtEl>
                                          <p:spTgt spid="98"/>
                                        </p:tgtEl>
                                        <p:attrNameLst>
                                          <p:attrName>ppt_x</p:attrName>
                                          <p:attrName>ppt_y</p:attrName>
                                        </p:attrNameLst>
                                      </p:cBhvr>
                                      <p:rCtr x="-65" y="-11528"/>
                                    </p:animMotion>
                                  </p:childTnLst>
                                </p:cTn>
                              </p:par>
                              <p:par>
                                <p:cTn id="286" presetID="50" presetClass="path" presetSubtype="0" accel="50000" decel="50000" fill="hold" grpId="1" nodeType="withEffect">
                                  <p:stCondLst>
                                    <p:cond delay="0"/>
                                  </p:stCondLst>
                                  <p:childTnLst>
                                    <p:animMotion origin="layout" path="M 2.08167E-17 -1.48148E-6 L -0.04193 -0.03657 C -0.06016 -0.05278 -0.07318 -0.10717 -0.06589 -0.13518 L -0.04857 -0.19768 " pathEditMode="fixed" rAng="1560000" ptsTypes="AAAA">
                                      <p:cBhvr>
                                        <p:cTn id="287" dur="1000" fill="hold"/>
                                        <p:tgtEl>
                                          <p:spTgt spid="100"/>
                                        </p:tgtEl>
                                        <p:attrNameLst>
                                          <p:attrName>ppt_x</p:attrName>
                                          <p:attrName>ppt_y</p:attrName>
                                        </p:attrNameLst>
                                      </p:cBhvr>
                                      <p:rCtr x="-2435" y="-9884"/>
                                    </p:animMotion>
                                  </p:childTnLst>
                                </p:cTn>
                              </p:par>
                              <p:par>
                                <p:cTn id="288" presetID="50" presetClass="path" presetSubtype="0" accel="50000" decel="50000" fill="hold" grpId="1" nodeType="withEffect">
                                  <p:stCondLst>
                                    <p:cond delay="0"/>
                                  </p:stCondLst>
                                  <p:childTnLst>
                                    <p:animMotion origin="layout" path="M 0.00026 -0.00023 L -0.03776 -0.02014 C -0.05469 -0.0294 -0.06953 -0.07361 -0.06523 -0.10046 L -0.05469 -0.15972 " pathEditMode="relative" rAng="1020000" ptsTypes="AAAA">
                                      <p:cBhvr>
                                        <p:cTn id="289" dur="1000" fill="hold"/>
                                        <p:tgtEl>
                                          <p:spTgt spid="101"/>
                                        </p:tgtEl>
                                        <p:attrNameLst>
                                          <p:attrName>ppt_x</p:attrName>
                                          <p:attrName>ppt_y</p:attrName>
                                        </p:attrNameLst>
                                      </p:cBhvr>
                                      <p:rCtr x="-2773" y="-7963"/>
                                    </p:animMotion>
                                  </p:childTnLst>
                                </p:cTn>
                              </p:par>
                              <p:par>
                                <p:cTn id="290" presetID="50" presetClass="path" presetSubtype="0" accel="50000" decel="50000" fill="hold" grpId="1" nodeType="withEffect">
                                  <p:stCondLst>
                                    <p:cond delay="0"/>
                                  </p:stCondLst>
                                  <p:childTnLst>
                                    <p:animMotion origin="layout" path="M -3.75E-6 0.00023 L -0.05039 -0.05741 C -0.07265 -0.08311 -0.08229 -0.1632 -0.06796 -0.20278 L -0.03606 -0.29028 " pathEditMode="fixed" rAng="1980000" ptsTypes="AAAA">
                                      <p:cBhvr>
                                        <p:cTn id="291" dur="1000" fill="hold"/>
                                        <p:tgtEl>
                                          <p:spTgt spid="108"/>
                                        </p:tgtEl>
                                        <p:attrNameLst>
                                          <p:attrName>ppt_x</p:attrName>
                                          <p:attrName>ppt_y</p:attrName>
                                        </p:attrNameLst>
                                      </p:cBhvr>
                                      <p:rCtr x="-1810" y="-14514"/>
                                    </p:animMotion>
                                  </p:childTnLst>
                                </p:cTn>
                              </p:par>
                              <p:par>
                                <p:cTn id="292" presetID="50" presetClass="path" presetSubtype="0" accel="50000" decel="50000" fill="hold" grpId="1" nodeType="withEffect">
                                  <p:stCondLst>
                                    <p:cond delay="0"/>
                                  </p:stCondLst>
                                  <p:childTnLst>
                                    <p:animMotion origin="layout" path="M -0.00013 -0.00046 L -0.05704 -0.03866 C -0.0823 -0.05648 -0.1086 -0.10046 -0.10404 -0.11806 L -0.0961 -0.16019 " pathEditMode="relative" rAng="1260000" ptsTypes="AAAA">
                                      <p:cBhvr>
                                        <p:cTn id="293" dur="1000" fill="hold"/>
                                        <p:tgtEl>
                                          <p:spTgt spid="109"/>
                                        </p:tgtEl>
                                        <p:attrNameLst>
                                          <p:attrName>ppt_x</p:attrName>
                                          <p:attrName>ppt_y</p:attrName>
                                        </p:attrNameLst>
                                      </p:cBhvr>
                                      <p:rCtr x="-4805" y="-7963"/>
                                    </p:animMotion>
                                  </p:childTnLst>
                                </p:cTn>
                              </p:par>
                              <p:par>
                                <p:cTn id="294" presetID="37" presetClass="path" presetSubtype="0" accel="50000" decel="50000" fill="hold" grpId="1" nodeType="withEffect">
                                  <p:stCondLst>
                                    <p:cond delay="0"/>
                                  </p:stCondLst>
                                  <p:childTnLst>
                                    <p:animMotion origin="layout" path="M 1.875E-6 0.00023 L -0.04688 0.01504 C -0.05664 0.01852 -0.07123 0.02037 -0.08659 0.02037 C -0.10404 0.02037 -0.11797 0.01852 -0.12774 0.01504 L -0.17448 0.00023 " pathEditMode="relative" rAng="0" ptsTypes="AAAAA">
                                      <p:cBhvr>
                                        <p:cTn id="295" dur="1000" fill="hold"/>
                                        <p:tgtEl>
                                          <p:spTgt spid="112"/>
                                        </p:tgtEl>
                                        <p:attrNameLst>
                                          <p:attrName>ppt_x</p:attrName>
                                          <p:attrName>ppt_y</p:attrName>
                                        </p:attrNameLst>
                                      </p:cBhvr>
                                      <p:rCtr x="-8724" y="995"/>
                                    </p:animMotion>
                                  </p:childTnLst>
                                </p:cTn>
                              </p:par>
                              <p:par>
                                <p:cTn id="296" presetID="37" presetClass="path" presetSubtype="0" accel="50000" decel="50000" fill="hold" grpId="1" nodeType="withEffect">
                                  <p:stCondLst>
                                    <p:cond delay="0"/>
                                  </p:stCondLst>
                                  <p:childTnLst>
                                    <p:animMotion origin="layout" path="M 4.58333E-6 1.48148E-6 L -0.03047 0.00625 C -0.03685 0.00764 -0.04636 0.00856 -0.05625 0.00856 C -0.06758 0.00856 -0.0767 0.00764 -0.08308 0.00625 L -0.11342 1.48148E-6 " pathEditMode="relative" rAng="0" ptsTypes="AAAAA">
                                      <p:cBhvr>
                                        <p:cTn id="297" dur="1000" fill="hold"/>
                                        <p:tgtEl>
                                          <p:spTgt spid="110"/>
                                        </p:tgtEl>
                                        <p:attrNameLst>
                                          <p:attrName>ppt_x</p:attrName>
                                          <p:attrName>ppt_y</p:attrName>
                                        </p:attrNameLst>
                                      </p:cBhvr>
                                      <p:rCtr x="-5677" y="417"/>
                                    </p:animMotion>
                                  </p:childTnLst>
                                </p:cTn>
                              </p:par>
                              <p:par>
                                <p:cTn id="298" presetID="37" presetClass="path" presetSubtype="0" accel="50000" decel="50000" fill="hold" grpId="1" nodeType="withEffect">
                                  <p:stCondLst>
                                    <p:cond delay="0"/>
                                  </p:stCondLst>
                                  <p:childTnLst>
                                    <p:animMotion origin="layout" path="M -3.75E-6 -2.96296E-6 L -0.0306 0.04005 C -0.03685 0.04908 -0.04635 0.05394 -0.05638 0.05394 C -0.06783 0.05394 -0.07682 0.04908 -0.0832 0.04005 L -0.11354 -2.96296E-6 " pathEditMode="relative" rAng="0" ptsTypes="AAAAA">
                                      <p:cBhvr>
                                        <p:cTn id="299" dur="1000" fill="hold"/>
                                        <p:tgtEl>
                                          <p:spTgt spid="111"/>
                                        </p:tgtEl>
                                        <p:attrNameLst>
                                          <p:attrName>ppt_x</p:attrName>
                                          <p:attrName>ppt_y</p:attrName>
                                        </p:attrNameLst>
                                      </p:cBhvr>
                                      <p:rCtr x="-5677" y="2685"/>
                                    </p:animMotion>
                                  </p:childTnLst>
                                </p:cTn>
                              </p:par>
                              <p:par>
                                <p:cTn id="300" presetID="37" presetClass="path" presetSubtype="0" accel="50000" decel="50000" fill="hold" grpId="1" nodeType="withEffect">
                                  <p:stCondLst>
                                    <p:cond delay="0"/>
                                  </p:stCondLst>
                                  <p:childTnLst>
                                    <p:animMotion origin="layout" path="M -1.66667E-6 0.00046 L -0.0319 0.0405 C -0.03854 0.04953 -0.04831 0.05439 -0.05885 0.05439 C -0.0707 0.05439 -0.07995 0.04953 -0.08659 0.0405 L -0.1181 0.00046 " pathEditMode="relative" rAng="0" ptsTypes="AAAAA">
                                      <p:cBhvr>
                                        <p:cTn id="301" dur="1000" fill="hold"/>
                                        <p:tgtEl>
                                          <p:spTgt spid="107"/>
                                        </p:tgtEl>
                                        <p:attrNameLst>
                                          <p:attrName>ppt_x</p:attrName>
                                          <p:attrName>ppt_y</p:attrName>
                                        </p:attrNameLst>
                                      </p:cBhvr>
                                      <p:rCtr x="-5911" y="2685"/>
                                    </p:animMotion>
                                  </p:childTnLst>
                                </p:cTn>
                              </p:par>
                              <p:par>
                                <p:cTn id="302" presetID="37" presetClass="path" presetSubtype="0" accel="50000" decel="50000" fill="hold" grpId="1" nodeType="withEffect">
                                  <p:stCondLst>
                                    <p:cond delay="0"/>
                                  </p:stCondLst>
                                  <p:childTnLst>
                                    <p:animMotion origin="layout" path="M 2.08333E-7 -1.48148E-6 L -0.02826 0.04005 C -0.03398 0.04908 -0.04271 0.05394 -0.05182 0.05394 C -0.06211 0.05394 -0.07057 0.04908 -0.0763 0.04005 L -0.10404 -1.48148E-6 " pathEditMode="relative" rAng="0" ptsTypes="AAAAA">
                                      <p:cBhvr>
                                        <p:cTn id="303" dur="1000" fill="hold"/>
                                        <p:tgtEl>
                                          <p:spTgt spid="104"/>
                                        </p:tgtEl>
                                        <p:attrNameLst>
                                          <p:attrName>ppt_x</p:attrName>
                                          <p:attrName>ppt_y</p:attrName>
                                        </p:attrNameLst>
                                      </p:cBhvr>
                                      <p:rCtr x="-5208" y="2685"/>
                                    </p:animMotion>
                                  </p:childTnLst>
                                </p:cTn>
                              </p:par>
                              <p:par>
                                <p:cTn id="304" presetID="37" presetClass="path" presetSubtype="0" accel="50000" decel="50000" fill="hold" grpId="1" nodeType="withEffect">
                                  <p:stCondLst>
                                    <p:cond delay="0"/>
                                  </p:stCondLst>
                                  <p:childTnLst>
                                    <p:animMotion origin="layout" path="M -0.00026 0.00023 L -0.01354 0.0213 C -0.01628 0.02593 -0.02031 0.02871 -0.02461 0.02871 C -0.02956 0.02871 -0.03346 0.02593 -0.0362 0.0213 L -0.04935 0.00023 " pathEditMode="relative" rAng="0" ptsTypes="AAAAA">
                                      <p:cBhvr>
                                        <p:cTn id="305" dur="1000" fill="hold"/>
                                        <p:tgtEl>
                                          <p:spTgt spid="99"/>
                                        </p:tgtEl>
                                        <p:attrNameLst>
                                          <p:attrName>ppt_x</p:attrName>
                                          <p:attrName>ppt_y</p:attrName>
                                        </p:attrNameLst>
                                      </p:cBhvr>
                                      <p:rCtr x="-2461" y="1412"/>
                                    </p:animMotion>
                                  </p:childTnLst>
                                </p:cTn>
                              </p:par>
                              <p:par>
                                <p:cTn id="306" presetID="37" presetClass="path" presetSubtype="0" accel="50000" decel="50000" fill="hold" grpId="1" nodeType="withEffect">
                                  <p:stCondLst>
                                    <p:cond delay="0"/>
                                  </p:stCondLst>
                                  <p:childTnLst>
                                    <p:animMotion origin="layout" path="M -3.75E-6 0.00046 L -0.02864 0.04051 C -0.03463 0.04954 -0.04349 0.0544 -0.05273 0.0544 C -0.06341 0.0544 -0.07187 0.04954 -0.07773 0.04051 L -0.10612 0.00046 " pathEditMode="relative" rAng="0" ptsTypes="AAAAA">
                                      <p:cBhvr>
                                        <p:cTn id="307" dur="1000" fill="hold"/>
                                        <p:tgtEl>
                                          <p:spTgt spid="106"/>
                                        </p:tgtEl>
                                        <p:attrNameLst>
                                          <p:attrName>ppt_x</p:attrName>
                                          <p:attrName>ppt_y</p:attrName>
                                        </p:attrNameLst>
                                      </p:cBhvr>
                                      <p:rCtr x="-5313" y="2685"/>
                                    </p:animMotion>
                                  </p:childTnLst>
                                </p:cTn>
                              </p:par>
                              <p:par>
                                <p:cTn id="308" presetID="37" presetClass="path" presetSubtype="0" accel="50000" decel="50000" fill="hold" grpId="1" nodeType="withEffect">
                                  <p:stCondLst>
                                    <p:cond delay="0"/>
                                  </p:stCondLst>
                                  <p:childTnLst>
                                    <p:animMotion origin="layout" path="M 6.25E-7 -3.7037E-6 L -0.02526 0.01389 C -0.03047 0.0169 -0.03828 0.01875 -0.04648 0.01875 C -0.05586 0.01875 -0.06341 0.0169 -0.06862 0.01389 L -0.09375 -3.7037E-6 " pathEditMode="relative" rAng="0" ptsTypes="AAAAA">
                                      <p:cBhvr>
                                        <p:cTn id="309" dur="1000" fill="hold"/>
                                        <p:tgtEl>
                                          <p:spTgt spid="103"/>
                                        </p:tgtEl>
                                        <p:attrNameLst>
                                          <p:attrName>ppt_x</p:attrName>
                                          <p:attrName>ppt_y</p:attrName>
                                        </p:attrNameLst>
                                      </p:cBhvr>
                                      <p:rCtr x="-4688" y="926"/>
                                    </p:animMotion>
                                  </p:childTnLst>
                                </p:cTn>
                              </p:par>
                              <p:par>
                                <p:cTn id="310" presetID="37" presetClass="path" presetSubtype="0" accel="50000" decel="50000" fill="hold" grpId="1" nodeType="withEffect">
                                  <p:stCondLst>
                                    <p:cond delay="0"/>
                                  </p:stCondLst>
                                  <p:childTnLst>
                                    <p:animMotion origin="layout" path="M 4.58333E-6 -1.11111E-6 L -0.02748 0.01713 C -0.03321 0.02107 -0.0418 0.02338 -0.05079 0.02338 C -0.06094 0.02338 -0.06915 0.02107 -0.07487 0.01713 L -0.10222 -1.11111E-6 " pathEditMode="relative" rAng="0" ptsTypes="AAAAA">
                                      <p:cBhvr>
                                        <p:cTn id="311" dur="1000" fill="hold"/>
                                        <p:tgtEl>
                                          <p:spTgt spid="105"/>
                                        </p:tgtEl>
                                        <p:attrNameLst>
                                          <p:attrName>ppt_x</p:attrName>
                                          <p:attrName>ppt_y</p:attrName>
                                        </p:attrNameLst>
                                      </p:cBhvr>
                                      <p:rCtr x="-5117" y="1157"/>
                                    </p:animMotion>
                                  </p:childTnLst>
                                </p:cTn>
                              </p:par>
                              <p:par>
                                <p:cTn id="312" presetID="37" presetClass="path" presetSubtype="0" accel="50000" decel="50000" fill="hold" grpId="1" nodeType="withEffect">
                                  <p:stCondLst>
                                    <p:cond delay="0"/>
                                  </p:stCondLst>
                                  <p:childTnLst>
                                    <p:animMotion origin="layout" path="M 0.00013 4.81481E-6 L -0.02135 0.03726 C -0.02578 0.04513 -0.03255 0.05046 -0.03945 0.05046 C -0.04713 0.05046 -0.05364 0.04513 -0.0582 0.03726 L -0.07916 4.81481E-6 " pathEditMode="relative" rAng="0" ptsTypes="AAAAA">
                                      <p:cBhvr>
                                        <p:cTn id="313" dur="1000" fill="hold"/>
                                        <p:tgtEl>
                                          <p:spTgt spid="102"/>
                                        </p:tgtEl>
                                        <p:attrNameLst>
                                          <p:attrName>ppt_x</p:attrName>
                                          <p:attrName>ppt_y</p:attrName>
                                        </p:attrNameLst>
                                      </p:cBhvr>
                                      <p:rCtr x="-3971"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0" grpId="0" animBg="1"/>
      <p:bldP spid="30" grpId="1" animBg="1"/>
      <p:bldP spid="28" grpId="0" animBg="1"/>
      <p:bldP spid="28"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93" grpId="0"/>
      <p:bldP spid="95" grpId="0"/>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85" grpId="0"/>
      <p:bldP spid="85" grpId="1"/>
      <p:bldP spid="86" grpId="0"/>
      <p:bldP spid="86" grpId="1"/>
      <p:bldP spid="87" grpId="0"/>
      <p:bldP spid="87"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800ED2B3-46B1-4FAC-8E71-93290327DFD5}"/>
              </a:ext>
            </a:extLst>
          </p:cNvPr>
          <p:cNvSpPr/>
          <p:nvPr/>
        </p:nvSpPr>
        <p:spPr>
          <a:xfrm rot="1668431">
            <a:off x="3855273" y="2436914"/>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99AE91B-8CEF-494E-9F12-FC7B60B53117}"/>
              </a:ext>
            </a:extLst>
          </p:cNvPr>
          <p:cNvSpPr/>
          <p:nvPr/>
        </p:nvSpPr>
        <p:spPr>
          <a:xfrm rot="1430904">
            <a:off x="7064800" y="2907847"/>
            <a:ext cx="524991" cy="233027"/>
          </a:xfrm>
          <a:custGeom>
            <a:avLst/>
            <a:gdLst>
              <a:gd name="connsiteX0" fmla="*/ 0 w 524991"/>
              <a:gd name="connsiteY0" fmla="*/ 0 h 233027"/>
              <a:gd name="connsiteX1" fmla="*/ 524991 w 524991"/>
              <a:gd name="connsiteY1" fmla="*/ 0 h 233027"/>
              <a:gd name="connsiteX2" fmla="*/ 524991 w 524991"/>
              <a:gd name="connsiteY2" fmla="*/ 233027 h 233027"/>
              <a:gd name="connsiteX3" fmla="*/ 0 w 524991"/>
              <a:gd name="connsiteY3" fmla="*/ 233027 h 233027"/>
              <a:gd name="connsiteX4" fmla="*/ 0 w 524991"/>
              <a:gd name="connsiteY4" fmla="*/ 0 h 23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991" h="233027" fill="none" extrusionOk="0">
                <a:moveTo>
                  <a:pt x="0" y="0"/>
                </a:moveTo>
                <a:cubicBezTo>
                  <a:pt x="222791" y="-10143"/>
                  <a:pt x="411641" y="53530"/>
                  <a:pt x="524991" y="0"/>
                </a:cubicBezTo>
                <a:cubicBezTo>
                  <a:pt x="541641" y="92184"/>
                  <a:pt x="524391" y="127854"/>
                  <a:pt x="524991" y="233027"/>
                </a:cubicBezTo>
                <a:cubicBezTo>
                  <a:pt x="339605" y="294645"/>
                  <a:pt x="161131" y="226306"/>
                  <a:pt x="0" y="233027"/>
                </a:cubicBezTo>
                <a:cubicBezTo>
                  <a:pt x="-23985" y="163898"/>
                  <a:pt x="19777" y="47046"/>
                  <a:pt x="0" y="0"/>
                </a:cubicBezTo>
                <a:close/>
              </a:path>
              <a:path w="524991" h="233027" stroke="0" extrusionOk="0">
                <a:moveTo>
                  <a:pt x="0" y="0"/>
                </a:moveTo>
                <a:cubicBezTo>
                  <a:pt x="224464" y="-9199"/>
                  <a:pt x="302281" y="40606"/>
                  <a:pt x="524991" y="0"/>
                </a:cubicBezTo>
                <a:cubicBezTo>
                  <a:pt x="530845" y="66491"/>
                  <a:pt x="503681" y="141803"/>
                  <a:pt x="524991" y="233027"/>
                </a:cubicBezTo>
                <a:cubicBezTo>
                  <a:pt x="277597" y="237627"/>
                  <a:pt x="166014" y="201149"/>
                  <a:pt x="0" y="233027"/>
                </a:cubicBezTo>
                <a:cubicBezTo>
                  <a:pt x="-4848" y="139078"/>
                  <a:pt x="25463" y="57366"/>
                  <a:pt x="0" y="0"/>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97265252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a:extLst>
              <a:ext uri="{FF2B5EF4-FFF2-40B4-BE49-F238E27FC236}">
                <a16:creationId xmlns:a16="http://schemas.microsoft.com/office/drawing/2014/main" id="{EFDFE229-BC2F-4C5C-AE71-390918E727DB}"/>
              </a:ext>
            </a:extLst>
          </p:cNvPr>
          <p:cNvSpPr/>
          <p:nvPr/>
        </p:nvSpPr>
        <p:spPr>
          <a:xfrm>
            <a:off x="4282633" y="4149524"/>
            <a:ext cx="315123" cy="369332"/>
          </a:xfrm>
          <a:custGeom>
            <a:avLst/>
            <a:gdLst>
              <a:gd name="connsiteX0" fmla="*/ 0 w 315123"/>
              <a:gd name="connsiteY0" fmla="*/ 78781 h 369332"/>
              <a:gd name="connsiteX1" fmla="*/ 236342 w 315123"/>
              <a:gd name="connsiteY1" fmla="*/ 78781 h 369332"/>
              <a:gd name="connsiteX2" fmla="*/ 236342 w 315123"/>
              <a:gd name="connsiteY2" fmla="*/ 369332 h 369332"/>
              <a:gd name="connsiteX3" fmla="*/ 0 w 315123"/>
              <a:gd name="connsiteY3" fmla="*/ 369332 h 369332"/>
              <a:gd name="connsiteX4" fmla="*/ 0 w 315123"/>
              <a:gd name="connsiteY4" fmla="*/ 78781 h 369332"/>
              <a:gd name="connsiteX0" fmla="*/ 236342 w 315123"/>
              <a:gd name="connsiteY0" fmla="*/ 78781 h 369332"/>
              <a:gd name="connsiteX1" fmla="*/ 315123 w 315123"/>
              <a:gd name="connsiteY1" fmla="*/ 0 h 369332"/>
              <a:gd name="connsiteX2" fmla="*/ 315123 w 315123"/>
              <a:gd name="connsiteY2" fmla="*/ 290551 h 369332"/>
              <a:gd name="connsiteX3" fmla="*/ 236342 w 315123"/>
              <a:gd name="connsiteY3" fmla="*/ 369332 h 369332"/>
              <a:gd name="connsiteX4" fmla="*/ 236342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236342 w 315123"/>
              <a:gd name="connsiteY3" fmla="*/ 78781 h 369332"/>
              <a:gd name="connsiteX4" fmla="*/ 0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315123 w 315123"/>
              <a:gd name="connsiteY3" fmla="*/ 290551 h 369332"/>
              <a:gd name="connsiteX4" fmla="*/ 236342 w 315123"/>
              <a:gd name="connsiteY4" fmla="*/ 369332 h 369332"/>
              <a:gd name="connsiteX5" fmla="*/ 0 w 315123"/>
              <a:gd name="connsiteY5" fmla="*/ 369332 h 369332"/>
              <a:gd name="connsiteX6" fmla="*/ 0 w 315123"/>
              <a:gd name="connsiteY6" fmla="*/ 78781 h 369332"/>
              <a:gd name="connsiteX7" fmla="*/ 0 w 315123"/>
              <a:gd name="connsiteY7" fmla="*/ 78781 h 369332"/>
              <a:gd name="connsiteX8" fmla="*/ 236342 w 315123"/>
              <a:gd name="connsiteY8" fmla="*/ 78781 h 369332"/>
              <a:gd name="connsiteX9" fmla="*/ 315123 w 315123"/>
              <a:gd name="connsiteY9" fmla="*/ 0 h 369332"/>
              <a:gd name="connsiteX10" fmla="*/ 236342 w 315123"/>
              <a:gd name="connsiteY10" fmla="*/ 78781 h 369332"/>
              <a:gd name="connsiteX11" fmla="*/ 236342 w 315123"/>
              <a:gd name="connsiteY11" fmla="*/ 369332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123" h="369332" stroke="0" extrusionOk="0">
                <a:moveTo>
                  <a:pt x="0" y="78781"/>
                </a:moveTo>
                <a:cubicBezTo>
                  <a:pt x="115605" y="65172"/>
                  <a:pt x="140386" y="91132"/>
                  <a:pt x="236342" y="78781"/>
                </a:cubicBezTo>
                <a:cubicBezTo>
                  <a:pt x="257585" y="178826"/>
                  <a:pt x="217236" y="277665"/>
                  <a:pt x="236342" y="369332"/>
                </a:cubicBezTo>
                <a:cubicBezTo>
                  <a:pt x="184863" y="383582"/>
                  <a:pt x="56035" y="353942"/>
                  <a:pt x="0" y="369332"/>
                </a:cubicBezTo>
                <a:cubicBezTo>
                  <a:pt x="-6799" y="290389"/>
                  <a:pt x="3156" y="223933"/>
                  <a:pt x="0" y="78781"/>
                </a:cubicBezTo>
                <a:close/>
              </a:path>
              <a:path w="315123" h="369332" fill="darkenLess" stroke="0" extrusionOk="0">
                <a:moveTo>
                  <a:pt x="236342" y="78781"/>
                </a:moveTo>
                <a:cubicBezTo>
                  <a:pt x="247939" y="58055"/>
                  <a:pt x="287393" y="30305"/>
                  <a:pt x="315123" y="0"/>
                </a:cubicBezTo>
                <a:cubicBezTo>
                  <a:pt x="347371" y="135080"/>
                  <a:pt x="313733" y="213671"/>
                  <a:pt x="315123" y="290551"/>
                </a:cubicBezTo>
                <a:cubicBezTo>
                  <a:pt x="302367" y="320069"/>
                  <a:pt x="255172" y="343794"/>
                  <a:pt x="236342" y="369332"/>
                </a:cubicBezTo>
                <a:cubicBezTo>
                  <a:pt x="214930" y="303818"/>
                  <a:pt x="267508" y="154728"/>
                  <a:pt x="236342" y="78781"/>
                </a:cubicBezTo>
                <a:close/>
              </a:path>
              <a:path w="315123" h="369332" fill="lightenLess" stroke="0" extrusionOk="0">
                <a:moveTo>
                  <a:pt x="0" y="78781"/>
                </a:moveTo>
                <a:cubicBezTo>
                  <a:pt x="26582" y="38366"/>
                  <a:pt x="61977" y="18137"/>
                  <a:pt x="78781" y="0"/>
                </a:cubicBezTo>
                <a:cubicBezTo>
                  <a:pt x="148220" y="-4564"/>
                  <a:pt x="258672" y="5487"/>
                  <a:pt x="315123" y="0"/>
                </a:cubicBezTo>
                <a:cubicBezTo>
                  <a:pt x="279264" y="37252"/>
                  <a:pt x="255724" y="54720"/>
                  <a:pt x="236342" y="78781"/>
                </a:cubicBezTo>
                <a:cubicBezTo>
                  <a:pt x="173946" y="91630"/>
                  <a:pt x="88363" y="66219"/>
                  <a:pt x="0" y="78781"/>
                </a:cubicBezTo>
                <a:close/>
              </a:path>
              <a:path w="315123" h="369332" fill="none" extrusionOk="0">
                <a:moveTo>
                  <a:pt x="0" y="78781"/>
                </a:moveTo>
                <a:cubicBezTo>
                  <a:pt x="30466" y="39621"/>
                  <a:pt x="49594" y="41004"/>
                  <a:pt x="78781" y="0"/>
                </a:cubicBezTo>
                <a:cubicBezTo>
                  <a:pt x="146616" y="-19104"/>
                  <a:pt x="229131" y="921"/>
                  <a:pt x="315123" y="0"/>
                </a:cubicBezTo>
                <a:cubicBezTo>
                  <a:pt x="320768" y="88274"/>
                  <a:pt x="296117" y="205299"/>
                  <a:pt x="315123" y="290551"/>
                </a:cubicBezTo>
                <a:cubicBezTo>
                  <a:pt x="288262" y="330497"/>
                  <a:pt x="250818" y="345569"/>
                  <a:pt x="236342" y="369332"/>
                </a:cubicBezTo>
                <a:cubicBezTo>
                  <a:pt x="136490" y="384853"/>
                  <a:pt x="81461" y="358545"/>
                  <a:pt x="0" y="369332"/>
                </a:cubicBezTo>
                <a:cubicBezTo>
                  <a:pt x="-7836" y="279699"/>
                  <a:pt x="5982" y="218575"/>
                  <a:pt x="0" y="78781"/>
                </a:cubicBezTo>
                <a:close/>
                <a:moveTo>
                  <a:pt x="0" y="78781"/>
                </a:moveTo>
                <a:cubicBezTo>
                  <a:pt x="69281" y="67517"/>
                  <a:pt x="123904" y="93349"/>
                  <a:pt x="236342" y="78781"/>
                </a:cubicBezTo>
                <a:cubicBezTo>
                  <a:pt x="268310" y="39181"/>
                  <a:pt x="301216" y="27594"/>
                  <a:pt x="315123" y="0"/>
                </a:cubicBezTo>
                <a:moveTo>
                  <a:pt x="236342" y="78781"/>
                </a:moveTo>
                <a:cubicBezTo>
                  <a:pt x="246710" y="221751"/>
                  <a:pt x="227173" y="246632"/>
                  <a:pt x="236342" y="369332"/>
                </a:cubicBezTo>
              </a:path>
              <a:path w="315123" h="369332" fill="none" stroke="0" extrusionOk="0">
                <a:moveTo>
                  <a:pt x="0" y="78781"/>
                </a:moveTo>
                <a:cubicBezTo>
                  <a:pt x="29144" y="45337"/>
                  <a:pt x="62333" y="20796"/>
                  <a:pt x="78781" y="0"/>
                </a:cubicBezTo>
                <a:cubicBezTo>
                  <a:pt x="169236" y="-25621"/>
                  <a:pt x="252647" y="896"/>
                  <a:pt x="315123" y="0"/>
                </a:cubicBezTo>
                <a:cubicBezTo>
                  <a:pt x="330538" y="79804"/>
                  <a:pt x="312370" y="168436"/>
                  <a:pt x="315123" y="290551"/>
                </a:cubicBezTo>
                <a:cubicBezTo>
                  <a:pt x="287265" y="332500"/>
                  <a:pt x="250373" y="337823"/>
                  <a:pt x="236342" y="369332"/>
                </a:cubicBezTo>
                <a:cubicBezTo>
                  <a:pt x="120839" y="381949"/>
                  <a:pt x="113377" y="346415"/>
                  <a:pt x="0" y="369332"/>
                </a:cubicBezTo>
                <a:cubicBezTo>
                  <a:pt x="-15940" y="225155"/>
                  <a:pt x="17854" y="140708"/>
                  <a:pt x="0" y="78781"/>
                </a:cubicBezTo>
                <a:close/>
                <a:moveTo>
                  <a:pt x="0" y="78781"/>
                </a:moveTo>
                <a:cubicBezTo>
                  <a:pt x="52039" y="75628"/>
                  <a:pt x="177643" y="86422"/>
                  <a:pt x="236342" y="78781"/>
                </a:cubicBezTo>
                <a:cubicBezTo>
                  <a:pt x="269163" y="40451"/>
                  <a:pt x="289624" y="36833"/>
                  <a:pt x="315123" y="0"/>
                </a:cubicBezTo>
                <a:moveTo>
                  <a:pt x="236342" y="78781"/>
                </a:moveTo>
                <a:cubicBezTo>
                  <a:pt x="242103" y="152610"/>
                  <a:pt x="217690" y="291502"/>
                  <a:pt x="236342" y="369332"/>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3174015580">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75D82A2-4621-4FD2-B659-8A2658EE569D}"/>
              </a:ext>
            </a:extLst>
          </p:cNvPr>
          <p:cNvGrpSpPr/>
          <p:nvPr/>
        </p:nvGrpSpPr>
        <p:grpSpPr>
          <a:xfrm>
            <a:off x="5151579" y="1114434"/>
            <a:ext cx="746567" cy="746567"/>
            <a:chOff x="5053630" y="1234357"/>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53630" y="123435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55899" y="13532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EC6A37-072B-494C-8276-1EAF91FE29FA}"/>
                </a:ext>
              </a:extLst>
            </p:cNvPr>
            <p:cNvSpPr/>
            <p:nvPr/>
          </p:nvSpPr>
          <p:spPr>
            <a:xfrm>
              <a:off x="5535439" y="14811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60699" y="16580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185326" y="14925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24043" y="161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26913" y="12831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08298" y="17647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08299" y="151540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77329" y="14029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39269" y="16490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01884" y="16066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24315" y="167351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56629" y="13549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51976" y="155366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46642" y="17892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69953" y="179665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296812" y="148598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AE9"/>
          </a:solidFill>
          <a:ln>
            <a:solidFill>
              <a:srgbClr val="FFF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542260" y="1605795"/>
            <a:ext cx="3711929" cy="369332"/>
          </a:xfrm>
          <a:prstGeom prst="rect">
            <a:avLst/>
          </a:prstGeom>
          <a:noFill/>
        </p:spPr>
        <p:txBody>
          <a:bodyPr wrap="square" rtlCol="0">
            <a:spAutoFit/>
          </a:bodyPr>
          <a:lstStyle/>
          <a:p>
            <a:r>
              <a:rPr lang="en-US" b="1" dirty="0">
                <a:latin typeface="Ink Free" panose="03080402000500000000" pitchFamily="66" charset="0"/>
              </a:rPr>
              <a:t>Norepinephrine or Serotonin</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355160" y="1418305"/>
            <a:ext cx="1928115" cy="397476"/>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62D348C6-029B-429C-9B76-5BC7156E1E61}"/>
              </a:ext>
            </a:extLst>
          </p:cNvPr>
          <p:cNvSpPr txBox="1"/>
          <p:nvPr/>
        </p:nvSpPr>
        <p:spPr>
          <a:xfrm>
            <a:off x="1077054" y="2304705"/>
            <a:ext cx="2431249" cy="923330"/>
          </a:xfrm>
          <a:prstGeom prst="rect">
            <a:avLst/>
          </a:prstGeom>
          <a:noFill/>
        </p:spPr>
        <p:txBody>
          <a:bodyPr wrap="square" rtlCol="0">
            <a:spAutoFit/>
          </a:bodyPr>
          <a:lstStyle/>
          <a:p>
            <a:r>
              <a:rPr lang="en-US" b="1" dirty="0">
                <a:latin typeface="Ink Free" panose="03080402000500000000" pitchFamily="66" charset="0"/>
              </a:rPr>
              <a:t>Norepinephrine or</a:t>
            </a:r>
          </a:p>
          <a:p>
            <a:r>
              <a:rPr lang="en-US" b="1" dirty="0">
                <a:latin typeface="Ink Free" panose="03080402000500000000" pitchFamily="66" charset="0"/>
              </a:rPr>
              <a:t>Serotonin </a:t>
            </a:r>
          </a:p>
          <a:p>
            <a:r>
              <a:rPr lang="en-US" b="1" dirty="0">
                <a:latin typeface="Ink Free" panose="03080402000500000000" pitchFamily="66" charset="0"/>
              </a:rPr>
              <a:t>Reuptake Channel</a:t>
            </a:r>
          </a:p>
        </p:txBody>
      </p:sp>
      <p:cxnSp>
        <p:nvCxnSpPr>
          <p:cNvPr id="94" name="Straight Connector 93">
            <a:extLst>
              <a:ext uri="{FF2B5EF4-FFF2-40B4-BE49-F238E27FC236}">
                <a16:creationId xmlns:a16="http://schemas.microsoft.com/office/drawing/2014/main" id="{4797C7F3-04D7-4C00-B8DE-FF8278416AE0}"/>
              </a:ext>
            </a:extLst>
          </p:cNvPr>
          <p:cNvCxnSpPr>
            <a:cxnSpLocks/>
          </p:cNvCxnSpPr>
          <p:nvPr/>
        </p:nvCxnSpPr>
        <p:spPr>
          <a:xfrm flipV="1">
            <a:off x="2990923" y="2962460"/>
            <a:ext cx="692601" cy="79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9A0278AD-2959-4F17-9756-6F4A3DAF56C3}"/>
              </a:ext>
            </a:extLst>
          </p:cNvPr>
          <p:cNvSpPr txBox="1"/>
          <p:nvPr/>
        </p:nvSpPr>
        <p:spPr>
          <a:xfrm>
            <a:off x="1321161" y="3838591"/>
            <a:ext cx="2372525" cy="646331"/>
          </a:xfrm>
          <a:prstGeom prst="rect">
            <a:avLst/>
          </a:prstGeom>
          <a:noFill/>
        </p:spPr>
        <p:txBody>
          <a:bodyPr wrap="square" rtlCol="0">
            <a:spAutoFit/>
          </a:bodyPr>
          <a:lstStyle/>
          <a:p>
            <a:r>
              <a:rPr lang="en-US" b="1" dirty="0">
                <a:latin typeface="Ink Free" panose="03080402000500000000" pitchFamily="66" charset="0"/>
              </a:rPr>
              <a:t>Norepinephrine or Serotonin Receptor</a:t>
            </a:r>
          </a:p>
        </p:txBody>
      </p:sp>
      <p:cxnSp>
        <p:nvCxnSpPr>
          <p:cNvPr id="96" name="Straight Connector 95">
            <a:extLst>
              <a:ext uri="{FF2B5EF4-FFF2-40B4-BE49-F238E27FC236}">
                <a16:creationId xmlns:a16="http://schemas.microsoft.com/office/drawing/2014/main" id="{173B0B21-9ABD-44BA-8743-803A458FC4F4}"/>
              </a:ext>
            </a:extLst>
          </p:cNvPr>
          <p:cNvCxnSpPr>
            <a:cxnSpLocks/>
          </p:cNvCxnSpPr>
          <p:nvPr/>
        </p:nvCxnSpPr>
        <p:spPr>
          <a:xfrm flipV="1">
            <a:off x="3321924" y="4248999"/>
            <a:ext cx="920198" cy="28247"/>
          </a:xfrm>
          <a:prstGeom prst="line">
            <a:avLst/>
          </a:prstGeom>
          <a:ln w="38100"/>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836E57DB-1518-4F7C-B3C5-4768222B41FC}"/>
              </a:ext>
            </a:extLst>
          </p:cNvPr>
          <p:cNvSpPr/>
          <p:nvPr/>
        </p:nvSpPr>
        <p:spPr>
          <a:xfrm>
            <a:off x="4277553" y="36064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0C6B0A-BA26-4A8E-A2F9-14E55E889E7F}"/>
              </a:ext>
            </a:extLst>
          </p:cNvPr>
          <p:cNvSpPr/>
          <p:nvPr/>
        </p:nvSpPr>
        <p:spPr>
          <a:xfrm>
            <a:off x="4311003" y="386939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125A002-6B48-412A-9391-6B498A527361}"/>
              </a:ext>
            </a:extLst>
          </p:cNvPr>
          <p:cNvSpPr/>
          <p:nvPr/>
        </p:nvSpPr>
        <p:spPr>
          <a:xfrm>
            <a:off x="4676803" y="32359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DC28C24-0AF8-44FE-8155-29D61A64533E}"/>
              </a:ext>
            </a:extLst>
          </p:cNvPr>
          <p:cNvSpPr/>
          <p:nvPr/>
        </p:nvSpPr>
        <p:spPr>
          <a:xfrm>
            <a:off x="4698096" y="34583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A3AEB66-D1C3-4033-8501-A8019510F940}"/>
              </a:ext>
            </a:extLst>
          </p:cNvPr>
          <p:cNvSpPr/>
          <p:nvPr/>
        </p:nvSpPr>
        <p:spPr>
          <a:xfrm>
            <a:off x="4751354" y="367410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EC23398-F095-4B72-A588-21E136AC8994}"/>
              </a:ext>
            </a:extLst>
          </p:cNvPr>
          <p:cNvSpPr/>
          <p:nvPr/>
        </p:nvSpPr>
        <p:spPr>
          <a:xfrm>
            <a:off x="4865553" y="302369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A32D114-B669-4CE9-95EB-E90060FCABB6}"/>
              </a:ext>
            </a:extLst>
          </p:cNvPr>
          <p:cNvSpPr/>
          <p:nvPr/>
        </p:nvSpPr>
        <p:spPr>
          <a:xfrm>
            <a:off x="4848009" y="32105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9E0398E-161C-4502-985E-33E8EB4B8AB3}"/>
              </a:ext>
            </a:extLst>
          </p:cNvPr>
          <p:cNvSpPr/>
          <p:nvPr/>
        </p:nvSpPr>
        <p:spPr>
          <a:xfrm>
            <a:off x="4903571" y="34207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24CAA94-80B1-4C02-AA6F-DE96DBC1C6C6}"/>
              </a:ext>
            </a:extLst>
          </p:cNvPr>
          <p:cNvSpPr/>
          <p:nvPr/>
        </p:nvSpPr>
        <p:spPr>
          <a:xfrm>
            <a:off x="5100852" y="311693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6090172-927E-4425-9D2B-90B892532706}"/>
              </a:ext>
            </a:extLst>
          </p:cNvPr>
          <p:cNvSpPr/>
          <p:nvPr/>
        </p:nvSpPr>
        <p:spPr>
          <a:xfrm>
            <a:off x="5088151" y="33409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288254B-E797-4566-87C8-AEE0A2930124}"/>
              </a:ext>
            </a:extLst>
          </p:cNvPr>
          <p:cNvSpPr/>
          <p:nvPr/>
        </p:nvSpPr>
        <p:spPr>
          <a:xfrm>
            <a:off x="4996212" y="36791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F40415F-166F-4C15-928E-41515EC6C2B0}"/>
              </a:ext>
            </a:extLst>
          </p:cNvPr>
          <p:cNvSpPr/>
          <p:nvPr/>
        </p:nvSpPr>
        <p:spPr>
          <a:xfrm>
            <a:off x="4857871" y="4059112"/>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C27CBBB0-C164-45D5-A17B-F2E391929741}"/>
              </a:ext>
            </a:extLst>
          </p:cNvPr>
          <p:cNvSpPr/>
          <p:nvPr/>
        </p:nvSpPr>
        <p:spPr>
          <a:xfrm>
            <a:off x="5023691" y="38961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6A54AE7-CEF7-4AA9-AC8F-E10676FA0BCC}"/>
              </a:ext>
            </a:extLst>
          </p:cNvPr>
          <p:cNvSpPr/>
          <p:nvPr/>
        </p:nvSpPr>
        <p:spPr>
          <a:xfrm>
            <a:off x="5190946" y="371561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2F26A78-9E05-4DE7-950D-B17D06A327AD}"/>
              </a:ext>
            </a:extLst>
          </p:cNvPr>
          <p:cNvSpPr/>
          <p:nvPr/>
        </p:nvSpPr>
        <p:spPr>
          <a:xfrm>
            <a:off x="5271545" y="34640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229941C-3638-429D-9E4E-4D574C8DD4FD}"/>
              </a:ext>
            </a:extLst>
          </p:cNvPr>
          <p:cNvSpPr/>
          <p:nvPr/>
        </p:nvSpPr>
        <p:spPr>
          <a:xfrm>
            <a:off x="5732285" y="38952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CFD475C-04F5-4B4B-80DA-3AD50FE7F69B}"/>
              </a:ext>
            </a:extLst>
          </p:cNvPr>
          <p:cNvSpPr/>
          <p:nvPr/>
        </p:nvSpPr>
        <p:spPr>
          <a:xfrm>
            <a:off x="3812528" y="372162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5BAD9BB-2A63-419C-8252-6378B949A00A}"/>
              </a:ext>
            </a:extLst>
          </p:cNvPr>
          <p:cNvSpPr/>
          <p:nvPr/>
        </p:nvSpPr>
        <p:spPr>
          <a:xfrm>
            <a:off x="4399105" y="41189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A216D3D-3780-4E99-8F8E-9545464237CE}"/>
              </a:ext>
            </a:extLst>
          </p:cNvPr>
          <p:cNvSpPr txBox="1"/>
          <p:nvPr/>
        </p:nvSpPr>
        <p:spPr>
          <a:xfrm>
            <a:off x="8251661" y="2872797"/>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TCA</a:t>
            </a:r>
            <a:endParaRPr lang="en-US" b="1" dirty="0">
              <a:latin typeface="Ink Free" panose="03080402000500000000" pitchFamily="66" charset="0"/>
            </a:endParaRPr>
          </a:p>
        </p:txBody>
      </p:sp>
      <p:cxnSp>
        <p:nvCxnSpPr>
          <p:cNvPr id="88" name="Straight Connector 87">
            <a:extLst>
              <a:ext uri="{FF2B5EF4-FFF2-40B4-BE49-F238E27FC236}">
                <a16:creationId xmlns:a16="http://schemas.microsoft.com/office/drawing/2014/main" id="{73FFD5FF-EB1C-4245-B390-9F7858C069B0}"/>
              </a:ext>
            </a:extLst>
          </p:cNvPr>
          <p:cNvCxnSpPr>
            <a:cxnSpLocks/>
          </p:cNvCxnSpPr>
          <p:nvPr/>
        </p:nvCxnSpPr>
        <p:spPr>
          <a:xfrm flipV="1">
            <a:off x="7685787" y="3020209"/>
            <a:ext cx="606782" cy="37254"/>
          </a:xfrm>
          <a:prstGeom prst="line">
            <a:avLst/>
          </a:prstGeom>
          <a:ln w="38100"/>
        </p:spPr>
        <p:style>
          <a:lnRef idx="1">
            <a:schemeClr val="dk1"/>
          </a:lnRef>
          <a:fillRef idx="0">
            <a:schemeClr val="dk1"/>
          </a:fillRef>
          <a:effectRef idx="0">
            <a:schemeClr val="dk1"/>
          </a:effectRef>
          <a:fontRef idx="minor">
            <a:schemeClr val="tx1"/>
          </a:fontRef>
        </p:style>
      </p:cxnSp>
      <p:sp>
        <p:nvSpPr>
          <p:cNvPr id="89" name="Rectangle: Rounded Corners 88">
            <a:extLst>
              <a:ext uri="{FF2B5EF4-FFF2-40B4-BE49-F238E27FC236}">
                <a16:creationId xmlns:a16="http://schemas.microsoft.com/office/drawing/2014/main" id="{0C8D0557-6A97-418B-9255-699053B4758B}"/>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07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93"/>
                                        </p:tgtEl>
                                      </p:cBhvr>
                                    </p:animEffect>
                                    <p:set>
                                      <p:cBhvr>
                                        <p:cTn id="48" dur="1" fill="hold">
                                          <p:stCondLst>
                                            <p:cond delay="499"/>
                                          </p:stCondLst>
                                        </p:cTn>
                                        <p:tgtEl>
                                          <p:spTgt spid="9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6"/>
                                        </p:tgtEl>
                                      </p:cBhvr>
                                    </p:animEffect>
                                    <p:set>
                                      <p:cBhvr>
                                        <p:cTn id="57" dur="1" fill="hold">
                                          <p:stCondLst>
                                            <p:cond delay="499"/>
                                          </p:stCondLst>
                                        </p:cTn>
                                        <p:tgtEl>
                                          <p:spTgt spid="9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8"/>
                                        </p:tgtEl>
                                      </p:cBhvr>
                                    </p:animEffect>
                                    <p:set>
                                      <p:cBhvr>
                                        <p:cTn id="60" dur="1" fill="hold">
                                          <p:stCondLst>
                                            <p:cond delay="499"/>
                                          </p:stCondLst>
                                        </p:cTn>
                                        <p:tgtEl>
                                          <p:spTgt spid="88"/>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87"/>
                                        </p:tgtEl>
                                      </p:cBhvr>
                                    </p:animEffect>
                                    <p:set>
                                      <p:cBhvr>
                                        <p:cTn id="63" dur="1" fill="hold">
                                          <p:stCondLst>
                                            <p:cond delay="499"/>
                                          </p:stCondLst>
                                        </p:cTn>
                                        <p:tgtEl>
                                          <p:spTgt spid="87"/>
                                        </p:tgtEl>
                                        <p:attrNameLst>
                                          <p:attrName>style.visibility</p:attrName>
                                        </p:attrNameLst>
                                      </p:cBhvr>
                                      <p:to>
                                        <p:strVal val="hidden"/>
                                      </p:to>
                                    </p:set>
                                  </p:childTnLst>
                                </p:cTn>
                              </p:par>
                            </p:childTnLst>
                          </p:cTn>
                        </p:par>
                        <p:par>
                          <p:cTn id="64" fill="hold">
                            <p:stCondLst>
                              <p:cond delay="500"/>
                            </p:stCondLst>
                            <p:childTnLst>
                              <p:par>
                                <p:cTn id="65" presetID="37" presetClass="path" presetSubtype="0" accel="50000" decel="50000" fill="hold" grpId="1" nodeType="afterEffect">
                                  <p:stCondLst>
                                    <p:cond delay="0"/>
                                  </p:stCondLst>
                                  <p:childTnLst>
                                    <p:animMotion origin="layout" path="M -1.45833E-6 -2.22222E-6 L -0.075 0.07199 C -0.09062 0.08843 -0.11406 0.09722 -0.13867 0.09722 C -0.16653 0.09722 -0.18893 0.08843 -0.20456 0.07199 L -0.27943 -2.22222E-6 " pathEditMode="relative" rAng="0" ptsTypes="AAAAA">
                                      <p:cBhvr>
                                        <p:cTn id="66" dur="2000" fill="hold"/>
                                        <p:tgtEl>
                                          <p:spTgt spid="4"/>
                                        </p:tgtEl>
                                        <p:attrNameLst>
                                          <p:attrName>ppt_x</p:attrName>
                                          <p:attrName>ppt_y</p:attrName>
                                        </p:attrNameLst>
                                      </p:cBhvr>
                                      <p:rCtr x="-13971" y="4861"/>
                                    </p:animMotion>
                                  </p:childTnLst>
                                </p:cTn>
                              </p:par>
                            </p:childTnLst>
                          </p:cTn>
                        </p:par>
                        <p:par>
                          <p:cTn id="67" fill="hold">
                            <p:stCondLst>
                              <p:cond delay="2500"/>
                            </p:stCondLst>
                            <p:childTnLst>
                              <p:par>
                                <p:cTn id="6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9" dur="1000" fill="hold"/>
                                        <p:tgtEl>
                                          <p:spTgt spid="51"/>
                                        </p:tgtEl>
                                        <p:attrNameLst>
                                          <p:attrName>ppt_x</p:attrName>
                                          <p:attrName>ppt_y</p:attrName>
                                        </p:attrNameLst>
                                      </p:cBhvr>
                                      <p:rCtr x="-3190" y="12153"/>
                                    </p:animMotion>
                                  </p:childTnLst>
                                </p:cTn>
                              </p:par>
                              <p:par>
                                <p:cTn id="7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1" dur="1000" fill="hold"/>
                                        <p:tgtEl>
                                          <p:spTgt spid="55"/>
                                        </p:tgtEl>
                                        <p:attrNameLst>
                                          <p:attrName>ppt_x</p:attrName>
                                          <p:attrName>ppt_y</p:attrName>
                                        </p:attrNameLst>
                                      </p:cBhvr>
                                      <p:rCtr x="-6237" y="11667"/>
                                    </p:animMotion>
                                  </p:childTnLst>
                                </p:cTn>
                              </p:par>
                              <p:par>
                                <p:cTn id="7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3" dur="1000" fill="hold"/>
                                        <p:tgtEl>
                                          <p:spTgt spid="60"/>
                                        </p:tgtEl>
                                        <p:attrNameLst>
                                          <p:attrName>ppt_x</p:attrName>
                                          <p:attrName>ppt_y</p:attrName>
                                        </p:attrNameLst>
                                      </p:cBhvr>
                                      <p:rCtr x="-8359" y="11921"/>
                                    </p:animMotion>
                                  </p:childTnLst>
                                </p:cTn>
                              </p:par>
                              <p:par>
                                <p:cTn id="7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75" dur="1000" fill="hold"/>
                                        <p:tgtEl>
                                          <p:spTgt spid="57"/>
                                        </p:tgtEl>
                                        <p:attrNameLst>
                                          <p:attrName>ppt_x</p:attrName>
                                          <p:attrName>ppt_y</p:attrName>
                                        </p:attrNameLst>
                                      </p:cBhvr>
                                      <p:rCtr x="-7370" y="13611"/>
                                    </p:animMotion>
                                  </p:childTnLst>
                                </p:cTn>
                              </p:par>
                              <p:par>
                                <p:cTn id="7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7" dur="1000" fill="hold"/>
                                        <p:tgtEl>
                                          <p:spTgt spid="49"/>
                                        </p:tgtEl>
                                        <p:attrNameLst>
                                          <p:attrName>ppt_x</p:attrName>
                                          <p:attrName>ppt_y</p:attrName>
                                        </p:attrNameLst>
                                      </p:cBhvr>
                                      <p:rCtr x="-9388" y="10995"/>
                                    </p:animMotion>
                                  </p:childTnLst>
                                </p:cTn>
                              </p:par>
                              <p:par>
                                <p:cTn id="7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9" dur="1000" fill="hold"/>
                                        <p:tgtEl>
                                          <p:spTgt spid="58"/>
                                        </p:tgtEl>
                                        <p:attrNameLst>
                                          <p:attrName>ppt_x</p:attrName>
                                          <p:attrName>ppt_y</p:attrName>
                                        </p:attrNameLst>
                                      </p:cBhvr>
                                      <p:rCtr x="-5586" y="7593"/>
                                    </p:animMotion>
                                  </p:childTnLst>
                                </p:cTn>
                              </p:par>
                              <p:par>
                                <p:cTn id="8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1" dur="1000" fill="hold"/>
                                        <p:tgtEl>
                                          <p:spTgt spid="59"/>
                                        </p:tgtEl>
                                        <p:attrNameLst>
                                          <p:attrName>ppt_x</p:attrName>
                                          <p:attrName>ppt_y</p:attrName>
                                        </p:attrNameLst>
                                      </p:cBhvr>
                                      <p:rCtr x="-4284" y="10023"/>
                                    </p:animMotion>
                                  </p:childTnLst>
                                </p:cTn>
                              </p:par>
                              <p:par>
                                <p:cTn id="8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3" dur="1000" fill="hold"/>
                                        <p:tgtEl>
                                          <p:spTgt spid="53"/>
                                        </p:tgtEl>
                                        <p:attrNameLst>
                                          <p:attrName>ppt_x</p:attrName>
                                          <p:attrName>ppt_y</p:attrName>
                                        </p:attrNameLst>
                                      </p:cBhvr>
                                      <p:rCtr x="-5586" y="10162"/>
                                    </p:animMotion>
                                  </p:childTnLst>
                                </p:cTn>
                              </p:par>
                              <p:par>
                                <p:cTn id="8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5" dur="1000" fill="hold"/>
                                        <p:tgtEl>
                                          <p:spTgt spid="56"/>
                                        </p:tgtEl>
                                        <p:attrNameLst>
                                          <p:attrName>ppt_x</p:attrName>
                                          <p:attrName>ppt_y</p:attrName>
                                        </p:attrNameLst>
                                      </p:cBhvr>
                                      <p:rCtr x="-5404" y="8194"/>
                                    </p:animMotion>
                                  </p:childTnLst>
                                </p:cTn>
                              </p:par>
                            </p:childTnLst>
                          </p:cTn>
                        </p:par>
                        <p:par>
                          <p:cTn id="86" fill="hold">
                            <p:stCondLst>
                              <p:cond delay="3500"/>
                            </p:stCondLst>
                            <p:childTnLst>
                              <p:par>
                                <p:cTn id="87" presetID="42" presetClass="path" presetSubtype="0" accel="50000" decel="50000" fill="hold" nodeType="afterEffect">
                                  <p:stCondLst>
                                    <p:cond delay="0"/>
                                  </p:stCondLst>
                                  <p:childTnLst>
                                    <p:animMotion origin="layout" path="M -0.00052 1.85185E-6 L -0.04935 0.08379 " pathEditMode="relative" rAng="0" ptsTypes="AA">
                                      <p:cBhvr>
                                        <p:cTn id="88" dur="1000" fill="hold"/>
                                        <p:tgtEl>
                                          <p:spTgt spid="52"/>
                                        </p:tgtEl>
                                        <p:attrNameLst>
                                          <p:attrName>ppt_x</p:attrName>
                                          <p:attrName>ppt_y</p:attrName>
                                        </p:attrNameLst>
                                      </p:cBhvr>
                                      <p:rCtr x="-2448" y="4190"/>
                                    </p:animMotion>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500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par>
                                <p:cTn id="130" presetID="10" presetClass="exit" presetSubtype="0" fill="hold" nodeType="withEffect">
                                  <p:stCondLst>
                                    <p:cond delay="0"/>
                                  </p:stCondLst>
                                  <p:childTnLst>
                                    <p:animEffect transition="out" filter="fade">
                                      <p:cBhvr>
                                        <p:cTn id="131" dur="500"/>
                                        <p:tgtEl>
                                          <p:spTgt spid="52"/>
                                        </p:tgtEl>
                                      </p:cBhvr>
                                    </p:animEffect>
                                    <p:set>
                                      <p:cBhvr>
                                        <p:cTn id="132" dur="1" fill="hold">
                                          <p:stCondLst>
                                            <p:cond delay="499"/>
                                          </p:stCondLst>
                                        </p:cTn>
                                        <p:tgtEl>
                                          <p:spTgt spid="52"/>
                                        </p:tgtEl>
                                        <p:attrNameLst>
                                          <p:attrName>style.visibility</p:attrName>
                                        </p:attrNameLst>
                                      </p:cBhvr>
                                      <p:to>
                                        <p:strVal val="hidden"/>
                                      </p:to>
                                    </p:set>
                                  </p:childTnLst>
                                </p:cTn>
                              </p:par>
                            </p:childTnLst>
                          </p:cTn>
                        </p:par>
                        <p:par>
                          <p:cTn id="133" fill="hold">
                            <p:stCondLst>
                              <p:cond delay="5500"/>
                            </p:stCondLst>
                            <p:childTnLst>
                              <p:par>
                                <p:cTn id="134" presetID="42" presetClass="path" presetSubtype="0" accel="50000" decel="50000" fill="hold" grpId="1" nodeType="afterEffect">
                                  <p:stCondLst>
                                    <p:cond delay="0"/>
                                  </p:stCondLst>
                                  <p:childTnLst>
                                    <p:animMotion origin="layout" path="M -1.45833E-6 -3.7037E-6 L 0.02643 0.15926 " pathEditMode="relative" rAng="0" ptsTypes="AA">
                                      <p:cBhvr>
                                        <p:cTn id="135" dur="1000" fill="hold"/>
                                        <p:tgtEl>
                                          <p:spTgt spid="46"/>
                                        </p:tgtEl>
                                        <p:attrNameLst>
                                          <p:attrName>ppt_x</p:attrName>
                                          <p:attrName>ppt_y</p:attrName>
                                        </p:attrNameLst>
                                      </p:cBhvr>
                                      <p:rCtr x="1315" y="7963"/>
                                    </p:animMotion>
                                  </p:childTnLst>
                                </p:cTn>
                              </p:par>
                              <p:par>
                                <p:cTn id="136" presetID="42" presetClass="path" presetSubtype="0" accel="50000" decel="50000" fill="hold" grpId="1" nodeType="withEffect">
                                  <p:stCondLst>
                                    <p:cond delay="0"/>
                                  </p:stCondLst>
                                  <p:childTnLst>
                                    <p:animMotion origin="layout" path="M 2.29167E-6 2.22222E-6 L -0.03021 0.14467 " pathEditMode="relative" rAng="0" ptsTypes="AA">
                                      <p:cBhvr>
                                        <p:cTn id="137" dur="1000" fill="hold"/>
                                        <p:tgtEl>
                                          <p:spTgt spid="45"/>
                                        </p:tgtEl>
                                        <p:attrNameLst>
                                          <p:attrName>ppt_x</p:attrName>
                                          <p:attrName>ppt_y</p:attrName>
                                        </p:attrNameLst>
                                      </p:cBhvr>
                                      <p:rCtr x="-1510" y="7222"/>
                                    </p:animMotion>
                                  </p:childTnLst>
                                </p:cTn>
                              </p:par>
                              <p:par>
                                <p:cTn id="138" presetID="42" presetClass="path" presetSubtype="0" accel="50000" decel="50000" fill="hold" grpId="1" nodeType="withEffect">
                                  <p:stCondLst>
                                    <p:cond delay="0"/>
                                  </p:stCondLst>
                                  <p:childTnLst>
                                    <p:animMotion origin="layout" path="M 4.16667E-7 -4.07407E-6 L -0.00378 0.26829 " pathEditMode="relative" rAng="0" ptsTypes="AA">
                                      <p:cBhvr>
                                        <p:cTn id="139" dur="1000" fill="hold"/>
                                        <p:tgtEl>
                                          <p:spTgt spid="37"/>
                                        </p:tgtEl>
                                        <p:attrNameLst>
                                          <p:attrName>ppt_x</p:attrName>
                                          <p:attrName>ppt_y</p:attrName>
                                        </p:attrNameLst>
                                      </p:cBhvr>
                                      <p:rCtr x="-195" y="13403"/>
                                    </p:animMotion>
                                  </p:childTnLst>
                                </p:cTn>
                              </p:par>
                              <p:par>
                                <p:cTn id="140" presetID="42" presetClass="path" presetSubtype="0" accel="50000" decel="50000" fill="hold" grpId="1" nodeType="withEffect">
                                  <p:stCondLst>
                                    <p:cond delay="0"/>
                                  </p:stCondLst>
                                  <p:childTnLst>
                                    <p:animMotion origin="layout" path="M 4.16667E-7 -4.81481E-6 L -0.0612 0.25672 " pathEditMode="relative" rAng="0" ptsTypes="AA">
                                      <p:cBhvr>
                                        <p:cTn id="141" dur="1000" fill="hold"/>
                                        <p:tgtEl>
                                          <p:spTgt spid="33"/>
                                        </p:tgtEl>
                                        <p:attrNameLst>
                                          <p:attrName>ppt_x</p:attrName>
                                          <p:attrName>ppt_y</p:attrName>
                                        </p:attrNameLst>
                                      </p:cBhvr>
                                      <p:rCtr x="-3060" y="12824"/>
                                    </p:animMotion>
                                  </p:childTnLst>
                                </p:cTn>
                              </p:par>
                              <p:par>
                                <p:cTn id="142" presetID="42" presetClass="path" presetSubtype="0" accel="50000" decel="50000" fill="hold" grpId="1" nodeType="withEffect">
                                  <p:stCondLst>
                                    <p:cond delay="0"/>
                                  </p:stCondLst>
                                  <p:childTnLst>
                                    <p:animMotion origin="layout" path="M -1.45833E-6 2.96296E-6 L -0.07135 0.2331 " pathEditMode="relative" rAng="0" ptsTypes="AA">
                                      <p:cBhvr>
                                        <p:cTn id="143" dur="1000" fill="hold"/>
                                        <p:tgtEl>
                                          <p:spTgt spid="44"/>
                                        </p:tgtEl>
                                        <p:attrNameLst>
                                          <p:attrName>ppt_x</p:attrName>
                                          <p:attrName>ppt_y</p:attrName>
                                        </p:attrNameLst>
                                      </p:cBhvr>
                                      <p:rCtr x="-3568" y="11644"/>
                                    </p:animMotion>
                                  </p:childTnLst>
                                </p:cTn>
                              </p:par>
                              <p:par>
                                <p:cTn id="144" presetID="42" presetClass="path" presetSubtype="0" accel="50000" decel="50000" fill="hold" grpId="1" nodeType="withEffect">
                                  <p:stCondLst>
                                    <p:cond delay="0"/>
                                  </p:stCondLst>
                                  <p:childTnLst>
                                    <p:animMotion origin="layout" path="M 4.58333E-6 3.7037E-7 L 0.03125 0.14398 " pathEditMode="relative" rAng="0" ptsTypes="AA">
                                      <p:cBhvr>
                                        <p:cTn id="145" dur="1000" fill="hold"/>
                                        <p:tgtEl>
                                          <p:spTgt spid="42"/>
                                        </p:tgtEl>
                                        <p:attrNameLst>
                                          <p:attrName>ppt_x</p:attrName>
                                          <p:attrName>ppt_y</p:attrName>
                                        </p:attrNameLst>
                                      </p:cBhvr>
                                      <p:rCtr x="1563" y="7199"/>
                                    </p:animMotion>
                                  </p:childTnLst>
                                </p:cTn>
                              </p:par>
                              <p:par>
                                <p:cTn id="146" presetID="42" presetClass="path" presetSubtype="0" accel="50000" decel="50000" fill="hold" grpId="1" nodeType="withEffect">
                                  <p:stCondLst>
                                    <p:cond delay="0"/>
                                  </p:stCondLst>
                                  <p:childTnLst>
                                    <p:animMotion origin="layout" path="M 1.45833E-6 -1.85185E-6 L 0.0168 0.26667 " pathEditMode="relative" rAng="0" ptsTypes="AA">
                                      <p:cBhvr>
                                        <p:cTn id="147" dur="1000" fill="hold"/>
                                        <p:tgtEl>
                                          <p:spTgt spid="35"/>
                                        </p:tgtEl>
                                        <p:attrNameLst>
                                          <p:attrName>ppt_x</p:attrName>
                                          <p:attrName>ppt_y</p:attrName>
                                        </p:attrNameLst>
                                      </p:cBhvr>
                                      <p:rCtr x="833" y="13333"/>
                                    </p:animMotion>
                                  </p:childTnLst>
                                </p:cTn>
                              </p:par>
                              <p:par>
                                <p:cTn id="148" presetID="42" presetClass="path" presetSubtype="0" accel="50000" decel="50000" fill="hold" grpId="1" nodeType="withEffect">
                                  <p:stCondLst>
                                    <p:cond delay="0"/>
                                  </p:stCondLst>
                                  <p:childTnLst>
                                    <p:animMotion origin="layout" path="M 6.25E-7 2.59259E-6 L 0.09297 0.26736 " pathEditMode="relative" rAng="0" ptsTypes="AA">
                                      <p:cBhvr>
                                        <p:cTn id="149" dur="1000" fill="hold"/>
                                        <p:tgtEl>
                                          <p:spTgt spid="41"/>
                                        </p:tgtEl>
                                        <p:attrNameLst>
                                          <p:attrName>ppt_x</p:attrName>
                                          <p:attrName>ppt_y</p:attrName>
                                        </p:attrNameLst>
                                      </p:cBhvr>
                                      <p:rCtr x="4648" y="13356"/>
                                    </p:animMotion>
                                  </p:childTnLst>
                                </p:cTn>
                              </p:par>
                              <p:par>
                                <p:cTn id="150" presetID="42" presetClass="path" presetSubtype="0" accel="50000" decel="50000" fill="hold" grpId="1" nodeType="withEffect">
                                  <p:stCondLst>
                                    <p:cond delay="0"/>
                                  </p:stCondLst>
                                  <p:childTnLst>
                                    <p:animMotion origin="layout" path="M 3.75E-6 -3.7037E-7 L -0.01029 0.21736 " pathEditMode="relative" rAng="0" ptsTypes="AA">
                                      <p:cBhvr>
                                        <p:cTn id="151" dur="1000" fill="hold"/>
                                        <p:tgtEl>
                                          <p:spTgt spid="32"/>
                                        </p:tgtEl>
                                        <p:attrNameLst>
                                          <p:attrName>ppt_x</p:attrName>
                                          <p:attrName>ppt_y</p:attrName>
                                        </p:attrNameLst>
                                      </p:cBhvr>
                                      <p:rCtr x="-521" y="10856"/>
                                    </p:animMotion>
                                  </p:childTnLst>
                                </p:cTn>
                              </p:par>
                              <p:par>
                                <p:cTn id="152" presetID="42" presetClass="path" presetSubtype="0" accel="50000" decel="50000" fill="hold" grpId="1" nodeType="withEffect">
                                  <p:stCondLst>
                                    <p:cond delay="0"/>
                                  </p:stCondLst>
                                  <p:childTnLst>
                                    <p:animMotion origin="layout" path="M -4.16667E-7 -7.40741E-7 L 0.04193 0.2588 " pathEditMode="relative" rAng="0" ptsTypes="AA">
                                      <p:cBhvr>
                                        <p:cTn id="153" dur="1000" fill="hold"/>
                                        <p:tgtEl>
                                          <p:spTgt spid="34"/>
                                        </p:tgtEl>
                                        <p:attrNameLst>
                                          <p:attrName>ppt_x</p:attrName>
                                          <p:attrName>ppt_y</p:attrName>
                                        </p:attrNameLst>
                                      </p:cBhvr>
                                      <p:rCtr x="2096" y="12940"/>
                                    </p:animMotion>
                                  </p:childTnLst>
                                </p:cTn>
                              </p:par>
                              <p:par>
                                <p:cTn id="154" presetID="42" presetClass="path" presetSubtype="0" accel="50000" decel="50000" fill="hold" grpId="1" nodeType="withEffect">
                                  <p:stCondLst>
                                    <p:cond delay="0"/>
                                  </p:stCondLst>
                                  <p:childTnLst>
                                    <p:animMotion origin="layout" path="M 5E-6 -4.81481E-6 L 0.01667 0.25371 " pathEditMode="relative" rAng="0" ptsTypes="AA">
                                      <p:cBhvr>
                                        <p:cTn id="155" dur="1000" fill="hold"/>
                                        <p:tgtEl>
                                          <p:spTgt spid="47"/>
                                        </p:tgtEl>
                                        <p:attrNameLst>
                                          <p:attrName>ppt_x</p:attrName>
                                          <p:attrName>ppt_y</p:attrName>
                                        </p:attrNameLst>
                                      </p:cBhvr>
                                      <p:rCtr x="833" y="12685"/>
                                    </p:animMotion>
                                  </p:childTnLst>
                                </p:cTn>
                              </p:par>
                              <p:par>
                                <p:cTn id="156" presetID="42" presetClass="path" presetSubtype="0" accel="50000" decel="50000" fill="hold" grpId="1" nodeType="withEffect">
                                  <p:stCondLst>
                                    <p:cond delay="0"/>
                                  </p:stCondLst>
                                  <p:childTnLst>
                                    <p:animMotion origin="layout" path="M 4.16667E-7 -1.48148E-6 L -0.00456 0.18102 " pathEditMode="relative" rAng="0" ptsTypes="AA">
                                      <p:cBhvr>
                                        <p:cTn id="157" dur="1000" fill="hold"/>
                                        <p:tgtEl>
                                          <p:spTgt spid="38"/>
                                        </p:tgtEl>
                                        <p:attrNameLst>
                                          <p:attrName>ppt_x</p:attrName>
                                          <p:attrName>ppt_y</p:attrName>
                                        </p:attrNameLst>
                                      </p:cBhvr>
                                      <p:rCtr x="-234" y="9051"/>
                                    </p:animMotion>
                                  </p:childTnLst>
                                </p:cTn>
                              </p:par>
                              <p:par>
                                <p:cTn id="158" presetID="42" presetClass="path" presetSubtype="0" accel="50000" decel="50000" fill="hold" grpId="1" nodeType="withEffect">
                                  <p:stCondLst>
                                    <p:cond delay="0"/>
                                  </p:stCondLst>
                                  <p:childTnLst>
                                    <p:animMotion origin="layout" path="M 0.00039 -3.33333E-6 L -0.05352 0.33658 " pathEditMode="relative" rAng="0" ptsTypes="AA">
                                      <p:cBhvr>
                                        <p:cTn id="159" dur="1000" fill="hold"/>
                                        <p:tgtEl>
                                          <p:spTgt spid="43"/>
                                        </p:tgtEl>
                                        <p:attrNameLst>
                                          <p:attrName>ppt_x</p:attrName>
                                          <p:attrName>ppt_y</p:attrName>
                                        </p:attrNameLst>
                                      </p:cBhvr>
                                      <p:rCtr x="-2695" y="16829"/>
                                    </p:animMotion>
                                  </p:childTnLst>
                                </p:cTn>
                              </p:par>
                              <p:par>
                                <p:cTn id="160" presetID="42" presetClass="path" presetSubtype="0" accel="50000" decel="50000" fill="hold" grpId="1" nodeType="withEffect">
                                  <p:stCondLst>
                                    <p:cond delay="0"/>
                                  </p:stCondLst>
                                  <p:childTnLst>
                                    <p:animMotion origin="layout" path="M 4.58333E-6 3.7037E-6 L -0.00977 0.26458 " pathEditMode="relative" rAng="0" ptsTypes="AA">
                                      <p:cBhvr>
                                        <p:cTn id="161" dur="1000" fill="hold"/>
                                        <p:tgtEl>
                                          <p:spTgt spid="39"/>
                                        </p:tgtEl>
                                        <p:attrNameLst>
                                          <p:attrName>ppt_x</p:attrName>
                                          <p:attrName>ppt_y</p:attrName>
                                        </p:attrNameLst>
                                      </p:cBhvr>
                                      <p:rCtr x="-495" y="13218"/>
                                    </p:animMotion>
                                  </p:childTnLst>
                                </p:cTn>
                              </p:par>
                              <p:par>
                                <p:cTn id="162" presetID="42" presetClass="path" presetSubtype="0" accel="50000" decel="50000" fill="hold" grpId="1" nodeType="withEffect">
                                  <p:stCondLst>
                                    <p:cond delay="0"/>
                                  </p:stCondLst>
                                  <p:childTnLst>
                                    <p:animMotion origin="layout" path="M 4.16667E-7 -3.7037E-7 L 0.04271 0.24097 " pathEditMode="relative" rAng="0" ptsTypes="AA">
                                      <p:cBhvr>
                                        <p:cTn id="163" dur="1000" fill="hold"/>
                                        <p:tgtEl>
                                          <p:spTgt spid="31"/>
                                        </p:tgtEl>
                                        <p:attrNameLst>
                                          <p:attrName>ppt_x</p:attrName>
                                          <p:attrName>ppt_y</p:attrName>
                                        </p:attrNameLst>
                                      </p:cBhvr>
                                      <p:rCtr x="2135" y="12037"/>
                                    </p:animMotion>
                                  </p:childTnLst>
                                </p:cTn>
                              </p:par>
                              <p:par>
                                <p:cTn id="164" presetID="42" presetClass="path" presetSubtype="0" accel="50000" decel="50000" fill="hold" grpId="1" nodeType="withEffect">
                                  <p:stCondLst>
                                    <p:cond delay="0"/>
                                  </p:stCondLst>
                                  <p:childTnLst>
                                    <p:animMotion origin="layout" path="M -1.875E-6 4.81481E-6 L -0.01836 0.25115 " pathEditMode="relative" rAng="0" ptsTypes="AA">
                                      <p:cBhvr>
                                        <p:cTn id="165" dur="1000" fill="hold"/>
                                        <p:tgtEl>
                                          <p:spTgt spid="36"/>
                                        </p:tgtEl>
                                        <p:attrNameLst>
                                          <p:attrName>ppt_x</p:attrName>
                                          <p:attrName>ppt_y</p:attrName>
                                        </p:attrNameLst>
                                      </p:cBhvr>
                                      <p:rCtr x="-924" y="12546"/>
                                    </p:animMotion>
                                  </p:childTnLst>
                                </p:cTn>
                              </p:par>
                              <p:par>
                                <p:cTn id="166" presetID="42" presetClass="path" presetSubtype="0" accel="50000" decel="50000" fill="hold" grpId="1" nodeType="withEffect">
                                  <p:stCondLst>
                                    <p:cond delay="0"/>
                                  </p:stCondLst>
                                  <p:childTnLst>
                                    <p:animMotion origin="layout" path="M -3.54167E-6 2.59259E-6 L -0.0056 0.13379 " pathEditMode="relative" rAng="0" ptsTypes="AA">
                                      <p:cBhvr>
                                        <p:cTn id="167" dur="1000" fill="hold"/>
                                        <p:tgtEl>
                                          <p:spTgt spid="40"/>
                                        </p:tgtEl>
                                        <p:attrNameLst>
                                          <p:attrName>ppt_x</p:attrName>
                                          <p:attrName>ppt_y</p:attrName>
                                        </p:attrNameLst>
                                      </p:cBhvr>
                                      <p:rCtr x="-286" y="6690"/>
                                    </p:animMotion>
                                  </p:childTnLst>
                                </p:cTn>
                              </p:par>
                            </p:childTnLst>
                          </p:cTn>
                        </p:par>
                        <p:par>
                          <p:cTn id="168" fill="hold">
                            <p:stCondLst>
                              <p:cond delay="6500"/>
                            </p:stCondLst>
                            <p:childTnLst>
                              <p:par>
                                <p:cTn id="169" presetID="26" presetClass="emph" presetSubtype="0" repeatCount="2000" fill="hold" grpId="2" nodeType="afterEffect">
                                  <p:stCondLst>
                                    <p:cond delay="0"/>
                                  </p:stCondLst>
                                  <p:childTnLst>
                                    <p:animEffect transition="out" filter="fade">
                                      <p:cBhvr>
                                        <p:cTn id="170" dur="1000" tmFilter="0, 0; .2, .5; .8, .5; 1, 0"/>
                                        <p:tgtEl>
                                          <p:spTgt spid="43"/>
                                        </p:tgtEl>
                                      </p:cBhvr>
                                    </p:animEffect>
                                    <p:animScale>
                                      <p:cBhvr>
                                        <p:cTn id="171" dur="500" autoRev="1" fill="hold"/>
                                        <p:tgtEl>
                                          <p:spTgt spid="43"/>
                                        </p:tgtEl>
                                      </p:cBhvr>
                                      <p:by x="105000" y="105000"/>
                                    </p:animScale>
                                  </p:childTnLst>
                                </p:cTn>
                              </p:par>
                              <p:par>
                                <p:cTn id="172" presetID="26" presetClass="emph" presetSubtype="0" repeatCount="2000" fill="hold" grpId="0" nodeType="withEffect">
                                  <p:stCondLst>
                                    <p:cond delay="0"/>
                                  </p:stCondLst>
                                  <p:childTnLst>
                                    <p:animEffect transition="out" filter="fade">
                                      <p:cBhvr>
                                        <p:cTn id="173" dur="1000" tmFilter="0, 0; .2, .5; .8, .5; 1, 0"/>
                                        <p:tgtEl>
                                          <p:spTgt spid="48"/>
                                        </p:tgtEl>
                                      </p:cBhvr>
                                    </p:animEffect>
                                    <p:animScale>
                                      <p:cBhvr>
                                        <p:cTn id="174" dur="500" autoRev="1" fill="hold"/>
                                        <p:tgtEl>
                                          <p:spTgt spid="48"/>
                                        </p:tgtEl>
                                      </p:cBhvr>
                                      <p:by x="105000" y="105000"/>
                                    </p:animScale>
                                  </p:childTnLst>
                                </p:cTn>
                              </p:par>
                            </p:childTnLst>
                          </p:cTn>
                        </p:par>
                        <p:par>
                          <p:cTn id="175" fill="hold">
                            <p:stCondLst>
                              <p:cond delay="8500"/>
                            </p:stCondLst>
                            <p:childTnLst>
                              <p:par>
                                <p:cTn id="176" presetID="10" presetClass="exit" presetSubtype="0" fill="hold" grpId="1" nodeType="afterEffect">
                                  <p:stCondLst>
                                    <p:cond delay="0"/>
                                  </p:stCondLst>
                                  <p:childTnLst>
                                    <p:animEffect transition="out" filter="fade">
                                      <p:cBhvr>
                                        <p:cTn id="177" dur="500"/>
                                        <p:tgtEl>
                                          <p:spTgt spid="28"/>
                                        </p:tgtEl>
                                      </p:cBhvr>
                                    </p:animEffect>
                                    <p:set>
                                      <p:cBhvr>
                                        <p:cTn id="178" dur="1" fill="hold">
                                          <p:stCondLst>
                                            <p:cond delay="499"/>
                                          </p:stCondLst>
                                        </p:cTn>
                                        <p:tgtEl>
                                          <p:spTgt spid="28"/>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0"/>
                                        </p:tgtEl>
                                      </p:cBhvr>
                                    </p:animEffect>
                                    <p:set>
                                      <p:cBhvr>
                                        <p:cTn id="181" dur="1" fill="hold">
                                          <p:stCondLst>
                                            <p:cond delay="499"/>
                                          </p:stCondLst>
                                        </p:cTn>
                                        <p:tgtEl>
                                          <p:spTgt spid="30"/>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500"/>
                                        <p:tgtEl>
                                          <p:spTgt spid="31"/>
                                        </p:tgtEl>
                                      </p:cBhvr>
                                    </p:animEffect>
                                    <p:set>
                                      <p:cBhvr>
                                        <p:cTn id="184" dur="1" fill="hold">
                                          <p:stCondLst>
                                            <p:cond delay="499"/>
                                          </p:stCondLst>
                                        </p:cTn>
                                        <p:tgtEl>
                                          <p:spTgt spid="31"/>
                                        </p:tgtEl>
                                        <p:attrNameLst>
                                          <p:attrName>style.visibility</p:attrName>
                                        </p:attrNameLst>
                                      </p:cBhvr>
                                      <p:to>
                                        <p:strVal val="hidden"/>
                                      </p:to>
                                    </p:set>
                                  </p:childTnLst>
                                </p:cTn>
                              </p:par>
                              <p:par>
                                <p:cTn id="185" presetID="10" presetClass="exit" presetSubtype="0" fill="hold" grpId="2" nodeType="withEffect">
                                  <p:stCondLst>
                                    <p:cond delay="0"/>
                                  </p:stCondLst>
                                  <p:childTnLst>
                                    <p:animEffect transition="out" filter="fade">
                                      <p:cBhvr>
                                        <p:cTn id="186" dur="500"/>
                                        <p:tgtEl>
                                          <p:spTgt spid="32"/>
                                        </p:tgtEl>
                                      </p:cBhvr>
                                    </p:animEffect>
                                    <p:set>
                                      <p:cBhvr>
                                        <p:cTn id="187" dur="1" fill="hold">
                                          <p:stCondLst>
                                            <p:cond delay="499"/>
                                          </p:stCondLst>
                                        </p:cTn>
                                        <p:tgtEl>
                                          <p:spTgt spid="32"/>
                                        </p:tgtEl>
                                        <p:attrNameLst>
                                          <p:attrName>style.visibility</p:attrName>
                                        </p:attrNameLst>
                                      </p:cBhvr>
                                      <p:to>
                                        <p:strVal val="hidden"/>
                                      </p:to>
                                    </p:set>
                                  </p:childTnLst>
                                </p:cTn>
                              </p:par>
                              <p:par>
                                <p:cTn id="188" presetID="10" presetClass="exit" presetSubtype="0" fill="hold" grpId="2" nodeType="withEffect">
                                  <p:stCondLst>
                                    <p:cond delay="0"/>
                                  </p:stCondLst>
                                  <p:childTnLst>
                                    <p:animEffect transition="out" filter="fade">
                                      <p:cBhvr>
                                        <p:cTn id="189" dur="500"/>
                                        <p:tgtEl>
                                          <p:spTgt spid="33"/>
                                        </p:tgtEl>
                                      </p:cBhvr>
                                    </p:animEffect>
                                    <p:set>
                                      <p:cBhvr>
                                        <p:cTn id="190" dur="1" fill="hold">
                                          <p:stCondLst>
                                            <p:cond delay="499"/>
                                          </p:stCondLst>
                                        </p:cTn>
                                        <p:tgtEl>
                                          <p:spTgt spid="33"/>
                                        </p:tgtEl>
                                        <p:attrNameLst>
                                          <p:attrName>style.visibility</p:attrName>
                                        </p:attrNameLst>
                                      </p:cBhvr>
                                      <p:to>
                                        <p:strVal val="hidden"/>
                                      </p:to>
                                    </p:set>
                                  </p:childTnLst>
                                </p:cTn>
                              </p:par>
                              <p:par>
                                <p:cTn id="191" presetID="10" presetClass="exit" presetSubtype="0" fill="hold" grpId="2" nodeType="withEffect">
                                  <p:stCondLst>
                                    <p:cond delay="0"/>
                                  </p:stCondLst>
                                  <p:childTnLst>
                                    <p:animEffect transition="out" filter="fade">
                                      <p:cBhvr>
                                        <p:cTn id="192" dur="500"/>
                                        <p:tgtEl>
                                          <p:spTgt spid="34"/>
                                        </p:tgtEl>
                                      </p:cBhvr>
                                    </p:animEffect>
                                    <p:set>
                                      <p:cBhvr>
                                        <p:cTn id="193" dur="1" fill="hold">
                                          <p:stCondLst>
                                            <p:cond delay="499"/>
                                          </p:stCondLst>
                                        </p:cTn>
                                        <p:tgtEl>
                                          <p:spTgt spid="34"/>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35"/>
                                        </p:tgtEl>
                                      </p:cBhvr>
                                    </p:animEffect>
                                    <p:set>
                                      <p:cBhvr>
                                        <p:cTn id="196" dur="1" fill="hold">
                                          <p:stCondLst>
                                            <p:cond delay="499"/>
                                          </p:stCondLst>
                                        </p:cTn>
                                        <p:tgtEl>
                                          <p:spTgt spid="35"/>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500"/>
                                        <p:tgtEl>
                                          <p:spTgt spid="36"/>
                                        </p:tgtEl>
                                      </p:cBhvr>
                                    </p:animEffect>
                                    <p:set>
                                      <p:cBhvr>
                                        <p:cTn id="199" dur="1" fill="hold">
                                          <p:stCondLst>
                                            <p:cond delay="499"/>
                                          </p:stCondLst>
                                        </p:cTn>
                                        <p:tgtEl>
                                          <p:spTgt spid="36"/>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500"/>
                                        <p:tgtEl>
                                          <p:spTgt spid="37"/>
                                        </p:tgtEl>
                                      </p:cBhvr>
                                    </p:animEffect>
                                    <p:set>
                                      <p:cBhvr>
                                        <p:cTn id="202" dur="1" fill="hold">
                                          <p:stCondLst>
                                            <p:cond delay="499"/>
                                          </p:stCondLst>
                                        </p:cTn>
                                        <p:tgtEl>
                                          <p:spTgt spid="37"/>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38"/>
                                        </p:tgtEl>
                                      </p:cBhvr>
                                    </p:animEffect>
                                    <p:set>
                                      <p:cBhvr>
                                        <p:cTn id="205" dur="1" fill="hold">
                                          <p:stCondLst>
                                            <p:cond delay="499"/>
                                          </p:stCondLst>
                                        </p:cTn>
                                        <p:tgtEl>
                                          <p:spTgt spid="38"/>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500"/>
                                        <p:tgtEl>
                                          <p:spTgt spid="39"/>
                                        </p:tgtEl>
                                      </p:cBhvr>
                                    </p:animEffect>
                                    <p:set>
                                      <p:cBhvr>
                                        <p:cTn id="208" dur="1" fill="hold">
                                          <p:stCondLst>
                                            <p:cond delay="499"/>
                                          </p:stCondLst>
                                        </p:cTn>
                                        <p:tgtEl>
                                          <p:spTgt spid="39"/>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40"/>
                                        </p:tgtEl>
                                      </p:cBhvr>
                                    </p:animEffect>
                                    <p:set>
                                      <p:cBhvr>
                                        <p:cTn id="211" dur="1" fill="hold">
                                          <p:stCondLst>
                                            <p:cond delay="499"/>
                                          </p:stCondLst>
                                        </p:cTn>
                                        <p:tgtEl>
                                          <p:spTgt spid="40"/>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41"/>
                                        </p:tgtEl>
                                      </p:cBhvr>
                                    </p:animEffect>
                                    <p:set>
                                      <p:cBhvr>
                                        <p:cTn id="214" dur="1" fill="hold">
                                          <p:stCondLst>
                                            <p:cond delay="499"/>
                                          </p:stCondLst>
                                        </p:cTn>
                                        <p:tgtEl>
                                          <p:spTgt spid="41"/>
                                        </p:tgtEl>
                                        <p:attrNameLst>
                                          <p:attrName>style.visibility</p:attrName>
                                        </p:attrNameLst>
                                      </p:cBhvr>
                                      <p:to>
                                        <p:strVal val="hidden"/>
                                      </p:to>
                                    </p:set>
                                  </p:childTnLst>
                                </p:cTn>
                              </p:par>
                              <p:par>
                                <p:cTn id="215" presetID="10" presetClass="exit" presetSubtype="0" fill="hold" grpId="2" nodeType="withEffect">
                                  <p:stCondLst>
                                    <p:cond delay="0"/>
                                  </p:stCondLst>
                                  <p:childTnLst>
                                    <p:animEffect transition="out" filter="fade">
                                      <p:cBhvr>
                                        <p:cTn id="216" dur="500"/>
                                        <p:tgtEl>
                                          <p:spTgt spid="42"/>
                                        </p:tgtEl>
                                      </p:cBhvr>
                                    </p:animEffect>
                                    <p:set>
                                      <p:cBhvr>
                                        <p:cTn id="217" dur="1" fill="hold">
                                          <p:stCondLst>
                                            <p:cond delay="499"/>
                                          </p:stCondLst>
                                        </p:cTn>
                                        <p:tgtEl>
                                          <p:spTgt spid="42"/>
                                        </p:tgtEl>
                                        <p:attrNameLst>
                                          <p:attrName>style.visibility</p:attrName>
                                        </p:attrNameLst>
                                      </p:cBhvr>
                                      <p:to>
                                        <p:strVal val="hidden"/>
                                      </p:to>
                                    </p:set>
                                  </p:childTnLst>
                                </p:cTn>
                              </p:par>
                              <p:par>
                                <p:cTn id="218" presetID="10" presetClass="exit" presetSubtype="0" fill="hold" grpId="2"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500"/>
                                        <p:tgtEl>
                                          <p:spTgt spid="45"/>
                                        </p:tgtEl>
                                      </p:cBhvr>
                                    </p:animEffect>
                                    <p:set>
                                      <p:cBhvr>
                                        <p:cTn id="223" dur="1" fill="hold">
                                          <p:stCondLst>
                                            <p:cond delay="499"/>
                                          </p:stCondLst>
                                        </p:cTn>
                                        <p:tgtEl>
                                          <p:spTgt spid="45"/>
                                        </p:tgtEl>
                                        <p:attrNameLst>
                                          <p:attrName>style.visibility</p:attrName>
                                        </p:attrNameLst>
                                      </p:cBhvr>
                                      <p:to>
                                        <p:strVal val="hidden"/>
                                      </p:to>
                                    </p:set>
                                  </p:childTnLst>
                                </p:cTn>
                              </p:par>
                              <p:par>
                                <p:cTn id="224" presetID="10" presetClass="exit" presetSubtype="0" fill="hold" grpId="2" nodeType="withEffect">
                                  <p:stCondLst>
                                    <p:cond delay="0"/>
                                  </p:stCondLst>
                                  <p:childTnLst>
                                    <p:animEffect transition="out" filter="fade">
                                      <p:cBhvr>
                                        <p:cTn id="225" dur="500"/>
                                        <p:tgtEl>
                                          <p:spTgt spid="46"/>
                                        </p:tgtEl>
                                      </p:cBhvr>
                                    </p:animEffect>
                                    <p:set>
                                      <p:cBhvr>
                                        <p:cTn id="226" dur="1" fill="hold">
                                          <p:stCondLst>
                                            <p:cond delay="499"/>
                                          </p:stCondLst>
                                        </p:cTn>
                                        <p:tgtEl>
                                          <p:spTgt spid="46"/>
                                        </p:tgtEl>
                                        <p:attrNameLst>
                                          <p:attrName>style.visibility</p:attrName>
                                        </p:attrNameLst>
                                      </p:cBhvr>
                                      <p:to>
                                        <p:strVal val="hidden"/>
                                      </p:to>
                                    </p:set>
                                  </p:childTnLst>
                                </p:cTn>
                              </p:par>
                              <p:par>
                                <p:cTn id="227" presetID="10" presetClass="exit" presetSubtype="0" fill="hold" grpId="2" nodeType="withEffect">
                                  <p:stCondLst>
                                    <p:cond delay="0"/>
                                  </p:stCondLst>
                                  <p:childTnLst>
                                    <p:animEffect transition="out" filter="fade">
                                      <p:cBhvr>
                                        <p:cTn id="228" dur="500"/>
                                        <p:tgtEl>
                                          <p:spTgt spid="47"/>
                                        </p:tgtEl>
                                      </p:cBhvr>
                                    </p:animEffect>
                                    <p:set>
                                      <p:cBhvr>
                                        <p:cTn id="229" dur="1" fill="hold">
                                          <p:stCondLst>
                                            <p:cond delay="499"/>
                                          </p:stCondLst>
                                        </p:cTn>
                                        <p:tgtEl>
                                          <p:spTgt spid="47"/>
                                        </p:tgtEl>
                                        <p:attrNameLst>
                                          <p:attrName>style.visibility</p:attrName>
                                        </p:attrNameLst>
                                      </p:cBhvr>
                                      <p:to>
                                        <p:strVal val="hidden"/>
                                      </p:to>
                                    </p:set>
                                  </p:childTnLst>
                                </p:cTn>
                              </p:par>
                              <p:par>
                                <p:cTn id="230" presetID="1" presetClass="entr" presetSubtype="0" fill="hold" grpId="0" nodeType="withEffect">
                                  <p:stCondLst>
                                    <p:cond delay="0"/>
                                  </p:stCondLst>
                                  <p:childTnLst>
                                    <p:set>
                                      <p:cBhvr>
                                        <p:cTn id="231" dur="1" fill="hold">
                                          <p:stCondLst>
                                            <p:cond delay="0"/>
                                          </p:stCondLst>
                                        </p:cTn>
                                        <p:tgtEl>
                                          <p:spTgt spid="97"/>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98"/>
                                        </p:tgtEl>
                                        <p:attrNameLst>
                                          <p:attrName>style.visibility</p:attrName>
                                        </p:attrNameLst>
                                      </p:cBhvr>
                                      <p:to>
                                        <p:strVal val="visible"/>
                                      </p:to>
                                    </p:set>
                                  </p:childTnLst>
                                </p:cTn>
                              </p:par>
                              <p:par>
                                <p:cTn id="234" presetID="1" presetClass="entr" presetSubtype="0" fill="hold" grpId="0" nodeType="withEffect">
                                  <p:stCondLst>
                                    <p:cond delay="0"/>
                                  </p:stCondLst>
                                  <p:childTnLst>
                                    <p:set>
                                      <p:cBhvr>
                                        <p:cTn id="235" dur="1" fill="hold">
                                          <p:stCondLst>
                                            <p:cond delay="0"/>
                                          </p:stCondLst>
                                        </p:cTn>
                                        <p:tgtEl>
                                          <p:spTgt spid="99"/>
                                        </p:tgtEl>
                                        <p:attrNameLst>
                                          <p:attrName>style.visibility</p:attrName>
                                        </p:attrNameLst>
                                      </p:cBhvr>
                                      <p:to>
                                        <p:strVal val="visible"/>
                                      </p:to>
                                    </p:set>
                                  </p:childTnLst>
                                </p:cTn>
                              </p:par>
                              <p:par>
                                <p:cTn id="236" presetID="1" presetClass="entr" presetSubtype="0" fill="hold" grpId="0" nodeType="withEffect">
                                  <p:stCondLst>
                                    <p:cond delay="0"/>
                                  </p:stCondLst>
                                  <p:childTnLst>
                                    <p:set>
                                      <p:cBhvr>
                                        <p:cTn id="237" dur="1" fill="hold">
                                          <p:stCondLst>
                                            <p:cond delay="0"/>
                                          </p:stCondLst>
                                        </p:cTn>
                                        <p:tgtEl>
                                          <p:spTgt spid="100"/>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01"/>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102"/>
                                        </p:tgtEl>
                                        <p:attrNameLst>
                                          <p:attrName>style.visibility</p:attrName>
                                        </p:attrNameLst>
                                      </p:cBhvr>
                                      <p:to>
                                        <p:strVal val="visible"/>
                                      </p:to>
                                    </p:set>
                                  </p:childTnLst>
                                </p:cTn>
                              </p:par>
                              <p:par>
                                <p:cTn id="242" presetID="1" presetClass="entr" presetSubtype="0" fill="hold" grpId="0" nodeType="withEffect">
                                  <p:stCondLst>
                                    <p:cond delay="0"/>
                                  </p:stCondLst>
                                  <p:childTnLst>
                                    <p:set>
                                      <p:cBhvr>
                                        <p:cTn id="243" dur="1" fill="hold">
                                          <p:stCondLst>
                                            <p:cond delay="0"/>
                                          </p:stCondLst>
                                        </p:cTn>
                                        <p:tgtEl>
                                          <p:spTgt spid="103"/>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104"/>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105"/>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06"/>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107"/>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108"/>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109"/>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110"/>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111"/>
                                        </p:tgtEl>
                                        <p:attrNameLst>
                                          <p:attrName>style.visibility</p:attrName>
                                        </p:attrNameLst>
                                      </p:cBhvr>
                                      <p:to>
                                        <p:strVal val="visible"/>
                                      </p:to>
                                    </p:set>
                                  </p:childTnLst>
                                </p:cTn>
                              </p:par>
                              <p:par>
                                <p:cTn id="260" presetID="1" presetClass="entr" presetSubtype="0" fill="hold" grpId="0" nodeType="withEffect">
                                  <p:stCondLst>
                                    <p:cond delay="0"/>
                                  </p:stCondLst>
                                  <p:childTnLst>
                                    <p:set>
                                      <p:cBhvr>
                                        <p:cTn id="261" dur="1" fill="hold">
                                          <p:stCondLst>
                                            <p:cond delay="0"/>
                                          </p:stCondLst>
                                        </p:cTn>
                                        <p:tgtEl>
                                          <p:spTgt spid="112"/>
                                        </p:tgtEl>
                                        <p:attrNameLst>
                                          <p:attrName>style.visibility</p:attrName>
                                        </p:attrNameLst>
                                      </p:cBhvr>
                                      <p:to>
                                        <p:strVal val="visible"/>
                                      </p:to>
                                    </p:set>
                                  </p:childTnLst>
                                </p:cTn>
                              </p:par>
                            </p:childTnLst>
                          </p:cTn>
                        </p:par>
                        <p:par>
                          <p:cTn id="262" fill="hold">
                            <p:stCondLst>
                              <p:cond delay="9000"/>
                            </p:stCondLst>
                            <p:childTnLst>
                              <p:par>
                                <p:cTn id="263" presetID="50" presetClass="path" presetSubtype="0" accel="50000" decel="50000" fill="hold" grpId="1" nodeType="afterEffect">
                                  <p:stCondLst>
                                    <p:cond delay="0"/>
                                  </p:stCondLst>
                                  <p:childTnLst>
                                    <p:animMotion origin="layout" path="M 0.00274 0.03912 L -0.02656 0.01204 C -0.03919 -0.00023 -0.05195 -0.02546 -0.04961 -0.0331 L -0.04414 -0.05138 " pathEditMode="relative" rAng="1680000" ptsTypes="AAAA">
                                      <p:cBhvr>
                                        <p:cTn id="264" dur="2000" fill="hold"/>
                                        <p:tgtEl>
                                          <p:spTgt spid="97"/>
                                        </p:tgtEl>
                                        <p:attrNameLst>
                                          <p:attrName>ppt_x</p:attrName>
                                          <p:attrName>ppt_y</p:attrName>
                                        </p:attrNameLst>
                                      </p:cBhvr>
                                      <p:rCtr x="-2357" y="-4514"/>
                                    </p:animMotion>
                                  </p:childTnLst>
                                </p:cTn>
                              </p:par>
                              <p:par>
                                <p:cTn id="265" presetID="50" presetClass="path" presetSubtype="0" accel="50000" decel="50000" fill="hold" grpId="1" nodeType="withEffect">
                                  <p:stCondLst>
                                    <p:cond delay="0"/>
                                  </p:stCondLst>
                                  <p:childTnLst>
                                    <p:animMotion origin="layout" path="M -1.45833E-6 0.0007 L -0.02239 -0.01388 C -0.03242 -0.02129 -0.04075 -0.04606 -0.03789 -0.05995 L -0.03112 -0.09004 " pathEditMode="relative" rAng="1260000" ptsTypes="AAAA">
                                      <p:cBhvr>
                                        <p:cTn id="266" dur="2000" fill="hold"/>
                                        <p:tgtEl>
                                          <p:spTgt spid="98"/>
                                        </p:tgtEl>
                                        <p:attrNameLst>
                                          <p:attrName>ppt_x</p:attrName>
                                          <p:attrName>ppt_y</p:attrName>
                                        </p:attrNameLst>
                                      </p:cBhvr>
                                      <p:rCtr x="-1576" y="-4537"/>
                                    </p:animMotion>
                                  </p:childTnLst>
                                </p:cTn>
                              </p:par>
                              <p:par>
                                <p:cTn id="267" presetID="50" presetClass="path" presetSubtype="0" accel="50000" decel="50000" fill="hold" grpId="1" nodeType="withEffect">
                                  <p:stCondLst>
                                    <p:cond delay="0"/>
                                  </p:stCondLst>
                                  <p:childTnLst>
                                    <p:animMotion origin="layout" path="M -3.54167E-6 0.00023 L -0.05039 -0.05764 C -0.07252 -0.08333 -0.09713 -0.12268 -0.09492 -0.12917 L -0.08984 -0.14305 " pathEditMode="fixed" rAng="1980000" ptsTypes="AAAA">
                                      <p:cBhvr>
                                        <p:cTn id="268" dur="2000" fill="hold"/>
                                        <p:tgtEl>
                                          <p:spTgt spid="108"/>
                                        </p:tgtEl>
                                        <p:attrNameLst>
                                          <p:attrName>ppt_x</p:attrName>
                                          <p:attrName>ppt_y</p:attrName>
                                        </p:attrNameLst>
                                      </p:cBhvr>
                                      <p:rCtr x="-4492" y="-7153"/>
                                    </p:animMotion>
                                  </p:childTnLst>
                                </p:cTn>
                              </p:par>
                              <p:par>
                                <p:cTn id="269" presetID="37" presetClass="path" presetSubtype="0" accel="50000" decel="50000" fill="hold" grpId="1" nodeType="withEffect">
                                  <p:stCondLst>
                                    <p:cond delay="0"/>
                                  </p:stCondLst>
                                  <p:childTnLst>
                                    <p:animMotion origin="layout" path="M 1.875E-6 0.00023 L -0.04688 0.01504 C -0.05664 0.01852 -0.07123 0.02037 -0.08659 0.02037 C -0.10404 0.02037 -0.11797 0.01852 -0.12774 0.01504 L -0.17448 0.00023 " pathEditMode="relative" rAng="0" ptsTypes="AAAAA">
                                      <p:cBhvr>
                                        <p:cTn id="270" dur="2000" fill="hold"/>
                                        <p:tgtEl>
                                          <p:spTgt spid="112"/>
                                        </p:tgtEl>
                                        <p:attrNameLst>
                                          <p:attrName>ppt_x</p:attrName>
                                          <p:attrName>ppt_y</p:attrName>
                                        </p:attrNameLst>
                                      </p:cBhvr>
                                      <p:rCtr x="-8724" y="995"/>
                                    </p:animMotion>
                                  </p:childTnLst>
                                </p:cTn>
                              </p:par>
                              <p:par>
                                <p:cTn id="271" presetID="37" presetClass="path" presetSubtype="0" accel="50000" decel="50000" fill="hold" grpId="1" nodeType="withEffect">
                                  <p:stCondLst>
                                    <p:cond delay="0"/>
                                  </p:stCondLst>
                                  <p:childTnLst>
                                    <p:animMotion origin="layout" path="M 4.58333E-6 1.48148E-6 L -0.03047 0.00625 C -0.03685 0.00764 -0.04636 0.00856 -0.05625 0.00856 C -0.06758 0.00856 -0.0767 0.00764 -0.08308 0.00625 L -0.11342 1.48148E-6 " pathEditMode="relative" rAng="0" ptsTypes="AAAAA">
                                      <p:cBhvr>
                                        <p:cTn id="272" dur="2000" fill="hold"/>
                                        <p:tgtEl>
                                          <p:spTgt spid="110"/>
                                        </p:tgtEl>
                                        <p:attrNameLst>
                                          <p:attrName>ppt_x</p:attrName>
                                          <p:attrName>ppt_y</p:attrName>
                                        </p:attrNameLst>
                                      </p:cBhvr>
                                      <p:rCtr x="-5677" y="417"/>
                                    </p:animMotion>
                                  </p:childTnLst>
                                </p:cTn>
                              </p:par>
                              <p:par>
                                <p:cTn id="273" presetID="37" presetClass="path" presetSubtype="0" accel="50000" decel="50000" fill="hold" grpId="1" nodeType="withEffect">
                                  <p:stCondLst>
                                    <p:cond delay="0"/>
                                  </p:stCondLst>
                                  <p:childTnLst>
                                    <p:animMotion origin="layout" path="M -3.75E-6 -2.96296E-6 L -0.0306 0.04005 C -0.03685 0.04908 -0.04635 0.05394 -0.05638 0.05394 C -0.06783 0.05394 -0.07682 0.04908 -0.0832 0.04005 L -0.11354 -2.96296E-6 " pathEditMode="relative" rAng="0" ptsTypes="AAAAA">
                                      <p:cBhvr>
                                        <p:cTn id="274" dur="2000" fill="hold"/>
                                        <p:tgtEl>
                                          <p:spTgt spid="111"/>
                                        </p:tgtEl>
                                        <p:attrNameLst>
                                          <p:attrName>ppt_x</p:attrName>
                                          <p:attrName>ppt_y</p:attrName>
                                        </p:attrNameLst>
                                      </p:cBhvr>
                                      <p:rCtr x="-5677" y="2685"/>
                                    </p:animMotion>
                                  </p:childTnLst>
                                </p:cTn>
                              </p:par>
                              <p:par>
                                <p:cTn id="275" presetID="37" presetClass="path" presetSubtype="0" accel="50000" decel="50000" fill="hold" grpId="1" nodeType="withEffect">
                                  <p:stCondLst>
                                    <p:cond delay="0"/>
                                  </p:stCondLst>
                                  <p:childTnLst>
                                    <p:animMotion origin="layout" path="M -1.66667E-6 0.00046 L -0.0319 0.0405 C -0.03854 0.04953 -0.04831 0.05439 -0.05885 0.05439 C -0.0707 0.05439 -0.07995 0.04953 -0.08659 0.0405 L -0.1181 0.00046 " pathEditMode="relative" rAng="0" ptsTypes="AAAAA">
                                      <p:cBhvr>
                                        <p:cTn id="276" dur="2000" fill="hold"/>
                                        <p:tgtEl>
                                          <p:spTgt spid="107"/>
                                        </p:tgtEl>
                                        <p:attrNameLst>
                                          <p:attrName>ppt_x</p:attrName>
                                          <p:attrName>ppt_y</p:attrName>
                                        </p:attrNameLst>
                                      </p:cBhvr>
                                      <p:rCtr x="-5911" y="2685"/>
                                    </p:animMotion>
                                  </p:childTnLst>
                                </p:cTn>
                              </p:par>
                              <p:par>
                                <p:cTn id="277" presetID="37" presetClass="path" presetSubtype="0" accel="50000" decel="50000" fill="hold" grpId="1" nodeType="withEffect">
                                  <p:stCondLst>
                                    <p:cond delay="0"/>
                                  </p:stCondLst>
                                  <p:childTnLst>
                                    <p:animMotion origin="layout" path="M 2.08333E-7 -1.48148E-6 L -0.02826 0.04005 C -0.03398 0.04908 -0.04271 0.05394 -0.05182 0.05394 C -0.06211 0.05394 -0.07057 0.04908 -0.0763 0.04005 L -0.10404 -1.48148E-6 " pathEditMode="relative" rAng="0" ptsTypes="AAAAA">
                                      <p:cBhvr>
                                        <p:cTn id="278" dur="2000" fill="hold"/>
                                        <p:tgtEl>
                                          <p:spTgt spid="104"/>
                                        </p:tgtEl>
                                        <p:attrNameLst>
                                          <p:attrName>ppt_x</p:attrName>
                                          <p:attrName>ppt_y</p:attrName>
                                        </p:attrNameLst>
                                      </p:cBhvr>
                                      <p:rCtr x="-5208" y="2685"/>
                                    </p:animMotion>
                                  </p:childTnLst>
                                </p:cTn>
                              </p:par>
                              <p:par>
                                <p:cTn id="279" presetID="37" presetClass="path" presetSubtype="0" accel="50000" decel="50000" fill="hold" grpId="1" nodeType="withEffect">
                                  <p:stCondLst>
                                    <p:cond delay="0"/>
                                  </p:stCondLst>
                                  <p:childTnLst>
                                    <p:animMotion origin="layout" path="M -0.00026 0.00023 L -0.01354 0.0213 C -0.01628 0.02593 -0.02031 0.02871 -0.02461 0.02871 C -0.02956 0.02871 -0.03346 0.02593 -0.0362 0.0213 L -0.04935 0.00023 " pathEditMode="relative" rAng="0" ptsTypes="AAAAA">
                                      <p:cBhvr>
                                        <p:cTn id="280" dur="2000" fill="hold"/>
                                        <p:tgtEl>
                                          <p:spTgt spid="99"/>
                                        </p:tgtEl>
                                        <p:attrNameLst>
                                          <p:attrName>ppt_x</p:attrName>
                                          <p:attrName>ppt_y</p:attrName>
                                        </p:attrNameLst>
                                      </p:cBhvr>
                                      <p:rCtr x="-2461" y="1412"/>
                                    </p:animMotion>
                                  </p:childTnLst>
                                </p:cTn>
                              </p:par>
                              <p:par>
                                <p:cTn id="281" presetID="37" presetClass="path" presetSubtype="0" accel="50000" decel="50000" fill="hold" grpId="1" nodeType="withEffect">
                                  <p:stCondLst>
                                    <p:cond delay="0"/>
                                  </p:stCondLst>
                                  <p:childTnLst>
                                    <p:animMotion origin="layout" path="M -3.75E-6 0.00046 L -0.02864 0.04051 C -0.03463 0.04954 -0.04349 0.0544 -0.05273 0.0544 C -0.06341 0.0544 -0.07187 0.04954 -0.07773 0.04051 L -0.10612 0.00046 " pathEditMode="relative" rAng="0" ptsTypes="AAAAA">
                                      <p:cBhvr>
                                        <p:cTn id="282" dur="2000" fill="hold"/>
                                        <p:tgtEl>
                                          <p:spTgt spid="106"/>
                                        </p:tgtEl>
                                        <p:attrNameLst>
                                          <p:attrName>ppt_x</p:attrName>
                                          <p:attrName>ppt_y</p:attrName>
                                        </p:attrNameLst>
                                      </p:cBhvr>
                                      <p:rCtr x="-5313" y="2685"/>
                                    </p:animMotion>
                                  </p:childTnLst>
                                </p:cTn>
                              </p:par>
                              <p:par>
                                <p:cTn id="283" presetID="37" presetClass="path" presetSubtype="0" accel="50000" decel="50000" fill="hold" grpId="1" nodeType="withEffect">
                                  <p:stCondLst>
                                    <p:cond delay="0"/>
                                  </p:stCondLst>
                                  <p:childTnLst>
                                    <p:animMotion origin="layout" path="M 6.25E-7 -3.7037E-6 L -0.02526 0.01389 C -0.03047 0.0169 -0.03828 0.01875 -0.04648 0.01875 C -0.05586 0.01875 -0.06341 0.0169 -0.06862 0.01389 L -0.09375 -3.7037E-6 " pathEditMode="relative" rAng="0" ptsTypes="AAAAA">
                                      <p:cBhvr>
                                        <p:cTn id="284" dur="2000" fill="hold"/>
                                        <p:tgtEl>
                                          <p:spTgt spid="103"/>
                                        </p:tgtEl>
                                        <p:attrNameLst>
                                          <p:attrName>ppt_x</p:attrName>
                                          <p:attrName>ppt_y</p:attrName>
                                        </p:attrNameLst>
                                      </p:cBhvr>
                                      <p:rCtr x="-4688" y="926"/>
                                    </p:animMotion>
                                  </p:childTnLst>
                                </p:cTn>
                              </p:par>
                              <p:par>
                                <p:cTn id="285" presetID="37" presetClass="path" presetSubtype="0" accel="50000" decel="50000" fill="hold" grpId="1" nodeType="withEffect">
                                  <p:stCondLst>
                                    <p:cond delay="0"/>
                                  </p:stCondLst>
                                  <p:childTnLst>
                                    <p:animMotion origin="layout" path="M 4.58333E-6 -1.11111E-6 L -0.02748 0.01713 C -0.03321 0.02107 -0.0418 0.02338 -0.05079 0.02338 C -0.06094 0.02338 -0.06915 0.02107 -0.07487 0.01713 L -0.10222 -1.11111E-6 " pathEditMode="relative" rAng="0" ptsTypes="AAAAA">
                                      <p:cBhvr>
                                        <p:cTn id="286" dur="2000" fill="hold"/>
                                        <p:tgtEl>
                                          <p:spTgt spid="105"/>
                                        </p:tgtEl>
                                        <p:attrNameLst>
                                          <p:attrName>ppt_x</p:attrName>
                                          <p:attrName>ppt_y</p:attrName>
                                        </p:attrNameLst>
                                      </p:cBhvr>
                                      <p:rCtr x="-5117" y="1157"/>
                                    </p:animMotion>
                                  </p:childTnLst>
                                </p:cTn>
                              </p:par>
                              <p:par>
                                <p:cTn id="287" presetID="37" presetClass="path" presetSubtype="0" accel="50000" decel="50000" fill="hold" grpId="1" nodeType="withEffect">
                                  <p:stCondLst>
                                    <p:cond delay="0"/>
                                  </p:stCondLst>
                                  <p:childTnLst>
                                    <p:animMotion origin="layout" path="M 0.00013 4.81481E-6 L -0.02135 0.03726 C -0.02578 0.04513 -0.03255 0.05046 -0.03945 0.05046 C -0.04713 0.05046 -0.05364 0.04513 -0.0582 0.03726 L -0.07916 4.81481E-6 " pathEditMode="relative" rAng="0" ptsTypes="AAAAA">
                                      <p:cBhvr>
                                        <p:cTn id="288" dur="2000" fill="hold"/>
                                        <p:tgtEl>
                                          <p:spTgt spid="102"/>
                                        </p:tgtEl>
                                        <p:attrNameLst>
                                          <p:attrName>ppt_x</p:attrName>
                                          <p:attrName>ppt_y</p:attrName>
                                        </p:attrNameLst>
                                      </p:cBhvr>
                                      <p:rCtr x="-3971" y="2523"/>
                                    </p:animMotion>
                                  </p:childTnLst>
                                </p:cTn>
                              </p:par>
                              <p:par>
                                <p:cTn id="289" presetID="43" presetClass="path" presetSubtype="0" accel="50000" decel="50000" fill="hold" grpId="2" nodeType="withEffect">
                                  <p:stCondLst>
                                    <p:cond delay="0"/>
                                  </p:stCondLst>
                                  <p:childTnLst>
                                    <p:animMotion origin="layout" path="M 2.70833E-6 0.00023 L -0.0293 0.00023 C -0.04245 0.00023 -0.05847 -0.01898 -0.05847 -0.03449 L -0.05847 -0.06922 " pathEditMode="relative" rAng="0" ptsTypes="AAAA">
                                      <p:cBhvr>
                                        <p:cTn id="290" dur="2000" fill="hold"/>
                                        <p:tgtEl>
                                          <p:spTgt spid="97"/>
                                        </p:tgtEl>
                                        <p:attrNameLst>
                                          <p:attrName>ppt_x</p:attrName>
                                          <p:attrName>ppt_y</p:attrName>
                                        </p:attrNameLst>
                                      </p:cBhvr>
                                      <p:rCtr x="-2930" y="-3472"/>
                                    </p:animMotion>
                                  </p:childTnLst>
                                </p:cTn>
                              </p:par>
                              <p:par>
                                <p:cTn id="291" presetID="43" presetClass="path" presetSubtype="0" accel="50000" decel="50000" fill="hold" grpId="1" nodeType="withEffect">
                                  <p:stCondLst>
                                    <p:cond delay="0"/>
                                  </p:stCondLst>
                                  <p:childTnLst>
                                    <p:animMotion origin="layout" path="M -2.5E-6 0.00046 L -0.02851 0.00046 C -0.0414 0.00046 -0.05703 -0.01296 -0.05703 -0.02384 L -0.05703 -0.04815 " pathEditMode="relative" rAng="0" ptsTypes="AAAA">
                                      <p:cBhvr>
                                        <p:cTn id="292" dur="2000" fill="hold"/>
                                        <p:tgtEl>
                                          <p:spTgt spid="100"/>
                                        </p:tgtEl>
                                        <p:attrNameLst>
                                          <p:attrName>ppt_x</p:attrName>
                                          <p:attrName>ppt_y</p:attrName>
                                        </p:attrNameLst>
                                      </p:cBhvr>
                                      <p:rCtr x="-2852" y="-2431"/>
                                    </p:animMotion>
                                  </p:childTnLst>
                                </p:cTn>
                              </p:par>
                              <p:par>
                                <p:cTn id="293" presetID="43" presetClass="path" presetSubtype="0" accel="50000" decel="50000" fill="hold" grpId="1" nodeType="withEffect">
                                  <p:stCondLst>
                                    <p:cond delay="0"/>
                                  </p:stCondLst>
                                  <p:childTnLst>
                                    <p:animMotion origin="layout" path="M 0.00026 -0.00023 L -0.04466 -0.00023 C -0.06471 -0.00023 -0.08932 -0.02801 -0.08932 -0.05 L -0.08932 -0.09977 " pathEditMode="relative" rAng="0" ptsTypes="AAAA">
                                      <p:cBhvr>
                                        <p:cTn id="294" dur="2000" fill="hold"/>
                                        <p:tgtEl>
                                          <p:spTgt spid="101"/>
                                        </p:tgtEl>
                                        <p:attrNameLst>
                                          <p:attrName>ppt_x</p:attrName>
                                          <p:attrName>ppt_y</p:attrName>
                                        </p:attrNameLst>
                                      </p:cBhvr>
                                      <p:rCtr x="-4479" y="-4977"/>
                                    </p:animMotion>
                                  </p:childTnLst>
                                </p:cTn>
                              </p:par>
                              <p:par>
                                <p:cTn id="295" presetID="43" presetClass="path" presetSubtype="0" accel="50000" decel="50000" fill="hold" grpId="1" nodeType="withEffect">
                                  <p:stCondLst>
                                    <p:cond delay="0"/>
                                  </p:stCondLst>
                                  <p:childTnLst>
                                    <p:animMotion origin="layout" path="M -3.54167E-6 -1.11111E-6 L -0.04479 -1.11111E-6 C -0.06484 -1.11111E-6 -0.08945 -0.01759 -0.08945 -0.03194 L -0.08945 -0.06366 " pathEditMode="relative" rAng="0" ptsTypes="AAAA">
                                      <p:cBhvr>
                                        <p:cTn id="296" dur="2000" fill="hold"/>
                                        <p:tgtEl>
                                          <p:spTgt spid="109"/>
                                        </p:tgtEl>
                                        <p:attrNameLst>
                                          <p:attrName>ppt_x</p:attrName>
                                          <p:attrName>ppt_y</p:attrName>
                                        </p:attrNameLst>
                                      </p:cBhvr>
                                      <p:rCtr x="-4479" y="-3194"/>
                                    </p:animMotion>
                                  </p:childTnLst>
                                </p:cTn>
                              </p:par>
                            </p:childTnLst>
                          </p:cTn>
                        </p:par>
                        <p:par>
                          <p:cTn id="297" fill="hold">
                            <p:stCondLst>
                              <p:cond delay="11000"/>
                            </p:stCondLst>
                            <p:childTnLst>
                              <p:par>
                                <p:cTn id="298" presetID="10" presetClass="exit" presetSubtype="0" fill="hold" grpId="2" nodeType="afterEffect">
                                  <p:stCondLst>
                                    <p:cond delay="0"/>
                                  </p:stCondLst>
                                  <p:childTnLst>
                                    <p:animEffect transition="out" filter="fade">
                                      <p:cBhvr>
                                        <p:cTn id="299" dur="500"/>
                                        <p:tgtEl>
                                          <p:spTgt spid="110"/>
                                        </p:tgtEl>
                                      </p:cBhvr>
                                    </p:animEffect>
                                    <p:set>
                                      <p:cBhvr>
                                        <p:cTn id="300" dur="1" fill="hold">
                                          <p:stCondLst>
                                            <p:cond delay="499"/>
                                          </p:stCondLst>
                                        </p:cTn>
                                        <p:tgtEl>
                                          <p:spTgt spid="110"/>
                                        </p:tgtEl>
                                        <p:attrNameLst>
                                          <p:attrName>style.visibility</p:attrName>
                                        </p:attrNameLst>
                                      </p:cBhvr>
                                      <p:to>
                                        <p:strVal val="hidden"/>
                                      </p:to>
                                    </p:set>
                                  </p:childTnLst>
                                </p:cTn>
                              </p:par>
                              <p:par>
                                <p:cTn id="301" presetID="10" presetClass="exit" presetSubtype="0" fill="hold" grpId="3"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 presetClass="entr" presetSubtype="0" fill="hold" grpId="0" nodeType="withEffect">
                                  <p:stCondLst>
                                    <p:cond delay="0"/>
                                  </p:stCondLst>
                                  <p:childTnLst>
                                    <p:set>
                                      <p:cBhvr>
                                        <p:cTn id="305" dur="1" fill="hold">
                                          <p:stCondLst>
                                            <p:cond delay="0"/>
                                          </p:stCondLst>
                                        </p:cTn>
                                        <p:tgtEl>
                                          <p:spTgt spid="84"/>
                                        </p:tgtEl>
                                        <p:attrNameLst>
                                          <p:attrName>style.visibility</p:attrName>
                                        </p:attrNameLst>
                                      </p:cBhvr>
                                      <p:to>
                                        <p:strVal val="visible"/>
                                      </p:to>
                                    </p:set>
                                  </p:childTnLst>
                                </p:cTn>
                              </p:par>
                              <p:par>
                                <p:cTn id="306" presetID="1" presetClass="entr" presetSubtype="0" fill="hold" grpId="0" nodeType="withEffect">
                                  <p:stCondLst>
                                    <p:cond delay="0"/>
                                  </p:stCondLst>
                                  <p:childTnLst>
                                    <p:set>
                                      <p:cBhvr>
                                        <p:cTn id="307" dur="1" fill="hold">
                                          <p:stCondLst>
                                            <p:cond delay="0"/>
                                          </p:stCondLst>
                                        </p:cTn>
                                        <p:tgtEl>
                                          <p:spTgt spid="85"/>
                                        </p:tgtEl>
                                        <p:attrNameLst>
                                          <p:attrName>style.visibility</p:attrName>
                                        </p:attrNameLst>
                                      </p:cBhvr>
                                      <p:to>
                                        <p:strVal val="visible"/>
                                      </p:to>
                                    </p:set>
                                  </p:childTnLst>
                                </p:cTn>
                              </p:par>
                            </p:childTnLst>
                          </p:cTn>
                        </p:par>
                        <p:par>
                          <p:cTn id="308" fill="hold">
                            <p:stCondLst>
                              <p:cond delay="11500"/>
                            </p:stCondLst>
                            <p:childTnLst>
                              <p:par>
                                <p:cTn id="309" presetID="42" presetClass="path" presetSubtype="0" accel="50000" decel="50000" fill="hold" grpId="1" nodeType="afterEffect">
                                  <p:stCondLst>
                                    <p:cond delay="0"/>
                                  </p:stCondLst>
                                  <p:childTnLst>
                                    <p:animMotion origin="layout" path="M -3.33333E-6 4.07407E-6 L -0.02591 -0.06227 " pathEditMode="relative" rAng="0" ptsTypes="AA">
                                      <p:cBhvr>
                                        <p:cTn id="310" dur="2000" fill="hold"/>
                                        <p:tgtEl>
                                          <p:spTgt spid="85"/>
                                        </p:tgtEl>
                                        <p:attrNameLst>
                                          <p:attrName>ppt_x</p:attrName>
                                          <p:attrName>ppt_y</p:attrName>
                                        </p:attrNameLst>
                                      </p:cBhvr>
                                      <p:rCtr x="-1302" y="-3125"/>
                                    </p:animMotion>
                                  </p:childTnLst>
                                </p:cTn>
                              </p:par>
                            </p:childTnLst>
                          </p:cTn>
                        </p:par>
                        <p:par>
                          <p:cTn id="311" fill="hold">
                            <p:stCondLst>
                              <p:cond delay="13500"/>
                            </p:stCondLst>
                            <p:childTnLst>
                              <p:par>
                                <p:cTn id="312" presetID="42" presetClass="path" presetSubtype="0" accel="50000" decel="50000" fill="hold" grpId="1" nodeType="afterEffect">
                                  <p:stCondLst>
                                    <p:cond delay="0"/>
                                  </p:stCondLst>
                                  <p:childTnLst>
                                    <p:animMotion origin="layout" path="M 3.75E-6 4.44444E-6 L 0.04817 0.05787 " pathEditMode="relative" rAng="0" ptsTypes="AA">
                                      <p:cBhvr>
                                        <p:cTn id="313" dur="2000" fill="hold"/>
                                        <p:tgtEl>
                                          <p:spTgt spid="84"/>
                                        </p:tgtEl>
                                        <p:attrNameLst>
                                          <p:attrName>ppt_x</p:attrName>
                                          <p:attrName>ppt_y</p:attrName>
                                        </p:attrNameLst>
                                      </p:cBhvr>
                                      <p:rCtr x="2396" y="2778"/>
                                    </p:animMotion>
                                  </p:childTnLst>
                                </p:cTn>
                              </p:par>
                            </p:childTnLst>
                          </p:cTn>
                        </p:par>
                        <p:par>
                          <p:cTn id="314" fill="hold">
                            <p:stCondLst>
                              <p:cond delay="15500"/>
                            </p:stCondLst>
                            <p:childTnLst>
                              <p:par>
                                <p:cTn id="315" presetID="26" presetClass="emph" presetSubtype="0" repeatCount="5000" fill="hold" grpId="1" nodeType="afterEffect">
                                  <p:stCondLst>
                                    <p:cond delay="0"/>
                                  </p:stCondLst>
                                  <p:childTnLst>
                                    <p:animEffect transition="out" filter="fade">
                                      <p:cBhvr>
                                        <p:cTn id="316" dur="1000" tmFilter="0, 0; .2, .5; .8, .5; 1, 0"/>
                                        <p:tgtEl>
                                          <p:spTgt spid="48"/>
                                        </p:tgtEl>
                                      </p:cBhvr>
                                    </p:animEffect>
                                    <p:animScale>
                                      <p:cBhvr>
                                        <p:cTn id="317" dur="500" autoRev="1" fill="hold"/>
                                        <p:tgtEl>
                                          <p:spTgt spid="48"/>
                                        </p:tgtEl>
                                      </p:cBhvr>
                                      <p:by x="105000" y="105000"/>
                                    </p:animScale>
                                  </p:childTnLst>
                                </p:cTn>
                              </p:par>
                              <p:par>
                                <p:cTn id="318" presetID="26" presetClass="emph" presetSubtype="0" repeatCount="5000" fill="hold" grpId="2" nodeType="withEffect">
                                  <p:stCondLst>
                                    <p:cond delay="0"/>
                                  </p:stCondLst>
                                  <p:childTnLst>
                                    <p:animEffect transition="out" filter="fade">
                                      <p:cBhvr>
                                        <p:cTn id="319" dur="1000" tmFilter="0, 0; .2, .5; .8, .5; 1, 0"/>
                                        <p:tgtEl>
                                          <p:spTgt spid="84"/>
                                        </p:tgtEl>
                                      </p:cBhvr>
                                    </p:animEffect>
                                    <p:animScale>
                                      <p:cBhvr>
                                        <p:cTn id="320" dur="500" autoRev="1" fill="hold"/>
                                        <p:tgtEl>
                                          <p:spTgt spid="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8" grpId="0" animBg="1"/>
      <p:bldP spid="48" grpId="1" animBg="1"/>
      <p:bldP spid="30" grpId="0" animBg="1"/>
      <p:bldP spid="30" grpId="1" animBg="1"/>
      <p:bldP spid="28" grpId="0" animBg="1"/>
      <p:bldP spid="28"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3" grpId="3"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93" grpId="0"/>
      <p:bldP spid="95" grpId="0"/>
      <p:bldP spid="97" grpId="0" animBg="1"/>
      <p:bldP spid="97" grpId="1" animBg="1"/>
      <p:bldP spid="97" grpId="2"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0" grpId="2" animBg="1"/>
      <p:bldP spid="111" grpId="0" animBg="1"/>
      <p:bldP spid="111" grpId="1" animBg="1"/>
      <p:bldP spid="112" grpId="0" animBg="1"/>
      <p:bldP spid="112" grpId="1" animBg="1"/>
      <p:bldP spid="84" grpId="0" animBg="1"/>
      <p:bldP spid="84" grpId="1" animBg="1"/>
      <p:bldP spid="84" grpId="2" animBg="1"/>
      <p:bldP spid="85" grpId="0" animBg="1"/>
      <p:bldP spid="85" grpId="1" animBg="1"/>
      <p:bldP spid="87" grpId="0"/>
      <p:bldP spid="87" grpId="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F2D0F08-7475-4700-975D-3C3F19B01C2E}"/>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descr="Table&#10;&#10;Description automatically generated with medium confidence">
            <a:extLst>
              <a:ext uri="{FF2B5EF4-FFF2-40B4-BE49-F238E27FC236}">
                <a16:creationId xmlns:a16="http://schemas.microsoft.com/office/drawing/2014/main" id="{63059444-0633-4B79-8B88-1896B47BB2C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4511"/>
          <a:stretch/>
        </p:blipFill>
        <p:spPr>
          <a:xfrm>
            <a:off x="0" y="-376519"/>
            <a:ext cx="12290613" cy="8118154"/>
          </a:xfrm>
          <a:prstGeom prst="rect">
            <a:avLst/>
          </a:prstGeom>
        </p:spPr>
      </p:pic>
      <p:sp>
        <p:nvSpPr>
          <p:cNvPr id="4" name="Title 1">
            <a:extLst>
              <a:ext uri="{FF2B5EF4-FFF2-40B4-BE49-F238E27FC236}">
                <a16:creationId xmlns:a16="http://schemas.microsoft.com/office/drawing/2014/main" id="{EDE1CA7C-098D-40EF-A46D-6811FA996BDF}"/>
              </a:ext>
            </a:extLst>
          </p:cNvPr>
          <p:cNvSpPr txBox="1">
            <a:spLocks/>
          </p:cNvSpPr>
          <p:nvPr/>
        </p:nvSpPr>
        <p:spPr>
          <a:xfrm>
            <a:off x="831850" y="1709738"/>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Ink Free" panose="03080402000500000000" pitchFamily="66" charset="0"/>
              </a:rPr>
              <a:t>But how does it modulate pain?</a:t>
            </a:r>
          </a:p>
        </p:txBody>
      </p:sp>
    </p:spTree>
    <p:extLst>
      <p:ext uri="{BB962C8B-B14F-4D97-AF65-F5344CB8AC3E}">
        <p14:creationId xmlns:p14="http://schemas.microsoft.com/office/powerpoint/2010/main" val="31086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withEffect">
                                  <p:stCondLst>
                                    <p:cond delay="0"/>
                                  </p:stCondLst>
                                  <p:childTnLst>
                                    <p:animEffect transition="out" filter="circle(out)">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2000"/>
                                        <p:tgtEl>
                                          <p:spTgt spid="82"/>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3C83D0-6ACE-4E32-AAF7-7959F30BF67F}"/>
              </a:ext>
            </a:extLst>
          </p:cNvPr>
          <p:cNvSpPr txBox="1">
            <a:spLocks/>
          </p:cNvSpPr>
          <p:nvPr/>
        </p:nvSpPr>
        <p:spPr>
          <a:xfrm>
            <a:off x="823330" y="14725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Ink Free" panose="03080402000500000000" pitchFamily="66" charset="0"/>
              </a:rPr>
              <a:t>And for the </a:t>
            </a:r>
            <a:r>
              <a:rPr lang="en-US" dirty="0">
                <a:solidFill>
                  <a:srgbClr val="FFF1B6"/>
                </a:solidFill>
                <a:latin typeface="Ink Free" panose="03080402000500000000" pitchFamily="66" charset="0"/>
              </a:rPr>
              <a:t>interactive</a:t>
            </a:r>
            <a:r>
              <a:rPr lang="en-US" dirty="0">
                <a:latin typeface="Ink Free" panose="03080402000500000000" pitchFamily="66" charset="0"/>
              </a:rPr>
              <a:t> portion:</a:t>
            </a:r>
          </a:p>
        </p:txBody>
      </p:sp>
      <p:sp>
        <p:nvSpPr>
          <p:cNvPr id="2" name="Title 1">
            <a:extLst>
              <a:ext uri="{FF2B5EF4-FFF2-40B4-BE49-F238E27FC236}">
                <a16:creationId xmlns:a16="http://schemas.microsoft.com/office/drawing/2014/main" id="{BF45C41D-A794-4003-88BB-DA827A404A57}"/>
              </a:ext>
            </a:extLst>
          </p:cNvPr>
          <p:cNvSpPr>
            <a:spLocks noGrp="1"/>
          </p:cNvSpPr>
          <p:nvPr>
            <p:ph type="title"/>
          </p:nvPr>
        </p:nvSpPr>
        <p:spPr>
          <a:xfrm>
            <a:off x="838199" y="1472500"/>
            <a:ext cx="10515600" cy="1325563"/>
          </a:xfrm>
        </p:spPr>
        <p:txBody>
          <a:bodyPr/>
          <a:lstStyle/>
          <a:p>
            <a:r>
              <a:rPr lang="en-US" dirty="0">
                <a:latin typeface="Ink Free" panose="03080402000500000000" pitchFamily="66" charset="0"/>
              </a:rPr>
              <a:t>                  interactive</a:t>
            </a:r>
          </a:p>
        </p:txBody>
      </p:sp>
      <p:sp>
        <p:nvSpPr>
          <p:cNvPr id="4" name="MeetingNumber">
            <a:extLst>
              <a:ext uri="{FF2B5EF4-FFF2-40B4-BE49-F238E27FC236}">
                <a16:creationId xmlns:a16="http://schemas.microsoft.com/office/drawing/2014/main" id="{BC7B55C2-EDF8-42F1-9A97-88F0851579B0}"/>
              </a:ext>
            </a:extLst>
          </p:cNvPr>
          <p:cNvSpPr txBox="1">
            <a:spLocks noGrp="1"/>
          </p:cNvSpPr>
          <p:nvPr>
            <p:ph idx="1"/>
            <p:custDataLst>
              <p:tags r:id="rId1"/>
            </p:custDataLst>
          </p:nvPr>
        </p:nvSpPr>
        <p:spPr>
          <a:xfrm>
            <a:off x="1969453" y="2961227"/>
            <a:ext cx="8253093" cy="757130"/>
          </a:xfrm>
          <a:prstGeom prst="rect">
            <a:avLst/>
          </a:prstGeom>
          <a:noFill/>
        </p:spPr>
        <p:txBody>
          <a:bodyPr vert="horz" wrap="none" rtlCol="0">
            <a:spAutoFit/>
          </a:bodyPr>
          <a:lstStyle/>
          <a:p>
            <a:pPr marL="0" indent="0" algn="ctr">
              <a:buNone/>
            </a:pPr>
            <a:r>
              <a:rPr lang="en-US" sz="4800" dirty="0"/>
              <a:t>Join: </a:t>
            </a:r>
            <a:r>
              <a:rPr lang="en-US" sz="4800" b="1" dirty="0" err="1"/>
              <a:t>vevox.app</a:t>
            </a:r>
            <a:r>
              <a:rPr lang="en-US" sz="4800" dirty="0"/>
              <a:t> ID: </a:t>
            </a:r>
            <a:r>
              <a:rPr lang="en-US" sz="4800" b="1" dirty="0"/>
              <a:t>144-581-730</a:t>
            </a:r>
          </a:p>
        </p:txBody>
      </p:sp>
    </p:spTree>
    <p:extLst>
      <p:ext uri="{BB962C8B-B14F-4D97-AF65-F5344CB8AC3E}">
        <p14:creationId xmlns:p14="http://schemas.microsoft.com/office/powerpoint/2010/main" val="14163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2"/>
                                        </p:tgtEl>
                                      </p:cBhvr>
                                    </p:animEffect>
                                    <p:animScale>
                                      <p:cBhvr>
                                        <p:cTn id="7" dur="1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DEC20FE6-68AC-4F98-8441-CE9C7072F27C}"/>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5" name="Straight Connector 84">
            <a:extLst>
              <a:ext uri="{FF2B5EF4-FFF2-40B4-BE49-F238E27FC236}">
                <a16:creationId xmlns:a16="http://schemas.microsoft.com/office/drawing/2014/main" id="{A8103966-CBB5-4D01-BB5B-6CA6F73130BD}"/>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32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4"/>
                                        </p:tgtEl>
                                      </p:cBhvr>
                                    </p:animEffect>
                                    <p:set>
                                      <p:cBhvr>
                                        <p:cTn id="43" dur="1" fill="hold">
                                          <p:stCondLst>
                                            <p:cond delay="499"/>
                                          </p:stCondLst>
                                        </p:cTn>
                                        <p:tgtEl>
                                          <p:spTgt spid="8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5"/>
                                        </p:tgtEl>
                                      </p:cBhvr>
                                    </p:animEffect>
                                    <p:set>
                                      <p:cBhvr>
                                        <p:cTn id="46" dur="1" fill="hold">
                                          <p:stCondLst>
                                            <p:cond delay="499"/>
                                          </p:stCondLst>
                                        </p:cTn>
                                        <p:tgtEl>
                                          <p:spTgt spid="85"/>
                                        </p:tgtEl>
                                        <p:attrNameLst>
                                          <p:attrName>style.visibility</p:attrName>
                                        </p:attrNameLst>
                                      </p:cBhvr>
                                      <p:to>
                                        <p:strVal val="hidden"/>
                                      </p:to>
                                    </p:set>
                                  </p:childTnLst>
                                </p:cTn>
                              </p:par>
                            </p:childTnLst>
                          </p:cTn>
                        </p:par>
                        <p:par>
                          <p:cTn id="47" fill="hold">
                            <p:stCondLst>
                              <p:cond delay="500"/>
                            </p:stCondLst>
                            <p:childTnLst>
                              <p:par>
                                <p:cTn id="4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9" dur="2000" fill="hold"/>
                                        <p:tgtEl>
                                          <p:spTgt spid="51"/>
                                        </p:tgtEl>
                                        <p:attrNameLst>
                                          <p:attrName>ppt_x</p:attrName>
                                          <p:attrName>ppt_y</p:attrName>
                                        </p:attrNameLst>
                                      </p:cBhvr>
                                      <p:rCtr x="-3190" y="12153"/>
                                    </p:animMotion>
                                  </p:childTnLst>
                                </p:cTn>
                              </p:par>
                              <p:par>
                                <p:cTn id="5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51" dur="2000" fill="hold"/>
                                        <p:tgtEl>
                                          <p:spTgt spid="55"/>
                                        </p:tgtEl>
                                        <p:attrNameLst>
                                          <p:attrName>ppt_x</p:attrName>
                                          <p:attrName>ppt_y</p:attrName>
                                        </p:attrNameLst>
                                      </p:cBhvr>
                                      <p:rCtr x="-6237" y="11667"/>
                                    </p:animMotion>
                                  </p:childTnLst>
                                </p:cTn>
                              </p:par>
                              <p:par>
                                <p:cTn id="5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53" dur="2000" fill="hold"/>
                                        <p:tgtEl>
                                          <p:spTgt spid="60"/>
                                        </p:tgtEl>
                                        <p:attrNameLst>
                                          <p:attrName>ppt_x</p:attrName>
                                          <p:attrName>ppt_y</p:attrName>
                                        </p:attrNameLst>
                                      </p:cBhvr>
                                      <p:rCtr x="-8359" y="11921"/>
                                    </p:animMotion>
                                  </p:childTnLst>
                                </p:cTn>
                              </p:par>
                              <p:par>
                                <p:cTn id="5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55" dur="2000" fill="hold"/>
                                        <p:tgtEl>
                                          <p:spTgt spid="57"/>
                                        </p:tgtEl>
                                        <p:attrNameLst>
                                          <p:attrName>ppt_x</p:attrName>
                                          <p:attrName>ppt_y</p:attrName>
                                        </p:attrNameLst>
                                      </p:cBhvr>
                                      <p:rCtr x="-7370" y="13611"/>
                                    </p:animMotion>
                                  </p:childTnLst>
                                </p:cTn>
                              </p:par>
                              <p:par>
                                <p:cTn id="5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7" dur="2000" fill="hold"/>
                                        <p:tgtEl>
                                          <p:spTgt spid="49"/>
                                        </p:tgtEl>
                                        <p:attrNameLst>
                                          <p:attrName>ppt_x</p:attrName>
                                          <p:attrName>ppt_y</p:attrName>
                                        </p:attrNameLst>
                                      </p:cBhvr>
                                      <p:rCtr x="-9388" y="10995"/>
                                    </p:animMotion>
                                  </p:childTnLst>
                                </p:cTn>
                              </p:par>
                              <p:par>
                                <p:cTn id="5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9" dur="2000" fill="hold"/>
                                        <p:tgtEl>
                                          <p:spTgt spid="58"/>
                                        </p:tgtEl>
                                        <p:attrNameLst>
                                          <p:attrName>ppt_x</p:attrName>
                                          <p:attrName>ppt_y</p:attrName>
                                        </p:attrNameLst>
                                      </p:cBhvr>
                                      <p:rCtr x="-5586" y="7593"/>
                                    </p:animMotion>
                                  </p:childTnLst>
                                </p:cTn>
                              </p:par>
                              <p:par>
                                <p:cTn id="6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61" dur="2000" fill="hold"/>
                                        <p:tgtEl>
                                          <p:spTgt spid="59"/>
                                        </p:tgtEl>
                                        <p:attrNameLst>
                                          <p:attrName>ppt_x</p:attrName>
                                          <p:attrName>ppt_y</p:attrName>
                                        </p:attrNameLst>
                                      </p:cBhvr>
                                      <p:rCtr x="-4284" y="10023"/>
                                    </p:animMotion>
                                  </p:childTnLst>
                                </p:cTn>
                              </p:par>
                              <p:par>
                                <p:cTn id="6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63" dur="2000" fill="hold"/>
                                        <p:tgtEl>
                                          <p:spTgt spid="53"/>
                                        </p:tgtEl>
                                        <p:attrNameLst>
                                          <p:attrName>ppt_x</p:attrName>
                                          <p:attrName>ppt_y</p:attrName>
                                        </p:attrNameLst>
                                      </p:cBhvr>
                                      <p:rCtr x="-5586" y="10162"/>
                                    </p:animMotion>
                                  </p:childTnLst>
                                </p:cTn>
                              </p:par>
                              <p:par>
                                <p:cTn id="6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65" dur="2000" fill="hold"/>
                                        <p:tgtEl>
                                          <p:spTgt spid="56"/>
                                        </p:tgtEl>
                                        <p:attrNameLst>
                                          <p:attrName>ppt_x</p:attrName>
                                          <p:attrName>ppt_y</p:attrName>
                                        </p:attrNameLst>
                                      </p:cBhvr>
                                      <p:rCtr x="-5404" y="8194"/>
                                    </p:animMotion>
                                  </p:childTnLst>
                                </p:cTn>
                              </p:par>
                            </p:childTnLst>
                          </p:cTn>
                        </p:par>
                        <p:par>
                          <p:cTn id="66" fill="hold">
                            <p:stCondLst>
                              <p:cond delay="2500"/>
                            </p:stCondLst>
                            <p:childTnLst>
                              <p:par>
                                <p:cTn id="67" presetID="42" presetClass="path" presetSubtype="0" accel="50000" decel="50000" fill="hold" nodeType="afterEffect">
                                  <p:stCondLst>
                                    <p:cond delay="0"/>
                                  </p:stCondLst>
                                  <p:childTnLst>
                                    <p:animMotion origin="layout" path="M -2.08333E-6 -7.40741E-7 L -0.0414 0.06644 " pathEditMode="relative" rAng="0" ptsTypes="AA">
                                      <p:cBhvr>
                                        <p:cTn id="68" dur="2000" fill="hold"/>
                                        <p:tgtEl>
                                          <p:spTgt spid="26"/>
                                        </p:tgtEl>
                                        <p:attrNameLst>
                                          <p:attrName>ppt_x</p:attrName>
                                          <p:attrName>ppt_y</p:attrName>
                                        </p:attrNameLst>
                                      </p:cBhvr>
                                      <p:rCtr x="-2070" y="3310"/>
                                    </p:animMotion>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0"/>
                            </p:stCondLst>
                            <p:childTnLst>
                              <p:par>
                                <p:cTn id="74" presetID="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26"/>
                                        </p:tgtEl>
                                        <p:attrNameLst>
                                          <p:attrName>style.visibility</p:attrName>
                                        </p:attrNameLst>
                                      </p:cBhvr>
                                      <p:to>
                                        <p:strVal val="hidden"/>
                                      </p:to>
                                    </p:set>
                                  </p:childTnLst>
                                </p:cTn>
                              </p:par>
                            </p:childTnLst>
                          </p:cTn>
                        </p:par>
                        <p:par>
                          <p:cTn id="112" fill="hold">
                            <p:stCondLst>
                              <p:cond delay="5000"/>
                            </p:stCondLst>
                            <p:childTnLst>
                              <p:par>
                                <p:cTn id="113" presetID="42" presetClass="path" presetSubtype="0" accel="50000" decel="50000" fill="hold" grpId="1" nodeType="afterEffect">
                                  <p:stCondLst>
                                    <p:cond delay="0"/>
                                  </p:stCondLst>
                                  <p:childTnLst>
                                    <p:animMotion origin="layout" path="M -1.45833E-6 -3.7037E-6 L 0.02552 0.14954 " pathEditMode="relative" rAng="0" ptsTypes="AA">
                                      <p:cBhvr>
                                        <p:cTn id="114" dur="2000" fill="hold"/>
                                        <p:tgtEl>
                                          <p:spTgt spid="46"/>
                                        </p:tgtEl>
                                        <p:attrNameLst>
                                          <p:attrName>ppt_x</p:attrName>
                                          <p:attrName>ppt_y</p:attrName>
                                        </p:attrNameLst>
                                      </p:cBhvr>
                                      <p:rCtr x="1276" y="7477"/>
                                    </p:animMotion>
                                  </p:childTnLst>
                                </p:cTn>
                              </p:par>
                              <p:par>
                                <p:cTn id="115" presetID="42" presetClass="path" presetSubtype="0" accel="50000" decel="50000" fill="hold" grpId="1" nodeType="withEffect">
                                  <p:stCondLst>
                                    <p:cond delay="0"/>
                                  </p:stCondLst>
                                  <p:childTnLst>
                                    <p:animMotion origin="layout" path="M 2.29167E-6 2.22222E-6 L -0.03972 0.16018 " pathEditMode="relative" rAng="0" ptsTypes="AA">
                                      <p:cBhvr>
                                        <p:cTn id="116" dur="2000" fill="hold"/>
                                        <p:tgtEl>
                                          <p:spTgt spid="45"/>
                                        </p:tgtEl>
                                        <p:attrNameLst>
                                          <p:attrName>ppt_x</p:attrName>
                                          <p:attrName>ppt_y</p:attrName>
                                        </p:attrNameLst>
                                      </p:cBhvr>
                                      <p:rCtr x="-1992" y="8009"/>
                                    </p:animMotion>
                                  </p:childTnLst>
                                </p:cTn>
                              </p:par>
                              <p:par>
                                <p:cTn id="117" presetID="42" presetClass="path" presetSubtype="0" accel="50000" decel="50000" fill="hold" grpId="1" nodeType="withEffect">
                                  <p:stCondLst>
                                    <p:cond delay="0"/>
                                  </p:stCondLst>
                                  <p:childTnLst>
                                    <p:animMotion origin="layout" path="M 4.16667E-7 -4.07407E-6 L 0.00208 0.23172 " pathEditMode="relative" rAng="0" ptsTypes="AA">
                                      <p:cBhvr>
                                        <p:cTn id="118" dur="2000" fill="hold"/>
                                        <p:tgtEl>
                                          <p:spTgt spid="37"/>
                                        </p:tgtEl>
                                        <p:attrNameLst>
                                          <p:attrName>ppt_x</p:attrName>
                                          <p:attrName>ppt_y</p:attrName>
                                        </p:attrNameLst>
                                      </p:cBhvr>
                                      <p:rCtr x="104" y="11574"/>
                                    </p:animMotion>
                                  </p:childTnLst>
                                </p:cTn>
                              </p:par>
                              <p:par>
                                <p:cTn id="119" presetID="42" presetClass="path" presetSubtype="0" accel="50000" decel="50000" fill="hold" grpId="1" nodeType="withEffect">
                                  <p:stCondLst>
                                    <p:cond delay="0"/>
                                  </p:stCondLst>
                                  <p:childTnLst>
                                    <p:animMotion origin="layout" path="M 4.16667E-7 -4.81481E-6 L -0.05208 0.19352 " pathEditMode="relative" rAng="0" ptsTypes="AA">
                                      <p:cBhvr>
                                        <p:cTn id="120" dur="2000" fill="hold"/>
                                        <p:tgtEl>
                                          <p:spTgt spid="33"/>
                                        </p:tgtEl>
                                        <p:attrNameLst>
                                          <p:attrName>ppt_x</p:attrName>
                                          <p:attrName>ppt_y</p:attrName>
                                        </p:attrNameLst>
                                      </p:cBhvr>
                                      <p:rCtr x="-2604" y="9676"/>
                                    </p:animMotion>
                                  </p:childTnLst>
                                </p:cTn>
                              </p:par>
                              <p:par>
                                <p:cTn id="121" presetID="42" presetClass="path" presetSubtype="0" accel="50000" decel="50000" fill="hold" grpId="1" nodeType="withEffect">
                                  <p:stCondLst>
                                    <p:cond delay="0"/>
                                  </p:stCondLst>
                                  <p:childTnLst>
                                    <p:animMotion origin="layout" path="M -1.45833E-6 2.96296E-6 L -0.07135 0.2331 " pathEditMode="relative" rAng="0" ptsTypes="AA">
                                      <p:cBhvr>
                                        <p:cTn id="122" dur="2000" fill="hold"/>
                                        <p:tgtEl>
                                          <p:spTgt spid="44"/>
                                        </p:tgtEl>
                                        <p:attrNameLst>
                                          <p:attrName>ppt_x</p:attrName>
                                          <p:attrName>ppt_y</p:attrName>
                                        </p:attrNameLst>
                                      </p:cBhvr>
                                      <p:rCtr x="-3568" y="11644"/>
                                    </p:animMotion>
                                  </p:childTnLst>
                                </p:cTn>
                              </p:par>
                              <p:par>
                                <p:cTn id="123" presetID="42" presetClass="path" presetSubtype="0" accel="50000" decel="50000" fill="hold" grpId="1" nodeType="withEffect">
                                  <p:stCondLst>
                                    <p:cond delay="0"/>
                                  </p:stCondLst>
                                  <p:childTnLst>
                                    <p:animMotion origin="layout" path="M 4.58333E-6 3.7037E-7 L 0.04583 0.2169 " pathEditMode="relative" rAng="0" ptsTypes="AA">
                                      <p:cBhvr>
                                        <p:cTn id="124" dur="2000" fill="hold"/>
                                        <p:tgtEl>
                                          <p:spTgt spid="42"/>
                                        </p:tgtEl>
                                        <p:attrNameLst>
                                          <p:attrName>ppt_x</p:attrName>
                                          <p:attrName>ppt_y</p:attrName>
                                        </p:attrNameLst>
                                      </p:cBhvr>
                                      <p:rCtr x="2292" y="10833"/>
                                    </p:animMotion>
                                  </p:childTnLst>
                                </p:cTn>
                              </p:par>
                              <p:par>
                                <p:cTn id="125" presetID="42" presetClass="path" presetSubtype="0" accel="50000" decel="50000" fill="hold" grpId="1" nodeType="withEffect">
                                  <p:stCondLst>
                                    <p:cond delay="0"/>
                                  </p:stCondLst>
                                  <p:childTnLst>
                                    <p:animMotion origin="layout" path="M 1.45833E-6 -1.85185E-6 L 0.01497 0.23102 " pathEditMode="relative" rAng="0" ptsTypes="AA">
                                      <p:cBhvr>
                                        <p:cTn id="126" dur="2000" fill="hold"/>
                                        <p:tgtEl>
                                          <p:spTgt spid="35"/>
                                        </p:tgtEl>
                                        <p:attrNameLst>
                                          <p:attrName>ppt_x</p:attrName>
                                          <p:attrName>ppt_y</p:attrName>
                                        </p:attrNameLst>
                                      </p:cBhvr>
                                      <p:rCtr x="742" y="11551"/>
                                    </p:animMotion>
                                  </p:childTnLst>
                                </p:cTn>
                              </p:par>
                              <p:par>
                                <p:cTn id="127" presetID="42" presetClass="path" presetSubtype="0" accel="50000" decel="50000" fill="hold" grpId="1" nodeType="withEffect">
                                  <p:stCondLst>
                                    <p:cond delay="0"/>
                                  </p:stCondLst>
                                  <p:childTnLst>
                                    <p:animMotion origin="layout" path="M -4.16667E-7 -2.96296E-6 L 0.08307 0.23796 " pathEditMode="relative" rAng="0" ptsTypes="AA">
                                      <p:cBhvr>
                                        <p:cTn id="128" dur="2000" fill="hold"/>
                                        <p:tgtEl>
                                          <p:spTgt spid="41"/>
                                        </p:tgtEl>
                                        <p:attrNameLst>
                                          <p:attrName>ppt_x</p:attrName>
                                          <p:attrName>ppt_y</p:attrName>
                                        </p:attrNameLst>
                                      </p:cBhvr>
                                      <p:rCtr x="4115" y="11921"/>
                                    </p:animMotion>
                                  </p:childTnLst>
                                </p:cTn>
                              </p:par>
                              <p:par>
                                <p:cTn id="129" presetID="42" presetClass="path" presetSubtype="0" accel="50000" decel="50000" fill="hold" grpId="1" nodeType="withEffect">
                                  <p:stCondLst>
                                    <p:cond delay="0"/>
                                  </p:stCondLst>
                                  <p:childTnLst>
                                    <p:animMotion origin="layout" path="M 3.75E-6 -3.7037E-7 L -0.0155 0.24398 " pathEditMode="relative" rAng="0" ptsTypes="AA">
                                      <p:cBhvr>
                                        <p:cTn id="130" dur="2000" fill="hold"/>
                                        <p:tgtEl>
                                          <p:spTgt spid="32"/>
                                        </p:tgtEl>
                                        <p:attrNameLst>
                                          <p:attrName>ppt_x</p:attrName>
                                          <p:attrName>ppt_y</p:attrName>
                                        </p:attrNameLst>
                                      </p:cBhvr>
                                      <p:rCtr x="-781" y="12199"/>
                                    </p:animMotion>
                                  </p:childTnLst>
                                </p:cTn>
                              </p:par>
                              <p:par>
                                <p:cTn id="131" presetID="42" presetClass="path" presetSubtype="0" accel="50000" decel="50000" fill="hold" grpId="1" nodeType="withEffect">
                                  <p:stCondLst>
                                    <p:cond delay="0"/>
                                  </p:stCondLst>
                                  <p:childTnLst>
                                    <p:animMotion origin="layout" path="M 7.03105E-17 4.81481E-6 L 0.03529 0.23079 " pathEditMode="relative" rAng="0" ptsTypes="AA">
                                      <p:cBhvr>
                                        <p:cTn id="132" dur="2000" fill="hold"/>
                                        <p:tgtEl>
                                          <p:spTgt spid="34"/>
                                        </p:tgtEl>
                                        <p:attrNameLst>
                                          <p:attrName>ppt_x</p:attrName>
                                          <p:attrName>ppt_y</p:attrName>
                                        </p:attrNameLst>
                                      </p:cBhvr>
                                      <p:rCtr x="1771" y="11505"/>
                                    </p:animMotion>
                                  </p:childTnLst>
                                </p:cTn>
                              </p:par>
                              <p:par>
                                <p:cTn id="133" presetID="42" presetClass="path" presetSubtype="0" accel="50000" decel="50000" fill="hold" grpId="1" nodeType="withEffect">
                                  <p:stCondLst>
                                    <p:cond delay="0"/>
                                  </p:stCondLst>
                                  <p:childTnLst>
                                    <p:animMotion origin="layout" path="M 5E-6 -4.81481E-6 L 0.0142 0.21436 " pathEditMode="relative" rAng="0" ptsTypes="AA">
                                      <p:cBhvr>
                                        <p:cTn id="134" dur="2000" fill="hold"/>
                                        <p:tgtEl>
                                          <p:spTgt spid="47"/>
                                        </p:tgtEl>
                                        <p:attrNameLst>
                                          <p:attrName>ppt_x</p:attrName>
                                          <p:attrName>ppt_y</p:attrName>
                                        </p:attrNameLst>
                                      </p:cBhvr>
                                      <p:rCtr x="703" y="10718"/>
                                    </p:animMotion>
                                  </p:childTnLst>
                                </p:cTn>
                              </p:par>
                              <p:par>
                                <p:cTn id="135" presetID="42" presetClass="path" presetSubtype="0" accel="50000" decel="50000" fill="hold" grpId="1" nodeType="withEffect">
                                  <p:stCondLst>
                                    <p:cond delay="0"/>
                                  </p:stCondLst>
                                  <p:childTnLst>
                                    <p:animMotion origin="layout" path="M 4.16667E-7 -1.48148E-6 L -0.00391 0.16713 " pathEditMode="relative" rAng="0" ptsTypes="AA">
                                      <p:cBhvr>
                                        <p:cTn id="136" dur="2000" fill="hold"/>
                                        <p:tgtEl>
                                          <p:spTgt spid="38"/>
                                        </p:tgtEl>
                                        <p:attrNameLst>
                                          <p:attrName>ppt_x</p:attrName>
                                          <p:attrName>ppt_y</p:attrName>
                                        </p:attrNameLst>
                                      </p:cBhvr>
                                      <p:rCtr x="-195" y="8356"/>
                                    </p:animMotion>
                                  </p:childTnLst>
                                </p:cTn>
                              </p:par>
                              <p:par>
                                <p:cTn id="137" presetID="42" presetClass="path" presetSubtype="0" accel="50000" decel="50000" fill="hold" grpId="1" nodeType="withEffect">
                                  <p:stCondLst>
                                    <p:cond delay="0"/>
                                  </p:stCondLst>
                                  <p:childTnLst>
                                    <p:animMotion origin="layout" path="M 1.04167E-6 -1.85185E-6 L -0.03971 0.29375 " pathEditMode="relative" rAng="0" ptsTypes="AA">
                                      <p:cBhvr>
                                        <p:cTn id="138" dur="2000" fill="hold"/>
                                        <p:tgtEl>
                                          <p:spTgt spid="43"/>
                                        </p:tgtEl>
                                        <p:attrNameLst>
                                          <p:attrName>ppt_x</p:attrName>
                                          <p:attrName>ppt_y</p:attrName>
                                        </p:attrNameLst>
                                      </p:cBhvr>
                                      <p:rCtr x="-1992" y="14676"/>
                                    </p:animMotion>
                                  </p:childTnLst>
                                </p:cTn>
                              </p:par>
                              <p:par>
                                <p:cTn id="139" presetID="42" presetClass="path" presetSubtype="0" accel="50000" decel="50000" fill="hold" grpId="1" nodeType="withEffect">
                                  <p:stCondLst>
                                    <p:cond delay="0"/>
                                  </p:stCondLst>
                                  <p:childTnLst>
                                    <p:animMotion origin="layout" path="M 4.58333E-6 3.7037E-6 L -0.00625 0.23379 " pathEditMode="relative" rAng="0" ptsTypes="AA">
                                      <p:cBhvr>
                                        <p:cTn id="140" dur="2000" fill="hold"/>
                                        <p:tgtEl>
                                          <p:spTgt spid="39"/>
                                        </p:tgtEl>
                                        <p:attrNameLst>
                                          <p:attrName>ppt_x</p:attrName>
                                          <p:attrName>ppt_y</p:attrName>
                                        </p:attrNameLst>
                                      </p:cBhvr>
                                      <p:rCtr x="-313" y="11690"/>
                                    </p:animMotion>
                                  </p:childTnLst>
                                </p:cTn>
                              </p:par>
                              <p:par>
                                <p:cTn id="141" presetID="42" presetClass="path" presetSubtype="0" accel="50000" decel="50000" fill="hold" grpId="1" nodeType="withEffect">
                                  <p:stCondLst>
                                    <p:cond delay="0"/>
                                  </p:stCondLst>
                                  <p:childTnLst>
                                    <p:animMotion origin="layout" path="M 4.16667E-7 -3.7037E-7 L 0.04089 0.22384 " pathEditMode="relative" rAng="0" ptsTypes="AA">
                                      <p:cBhvr>
                                        <p:cTn id="142" dur="2000" fill="hold"/>
                                        <p:tgtEl>
                                          <p:spTgt spid="31"/>
                                        </p:tgtEl>
                                        <p:attrNameLst>
                                          <p:attrName>ppt_x</p:attrName>
                                          <p:attrName>ppt_y</p:attrName>
                                        </p:attrNameLst>
                                      </p:cBhvr>
                                      <p:rCtr x="2044" y="11181"/>
                                    </p:animMotion>
                                  </p:childTnLst>
                                </p:cTn>
                              </p:par>
                              <p:par>
                                <p:cTn id="143" presetID="42" presetClass="path" presetSubtype="0" accel="50000" decel="50000" fill="hold" grpId="1" nodeType="withEffect">
                                  <p:stCondLst>
                                    <p:cond delay="0"/>
                                  </p:stCondLst>
                                  <p:childTnLst>
                                    <p:animMotion origin="layout" path="M -1.875E-6 4.81481E-6 L -0.02344 0.26597 " pathEditMode="relative" rAng="0" ptsTypes="AA">
                                      <p:cBhvr>
                                        <p:cTn id="144" dur="2000" fill="hold"/>
                                        <p:tgtEl>
                                          <p:spTgt spid="36"/>
                                        </p:tgtEl>
                                        <p:attrNameLst>
                                          <p:attrName>ppt_x</p:attrName>
                                          <p:attrName>ppt_y</p:attrName>
                                        </p:attrNameLst>
                                      </p:cBhvr>
                                      <p:rCtr x="-1172" y="13287"/>
                                    </p:animMotion>
                                  </p:childTnLst>
                                </p:cTn>
                              </p:par>
                              <p:par>
                                <p:cTn id="145" presetID="42" presetClass="path" presetSubtype="0" accel="50000" decel="50000" fill="hold" grpId="1" nodeType="withEffect">
                                  <p:stCondLst>
                                    <p:cond delay="0"/>
                                  </p:stCondLst>
                                  <p:childTnLst>
                                    <p:animMotion origin="layout" path="M -3.54167E-6 2.59259E-6 L -0.0164 0.25625 " pathEditMode="relative" rAng="0" ptsTypes="AA">
                                      <p:cBhvr>
                                        <p:cTn id="146" dur="2000" fill="hold"/>
                                        <p:tgtEl>
                                          <p:spTgt spid="40"/>
                                        </p:tgtEl>
                                        <p:attrNameLst>
                                          <p:attrName>ppt_x</p:attrName>
                                          <p:attrName>ppt_y</p:attrName>
                                        </p:attrNameLst>
                                      </p:cBhvr>
                                      <p:rCtr x="-820" y="12801"/>
                                    </p:animMotion>
                                  </p:childTnLst>
                                </p:cTn>
                              </p:par>
                            </p:childTnLst>
                          </p:cTn>
                        </p:par>
                        <p:par>
                          <p:cTn id="147" fill="hold">
                            <p:stCondLst>
                              <p:cond delay="7000"/>
                            </p:stCondLst>
                            <p:childTnLst>
                              <p:par>
                                <p:cTn id="148" presetID="50" presetClass="path" presetSubtype="0" accel="50000" decel="50000" fill="hold" grpId="0" nodeType="afterEffect">
                                  <p:stCondLst>
                                    <p:cond delay="0"/>
                                  </p:stCondLst>
                                  <p:childTnLst>
                                    <p:animMotion origin="layout" path="M -1.66667E-6 2.22222E-6 L 0.01107 2.22222E-6 C 0.01602 2.22222E-6 0.02227 0.06203 0.02227 0.11273 L 0.02227 0.22592 " pathEditMode="relative" rAng="0" ptsTypes="AAAA">
                                      <p:cBhvr>
                                        <p:cTn id="149" dur="2000" fill="hold"/>
                                        <p:tgtEl>
                                          <p:spTgt spid="69"/>
                                        </p:tgtEl>
                                        <p:attrNameLst>
                                          <p:attrName>ppt_x</p:attrName>
                                          <p:attrName>ppt_y</p:attrName>
                                        </p:attrNameLst>
                                      </p:cBhvr>
                                      <p:rCtr x="1107" y="11296"/>
                                    </p:animMotion>
                                  </p:childTnLst>
                                </p:cTn>
                              </p:par>
                              <p:par>
                                <p:cTn id="150" presetID="50" presetClass="path" presetSubtype="0" accel="50000" decel="50000" fill="hold" grpId="0" nodeType="withEffect">
                                  <p:stCondLst>
                                    <p:cond delay="0"/>
                                  </p:stCondLst>
                                  <p:childTnLst>
                                    <p:animMotion origin="layout" path="M 8.33333E-7 -3.7037E-7 L 0.02591 -3.7037E-7 C 0.0375 -3.7037E-7 0.05195 0.05787 0.05195 0.10509 L 0.05195 0.21042 " pathEditMode="relative" rAng="0" ptsTypes="AAAA">
                                      <p:cBhvr>
                                        <p:cTn id="151" dur="2000" fill="hold"/>
                                        <p:tgtEl>
                                          <p:spTgt spid="27"/>
                                        </p:tgtEl>
                                        <p:attrNameLst>
                                          <p:attrName>ppt_x</p:attrName>
                                          <p:attrName>ppt_y</p:attrName>
                                        </p:attrNameLst>
                                      </p:cBhvr>
                                      <p:rCtr x="2591" y="10509"/>
                                    </p:animMotion>
                                  </p:childTnLst>
                                </p:cTn>
                              </p:par>
                              <p:par>
                                <p:cTn id="152" presetID="50" presetClass="path" presetSubtype="0" accel="50000" decel="50000" fill="hold" grpId="0" nodeType="withEffect">
                                  <p:stCondLst>
                                    <p:cond delay="0"/>
                                  </p:stCondLst>
                                  <p:childTnLst>
                                    <p:animMotion origin="layout" path="M -2.29167E-6 3.33333E-6 L -0.01328 3.33333E-6 C -0.01914 3.33333E-6 -0.02643 0.07199 -0.02643 0.13032 L -0.02643 0.26134 " pathEditMode="relative" rAng="0" ptsTypes="AAAA">
                                      <p:cBhvr>
                                        <p:cTn id="153" dur="2000" fill="hold"/>
                                        <p:tgtEl>
                                          <p:spTgt spid="75"/>
                                        </p:tgtEl>
                                        <p:attrNameLst>
                                          <p:attrName>ppt_x</p:attrName>
                                          <p:attrName>ppt_y</p:attrName>
                                        </p:attrNameLst>
                                      </p:cBhvr>
                                      <p:rCtr x="-1328" y="13056"/>
                                    </p:animMotion>
                                  </p:childTnLst>
                                </p:cTn>
                              </p:par>
                              <p:par>
                                <p:cTn id="154" presetID="50" presetClass="path" presetSubtype="0" accel="50000" decel="50000" fill="hold" grpId="0" nodeType="withEffect">
                                  <p:stCondLst>
                                    <p:cond delay="0"/>
                                  </p:stCondLst>
                                  <p:childTnLst>
                                    <p:animMotion origin="layout" path="M 2.08333E-6 -4.44444E-6 L 0.01653 -4.44444E-6 C 0.02383 -4.44444E-6 0.03307 0.06899 0.03307 0.125 L 0.03307 0.25 " pathEditMode="relative" rAng="0" ptsTypes="AAAA">
                                      <p:cBhvr>
                                        <p:cTn id="155" dur="2000" fill="hold"/>
                                        <p:tgtEl>
                                          <p:spTgt spid="81"/>
                                        </p:tgtEl>
                                        <p:attrNameLst>
                                          <p:attrName>ppt_x</p:attrName>
                                          <p:attrName>ppt_y</p:attrName>
                                        </p:attrNameLst>
                                      </p:cBhvr>
                                      <p:rCtr x="1654"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EB7F0971-2DD7-4A5A-BF1C-E3EF7FFE9D1F}"/>
              </a:ext>
            </a:extLst>
          </p:cNvPr>
          <p:cNvSpPr/>
          <p:nvPr/>
        </p:nvSpPr>
        <p:spPr>
          <a:xfrm rot="4805512">
            <a:off x="3416501" y="3002780"/>
            <a:ext cx="521208" cy="237744"/>
          </a:xfrm>
          <a:custGeom>
            <a:avLst/>
            <a:gdLst>
              <a:gd name="connsiteX0" fmla="*/ 0 w 521208"/>
              <a:gd name="connsiteY0" fmla="*/ 0 h 237744"/>
              <a:gd name="connsiteX1" fmla="*/ 521208 w 521208"/>
              <a:gd name="connsiteY1" fmla="*/ 0 h 237744"/>
              <a:gd name="connsiteX2" fmla="*/ 521208 w 521208"/>
              <a:gd name="connsiteY2" fmla="*/ 237744 h 237744"/>
              <a:gd name="connsiteX3" fmla="*/ 0 w 521208"/>
              <a:gd name="connsiteY3" fmla="*/ 237744 h 237744"/>
              <a:gd name="connsiteX4" fmla="*/ 0 w 521208"/>
              <a:gd name="connsiteY4" fmla="*/ 0 h 237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08" h="237744" fill="none" extrusionOk="0">
                <a:moveTo>
                  <a:pt x="0" y="0"/>
                </a:moveTo>
                <a:cubicBezTo>
                  <a:pt x="225368" y="-19767"/>
                  <a:pt x="378657" y="25617"/>
                  <a:pt x="521208" y="0"/>
                </a:cubicBezTo>
                <a:cubicBezTo>
                  <a:pt x="546352" y="101888"/>
                  <a:pt x="492773" y="141844"/>
                  <a:pt x="521208" y="237744"/>
                </a:cubicBezTo>
                <a:cubicBezTo>
                  <a:pt x="347583" y="240274"/>
                  <a:pt x="161646" y="177934"/>
                  <a:pt x="0" y="237744"/>
                </a:cubicBezTo>
                <a:cubicBezTo>
                  <a:pt x="-560" y="130666"/>
                  <a:pt x="8421" y="109446"/>
                  <a:pt x="0" y="0"/>
                </a:cubicBezTo>
                <a:close/>
              </a:path>
              <a:path w="521208" h="237744" stroke="0" extrusionOk="0">
                <a:moveTo>
                  <a:pt x="0" y="0"/>
                </a:moveTo>
                <a:cubicBezTo>
                  <a:pt x="229318" y="-6392"/>
                  <a:pt x="401789" y="18958"/>
                  <a:pt x="521208" y="0"/>
                </a:cubicBezTo>
                <a:cubicBezTo>
                  <a:pt x="534208" y="94968"/>
                  <a:pt x="515797" y="134662"/>
                  <a:pt x="521208" y="237744"/>
                </a:cubicBezTo>
                <a:cubicBezTo>
                  <a:pt x="361000" y="274300"/>
                  <a:pt x="203502" y="225058"/>
                  <a:pt x="0" y="237744"/>
                </a:cubicBezTo>
                <a:cubicBezTo>
                  <a:pt x="-16527" y="166502"/>
                  <a:pt x="23124" y="76824"/>
                  <a:pt x="0" y="0"/>
                </a:cubicBezTo>
                <a:close/>
              </a:path>
            </a:pathLst>
          </a:custGeom>
          <a:solidFill>
            <a:srgbClr val="FF66CC"/>
          </a:solidFill>
          <a:ln w="38100">
            <a:solidFill>
              <a:srgbClr val="FF33CC"/>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31996E3-68F1-40DD-A2ED-005D5700D93E}"/>
              </a:ext>
            </a:extLst>
          </p:cNvPr>
          <p:cNvSpPr txBox="1"/>
          <p:nvPr/>
        </p:nvSpPr>
        <p:spPr>
          <a:xfrm>
            <a:off x="2394067" y="2846695"/>
            <a:ext cx="735585" cy="369332"/>
          </a:xfrm>
          <a:prstGeom prst="rect">
            <a:avLst/>
          </a:prstGeom>
          <a:noFill/>
        </p:spPr>
        <p:txBody>
          <a:bodyPr wrap="square" rtlCol="0">
            <a:spAutoFit/>
          </a:bodyPr>
          <a:lstStyle/>
          <a:p>
            <a:r>
              <a:rPr lang="en-US" b="1" dirty="0">
                <a:latin typeface="Ink Free" panose="03080402000500000000" pitchFamily="66" charset="0"/>
              </a:rPr>
              <a:t>TCA</a:t>
            </a:r>
          </a:p>
        </p:txBody>
      </p:sp>
      <p:cxnSp>
        <p:nvCxnSpPr>
          <p:cNvPr id="85" name="Straight Connector 84">
            <a:extLst>
              <a:ext uri="{FF2B5EF4-FFF2-40B4-BE49-F238E27FC236}">
                <a16:creationId xmlns:a16="http://schemas.microsoft.com/office/drawing/2014/main" id="{C53F5028-5597-42A8-93FA-12C7C852DC5B}"/>
              </a:ext>
            </a:extLst>
          </p:cNvPr>
          <p:cNvCxnSpPr>
            <a:cxnSpLocks/>
          </p:cNvCxnSpPr>
          <p:nvPr/>
        </p:nvCxnSpPr>
        <p:spPr>
          <a:xfrm>
            <a:off x="3023763" y="3033777"/>
            <a:ext cx="388536" cy="84306"/>
          </a:xfrm>
          <a:prstGeom prst="line">
            <a:avLst/>
          </a:prstGeom>
          <a:ln w="38100"/>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83502A25-0908-40C2-902B-795D906AD881}"/>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7" name="Straight Connector 86">
            <a:extLst>
              <a:ext uri="{FF2B5EF4-FFF2-40B4-BE49-F238E27FC236}">
                <a16:creationId xmlns:a16="http://schemas.microsoft.com/office/drawing/2014/main" id="{3C437A78-8A7F-4854-BC58-2DEBAB7DFA1A}"/>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60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10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100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3"/>
                                        </p:tgtEl>
                                      </p:cBhvr>
                                    </p:animEffect>
                                    <p:set>
                                      <p:cBhvr>
                                        <p:cTn id="51" dur="1" fill="hold">
                                          <p:stCondLst>
                                            <p:cond delay="499"/>
                                          </p:stCondLst>
                                        </p:cTn>
                                        <p:tgtEl>
                                          <p:spTgt spid="8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5"/>
                                        </p:tgtEl>
                                      </p:cBhvr>
                                    </p:animEffect>
                                    <p:set>
                                      <p:cBhvr>
                                        <p:cTn id="57" dur="1" fill="hold">
                                          <p:stCondLst>
                                            <p:cond delay="499"/>
                                          </p:stCondLst>
                                        </p:cTn>
                                        <p:tgtEl>
                                          <p:spTgt spid="8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86"/>
                                        </p:tgtEl>
                                      </p:cBhvr>
                                    </p:animEffect>
                                    <p:set>
                                      <p:cBhvr>
                                        <p:cTn id="60" dur="1" fill="hold">
                                          <p:stCondLst>
                                            <p:cond delay="499"/>
                                          </p:stCondLst>
                                        </p:cTn>
                                        <p:tgtEl>
                                          <p:spTgt spid="8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7"/>
                                        </p:tgtEl>
                                      </p:cBhvr>
                                    </p:animEffect>
                                    <p:set>
                                      <p:cBhvr>
                                        <p:cTn id="63" dur="1" fill="hold">
                                          <p:stCondLst>
                                            <p:cond delay="499"/>
                                          </p:stCondLst>
                                        </p:cTn>
                                        <p:tgtEl>
                                          <p:spTgt spid="87"/>
                                        </p:tgtEl>
                                        <p:attrNameLst>
                                          <p:attrName>style.visibility</p:attrName>
                                        </p:attrNameLst>
                                      </p:cBhvr>
                                      <p:to>
                                        <p:strVal val="hidden"/>
                                      </p:to>
                                    </p:set>
                                  </p:childTnLst>
                                </p:cTn>
                              </p:par>
                            </p:childTnLst>
                          </p:cTn>
                        </p:par>
                        <p:par>
                          <p:cTn id="64" fill="hold">
                            <p:stCondLst>
                              <p:cond delay="500"/>
                            </p:stCondLst>
                            <p:childTnLst>
                              <p:par>
                                <p:cTn id="65" presetID="50" presetClass="path" presetSubtype="0" accel="50000" decel="50000" fill="hold" grpId="1" nodeType="afterEffect">
                                  <p:stCondLst>
                                    <p:cond delay="0"/>
                                  </p:stCondLst>
                                  <p:childTnLst>
                                    <p:animMotion origin="layout" path="M -2.5E-6 -2.59259E-6 L 0.03451 -2.59259E-6 C 0.04987 -2.59259E-6 0.06901 0.04676 0.06901 0.08519 L 0.06901 0.17084 " pathEditMode="relative" rAng="0" ptsTypes="AAAA">
                                      <p:cBhvr>
                                        <p:cTn id="66" dur="2000" fill="hold"/>
                                        <p:tgtEl>
                                          <p:spTgt spid="48"/>
                                        </p:tgtEl>
                                        <p:attrNameLst>
                                          <p:attrName>ppt_x</p:attrName>
                                          <p:attrName>ppt_y</p:attrName>
                                        </p:attrNameLst>
                                      </p:cBhvr>
                                      <p:rCtr x="3451" y="8542"/>
                                    </p:animMotion>
                                  </p:childTnLst>
                                </p:cTn>
                              </p:par>
                            </p:childTnLst>
                          </p:cTn>
                        </p:par>
                        <p:par>
                          <p:cTn id="67" fill="hold">
                            <p:stCondLst>
                              <p:cond delay="2500"/>
                            </p:stCondLst>
                            <p:childTnLst>
                              <p:par>
                                <p:cTn id="6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9" dur="2000" fill="hold"/>
                                        <p:tgtEl>
                                          <p:spTgt spid="51"/>
                                        </p:tgtEl>
                                        <p:attrNameLst>
                                          <p:attrName>ppt_x</p:attrName>
                                          <p:attrName>ppt_y</p:attrName>
                                        </p:attrNameLst>
                                      </p:cBhvr>
                                      <p:rCtr x="-3190" y="12153"/>
                                    </p:animMotion>
                                  </p:childTnLst>
                                </p:cTn>
                              </p:par>
                              <p:par>
                                <p:cTn id="7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1" dur="2000" fill="hold"/>
                                        <p:tgtEl>
                                          <p:spTgt spid="55"/>
                                        </p:tgtEl>
                                        <p:attrNameLst>
                                          <p:attrName>ppt_x</p:attrName>
                                          <p:attrName>ppt_y</p:attrName>
                                        </p:attrNameLst>
                                      </p:cBhvr>
                                      <p:rCtr x="-6237" y="11667"/>
                                    </p:animMotion>
                                  </p:childTnLst>
                                </p:cTn>
                              </p:par>
                              <p:par>
                                <p:cTn id="7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3" dur="2000" fill="hold"/>
                                        <p:tgtEl>
                                          <p:spTgt spid="60"/>
                                        </p:tgtEl>
                                        <p:attrNameLst>
                                          <p:attrName>ppt_x</p:attrName>
                                          <p:attrName>ppt_y</p:attrName>
                                        </p:attrNameLst>
                                      </p:cBhvr>
                                      <p:rCtr x="-8359" y="11921"/>
                                    </p:animMotion>
                                  </p:childTnLst>
                                </p:cTn>
                              </p:par>
                              <p:par>
                                <p:cTn id="7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75" dur="2000" fill="hold"/>
                                        <p:tgtEl>
                                          <p:spTgt spid="57"/>
                                        </p:tgtEl>
                                        <p:attrNameLst>
                                          <p:attrName>ppt_x</p:attrName>
                                          <p:attrName>ppt_y</p:attrName>
                                        </p:attrNameLst>
                                      </p:cBhvr>
                                      <p:rCtr x="-7370" y="13611"/>
                                    </p:animMotion>
                                  </p:childTnLst>
                                </p:cTn>
                              </p:par>
                              <p:par>
                                <p:cTn id="7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7" dur="2000" fill="hold"/>
                                        <p:tgtEl>
                                          <p:spTgt spid="49"/>
                                        </p:tgtEl>
                                        <p:attrNameLst>
                                          <p:attrName>ppt_x</p:attrName>
                                          <p:attrName>ppt_y</p:attrName>
                                        </p:attrNameLst>
                                      </p:cBhvr>
                                      <p:rCtr x="-9388" y="10995"/>
                                    </p:animMotion>
                                  </p:childTnLst>
                                </p:cTn>
                              </p:par>
                              <p:par>
                                <p:cTn id="7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9" dur="2000" fill="hold"/>
                                        <p:tgtEl>
                                          <p:spTgt spid="58"/>
                                        </p:tgtEl>
                                        <p:attrNameLst>
                                          <p:attrName>ppt_x</p:attrName>
                                          <p:attrName>ppt_y</p:attrName>
                                        </p:attrNameLst>
                                      </p:cBhvr>
                                      <p:rCtr x="-5586" y="7593"/>
                                    </p:animMotion>
                                  </p:childTnLst>
                                </p:cTn>
                              </p:par>
                              <p:par>
                                <p:cTn id="8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1" dur="2000" fill="hold"/>
                                        <p:tgtEl>
                                          <p:spTgt spid="59"/>
                                        </p:tgtEl>
                                        <p:attrNameLst>
                                          <p:attrName>ppt_x</p:attrName>
                                          <p:attrName>ppt_y</p:attrName>
                                        </p:attrNameLst>
                                      </p:cBhvr>
                                      <p:rCtr x="-4284" y="10023"/>
                                    </p:animMotion>
                                  </p:childTnLst>
                                </p:cTn>
                              </p:par>
                              <p:par>
                                <p:cTn id="8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3" dur="2000" fill="hold"/>
                                        <p:tgtEl>
                                          <p:spTgt spid="53"/>
                                        </p:tgtEl>
                                        <p:attrNameLst>
                                          <p:attrName>ppt_x</p:attrName>
                                          <p:attrName>ppt_y</p:attrName>
                                        </p:attrNameLst>
                                      </p:cBhvr>
                                      <p:rCtr x="-5586" y="10162"/>
                                    </p:animMotion>
                                  </p:childTnLst>
                                </p:cTn>
                              </p:par>
                              <p:par>
                                <p:cTn id="8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5" dur="2000" fill="hold"/>
                                        <p:tgtEl>
                                          <p:spTgt spid="56"/>
                                        </p:tgtEl>
                                        <p:attrNameLst>
                                          <p:attrName>ppt_x</p:attrName>
                                          <p:attrName>ppt_y</p:attrName>
                                        </p:attrNameLst>
                                      </p:cBhvr>
                                      <p:rCtr x="-5404" y="8194"/>
                                    </p:animMotion>
                                  </p:childTnLst>
                                </p:cTn>
                              </p:par>
                            </p:childTnLst>
                          </p:cTn>
                        </p:par>
                        <p:par>
                          <p:cTn id="86" fill="hold">
                            <p:stCondLst>
                              <p:cond delay="4500"/>
                            </p:stCondLst>
                            <p:childTnLst>
                              <p:par>
                                <p:cTn id="87" presetID="42" presetClass="path" presetSubtype="0" accel="50000" decel="50000" fill="hold" nodeType="afterEffect">
                                  <p:stCondLst>
                                    <p:cond delay="0"/>
                                  </p:stCondLst>
                                  <p:childTnLst>
                                    <p:animMotion origin="layout" path="M -2.08333E-6 -7.40741E-7 L -0.0414 0.06644 " pathEditMode="relative" rAng="0" ptsTypes="AA">
                                      <p:cBhvr>
                                        <p:cTn id="88" dur="2000" fill="hold"/>
                                        <p:tgtEl>
                                          <p:spTgt spid="26"/>
                                        </p:tgtEl>
                                        <p:attrNameLst>
                                          <p:attrName>ppt_x</p:attrName>
                                          <p:attrName>ppt_y</p:attrName>
                                        </p:attrNameLst>
                                      </p:cBhvr>
                                      <p:rCtr x="-2070" y="3310"/>
                                    </p:animMotion>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700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26"/>
                                        </p:tgtEl>
                                        <p:attrNameLst>
                                          <p:attrName>style.visibility</p:attrName>
                                        </p:attrNameLst>
                                      </p:cBhvr>
                                      <p:to>
                                        <p:strVal val="hidden"/>
                                      </p:to>
                                    </p:set>
                                  </p:childTnLst>
                                </p:cTn>
                              </p:par>
                            </p:childTnLst>
                          </p:cTn>
                        </p:par>
                        <p:par>
                          <p:cTn id="132" fill="hold">
                            <p:stCondLst>
                              <p:cond delay="7000"/>
                            </p:stCondLst>
                            <p:childTnLst>
                              <p:par>
                                <p:cTn id="133" presetID="42" presetClass="path" presetSubtype="0" accel="50000" decel="50000" fill="hold" grpId="1" nodeType="afterEffect">
                                  <p:stCondLst>
                                    <p:cond delay="0"/>
                                  </p:stCondLst>
                                  <p:childTnLst>
                                    <p:animMotion origin="layout" path="M -1.45833E-6 -3.7037E-6 L 0.02552 0.14954 " pathEditMode="relative" rAng="0" ptsTypes="AA">
                                      <p:cBhvr>
                                        <p:cTn id="134" dur="2000" fill="hold"/>
                                        <p:tgtEl>
                                          <p:spTgt spid="46"/>
                                        </p:tgtEl>
                                        <p:attrNameLst>
                                          <p:attrName>ppt_x</p:attrName>
                                          <p:attrName>ppt_y</p:attrName>
                                        </p:attrNameLst>
                                      </p:cBhvr>
                                      <p:rCtr x="1276" y="7477"/>
                                    </p:animMotion>
                                  </p:childTnLst>
                                </p:cTn>
                              </p:par>
                              <p:par>
                                <p:cTn id="135" presetID="42" presetClass="path" presetSubtype="0" accel="50000" decel="50000" fill="hold" grpId="1" nodeType="withEffect">
                                  <p:stCondLst>
                                    <p:cond delay="0"/>
                                  </p:stCondLst>
                                  <p:childTnLst>
                                    <p:animMotion origin="layout" path="M 2.29167E-6 2.22222E-6 L -0.03972 0.16018 " pathEditMode="relative" rAng="0" ptsTypes="AA">
                                      <p:cBhvr>
                                        <p:cTn id="136" dur="2000" fill="hold"/>
                                        <p:tgtEl>
                                          <p:spTgt spid="45"/>
                                        </p:tgtEl>
                                        <p:attrNameLst>
                                          <p:attrName>ppt_x</p:attrName>
                                          <p:attrName>ppt_y</p:attrName>
                                        </p:attrNameLst>
                                      </p:cBhvr>
                                      <p:rCtr x="-1992" y="8009"/>
                                    </p:animMotion>
                                  </p:childTnLst>
                                </p:cTn>
                              </p:par>
                              <p:par>
                                <p:cTn id="137" presetID="42" presetClass="path" presetSubtype="0" accel="50000" decel="50000" fill="hold" grpId="1" nodeType="withEffect">
                                  <p:stCondLst>
                                    <p:cond delay="0"/>
                                  </p:stCondLst>
                                  <p:childTnLst>
                                    <p:animMotion origin="layout" path="M 4.16667E-7 -4.07407E-6 L 0.00208 0.23172 " pathEditMode="relative" rAng="0" ptsTypes="AA">
                                      <p:cBhvr>
                                        <p:cTn id="138" dur="2000" fill="hold"/>
                                        <p:tgtEl>
                                          <p:spTgt spid="37"/>
                                        </p:tgtEl>
                                        <p:attrNameLst>
                                          <p:attrName>ppt_x</p:attrName>
                                          <p:attrName>ppt_y</p:attrName>
                                        </p:attrNameLst>
                                      </p:cBhvr>
                                      <p:rCtr x="104" y="11574"/>
                                    </p:animMotion>
                                  </p:childTnLst>
                                </p:cTn>
                              </p:par>
                              <p:par>
                                <p:cTn id="139" presetID="42" presetClass="path" presetSubtype="0" accel="50000" decel="50000" fill="hold" grpId="1" nodeType="withEffect">
                                  <p:stCondLst>
                                    <p:cond delay="0"/>
                                  </p:stCondLst>
                                  <p:childTnLst>
                                    <p:animMotion origin="layout" path="M 4.16667E-7 -4.81481E-6 L -0.05208 0.19352 " pathEditMode="relative" rAng="0" ptsTypes="AA">
                                      <p:cBhvr>
                                        <p:cTn id="140" dur="2000" fill="hold"/>
                                        <p:tgtEl>
                                          <p:spTgt spid="33"/>
                                        </p:tgtEl>
                                        <p:attrNameLst>
                                          <p:attrName>ppt_x</p:attrName>
                                          <p:attrName>ppt_y</p:attrName>
                                        </p:attrNameLst>
                                      </p:cBhvr>
                                      <p:rCtr x="-2604" y="9676"/>
                                    </p:animMotion>
                                  </p:childTnLst>
                                </p:cTn>
                              </p:par>
                              <p:par>
                                <p:cTn id="141" presetID="42" presetClass="path" presetSubtype="0" accel="50000" decel="50000" fill="hold" grpId="1" nodeType="withEffect">
                                  <p:stCondLst>
                                    <p:cond delay="0"/>
                                  </p:stCondLst>
                                  <p:childTnLst>
                                    <p:animMotion origin="layout" path="M -1.45833E-6 2.96296E-6 L -0.07135 0.2331 " pathEditMode="relative" rAng="0" ptsTypes="AA">
                                      <p:cBhvr>
                                        <p:cTn id="142" dur="2000" fill="hold"/>
                                        <p:tgtEl>
                                          <p:spTgt spid="44"/>
                                        </p:tgtEl>
                                        <p:attrNameLst>
                                          <p:attrName>ppt_x</p:attrName>
                                          <p:attrName>ppt_y</p:attrName>
                                        </p:attrNameLst>
                                      </p:cBhvr>
                                      <p:rCtr x="-3568" y="11644"/>
                                    </p:animMotion>
                                  </p:childTnLst>
                                </p:cTn>
                              </p:par>
                              <p:par>
                                <p:cTn id="143" presetID="42" presetClass="path" presetSubtype="0" accel="50000" decel="50000" fill="hold" grpId="1" nodeType="withEffect">
                                  <p:stCondLst>
                                    <p:cond delay="0"/>
                                  </p:stCondLst>
                                  <p:childTnLst>
                                    <p:animMotion origin="layout" path="M 4.58333E-6 3.7037E-7 L 0.04583 0.2169 " pathEditMode="relative" rAng="0" ptsTypes="AA">
                                      <p:cBhvr>
                                        <p:cTn id="144" dur="2000" fill="hold"/>
                                        <p:tgtEl>
                                          <p:spTgt spid="42"/>
                                        </p:tgtEl>
                                        <p:attrNameLst>
                                          <p:attrName>ppt_x</p:attrName>
                                          <p:attrName>ppt_y</p:attrName>
                                        </p:attrNameLst>
                                      </p:cBhvr>
                                      <p:rCtr x="2292" y="10833"/>
                                    </p:animMotion>
                                  </p:childTnLst>
                                </p:cTn>
                              </p:par>
                              <p:par>
                                <p:cTn id="145" presetID="42" presetClass="path" presetSubtype="0" accel="50000" decel="50000" fill="hold" grpId="1" nodeType="withEffect">
                                  <p:stCondLst>
                                    <p:cond delay="0"/>
                                  </p:stCondLst>
                                  <p:childTnLst>
                                    <p:animMotion origin="layout" path="M 1.45833E-6 -1.85185E-6 L 0.01497 0.23102 " pathEditMode="relative" rAng="0" ptsTypes="AA">
                                      <p:cBhvr>
                                        <p:cTn id="146" dur="2000" fill="hold"/>
                                        <p:tgtEl>
                                          <p:spTgt spid="35"/>
                                        </p:tgtEl>
                                        <p:attrNameLst>
                                          <p:attrName>ppt_x</p:attrName>
                                          <p:attrName>ppt_y</p:attrName>
                                        </p:attrNameLst>
                                      </p:cBhvr>
                                      <p:rCtr x="742" y="11551"/>
                                    </p:animMotion>
                                  </p:childTnLst>
                                </p:cTn>
                              </p:par>
                              <p:par>
                                <p:cTn id="147" presetID="42" presetClass="path" presetSubtype="0" accel="50000" decel="50000" fill="hold" grpId="1" nodeType="withEffect">
                                  <p:stCondLst>
                                    <p:cond delay="0"/>
                                  </p:stCondLst>
                                  <p:childTnLst>
                                    <p:animMotion origin="layout" path="M -4.16667E-7 -2.96296E-6 L 0.08307 0.23796 " pathEditMode="relative" rAng="0" ptsTypes="AA">
                                      <p:cBhvr>
                                        <p:cTn id="148" dur="2000" fill="hold"/>
                                        <p:tgtEl>
                                          <p:spTgt spid="41"/>
                                        </p:tgtEl>
                                        <p:attrNameLst>
                                          <p:attrName>ppt_x</p:attrName>
                                          <p:attrName>ppt_y</p:attrName>
                                        </p:attrNameLst>
                                      </p:cBhvr>
                                      <p:rCtr x="4115" y="11921"/>
                                    </p:animMotion>
                                  </p:childTnLst>
                                </p:cTn>
                              </p:par>
                              <p:par>
                                <p:cTn id="149" presetID="42" presetClass="path" presetSubtype="0" accel="50000" decel="50000" fill="hold" grpId="1" nodeType="withEffect">
                                  <p:stCondLst>
                                    <p:cond delay="0"/>
                                  </p:stCondLst>
                                  <p:childTnLst>
                                    <p:animMotion origin="layout" path="M 3.75E-6 -3.7037E-7 L -0.0155 0.24398 " pathEditMode="relative" rAng="0" ptsTypes="AA">
                                      <p:cBhvr>
                                        <p:cTn id="150" dur="2000" fill="hold"/>
                                        <p:tgtEl>
                                          <p:spTgt spid="32"/>
                                        </p:tgtEl>
                                        <p:attrNameLst>
                                          <p:attrName>ppt_x</p:attrName>
                                          <p:attrName>ppt_y</p:attrName>
                                        </p:attrNameLst>
                                      </p:cBhvr>
                                      <p:rCtr x="-781" y="12199"/>
                                    </p:animMotion>
                                  </p:childTnLst>
                                </p:cTn>
                              </p:par>
                              <p:par>
                                <p:cTn id="151" presetID="42" presetClass="path" presetSubtype="0" accel="50000" decel="50000" fill="hold" grpId="1" nodeType="withEffect">
                                  <p:stCondLst>
                                    <p:cond delay="0"/>
                                  </p:stCondLst>
                                  <p:childTnLst>
                                    <p:animMotion origin="layout" path="M 7.03105E-17 4.81481E-6 L 0.03529 0.23079 " pathEditMode="relative" rAng="0" ptsTypes="AA">
                                      <p:cBhvr>
                                        <p:cTn id="152" dur="2000" fill="hold"/>
                                        <p:tgtEl>
                                          <p:spTgt spid="34"/>
                                        </p:tgtEl>
                                        <p:attrNameLst>
                                          <p:attrName>ppt_x</p:attrName>
                                          <p:attrName>ppt_y</p:attrName>
                                        </p:attrNameLst>
                                      </p:cBhvr>
                                      <p:rCtr x="1771" y="11505"/>
                                    </p:animMotion>
                                  </p:childTnLst>
                                </p:cTn>
                              </p:par>
                              <p:par>
                                <p:cTn id="153" presetID="42" presetClass="path" presetSubtype="0" accel="50000" decel="50000" fill="hold" grpId="1" nodeType="withEffect">
                                  <p:stCondLst>
                                    <p:cond delay="0"/>
                                  </p:stCondLst>
                                  <p:childTnLst>
                                    <p:animMotion origin="layout" path="M 5E-6 -4.81481E-6 L 0.0142 0.21436 " pathEditMode="relative" rAng="0" ptsTypes="AA">
                                      <p:cBhvr>
                                        <p:cTn id="154" dur="2000" fill="hold"/>
                                        <p:tgtEl>
                                          <p:spTgt spid="47"/>
                                        </p:tgtEl>
                                        <p:attrNameLst>
                                          <p:attrName>ppt_x</p:attrName>
                                          <p:attrName>ppt_y</p:attrName>
                                        </p:attrNameLst>
                                      </p:cBhvr>
                                      <p:rCtr x="703" y="10718"/>
                                    </p:animMotion>
                                  </p:childTnLst>
                                </p:cTn>
                              </p:par>
                              <p:par>
                                <p:cTn id="155" presetID="42" presetClass="path" presetSubtype="0" accel="50000" decel="50000" fill="hold" grpId="1" nodeType="withEffect">
                                  <p:stCondLst>
                                    <p:cond delay="0"/>
                                  </p:stCondLst>
                                  <p:childTnLst>
                                    <p:animMotion origin="layout" path="M 4.16667E-7 -1.48148E-6 L -0.00391 0.16713 " pathEditMode="relative" rAng="0" ptsTypes="AA">
                                      <p:cBhvr>
                                        <p:cTn id="156" dur="2000" fill="hold"/>
                                        <p:tgtEl>
                                          <p:spTgt spid="38"/>
                                        </p:tgtEl>
                                        <p:attrNameLst>
                                          <p:attrName>ppt_x</p:attrName>
                                          <p:attrName>ppt_y</p:attrName>
                                        </p:attrNameLst>
                                      </p:cBhvr>
                                      <p:rCtr x="-195" y="8356"/>
                                    </p:animMotion>
                                  </p:childTnLst>
                                </p:cTn>
                              </p:par>
                              <p:par>
                                <p:cTn id="157" presetID="42" presetClass="path" presetSubtype="0" accel="50000" decel="50000" fill="hold" grpId="1" nodeType="withEffect">
                                  <p:stCondLst>
                                    <p:cond delay="0"/>
                                  </p:stCondLst>
                                  <p:childTnLst>
                                    <p:animMotion origin="layout" path="M 1.04167E-6 -1.85185E-6 L -0.03971 0.29375 " pathEditMode="relative" rAng="0" ptsTypes="AA">
                                      <p:cBhvr>
                                        <p:cTn id="158" dur="2000" fill="hold"/>
                                        <p:tgtEl>
                                          <p:spTgt spid="43"/>
                                        </p:tgtEl>
                                        <p:attrNameLst>
                                          <p:attrName>ppt_x</p:attrName>
                                          <p:attrName>ppt_y</p:attrName>
                                        </p:attrNameLst>
                                      </p:cBhvr>
                                      <p:rCtr x="-1992" y="14676"/>
                                    </p:animMotion>
                                  </p:childTnLst>
                                </p:cTn>
                              </p:par>
                              <p:par>
                                <p:cTn id="159" presetID="42" presetClass="path" presetSubtype="0" accel="50000" decel="50000" fill="hold" grpId="1" nodeType="withEffect">
                                  <p:stCondLst>
                                    <p:cond delay="0"/>
                                  </p:stCondLst>
                                  <p:childTnLst>
                                    <p:animMotion origin="layout" path="M 4.58333E-6 3.7037E-6 L -0.00625 0.23379 " pathEditMode="relative" rAng="0" ptsTypes="AA">
                                      <p:cBhvr>
                                        <p:cTn id="160" dur="2000" fill="hold"/>
                                        <p:tgtEl>
                                          <p:spTgt spid="39"/>
                                        </p:tgtEl>
                                        <p:attrNameLst>
                                          <p:attrName>ppt_x</p:attrName>
                                          <p:attrName>ppt_y</p:attrName>
                                        </p:attrNameLst>
                                      </p:cBhvr>
                                      <p:rCtr x="-313" y="11690"/>
                                    </p:animMotion>
                                  </p:childTnLst>
                                </p:cTn>
                              </p:par>
                              <p:par>
                                <p:cTn id="161" presetID="42" presetClass="path" presetSubtype="0" accel="50000" decel="50000" fill="hold" grpId="1" nodeType="withEffect">
                                  <p:stCondLst>
                                    <p:cond delay="0"/>
                                  </p:stCondLst>
                                  <p:childTnLst>
                                    <p:animMotion origin="layout" path="M 4.16667E-7 -3.7037E-7 L 0.04089 0.22384 " pathEditMode="relative" rAng="0" ptsTypes="AA">
                                      <p:cBhvr>
                                        <p:cTn id="162" dur="2000" fill="hold"/>
                                        <p:tgtEl>
                                          <p:spTgt spid="31"/>
                                        </p:tgtEl>
                                        <p:attrNameLst>
                                          <p:attrName>ppt_x</p:attrName>
                                          <p:attrName>ppt_y</p:attrName>
                                        </p:attrNameLst>
                                      </p:cBhvr>
                                      <p:rCtr x="2044" y="11181"/>
                                    </p:animMotion>
                                  </p:childTnLst>
                                </p:cTn>
                              </p:par>
                              <p:par>
                                <p:cTn id="163" presetID="42" presetClass="path" presetSubtype="0" accel="50000" decel="50000" fill="hold" grpId="1" nodeType="withEffect">
                                  <p:stCondLst>
                                    <p:cond delay="0"/>
                                  </p:stCondLst>
                                  <p:childTnLst>
                                    <p:animMotion origin="layout" path="M -1.875E-6 4.81481E-6 L -0.02344 0.26597 " pathEditMode="relative" rAng="0" ptsTypes="AA">
                                      <p:cBhvr>
                                        <p:cTn id="164" dur="2000" fill="hold"/>
                                        <p:tgtEl>
                                          <p:spTgt spid="36"/>
                                        </p:tgtEl>
                                        <p:attrNameLst>
                                          <p:attrName>ppt_x</p:attrName>
                                          <p:attrName>ppt_y</p:attrName>
                                        </p:attrNameLst>
                                      </p:cBhvr>
                                      <p:rCtr x="-1172" y="13287"/>
                                    </p:animMotion>
                                  </p:childTnLst>
                                </p:cTn>
                              </p:par>
                              <p:par>
                                <p:cTn id="165" presetID="42" presetClass="path" presetSubtype="0" accel="50000" decel="50000" fill="hold" grpId="1" nodeType="withEffect">
                                  <p:stCondLst>
                                    <p:cond delay="0"/>
                                  </p:stCondLst>
                                  <p:childTnLst>
                                    <p:animMotion origin="layout" path="M -3.54167E-6 2.59259E-6 L -0.0164 0.25625 " pathEditMode="relative" rAng="0" ptsTypes="AA">
                                      <p:cBhvr>
                                        <p:cTn id="166" dur="2000" fill="hold"/>
                                        <p:tgtEl>
                                          <p:spTgt spid="40"/>
                                        </p:tgtEl>
                                        <p:attrNameLst>
                                          <p:attrName>ppt_x</p:attrName>
                                          <p:attrName>ppt_y</p:attrName>
                                        </p:attrNameLst>
                                      </p:cBhvr>
                                      <p:rCtr x="-820" y="12801"/>
                                    </p:animMotion>
                                  </p:childTnLst>
                                </p:cTn>
                              </p:par>
                            </p:childTnLst>
                          </p:cTn>
                        </p:par>
                        <p:par>
                          <p:cTn id="167" fill="hold">
                            <p:stCondLst>
                              <p:cond delay="9000"/>
                            </p:stCondLst>
                            <p:childTnLst>
                              <p:par>
                                <p:cTn id="168" presetID="50" presetClass="path" presetSubtype="0" accel="50000" decel="50000" fill="hold" grpId="0" nodeType="afterEffect">
                                  <p:stCondLst>
                                    <p:cond delay="0"/>
                                  </p:stCondLst>
                                  <p:childTnLst>
                                    <p:animMotion origin="layout" path="M 4.79167E-6 -2.22222E-6 L 0.00989 -2.22222E-6 C 0.01432 -2.22222E-6 0.02005 0.00672 0.02005 0.01227 L 0.02005 0.025 " pathEditMode="relative" rAng="0" ptsTypes="AAAA">
                                      <p:cBhvr>
                                        <p:cTn id="169" dur="2000" fill="hold"/>
                                        <p:tgtEl>
                                          <p:spTgt spid="69"/>
                                        </p:tgtEl>
                                        <p:attrNameLst>
                                          <p:attrName>ppt_x</p:attrName>
                                          <p:attrName>ppt_y</p:attrName>
                                        </p:attrNameLst>
                                      </p:cBhvr>
                                      <p:rCtr x="1003" y="1250"/>
                                    </p:animMotion>
                                  </p:childTnLst>
                                </p:cTn>
                              </p:par>
                              <p:par>
                                <p:cTn id="170" presetID="50" presetClass="path" presetSubtype="0" accel="50000" decel="50000" fill="hold" grpId="0" nodeType="withEffect">
                                  <p:stCondLst>
                                    <p:cond delay="0"/>
                                  </p:stCondLst>
                                  <p:childTnLst>
                                    <p:animMotion origin="layout" path="M 8.33333E-7 -3.7037E-7 L 0.022 -3.7037E-7 C 0.0319 -3.7037E-7 0.04427 0.01806 0.04427 0.0331 L 0.04427 0.06644 " pathEditMode="relative" rAng="0" ptsTypes="AAAA">
                                      <p:cBhvr>
                                        <p:cTn id="171" dur="2000" fill="hold"/>
                                        <p:tgtEl>
                                          <p:spTgt spid="27"/>
                                        </p:tgtEl>
                                        <p:attrNameLst>
                                          <p:attrName>ppt_x</p:attrName>
                                          <p:attrName>ppt_y</p:attrName>
                                        </p:attrNameLst>
                                      </p:cBhvr>
                                      <p:rCtr x="2214" y="3310"/>
                                    </p:animMotion>
                                  </p:childTnLst>
                                </p:cTn>
                              </p:par>
                              <p:par>
                                <p:cTn id="172" presetID="50" presetClass="path" presetSubtype="0" accel="50000" decel="50000" fill="hold" grpId="0" nodeType="withEffect">
                                  <p:stCondLst>
                                    <p:cond delay="0"/>
                                  </p:stCondLst>
                                  <p:childTnLst>
                                    <p:animMotion origin="layout" path="M 4.16667E-7 4.81481E-6 L -0.00755 4.81481E-6 C -0.01094 4.81481E-6 -0.01497 0.02314 -0.01497 0.04189 L -0.01497 0.08425 " pathEditMode="relative" rAng="0" ptsTypes="AAAA">
                                      <p:cBhvr>
                                        <p:cTn id="173" dur="2000" fill="hold"/>
                                        <p:tgtEl>
                                          <p:spTgt spid="75"/>
                                        </p:tgtEl>
                                        <p:attrNameLst>
                                          <p:attrName>ppt_x</p:attrName>
                                          <p:attrName>ppt_y</p:attrName>
                                        </p:attrNameLst>
                                      </p:cBhvr>
                                      <p:rCtr x="-755" y="4213"/>
                                    </p:animMotion>
                                  </p:childTnLst>
                                </p:cTn>
                              </p:par>
                              <p:par>
                                <p:cTn id="174" presetID="50" presetClass="path" presetSubtype="0" accel="50000" decel="50000" fill="hold" grpId="0" nodeType="withEffect">
                                  <p:stCondLst>
                                    <p:cond delay="0"/>
                                  </p:stCondLst>
                                  <p:childTnLst>
                                    <p:animMotion origin="layout" path="M 2.08333E-6 -4.44444E-6 L 0.01653 -4.44444E-6 C 0.02383 -4.44444E-6 0.03307 0.03334 0.03307 0.06065 L 0.03307 0.1213 " pathEditMode="relative" rAng="0" ptsTypes="AAAA">
                                      <p:cBhvr>
                                        <p:cTn id="175" dur="2000" fill="hold"/>
                                        <p:tgtEl>
                                          <p:spTgt spid="81"/>
                                        </p:tgtEl>
                                        <p:attrNameLst>
                                          <p:attrName>ppt_x</p:attrName>
                                          <p:attrName>ppt_y</p:attrName>
                                        </p:attrNameLst>
                                      </p:cBhvr>
                                      <p:rCtr x="1654"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48" grpId="0" animBg="1"/>
      <p:bldP spid="48" grpId="1" animBg="1"/>
      <p:bldP spid="84" grpId="0"/>
      <p:bldP spid="84" grpId="1"/>
      <p:bldP spid="8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Amitriptyline</a:t>
            </a:r>
          </a:p>
          <a:p>
            <a:r>
              <a:rPr lang="en-US" dirty="0"/>
              <a:t>Nortriptyline</a:t>
            </a:r>
          </a:p>
          <a:p>
            <a:r>
              <a:rPr lang="en-US" dirty="0"/>
              <a:t>Desipramine</a:t>
            </a:r>
          </a:p>
          <a:p>
            <a:r>
              <a:rPr lang="en-US" dirty="0"/>
              <a:t>Imipramine </a:t>
            </a:r>
          </a:p>
          <a:p>
            <a:endParaRPr lang="en-US" dirty="0"/>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Various neuropathic pain conditions</a:t>
            </a:r>
          </a:p>
          <a:p>
            <a:r>
              <a:rPr lang="en-US" dirty="0"/>
              <a:t>Fibromyalgia</a:t>
            </a:r>
          </a:p>
          <a:p>
            <a:r>
              <a:rPr lang="en-US" dirty="0"/>
              <a:t>Chronic low back pain</a:t>
            </a:r>
          </a:p>
          <a:p>
            <a:r>
              <a:rPr lang="en-US" dirty="0"/>
              <a:t>Irritable bowel syndrome</a:t>
            </a:r>
          </a:p>
          <a:p>
            <a:endParaRPr lang="en-US" dirty="0"/>
          </a:p>
        </p:txBody>
      </p:sp>
    </p:spTree>
    <p:extLst>
      <p:ext uri="{BB962C8B-B14F-4D97-AF65-F5344CB8AC3E}">
        <p14:creationId xmlns:p14="http://schemas.microsoft.com/office/powerpoint/2010/main" val="4228646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SNRIs</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8530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800ED2B3-46B1-4FAC-8E71-93290327DFD5}"/>
              </a:ext>
            </a:extLst>
          </p:cNvPr>
          <p:cNvSpPr/>
          <p:nvPr/>
        </p:nvSpPr>
        <p:spPr>
          <a:xfrm rot="1668431">
            <a:off x="3855273" y="2436914"/>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99AE91B-8CEF-494E-9F12-FC7B60B53117}"/>
              </a:ext>
            </a:extLst>
          </p:cNvPr>
          <p:cNvSpPr/>
          <p:nvPr/>
        </p:nvSpPr>
        <p:spPr>
          <a:xfrm rot="1430904">
            <a:off x="7064800" y="2907847"/>
            <a:ext cx="524991" cy="233027"/>
          </a:xfrm>
          <a:custGeom>
            <a:avLst/>
            <a:gdLst>
              <a:gd name="connsiteX0" fmla="*/ 0 w 524991"/>
              <a:gd name="connsiteY0" fmla="*/ 0 h 233027"/>
              <a:gd name="connsiteX1" fmla="*/ 524991 w 524991"/>
              <a:gd name="connsiteY1" fmla="*/ 0 h 233027"/>
              <a:gd name="connsiteX2" fmla="*/ 524991 w 524991"/>
              <a:gd name="connsiteY2" fmla="*/ 233027 h 233027"/>
              <a:gd name="connsiteX3" fmla="*/ 0 w 524991"/>
              <a:gd name="connsiteY3" fmla="*/ 233027 h 233027"/>
              <a:gd name="connsiteX4" fmla="*/ 0 w 524991"/>
              <a:gd name="connsiteY4" fmla="*/ 0 h 23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991" h="233027" fill="none" extrusionOk="0">
                <a:moveTo>
                  <a:pt x="0" y="0"/>
                </a:moveTo>
                <a:cubicBezTo>
                  <a:pt x="222791" y="-10143"/>
                  <a:pt x="411641" y="53530"/>
                  <a:pt x="524991" y="0"/>
                </a:cubicBezTo>
                <a:cubicBezTo>
                  <a:pt x="541641" y="92184"/>
                  <a:pt x="524391" y="127854"/>
                  <a:pt x="524991" y="233027"/>
                </a:cubicBezTo>
                <a:cubicBezTo>
                  <a:pt x="339605" y="294645"/>
                  <a:pt x="161131" y="226306"/>
                  <a:pt x="0" y="233027"/>
                </a:cubicBezTo>
                <a:cubicBezTo>
                  <a:pt x="-23985" y="163898"/>
                  <a:pt x="19777" y="47046"/>
                  <a:pt x="0" y="0"/>
                </a:cubicBezTo>
                <a:close/>
              </a:path>
              <a:path w="524991" h="233027" stroke="0" extrusionOk="0">
                <a:moveTo>
                  <a:pt x="0" y="0"/>
                </a:moveTo>
                <a:cubicBezTo>
                  <a:pt x="224464" y="-9199"/>
                  <a:pt x="302281" y="40606"/>
                  <a:pt x="524991" y="0"/>
                </a:cubicBezTo>
                <a:cubicBezTo>
                  <a:pt x="530845" y="66491"/>
                  <a:pt x="503681" y="141803"/>
                  <a:pt x="524991" y="233027"/>
                </a:cubicBezTo>
                <a:cubicBezTo>
                  <a:pt x="277597" y="237627"/>
                  <a:pt x="166014" y="201149"/>
                  <a:pt x="0" y="233027"/>
                </a:cubicBezTo>
                <a:cubicBezTo>
                  <a:pt x="-4848" y="139078"/>
                  <a:pt x="25463" y="57366"/>
                  <a:pt x="0" y="0"/>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97265252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a:extLst>
              <a:ext uri="{FF2B5EF4-FFF2-40B4-BE49-F238E27FC236}">
                <a16:creationId xmlns:a16="http://schemas.microsoft.com/office/drawing/2014/main" id="{EFDFE229-BC2F-4C5C-AE71-390918E727DB}"/>
              </a:ext>
            </a:extLst>
          </p:cNvPr>
          <p:cNvSpPr/>
          <p:nvPr/>
        </p:nvSpPr>
        <p:spPr>
          <a:xfrm>
            <a:off x="4282633" y="4149524"/>
            <a:ext cx="315123" cy="369332"/>
          </a:xfrm>
          <a:custGeom>
            <a:avLst/>
            <a:gdLst>
              <a:gd name="connsiteX0" fmla="*/ 0 w 315123"/>
              <a:gd name="connsiteY0" fmla="*/ 78781 h 369332"/>
              <a:gd name="connsiteX1" fmla="*/ 236342 w 315123"/>
              <a:gd name="connsiteY1" fmla="*/ 78781 h 369332"/>
              <a:gd name="connsiteX2" fmla="*/ 236342 w 315123"/>
              <a:gd name="connsiteY2" fmla="*/ 369332 h 369332"/>
              <a:gd name="connsiteX3" fmla="*/ 0 w 315123"/>
              <a:gd name="connsiteY3" fmla="*/ 369332 h 369332"/>
              <a:gd name="connsiteX4" fmla="*/ 0 w 315123"/>
              <a:gd name="connsiteY4" fmla="*/ 78781 h 369332"/>
              <a:gd name="connsiteX0" fmla="*/ 236342 w 315123"/>
              <a:gd name="connsiteY0" fmla="*/ 78781 h 369332"/>
              <a:gd name="connsiteX1" fmla="*/ 315123 w 315123"/>
              <a:gd name="connsiteY1" fmla="*/ 0 h 369332"/>
              <a:gd name="connsiteX2" fmla="*/ 315123 w 315123"/>
              <a:gd name="connsiteY2" fmla="*/ 290551 h 369332"/>
              <a:gd name="connsiteX3" fmla="*/ 236342 w 315123"/>
              <a:gd name="connsiteY3" fmla="*/ 369332 h 369332"/>
              <a:gd name="connsiteX4" fmla="*/ 236342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236342 w 315123"/>
              <a:gd name="connsiteY3" fmla="*/ 78781 h 369332"/>
              <a:gd name="connsiteX4" fmla="*/ 0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315123 w 315123"/>
              <a:gd name="connsiteY3" fmla="*/ 290551 h 369332"/>
              <a:gd name="connsiteX4" fmla="*/ 236342 w 315123"/>
              <a:gd name="connsiteY4" fmla="*/ 369332 h 369332"/>
              <a:gd name="connsiteX5" fmla="*/ 0 w 315123"/>
              <a:gd name="connsiteY5" fmla="*/ 369332 h 369332"/>
              <a:gd name="connsiteX6" fmla="*/ 0 w 315123"/>
              <a:gd name="connsiteY6" fmla="*/ 78781 h 369332"/>
              <a:gd name="connsiteX7" fmla="*/ 0 w 315123"/>
              <a:gd name="connsiteY7" fmla="*/ 78781 h 369332"/>
              <a:gd name="connsiteX8" fmla="*/ 236342 w 315123"/>
              <a:gd name="connsiteY8" fmla="*/ 78781 h 369332"/>
              <a:gd name="connsiteX9" fmla="*/ 315123 w 315123"/>
              <a:gd name="connsiteY9" fmla="*/ 0 h 369332"/>
              <a:gd name="connsiteX10" fmla="*/ 236342 w 315123"/>
              <a:gd name="connsiteY10" fmla="*/ 78781 h 369332"/>
              <a:gd name="connsiteX11" fmla="*/ 236342 w 315123"/>
              <a:gd name="connsiteY11" fmla="*/ 369332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123" h="369332" stroke="0" extrusionOk="0">
                <a:moveTo>
                  <a:pt x="0" y="78781"/>
                </a:moveTo>
                <a:cubicBezTo>
                  <a:pt x="115605" y="65172"/>
                  <a:pt x="140386" y="91132"/>
                  <a:pt x="236342" y="78781"/>
                </a:cubicBezTo>
                <a:cubicBezTo>
                  <a:pt x="257585" y="178826"/>
                  <a:pt x="217236" y="277665"/>
                  <a:pt x="236342" y="369332"/>
                </a:cubicBezTo>
                <a:cubicBezTo>
                  <a:pt x="184863" y="383582"/>
                  <a:pt x="56035" y="353942"/>
                  <a:pt x="0" y="369332"/>
                </a:cubicBezTo>
                <a:cubicBezTo>
                  <a:pt x="-6799" y="290389"/>
                  <a:pt x="3156" y="223933"/>
                  <a:pt x="0" y="78781"/>
                </a:cubicBezTo>
                <a:close/>
              </a:path>
              <a:path w="315123" h="369332" fill="darkenLess" stroke="0" extrusionOk="0">
                <a:moveTo>
                  <a:pt x="236342" y="78781"/>
                </a:moveTo>
                <a:cubicBezTo>
                  <a:pt x="247939" y="58055"/>
                  <a:pt x="287393" y="30305"/>
                  <a:pt x="315123" y="0"/>
                </a:cubicBezTo>
                <a:cubicBezTo>
                  <a:pt x="347371" y="135080"/>
                  <a:pt x="313733" y="213671"/>
                  <a:pt x="315123" y="290551"/>
                </a:cubicBezTo>
                <a:cubicBezTo>
                  <a:pt x="302367" y="320069"/>
                  <a:pt x="255172" y="343794"/>
                  <a:pt x="236342" y="369332"/>
                </a:cubicBezTo>
                <a:cubicBezTo>
                  <a:pt x="214930" y="303818"/>
                  <a:pt x="267508" y="154728"/>
                  <a:pt x="236342" y="78781"/>
                </a:cubicBezTo>
                <a:close/>
              </a:path>
              <a:path w="315123" h="369332" fill="lightenLess" stroke="0" extrusionOk="0">
                <a:moveTo>
                  <a:pt x="0" y="78781"/>
                </a:moveTo>
                <a:cubicBezTo>
                  <a:pt x="26582" y="38366"/>
                  <a:pt x="61977" y="18137"/>
                  <a:pt x="78781" y="0"/>
                </a:cubicBezTo>
                <a:cubicBezTo>
                  <a:pt x="148220" y="-4564"/>
                  <a:pt x="258672" y="5487"/>
                  <a:pt x="315123" y="0"/>
                </a:cubicBezTo>
                <a:cubicBezTo>
                  <a:pt x="279264" y="37252"/>
                  <a:pt x="255724" y="54720"/>
                  <a:pt x="236342" y="78781"/>
                </a:cubicBezTo>
                <a:cubicBezTo>
                  <a:pt x="173946" y="91630"/>
                  <a:pt x="88363" y="66219"/>
                  <a:pt x="0" y="78781"/>
                </a:cubicBezTo>
                <a:close/>
              </a:path>
              <a:path w="315123" h="369332" fill="none" extrusionOk="0">
                <a:moveTo>
                  <a:pt x="0" y="78781"/>
                </a:moveTo>
                <a:cubicBezTo>
                  <a:pt x="30466" y="39621"/>
                  <a:pt x="49594" y="41004"/>
                  <a:pt x="78781" y="0"/>
                </a:cubicBezTo>
                <a:cubicBezTo>
                  <a:pt x="146616" y="-19104"/>
                  <a:pt x="229131" y="921"/>
                  <a:pt x="315123" y="0"/>
                </a:cubicBezTo>
                <a:cubicBezTo>
                  <a:pt x="320768" y="88274"/>
                  <a:pt x="296117" y="205299"/>
                  <a:pt x="315123" y="290551"/>
                </a:cubicBezTo>
                <a:cubicBezTo>
                  <a:pt x="288262" y="330497"/>
                  <a:pt x="250818" y="345569"/>
                  <a:pt x="236342" y="369332"/>
                </a:cubicBezTo>
                <a:cubicBezTo>
                  <a:pt x="136490" y="384853"/>
                  <a:pt x="81461" y="358545"/>
                  <a:pt x="0" y="369332"/>
                </a:cubicBezTo>
                <a:cubicBezTo>
                  <a:pt x="-7836" y="279699"/>
                  <a:pt x="5982" y="218575"/>
                  <a:pt x="0" y="78781"/>
                </a:cubicBezTo>
                <a:close/>
                <a:moveTo>
                  <a:pt x="0" y="78781"/>
                </a:moveTo>
                <a:cubicBezTo>
                  <a:pt x="69281" y="67517"/>
                  <a:pt x="123904" y="93349"/>
                  <a:pt x="236342" y="78781"/>
                </a:cubicBezTo>
                <a:cubicBezTo>
                  <a:pt x="268310" y="39181"/>
                  <a:pt x="301216" y="27594"/>
                  <a:pt x="315123" y="0"/>
                </a:cubicBezTo>
                <a:moveTo>
                  <a:pt x="236342" y="78781"/>
                </a:moveTo>
                <a:cubicBezTo>
                  <a:pt x="246710" y="221751"/>
                  <a:pt x="227173" y="246632"/>
                  <a:pt x="236342" y="369332"/>
                </a:cubicBezTo>
              </a:path>
              <a:path w="315123" h="369332" fill="none" stroke="0" extrusionOk="0">
                <a:moveTo>
                  <a:pt x="0" y="78781"/>
                </a:moveTo>
                <a:cubicBezTo>
                  <a:pt x="29144" y="45337"/>
                  <a:pt x="62333" y="20796"/>
                  <a:pt x="78781" y="0"/>
                </a:cubicBezTo>
                <a:cubicBezTo>
                  <a:pt x="169236" y="-25621"/>
                  <a:pt x="252647" y="896"/>
                  <a:pt x="315123" y="0"/>
                </a:cubicBezTo>
                <a:cubicBezTo>
                  <a:pt x="330538" y="79804"/>
                  <a:pt x="312370" y="168436"/>
                  <a:pt x="315123" y="290551"/>
                </a:cubicBezTo>
                <a:cubicBezTo>
                  <a:pt x="287265" y="332500"/>
                  <a:pt x="250373" y="337823"/>
                  <a:pt x="236342" y="369332"/>
                </a:cubicBezTo>
                <a:cubicBezTo>
                  <a:pt x="120839" y="381949"/>
                  <a:pt x="113377" y="346415"/>
                  <a:pt x="0" y="369332"/>
                </a:cubicBezTo>
                <a:cubicBezTo>
                  <a:pt x="-15940" y="225155"/>
                  <a:pt x="17854" y="140708"/>
                  <a:pt x="0" y="78781"/>
                </a:cubicBezTo>
                <a:close/>
                <a:moveTo>
                  <a:pt x="0" y="78781"/>
                </a:moveTo>
                <a:cubicBezTo>
                  <a:pt x="52039" y="75628"/>
                  <a:pt x="177643" y="86422"/>
                  <a:pt x="236342" y="78781"/>
                </a:cubicBezTo>
                <a:cubicBezTo>
                  <a:pt x="269163" y="40451"/>
                  <a:pt x="289624" y="36833"/>
                  <a:pt x="315123" y="0"/>
                </a:cubicBezTo>
                <a:moveTo>
                  <a:pt x="236342" y="78781"/>
                </a:moveTo>
                <a:cubicBezTo>
                  <a:pt x="242103" y="152610"/>
                  <a:pt x="217690" y="291502"/>
                  <a:pt x="236342" y="369332"/>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3174015580">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75D82A2-4621-4FD2-B659-8A2658EE569D}"/>
              </a:ext>
            </a:extLst>
          </p:cNvPr>
          <p:cNvGrpSpPr/>
          <p:nvPr/>
        </p:nvGrpSpPr>
        <p:grpSpPr>
          <a:xfrm>
            <a:off x="5151579" y="1114434"/>
            <a:ext cx="746567" cy="746567"/>
            <a:chOff x="5053630" y="1234357"/>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53630" y="123435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55899" y="13532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35439" y="14811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60699" y="16580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185326" y="14925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24043" y="161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26913" y="12831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08298" y="17647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08299" y="151540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77329" y="14029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39269" y="16490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01884" y="16066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24315" y="167351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56629" y="13549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51976" y="155366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46642" y="17892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69953" y="179665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296812" y="148598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AE9"/>
          </a:solidFill>
          <a:ln>
            <a:solidFill>
              <a:srgbClr val="FFF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542260" y="1605795"/>
            <a:ext cx="3711929" cy="369332"/>
          </a:xfrm>
          <a:prstGeom prst="rect">
            <a:avLst/>
          </a:prstGeom>
          <a:noFill/>
        </p:spPr>
        <p:txBody>
          <a:bodyPr wrap="square" rtlCol="0">
            <a:spAutoFit/>
          </a:bodyPr>
          <a:lstStyle/>
          <a:p>
            <a:r>
              <a:rPr lang="en-US" b="1" dirty="0">
                <a:latin typeface="Ink Free" panose="03080402000500000000" pitchFamily="66" charset="0"/>
              </a:rPr>
              <a:t>Norepinephrine or Serotonin</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355160" y="1418305"/>
            <a:ext cx="1928115" cy="397476"/>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93" name="TextBox 92">
            <a:extLst>
              <a:ext uri="{FF2B5EF4-FFF2-40B4-BE49-F238E27FC236}">
                <a16:creationId xmlns:a16="http://schemas.microsoft.com/office/drawing/2014/main" id="{62D348C6-029B-429C-9B76-5BC7156E1E61}"/>
              </a:ext>
            </a:extLst>
          </p:cNvPr>
          <p:cNvSpPr txBox="1"/>
          <p:nvPr/>
        </p:nvSpPr>
        <p:spPr>
          <a:xfrm>
            <a:off x="1100847" y="2298285"/>
            <a:ext cx="2068447" cy="923330"/>
          </a:xfrm>
          <a:prstGeom prst="rect">
            <a:avLst/>
          </a:prstGeom>
          <a:noFill/>
        </p:spPr>
        <p:txBody>
          <a:bodyPr wrap="square" rtlCol="0">
            <a:spAutoFit/>
          </a:bodyPr>
          <a:lstStyle/>
          <a:p>
            <a:r>
              <a:rPr lang="en-US" b="1" dirty="0">
                <a:latin typeface="Ink Free" panose="03080402000500000000" pitchFamily="66" charset="0"/>
              </a:rPr>
              <a:t>Norepinephrine or</a:t>
            </a:r>
          </a:p>
          <a:p>
            <a:r>
              <a:rPr lang="en-US" b="1" dirty="0">
                <a:latin typeface="Ink Free" panose="03080402000500000000" pitchFamily="66" charset="0"/>
              </a:rPr>
              <a:t>Serotonin </a:t>
            </a:r>
          </a:p>
          <a:p>
            <a:r>
              <a:rPr lang="en-US" b="1" dirty="0">
                <a:latin typeface="Ink Free" panose="03080402000500000000" pitchFamily="66" charset="0"/>
              </a:rPr>
              <a:t>Reuptake Channel</a:t>
            </a:r>
          </a:p>
        </p:txBody>
      </p:sp>
      <p:cxnSp>
        <p:nvCxnSpPr>
          <p:cNvPr id="94" name="Straight Connector 93">
            <a:extLst>
              <a:ext uri="{FF2B5EF4-FFF2-40B4-BE49-F238E27FC236}">
                <a16:creationId xmlns:a16="http://schemas.microsoft.com/office/drawing/2014/main" id="{4797C7F3-04D7-4C00-B8DE-FF8278416AE0}"/>
              </a:ext>
            </a:extLst>
          </p:cNvPr>
          <p:cNvCxnSpPr>
            <a:cxnSpLocks/>
          </p:cNvCxnSpPr>
          <p:nvPr/>
        </p:nvCxnSpPr>
        <p:spPr>
          <a:xfrm flipV="1">
            <a:off x="2990923" y="2962460"/>
            <a:ext cx="692601" cy="79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9A0278AD-2959-4F17-9756-6F4A3DAF56C3}"/>
              </a:ext>
            </a:extLst>
          </p:cNvPr>
          <p:cNvSpPr txBox="1"/>
          <p:nvPr/>
        </p:nvSpPr>
        <p:spPr>
          <a:xfrm>
            <a:off x="1321161" y="3838591"/>
            <a:ext cx="2372525" cy="646331"/>
          </a:xfrm>
          <a:prstGeom prst="rect">
            <a:avLst/>
          </a:prstGeom>
          <a:noFill/>
        </p:spPr>
        <p:txBody>
          <a:bodyPr wrap="square" rtlCol="0">
            <a:spAutoFit/>
          </a:bodyPr>
          <a:lstStyle/>
          <a:p>
            <a:r>
              <a:rPr lang="en-US" b="1" dirty="0">
                <a:latin typeface="Ink Free" panose="03080402000500000000" pitchFamily="66" charset="0"/>
              </a:rPr>
              <a:t>Norepinephrine or Serotonin Receptor</a:t>
            </a:r>
          </a:p>
        </p:txBody>
      </p:sp>
      <p:cxnSp>
        <p:nvCxnSpPr>
          <p:cNvPr id="96" name="Straight Connector 95">
            <a:extLst>
              <a:ext uri="{FF2B5EF4-FFF2-40B4-BE49-F238E27FC236}">
                <a16:creationId xmlns:a16="http://schemas.microsoft.com/office/drawing/2014/main" id="{173B0B21-9ABD-44BA-8743-803A458FC4F4}"/>
              </a:ext>
            </a:extLst>
          </p:cNvPr>
          <p:cNvCxnSpPr>
            <a:cxnSpLocks/>
          </p:cNvCxnSpPr>
          <p:nvPr/>
        </p:nvCxnSpPr>
        <p:spPr>
          <a:xfrm flipV="1">
            <a:off x="3321924" y="4248999"/>
            <a:ext cx="920198" cy="28247"/>
          </a:xfrm>
          <a:prstGeom prst="line">
            <a:avLst/>
          </a:prstGeom>
          <a:ln w="38100"/>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836E57DB-1518-4F7C-B3C5-4768222B41FC}"/>
              </a:ext>
            </a:extLst>
          </p:cNvPr>
          <p:cNvSpPr/>
          <p:nvPr/>
        </p:nvSpPr>
        <p:spPr>
          <a:xfrm>
            <a:off x="4277553" y="36064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0C6B0A-BA26-4A8E-A2F9-14E55E889E7F}"/>
              </a:ext>
            </a:extLst>
          </p:cNvPr>
          <p:cNvSpPr/>
          <p:nvPr/>
        </p:nvSpPr>
        <p:spPr>
          <a:xfrm>
            <a:off x="4311003" y="386939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125A002-6B48-412A-9391-6B498A527361}"/>
              </a:ext>
            </a:extLst>
          </p:cNvPr>
          <p:cNvSpPr/>
          <p:nvPr/>
        </p:nvSpPr>
        <p:spPr>
          <a:xfrm>
            <a:off x="4676803" y="32359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DC28C24-0AF8-44FE-8155-29D61A64533E}"/>
              </a:ext>
            </a:extLst>
          </p:cNvPr>
          <p:cNvSpPr/>
          <p:nvPr/>
        </p:nvSpPr>
        <p:spPr>
          <a:xfrm>
            <a:off x="4698096" y="34583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A3AEB66-D1C3-4033-8501-A8019510F940}"/>
              </a:ext>
            </a:extLst>
          </p:cNvPr>
          <p:cNvSpPr/>
          <p:nvPr/>
        </p:nvSpPr>
        <p:spPr>
          <a:xfrm>
            <a:off x="4751354" y="367410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EC23398-F095-4B72-A588-21E136AC8994}"/>
              </a:ext>
            </a:extLst>
          </p:cNvPr>
          <p:cNvSpPr/>
          <p:nvPr/>
        </p:nvSpPr>
        <p:spPr>
          <a:xfrm>
            <a:off x="4865553" y="302369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A32D114-B669-4CE9-95EB-E90060FCABB6}"/>
              </a:ext>
            </a:extLst>
          </p:cNvPr>
          <p:cNvSpPr/>
          <p:nvPr/>
        </p:nvSpPr>
        <p:spPr>
          <a:xfrm>
            <a:off x="4848009" y="32105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9E0398E-161C-4502-985E-33E8EB4B8AB3}"/>
              </a:ext>
            </a:extLst>
          </p:cNvPr>
          <p:cNvSpPr/>
          <p:nvPr/>
        </p:nvSpPr>
        <p:spPr>
          <a:xfrm>
            <a:off x="4903571" y="34207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24CAA94-80B1-4C02-AA6F-DE96DBC1C6C6}"/>
              </a:ext>
            </a:extLst>
          </p:cNvPr>
          <p:cNvSpPr/>
          <p:nvPr/>
        </p:nvSpPr>
        <p:spPr>
          <a:xfrm>
            <a:off x="5100852" y="311693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6090172-927E-4425-9D2B-90B892532706}"/>
              </a:ext>
            </a:extLst>
          </p:cNvPr>
          <p:cNvSpPr/>
          <p:nvPr/>
        </p:nvSpPr>
        <p:spPr>
          <a:xfrm>
            <a:off x="5088151" y="33409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288254B-E797-4566-87C8-AEE0A2930124}"/>
              </a:ext>
            </a:extLst>
          </p:cNvPr>
          <p:cNvSpPr/>
          <p:nvPr/>
        </p:nvSpPr>
        <p:spPr>
          <a:xfrm>
            <a:off x="4996212" y="36791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F40415F-166F-4C15-928E-41515EC6C2B0}"/>
              </a:ext>
            </a:extLst>
          </p:cNvPr>
          <p:cNvSpPr/>
          <p:nvPr/>
        </p:nvSpPr>
        <p:spPr>
          <a:xfrm>
            <a:off x="4857871" y="4059112"/>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C27CBBB0-C164-45D5-A17B-F2E391929741}"/>
              </a:ext>
            </a:extLst>
          </p:cNvPr>
          <p:cNvSpPr/>
          <p:nvPr/>
        </p:nvSpPr>
        <p:spPr>
          <a:xfrm>
            <a:off x="5023691" y="38961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6A54AE7-CEF7-4AA9-AC8F-E10676FA0BCC}"/>
              </a:ext>
            </a:extLst>
          </p:cNvPr>
          <p:cNvSpPr/>
          <p:nvPr/>
        </p:nvSpPr>
        <p:spPr>
          <a:xfrm>
            <a:off x="5190946" y="371561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2F26A78-9E05-4DE7-950D-B17D06A327AD}"/>
              </a:ext>
            </a:extLst>
          </p:cNvPr>
          <p:cNvSpPr/>
          <p:nvPr/>
        </p:nvSpPr>
        <p:spPr>
          <a:xfrm>
            <a:off x="5271545" y="34640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229941C-3638-429D-9E4E-4D574C8DD4FD}"/>
              </a:ext>
            </a:extLst>
          </p:cNvPr>
          <p:cNvSpPr/>
          <p:nvPr/>
        </p:nvSpPr>
        <p:spPr>
          <a:xfrm>
            <a:off x="5732285" y="38952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CFD475C-04F5-4B4B-80DA-3AD50FE7F69B}"/>
              </a:ext>
            </a:extLst>
          </p:cNvPr>
          <p:cNvSpPr/>
          <p:nvPr/>
        </p:nvSpPr>
        <p:spPr>
          <a:xfrm>
            <a:off x="3812528" y="372162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5BAD9BB-2A63-419C-8252-6378B949A00A}"/>
              </a:ext>
            </a:extLst>
          </p:cNvPr>
          <p:cNvSpPr/>
          <p:nvPr/>
        </p:nvSpPr>
        <p:spPr>
          <a:xfrm>
            <a:off x="4399105" y="41189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lumMod val="65000"/>
              <a:lumOff val="35000"/>
            </a:schemeClr>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A216D3D-3780-4E99-8F8E-9545464237CE}"/>
              </a:ext>
            </a:extLst>
          </p:cNvPr>
          <p:cNvSpPr txBox="1"/>
          <p:nvPr/>
        </p:nvSpPr>
        <p:spPr>
          <a:xfrm>
            <a:off x="8251661" y="2872797"/>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SNRI</a:t>
            </a:r>
            <a:endParaRPr lang="en-US" b="1" dirty="0">
              <a:latin typeface="Ink Free" panose="03080402000500000000" pitchFamily="66" charset="0"/>
            </a:endParaRPr>
          </a:p>
        </p:txBody>
      </p:sp>
      <p:cxnSp>
        <p:nvCxnSpPr>
          <p:cNvPr id="88" name="Straight Connector 87">
            <a:extLst>
              <a:ext uri="{FF2B5EF4-FFF2-40B4-BE49-F238E27FC236}">
                <a16:creationId xmlns:a16="http://schemas.microsoft.com/office/drawing/2014/main" id="{73FFD5FF-EB1C-4245-B390-9F7858C069B0}"/>
              </a:ext>
            </a:extLst>
          </p:cNvPr>
          <p:cNvCxnSpPr>
            <a:cxnSpLocks/>
          </p:cNvCxnSpPr>
          <p:nvPr/>
        </p:nvCxnSpPr>
        <p:spPr>
          <a:xfrm flipV="1">
            <a:off x="7685787" y="3020209"/>
            <a:ext cx="606782" cy="37254"/>
          </a:xfrm>
          <a:prstGeom prst="line">
            <a:avLst/>
          </a:prstGeom>
          <a:ln w="38100"/>
        </p:spPr>
        <p:style>
          <a:lnRef idx="1">
            <a:schemeClr val="dk1"/>
          </a:lnRef>
          <a:fillRef idx="0">
            <a:schemeClr val="dk1"/>
          </a:fillRef>
          <a:effectRef idx="0">
            <a:schemeClr val="dk1"/>
          </a:effectRef>
          <a:fontRef idx="minor">
            <a:schemeClr val="tx1"/>
          </a:fontRef>
        </p:style>
      </p:cxnSp>
      <p:sp>
        <p:nvSpPr>
          <p:cNvPr id="89" name="Rectangle: Rounded Corners 88">
            <a:extLst>
              <a:ext uri="{FF2B5EF4-FFF2-40B4-BE49-F238E27FC236}">
                <a16:creationId xmlns:a16="http://schemas.microsoft.com/office/drawing/2014/main" id="{2F26ECBF-62D7-4B47-9F16-7A5049D7F60D}"/>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1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93"/>
                                        </p:tgtEl>
                                      </p:cBhvr>
                                    </p:animEffect>
                                    <p:set>
                                      <p:cBhvr>
                                        <p:cTn id="48" dur="1" fill="hold">
                                          <p:stCondLst>
                                            <p:cond delay="499"/>
                                          </p:stCondLst>
                                        </p:cTn>
                                        <p:tgtEl>
                                          <p:spTgt spid="9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6"/>
                                        </p:tgtEl>
                                      </p:cBhvr>
                                    </p:animEffect>
                                    <p:set>
                                      <p:cBhvr>
                                        <p:cTn id="57" dur="1" fill="hold">
                                          <p:stCondLst>
                                            <p:cond delay="499"/>
                                          </p:stCondLst>
                                        </p:cTn>
                                        <p:tgtEl>
                                          <p:spTgt spid="9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8"/>
                                        </p:tgtEl>
                                      </p:cBhvr>
                                    </p:animEffect>
                                    <p:set>
                                      <p:cBhvr>
                                        <p:cTn id="60" dur="1" fill="hold">
                                          <p:stCondLst>
                                            <p:cond delay="499"/>
                                          </p:stCondLst>
                                        </p:cTn>
                                        <p:tgtEl>
                                          <p:spTgt spid="88"/>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87"/>
                                        </p:tgtEl>
                                      </p:cBhvr>
                                    </p:animEffect>
                                    <p:set>
                                      <p:cBhvr>
                                        <p:cTn id="63" dur="1" fill="hold">
                                          <p:stCondLst>
                                            <p:cond delay="499"/>
                                          </p:stCondLst>
                                        </p:cTn>
                                        <p:tgtEl>
                                          <p:spTgt spid="87"/>
                                        </p:tgtEl>
                                        <p:attrNameLst>
                                          <p:attrName>style.visibility</p:attrName>
                                        </p:attrNameLst>
                                      </p:cBhvr>
                                      <p:to>
                                        <p:strVal val="hidden"/>
                                      </p:to>
                                    </p:set>
                                  </p:childTnLst>
                                </p:cTn>
                              </p:par>
                            </p:childTnLst>
                          </p:cTn>
                        </p:par>
                        <p:par>
                          <p:cTn id="64" fill="hold">
                            <p:stCondLst>
                              <p:cond delay="500"/>
                            </p:stCondLst>
                            <p:childTnLst>
                              <p:par>
                                <p:cTn id="65" presetID="37" presetClass="path" presetSubtype="0" accel="50000" decel="50000" fill="hold" grpId="1" nodeType="afterEffect">
                                  <p:stCondLst>
                                    <p:cond delay="0"/>
                                  </p:stCondLst>
                                  <p:childTnLst>
                                    <p:animMotion origin="layout" path="M -1.45833E-6 -2.22222E-6 L -0.075 0.07199 C -0.09062 0.08843 -0.11406 0.09722 -0.13867 0.09722 C -0.16653 0.09722 -0.18893 0.08843 -0.20456 0.07199 L -0.27943 -2.22222E-6 " pathEditMode="relative" rAng="0" ptsTypes="AAAAA">
                                      <p:cBhvr>
                                        <p:cTn id="66" dur="1000" fill="hold"/>
                                        <p:tgtEl>
                                          <p:spTgt spid="4"/>
                                        </p:tgtEl>
                                        <p:attrNameLst>
                                          <p:attrName>ppt_x</p:attrName>
                                          <p:attrName>ppt_y</p:attrName>
                                        </p:attrNameLst>
                                      </p:cBhvr>
                                      <p:rCtr x="-13971" y="4861"/>
                                    </p:animMotion>
                                  </p:childTnLst>
                                </p:cTn>
                              </p:par>
                            </p:childTnLst>
                          </p:cTn>
                        </p:par>
                        <p:par>
                          <p:cTn id="67" fill="hold">
                            <p:stCondLst>
                              <p:cond delay="1500"/>
                            </p:stCondLst>
                            <p:childTnLst>
                              <p:par>
                                <p:cTn id="6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9" dur="1000" fill="hold"/>
                                        <p:tgtEl>
                                          <p:spTgt spid="51"/>
                                        </p:tgtEl>
                                        <p:attrNameLst>
                                          <p:attrName>ppt_x</p:attrName>
                                          <p:attrName>ppt_y</p:attrName>
                                        </p:attrNameLst>
                                      </p:cBhvr>
                                      <p:rCtr x="-3190" y="12153"/>
                                    </p:animMotion>
                                  </p:childTnLst>
                                </p:cTn>
                              </p:par>
                              <p:par>
                                <p:cTn id="7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1" dur="1000" fill="hold"/>
                                        <p:tgtEl>
                                          <p:spTgt spid="55"/>
                                        </p:tgtEl>
                                        <p:attrNameLst>
                                          <p:attrName>ppt_x</p:attrName>
                                          <p:attrName>ppt_y</p:attrName>
                                        </p:attrNameLst>
                                      </p:cBhvr>
                                      <p:rCtr x="-6237" y="11667"/>
                                    </p:animMotion>
                                  </p:childTnLst>
                                </p:cTn>
                              </p:par>
                              <p:par>
                                <p:cTn id="7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3" dur="1000" fill="hold"/>
                                        <p:tgtEl>
                                          <p:spTgt spid="60"/>
                                        </p:tgtEl>
                                        <p:attrNameLst>
                                          <p:attrName>ppt_x</p:attrName>
                                          <p:attrName>ppt_y</p:attrName>
                                        </p:attrNameLst>
                                      </p:cBhvr>
                                      <p:rCtr x="-8359" y="11921"/>
                                    </p:animMotion>
                                  </p:childTnLst>
                                </p:cTn>
                              </p:par>
                              <p:par>
                                <p:cTn id="7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75" dur="1000" fill="hold"/>
                                        <p:tgtEl>
                                          <p:spTgt spid="57"/>
                                        </p:tgtEl>
                                        <p:attrNameLst>
                                          <p:attrName>ppt_x</p:attrName>
                                          <p:attrName>ppt_y</p:attrName>
                                        </p:attrNameLst>
                                      </p:cBhvr>
                                      <p:rCtr x="-7370" y="13611"/>
                                    </p:animMotion>
                                  </p:childTnLst>
                                </p:cTn>
                              </p:par>
                              <p:par>
                                <p:cTn id="7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7" dur="1000" fill="hold"/>
                                        <p:tgtEl>
                                          <p:spTgt spid="49"/>
                                        </p:tgtEl>
                                        <p:attrNameLst>
                                          <p:attrName>ppt_x</p:attrName>
                                          <p:attrName>ppt_y</p:attrName>
                                        </p:attrNameLst>
                                      </p:cBhvr>
                                      <p:rCtr x="-9388" y="10995"/>
                                    </p:animMotion>
                                  </p:childTnLst>
                                </p:cTn>
                              </p:par>
                              <p:par>
                                <p:cTn id="7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9" dur="1000" fill="hold"/>
                                        <p:tgtEl>
                                          <p:spTgt spid="58"/>
                                        </p:tgtEl>
                                        <p:attrNameLst>
                                          <p:attrName>ppt_x</p:attrName>
                                          <p:attrName>ppt_y</p:attrName>
                                        </p:attrNameLst>
                                      </p:cBhvr>
                                      <p:rCtr x="-5586" y="7593"/>
                                    </p:animMotion>
                                  </p:childTnLst>
                                </p:cTn>
                              </p:par>
                              <p:par>
                                <p:cTn id="8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1" dur="1000" fill="hold"/>
                                        <p:tgtEl>
                                          <p:spTgt spid="59"/>
                                        </p:tgtEl>
                                        <p:attrNameLst>
                                          <p:attrName>ppt_x</p:attrName>
                                          <p:attrName>ppt_y</p:attrName>
                                        </p:attrNameLst>
                                      </p:cBhvr>
                                      <p:rCtr x="-4284" y="10023"/>
                                    </p:animMotion>
                                  </p:childTnLst>
                                </p:cTn>
                              </p:par>
                              <p:par>
                                <p:cTn id="8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3" dur="1000" fill="hold"/>
                                        <p:tgtEl>
                                          <p:spTgt spid="53"/>
                                        </p:tgtEl>
                                        <p:attrNameLst>
                                          <p:attrName>ppt_x</p:attrName>
                                          <p:attrName>ppt_y</p:attrName>
                                        </p:attrNameLst>
                                      </p:cBhvr>
                                      <p:rCtr x="-5586" y="10162"/>
                                    </p:animMotion>
                                  </p:childTnLst>
                                </p:cTn>
                              </p:par>
                              <p:par>
                                <p:cTn id="8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5" dur="1000" fill="hold"/>
                                        <p:tgtEl>
                                          <p:spTgt spid="56"/>
                                        </p:tgtEl>
                                        <p:attrNameLst>
                                          <p:attrName>ppt_x</p:attrName>
                                          <p:attrName>ppt_y</p:attrName>
                                        </p:attrNameLst>
                                      </p:cBhvr>
                                      <p:rCtr x="-5404" y="8194"/>
                                    </p:animMotion>
                                  </p:childTnLst>
                                </p:cTn>
                              </p:par>
                            </p:childTnLst>
                          </p:cTn>
                        </p:par>
                        <p:par>
                          <p:cTn id="86" fill="hold">
                            <p:stCondLst>
                              <p:cond delay="2500"/>
                            </p:stCondLst>
                            <p:childTnLst>
                              <p:par>
                                <p:cTn id="87" presetID="42" presetClass="path" presetSubtype="0" accel="50000" decel="50000" fill="hold" nodeType="afterEffect">
                                  <p:stCondLst>
                                    <p:cond delay="0"/>
                                  </p:stCondLst>
                                  <p:childTnLst>
                                    <p:animMotion origin="layout" path="M -0.00052 1.85185E-6 L -0.04935 0.08379 " pathEditMode="relative" rAng="0" ptsTypes="AA">
                                      <p:cBhvr>
                                        <p:cTn id="88" dur="1000" fill="hold"/>
                                        <p:tgtEl>
                                          <p:spTgt spid="52"/>
                                        </p:tgtEl>
                                        <p:attrNameLst>
                                          <p:attrName>ppt_x</p:attrName>
                                          <p:attrName>ppt_y</p:attrName>
                                        </p:attrNameLst>
                                      </p:cBhvr>
                                      <p:rCtr x="-2448" y="4190"/>
                                    </p:animMotion>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400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par>
                                <p:cTn id="130" presetID="10" presetClass="exit" presetSubtype="0" fill="hold" nodeType="withEffect">
                                  <p:stCondLst>
                                    <p:cond delay="0"/>
                                  </p:stCondLst>
                                  <p:childTnLst>
                                    <p:animEffect transition="out" filter="fade">
                                      <p:cBhvr>
                                        <p:cTn id="131" dur="500"/>
                                        <p:tgtEl>
                                          <p:spTgt spid="52"/>
                                        </p:tgtEl>
                                      </p:cBhvr>
                                    </p:animEffect>
                                    <p:set>
                                      <p:cBhvr>
                                        <p:cTn id="132" dur="1" fill="hold">
                                          <p:stCondLst>
                                            <p:cond delay="499"/>
                                          </p:stCondLst>
                                        </p:cTn>
                                        <p:tgtEl>
                                          <p:spTgt spid="52"/>
                                        </p:tgtEl>
                                        <p:attrNameLst>
                                          <p:attrName>style.visibility</p:attrName>
                                        </p:attrNameLst>
                                      </p:cBhvr>
                                      <p:to>
                                        <p:strVal val="hidden"/>
                                      </p:to>
                                    </p:set>
                                  </p:childTnLst>
                                </p:cTn>
                              </p:par>
                            </p:childTnLst>
                          </p:cTn>
                        </p:par>
                        <p:par>
                          <p:cTn id="133" fill="hold">
                            <p:stCondLst>
                              <p:cond delay="4500"/>
                            </p:stCondLst>
                            <p:childTnLst>
                              <p:par>
                                <p:cTn id="134" presetID="42" presetClass="path" presetSubtype="0" accel="50000" decel="50000" fill="hold" grpId="1" nodeType="afterEffect">
                                  <p:stCondLst>
                                    <p:cond delay="0"/>
                                  </p:stCondLst>
                                  <p:childTnLst>
                                    <p:animMotion origin="layout" path="M -1.45833E-6 -3.7037E-6 L 0.02643 0.15926 " pathEditMode="relative" rAng="0" ptsTypes="AA">
                                      <p:cBhvr>
                                        <p:cTn id="135" dur="1000" fill="hold"/>
                                        <p:tgtEl>
                                          <p:spTgt spid="46"/>
                                        </p:tgtEl>
                                        <p:attrNameLst>
                                          <p:attrName>ppt_x</p:attrName>
                                          <p:attrName>ppt_y</p:attrName>
                                        </p:attrNameLst>
                                      </p:cBhvr>
                                      <p:rCtr x="1315" y="7963"/>
                                    </p:animMotion>
                                  </p:childTnLst>
                                </p:cTn>
                              </p:par>
                              <p:par>
                                <p:cTn id="136" presetID="42" presetClass="path" presetSubtype="0" accel="50000" decel="50000" fill="hold" grpId="1" nodeType="withEffect">
                                  <p:stCondLst>
                                    <p:cond delay="0"/>
                                  </p:stCondLst>
                                  <p:childTnLst>
                                    <p:animMotion origin="layout" path="M 2.29167E-6 2.22222E-6 L -0.03021 0.14467 " pathEditMode="relative" rAng="0" ptsTypes="AA">
                                      <p:cBhvr>
                                        <p:cTn id="137" dur="1000" fill="hold"/>
                                        <p:tgtEl>
                                          <p:spTgt spid="45"/>
                                        </p:tgtEl>
                                        <p:attrNameLst>
                                          <p:attrName>ppt_x</p:attrName>
                                          <p:attrName>ppt_y</p:attrName>
                                        </p:attrNameLst>
                                      </p:cBhvr>
                                      <p:rCtr x="-1510" y="7222"/>
                                    </p:animMotion>
                                  </p:childTnLst>
                                </p:cTn>
                              </p:par>
                              <p:par>
                                <p:cTn id="138" presetID="42" presetClass="path" presetSubtype="0" accel="50000" decel="50000" fill="hold" grpId="1" nodeType="withEffect">
                                  <p:stCondLst>
                                    <p:cond delay="0"/>
                                  </p:stCondLst>
                                  <p:childTnLst>
                                    <p:animMotion origin="layout" path="M 4.16667E-7 -4.07407E-6 L -0.00378 0.26829 " pathEditMode="relative" rAng="0" ptsTypes="AA">
                                      <p:cBhvr>
                                        <p:cTn id="139" dur="1000" fill="hold"/>
                                        <p:tgtEl>
                                          <p:spTgt spid="37"/>
                                        </p:tgtEl>
                                        <p:attrNameLst>
                                          <p:attrName>ppt_x</p:attrName>
                                          <p:attrName>ppt_y</p:attrName>
                                        </p:attrNameLst>
                                      </p:cBhvr>
                                      <p:rCtr x="-195" y="13403"/>
                                    </p:animMotion>
                                  </p:childTnLst>
                                </p:cTn>
                              </p:par>
                              <p:par>
                                <p:cTn id="140" presetID="42" presetClass="path" presetSubtype="0" accel="50000" decel="50000" fill="hold" grpId="1" nodeType="withEffect">
                                  <p:stCondLst>
                                    <p:cond delay="0"/>
                                  </p:stCondLst>
                                  <p:childTnLst>
                                    <p:animMotion origin="layout" path="M 4.16667E-7 -4.81481E-6 L -0.0612 0.25672 " pathEditMode="relative" rAng="0" ptsTypes="AA">
                                      <p:cBhvr>
                                        <p:cTn id="141" dur="1000" fill="hold"/>
                                        <p:tgtEl>
                                          <p:spTgt spid="33"/>
                                        </p:tgtEl>
                                        <p:attrNameLst>
                                          <p:attrName>ppt_x</p:attrName>
                                          <p:attrName>ppt_y</p:attrName>
                                        </p:attrNameLst>
                                      </p:cBhvr>
                                      <p:rCtr x="-3060" y="12824"/>
                                    </p:animMotion>
                                  </p:childTnLst>
                                </p:cTn>
                              </p:par>
                              <p:par>
                                <p:cTn id="142" presetID="42" presetClass="path" presetSubtype="0" accel="50000" decel="50000" fill="hold" grpId="1" nodeType="withEffect">
                                  <p:stCondLst>
                                    <p:cond delay="0"/>
                                  </p:stCondLst>
                                  <p:childTnLst>
                                    <p:animMotion origin="layout" path="M -1.45833E-6 2.96296E-6 L -0.07135 0.2331 " pathEditMode="relative" rAng="0" ptsTypes="AA">
                                      <p:cBhvr>
                                        <p:cTn id="143" dur="1000" fill="hold"/>
                                        <p:tgtEl>
                                          <p:spTgt spid="44"/>
                                        </p:tgtEl>
                                        <p:attrNameLst>
                                          <p:attrName>ppt_x</p:attrName>
                                          <p:attrName>ppt_y</p:attrName>
                                        </p:attrNameLst>
                                      </p:cBhvr>
                                      <p:rCtr x="-3568" y="11644"/>
                                    </p:animMotion>
                                  </p:childTnLst>
                                </p:cTn>
                              </p:par>
                              <p:par>
                                <p:cTn id="144" presetID="42" presetClass="path" presetSubtype="0" accel="50000" decel="50000" fill="hold" grpId="1" nodeType="withEffect">
                                  <p:stCondLst>
                                    <p:cond delay="0"/>
                                  </p:stCondLst>
                                  <p:childTnLst>
                                    <p:animMotion origin="layout" path="M 4.58333E-6 3.7037E-7 L 0.03125 0.14398 " pathEditMode="relative" rAng="0" ptsTypes="AA">
                                      <p:cBhvr>
                                        <p:cTn id="145" dur="1000" fill="hold"/>
                                        <p:tgtEl>
                                          <p:spTgt spid="42"/>
                                        </p:tgtEl>
                                        <p:attrNameLst>
                                          <p:attrName>ppt_x</p:attrName>
                                          <p:attrName>ppt_y</p:attrName>
                                        </p:attrNameLst>
                                      </p:cBhvr>
                                      <p:rCtr x="1563" y="7199"/>
                                    </p:animMotion>
                                  </p:childTnLst>
                                </p:cTn>
                              </p:par>
                              <p:par>
                                <p:cTn id="146" presetID="42" presetClass="path" presetSubtype="0" accel="50000" decel="50000" fill="hold" grpId="1" nodeType="withEffect">
                                  <p:stCondLst>
                                    <p:cond delay="0"/>
                                  </p:stCondLst>
                                  <p:childTnLst>
                                    <p:animMotion origin="layout" path="M 1.45833E-6 -1.85185E-6 L 0.0168 0.26667 " pathEditMode="relative" rAng="0" ptsTypes="AA">
                                      <p:cBhvr>
                                        <p:cTn id="147" dur="1000" fill="hold"/>
                                        <p:tgtEl>
                                          <p:spTgt spid="35"/>
                                        </p:tgtEl>
                                        <p:attrNameLst>
                                          <p:attrName>ppt_x</p:attrName>
                                          <p:attrName>ppt_y</p:attrName>
                                        </p:attrNameLst>
                                      </p:cBhvr>
                                      <p:rCtr x="833" y="13333"/>
                                    </p:animMotion>
                                  </p:childTnLst>
                                </p:cTn>
                              </p:par>
                              <p:par>
                                <p:cTn id="148" presetID="42" presetClass="path" presetSubtype="0" accel="50000" decel="50000" fill="hold" grpId="1" nodeType="withEffect">
                                  <p:stCondLst>
                                    <p:cond delay="0"/>
                                  </p:stCondLst>
                                  <p:childTnLst>
                                    <p:animMotion origin="layout" path="M 6.25E-7 2.59259E-6 L 0.09297 0.26736 " pathEditMode="relative" rAng="0" ptsTypes="AA">
                                      <p:cBhvr>
                                        <p:cTn id="149" dur="1000" fill="hold"/>
                                        <p:tgtEl>
                                          <p:spTgt spid="41"/>
                                        </p:tgtEl>
                                        <p:attrNameLst>
                                          <p:attrName>ppt_x</p:attrName>
                                          <p:attrName>ppt_y</p:attrName>
                                        </p:attrNameLst>
                                      </p:cBhvr>
                                      <p:rCtr x="4648" y="13356"/>
                                    </p:animMotion>
                                  </p:childTnLst>
                                </p:cTn>
                              </p:par>
                              <p:par>
                                <p:cTn id="150" presetID="42" presetClass="path" presetSubtype="0" accel="50000" decel="50000" fill="hold" grpId="1" nodeType="withEffect">
                                  <p:stCondLst>
                                    <p:cond delay="0"/>
                                  </p:stCondLst>
                                  <p:childTnLst>
                                    <p:animMotion origin="layout" path="M 3.75E-6 -3.7037E-7 L -0.01029 0.21736 " pathEditMode="relative" rAng="0" ptsTypes="AA">
                                      <p:cBhvr>
                                        <p:cTn id="151" dur="1000" fill="hold"/>
                                        <p:tgtEl>
                                          <p:spTgt spid="32"/>
                                        </p:tgtEl>
                                        <p:attrNameLst>
                                          <p:attrName>ppt_x</p:attrName>
                                          <p:attrName>ppt_y</p:attrName>
                                        </p:attrNameLst>
                                      </p:cBhvr>
                                      <p:rCtr x="-521" y="10856"/>
                                    </p:animMotion>
                                  </p:childTnLst>
                                </p:cTn>
                              </p:par>
                              <p:par>
                                <p:cTn id="152" presetID="42" presetClass="path" presetSubtype="0" accel="50000" decel="50000" fill="hold" grpId="1" nodeType="withEffect">
                                  <p:stCondLst>
                                    <p:cond delay="0"/>
                                  </p:stCondLst>
                                  <p:childTnLst>
                                    <p:animMotion origin="layout" path="M -4.16667E-7 -7.40741E-7 L 0.04193 0.2588 " pathEditMode="relative" rAng="0" ptsTypes="AA">
                                      <p:cBhvr>
                                        <p:cTn id="153" dur="1000" fill="hold"/>
                                        <p:tgtEl>
                                          <p:spTgt spid="34"/>
                                        </p:tgtEl>
                                        <p:attrNameLst>
                                          <p:attrName>ppt_x</p:attrName>
                                          <p:attrName>ppt_y</p:attrName>
                                        </p:attrNameLst>
                                      </p:cBhvr>
                                      <p:rCtr x="2096" y="12940"/>
                                    </p:animMotion>
                                  </p:childTnLst>
                                </p:cTn>
                              </p:par>
                              <p:par>
                                <p:cTn id="154" presetID="42" presetClass="path" presetSubtype="0" accel="50000" decel="50000" fill="hold" grpId="1" nodeType="withEffect">
                                  <p:stCondLst>
                                    <p:cond delay="0"/>
                                  </p:stCondLst>
                                  <p:childTnLst>
                                    <p:animMotion origin="layout" path="M 5E-6 -4.81481E-6 L 0.01667 0.25371 " pathEditMode="relative" rAng="0" ptsTypes="AA">
                                      <p:cBhvr>
                                        <p:cTn id="155" dur="1000" fill="hold"/>
                                        <p:tgtEl>
                                          <p:spTgt spid="47"/>
                                        </p:tgtEl>
                                        <p:attrNameLst>
                                          <p:attrName>ppt_x</p:attrName>
                                          <p:attrName>ppt_y</p:attrName>
                                        </p:attrNameLst>
                                      </p:cBhvr>
                                      <p:rCtr x="833" y="12685"/>
                                    </p:animMotion>
                                  </p:childTnLst>
                                </p:cTn>
                              </p:par>
                              <p:par>
                                <p:cTn id="156" presetID="42" presetClass="path" presetSubtype="0" accel="50000" decel="50000" fill="hold" grpId="1" nodeType="withEffect">
                                  <p:stCondLst>
                                    <p:cond delay="0"/>
                                  </p:stCondLst>
                                  <p:childTnLst>
                                    <p:animMotion origin="layout" path="M 4.16667E-7 -1.48148E-6 L -0.00456 0.18102 " pathEditMode="relative" rAng="0" ptsTypes="AA">
                                      <p:cBhvr>
                                        <p:cTn id="157" dur="1000" fill="hold"/>
                                        <p:tgtEl>
                                          <p:spTgt spid="38"/>
                                        </p:tgtEl>
                                        <p:attrNameLst>
                                          <p:attrName>ppt_x</p:attrName>
                                          <p:attrName>ppt_y</p:attrName>
                                        </p:attrNameLst>
                                      </p:cBhvr>
                                      <p:rCtr x="-234" y="9051"/>
                                    </p:animMotion>
                                  </p:childTnLst>
                                </p:cTn>
                              </p:par>
                              <p:par>
                                <p:cTn id="158" presetID="42" presetClass="path" presetSubtype="0" accel="50000" decel="50000" fill="hold" grpId="1" nodeType="withEffect">
                                  <p:stCondLst>
                                    <p:cond delay="0"/>
                                  </p:stCondLst>
                                  <p:childTnLst>
                                    <p:animMotion origin="layout" path="M 0.00039 -3.33333E-6 L -0.05352 0.33658 " pathEditMode="relative" rAng="0" ptsTypes="AA">
                                      <p:cBhvr>
                                        <p:cTn id="159" dur="1000" fill="hold"/>
                                        <p:tgtEl>
                                          <p:spTgt spid="43"/>
                                        </p:tgtEl>
                                        <p:attrNameLst>
                                          <p:attrName>ppt_x</p:attrName>
                                          <p:attrName>ppt_y</p:attrName>
                                        </p:attrNameLst>
                                      </p:cBhvr>
                                      <p:rCtr x="-2695" y="16829"/>
                                    </p:animMotion>
                                  </p:childTnLst>
                                </p:cTn>
                              </p:par>
                              <p:par>
                                <p:cTn id="160" presetID="42" presetClass="path" presetSubtype="0" accel="50000" decel="50000" fill="hold" grpId="1" nodeType="withEffect">
                                  <p:stCondLst>
                                    <p:cond delay="0"/>
                                  </p:stCondLst>
                                  <p:childTnLst>
                                    <p:animMotion origin="layout" path="M 4.58333E-6 3.7037E-6 L -0.00977 0.26458 " pathEditMode="relative" rAng="0" ptsTypes="AA">
                                      <p:cBhvr>
                                        <p:cTn id="161" dur="1000" fill="hold"/>
                                        <p:tgtEl>
                                          <p:spTgt spid="39"/>
                                        </p:tgtEl>
                                        <p:attrNameLst>
                                          <p:attrName>ppt_x</p:attrName>
                                          <p:attrName>ppt_y</p:attrName>
                                        </p:attrNameLst>
                                      </p:cBhvr>
                                      <p:rCtr x="-495" y="13218"/>
                                    </p:animMotion>
                                  </p:childTnLst>
                                </p:cTn>
                              </p:par>
                              <p:par>
                                <p:cTn id="162" presetID="42" presetClass="path" presetSubtype="0" accel="50000" decel="50000" fill="hold" grpId="1" nodeType="withEffect">
                                  <p:stCondLst>
                                    <p:cond delay="0"/>
                                  </p:stCondLst>
                                  <p:childTnLst>
                                    <p:animMotion origin="layout" path="M 4.16667E-7 -3.7037E-7 L 0.04271 0.24097 " pathEditMode="relative" rAng="0" ptsTypes="AA">
                                      <p:cBhvr>
                                        <p:cTn id="163" dur="1000" fill="hold"/>
                                        <p:tgtEl>
                                          <p:spTgt spid="31"/>
                                        </p:tgtEl>
                                        <p:attrNameLst>
                                          <p:attrName>ppt_x</p:attrName>
                                          <p:attrName>ppt_y</p:attrName>
                                        </p:attrNameLst>
                                      </p:cBhvr>
                                      <p:rCtr x="2135" y="12037"/>
                                    </p:animMotion>
                                  </p:childTnLst>
                                </p:cTn>
                              </p:par>
                              <p:par>
                                <p:cTn id="164" presetID="42" presetClass="path" presetSubtype="0" accel="50000" decel="50000" fill="hold" grpId="1" nodeType="withEffect">
                                  <p:stCondLst>
                                    <p:cond delay="0"/>
                                  </p:stCondLst>
                                  <p:childTnLst>
                                    <p:animMotion origin="layout" path="M -1.875E-6 4.81481E-6 L -0.01836 0.25115 " pathEditMode="relative" rAng="0" ptsTypes="AA">
                                      <p:cBhvr>
                                        <p:cTn id="165" dur="1000" fill="hold"/>
                                        <p:tgtEl>
                                          <p:spTgt spid="36"/>
                                        </p:tgtEl>
                                        <p:attrNameLst>
                                          <p:attrName>ppt_x</p:attrName>
                                          <p:attrName>ppt_y</p:attrName>
                                        </p:attrNameLst>
                                      </p:cBhvr>
                                      <p:rCtr x="-924" y="12546"/>
                                    </p:animMotion>
                                  </p:childTnLst>
                                </p:cTn>
                              </p:par>
                              <p:par>
                                <p:cTn id="166" presetID="42" presetClass="path" presetSubtype="0" accel="50000" decel="50000" fill="hold" grpId="1" nodeType="withEffect">
                                  <p:stCondLst>
                                    <p:cond delay="0"/>
                                  </p:stCondLst>
                                  <p:childTnLst>
                                    <p:animMotion origin="layout" path="M -3.54167E-6 2.59259E-6 L -0.0056 0.13379 " pathEditMode="relative" rAng="0" ptsTypes="AA">
                                      <p:cBhvr>
                                        <p:cTn id="167" dur="1000" fill="hold"/>
                                        <p:tgtEl>
                                          <p:spTgt spid="40"/>
                                        </p:tgtEl>
                                        <p:attrNameLst>
                                          <p:attrName>ppt_x</p:attrName>
                                          <p:attrName>ppt_y</p:attrName>
                                        </p:attrNameLst>
                                      </p:cBhvr>
                                      <p:rCtr x="-286" y="6690"/>
                                    </p:animMotion>
                                  </p:childTnLst>
                                </p:cTn>
                              </p:par>
                            </p:childTnLst>
                          </p:cTn>
                        </p:par>
                        <p:par>
                          <p:cTn id="168" fill="hold">
                            <p:stCondLst>
                              <p:cond delay="5500"/>
                            </p:stCondLst>
                            <p:childTnLst>
                              <p:par>
                                <p:cTn id="169" presetID="26" presetClass="emph" presetSubtype="0" repeatCount="2000" fill="hold" grpId="2" nodeType="afterEffect">
                                  <p:stCondLst>
                                    <p:cond delay="0"/>
                                  </p:stCondLst>
                                  <p:childTnLst>
                                    <p:animEffect transition="out" filter="fade">
                                      <p:cBhvr>
                                        <p:cTn id="170" dur="1000" tmFilter="0, 0; .2, .5; .8, .5; 1, 0"/>
                                        <p:tgtEl>
                                          <p:spTgt spid="43"/>
                                        </p:tgtEl>
                                      </p:cBhvr>
                                    </p:animEffect>
                                    <p:animScale>
                                      <p:cBhvr>
                                        <p:cTn id="171" dur="500" autoRev="1" fill="hold"/>
                                        <p:tgtEl>
                                          <p:spTgt spid="43"/>
                                        </p:tgtEl>
                                      </p:cBhvr>
                                      <p:by x="105000" y="105000"/>
                                    </p:animScale>
                                  </p:childTnLst>
                                </p:cTn>
                              </p:par>
                              <p:par>
                                <p:cTn id="172" presetID="26" presetClass="emph" presetSubtype="0" repeatCount="2000" fill="hold" grpId="0" nodeType="withEffect">
                                  <p:stCondLst>
                                    <p:cond delay="0"/>
                                  </p:stCondLst>
                                  <p:childTnLst>
                                    <p:animEffect transition="out" filter="fade">
                                      <p:cBhvr>
                                        <p:cTn id="173" dur="1000" tmFilter="0, 0; .2, .5; .8, .5; 1, 0"/>
                                        <p:tgtEl>
                                          <p:spTgt spid="48"/>
                                        </p:tgtEl>
                                      </p:cBhvr>
                                    </p:animEffect>
                                    <p:animScale>
                                      <p:cBhvr>
                                        <p:cTn id="174" dur="500" autoRev="1" fill="hold"/>
                                        <p:tgtEl>
                                          <p:spTgt spid="48"/>
                                        </p:tgtEl>
                                      </p:cBhvr>
                                      <p:by x="105000" y="105000"/>
                                    </p:animScale>
                                  </p:childTnLst>
                                </p:cTn>
                              </p:par>
                            </p:childTnLst>
                          </p:cTn>
                        </p:par>
                        <p:par>
                          <p:cTn id="175" fill="hold">
                            <p:stCondLst>
                              <p:cond delay="7500"/>
                            </p:stCondLst>
                            <p:childTnLst>
                              <p:par>
                                <p:cTn id="176" presetID="10" presetClass="exit" presetSubtype="0" fill="hold" grpId="1" nodeType="afterEffect">
                                  <p:stCondLst>
                                    <p:cond delay="0"/>
                                  </p:stCondLst>
                                  <p:childTnLst>
                                    <p:animEffect transition="out" filter="fade">
                                      <p:cBhvr>
                                        <p:cTn id="177" dur="500"/>
                                        <p:tgtEl>
                                          <p:spTgt spid="28"/>
                                        </p:tgtEl>
                                      </p:cBhvr>
                                    </p:animEffect>
                                    <p:set>
                                      <p:cBhvr>
                                        <p:cTn id="178" dur="1" fill="hold">
                                          <p:stCondLst>
                                            <p:cond delay="499"/>
                                          </p:stCondLst>
                                        </p:cTn>
                                        <p:tgtEl>
                                          <p:spTgt spid="28"/>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0"/>
                                        </p:tgtEl>
                                      </p:cBhvr>
                                    </p:animEffect>
                                    <p:set>
                                      <p:cBhvr>
                                        <p:cTn id="181" dur="1" fill="hold">
                                          <p:stCondLst>
                                            <p:cond delay="499"/>
                                          </p:stCondLst>
                                        </p:cTn>
                                        <p:tgtEl>
                                          <p:spTgt spid="30"/>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500"/>
                                        <p:tgtEl>
                                          <p:spTgt spid="31"/>
                                        </p:tgtEl>
                                      </p:cBhvr>
                                    </p:animEffect>
                                    <p:set>
                                      <p:cBhvr>
                                        <p:cTn id="184" dur="1" fill="hold">
                                          <p:stCondLst>
                                            <p:cond delay="499"/>
                                          </p:stCondLst>
                                        </p:cTn>
                                        <p:tgtEl>
                                          <p:spTgt spid="31"/>
                                        </p:tgtEl>
                                        <p:attrNameLst>
                                          <p:attrName>style.visibility</p:attrName>
                                        </p:attrNameLst>
                                      </p:cBhvr>
                                      <p:to>
                                        <p:strVal val="hidden"/>
                                      </p:to>
                                    </p:set>
                                  </p:childTnLst>
                                </p:cTn>
                              </p:par>
                              <p:par>
                                <p:cTn id="185" presetID="10" presetClass="exit" presetSubtype="0" fill="hold" grpId="2" nodeType="withEffect">
                                  <p:stCondLst>
                                    <p:cond delay="0"/>
                                  </p:stCondLst>
                                  <p:childTnLst>
                                    <p:animEffect transition="out" filter="fade">
                                      <p:cBhvr>
                                        <p:cTn id="186" dur="500"/>
                                        <p:tgtEl>
                                          <p:spTgt spid="32"/>
                                        </p:tgtEl>
                                      </p:cBhvr>
                                    </p:animEffect>
                                    <p:set>
                                      <p:cBhvr>
                                        <p:cTn id="187" dur="1" fill="hold">
                                          <p:stCondLst>
                                            <p:cond delay="499"/>
                                          </p:stCondLst>
                                        </p:cTn>
                                        <p:tgtEl>
                                          <p:spTgt spid="32"/>
                                        </p:tgtEl>
                                        <p:attrNameLst>
                                          <p:attrName>style.visibility</p:attrName>
                                        </p:attrNameLst>
                                      </p:cBhvr>
                                      <p:to>
                                        <p:strVal val="hidden"/>
                                      </p:to>
                                    </p:set>
                                  </p:childTnLst>
                                </p:cTn>
                              </p:par>
                              <p:par>
                                <p:cTn id="188" presetID="10" presetClass="exit" presetSubtype="0" fill="hold" grpId="2" nodeType="withEffect">
                                  <p:stCondLst>
                                    <p:cond delay="0"/>
                                  </p:stCondLst>
                                  <p:childTnLst>
                                    <p:animEffect transition="out" filter="fade">
                                      <p:cBhvr>
                                        <p:cTn id="189" dur="500"/>
                                        <p:tgtEl>
                                          <p:spTgt spid="33"/>
                                        </p:tgtEl>
                                      </p:cBhvr>
                                    </p:animEffect>
                                    <p:set>
                                      <p:cBhvr>
                                        <p:cTn id="190" dur="1" fill="hold">
                                          <p:stCondLst>
                                            <p:cond delay="499"/>
                                          </p:stCondLst>
                                        </p:cTn>
                                        <p:tgtEl>
                                          <p:spTgt spid="33"/>
                                        </p:tgtEl>
                                        <p:attrNameLst>
                                          <p:attrName>style.visibility</p:attrName>
                                        </p:attrNameLst>
                                      </p:cBhvr>
                                      <p:to>
                                        <p:strVal val="hidden"/>
                                      </p:to>
                                    </p:set>
                                  </p:childTnLst>
                                </p:cTn>
                              </p:par>
                              <p:par>
                                <p:cTn id="191" presetID="10" presetClass="exit" presetSubtype="0" fill="hold" grpId="2" nodeType="withEffect">
                                  <p:stCondLst>
                                    <p:cond delay="0"/>
                                  </p:stCondLst>
                                  <p:childTnLst>
                                    <p:animEffect transition="out" filter="fade">
                                      <p:cBhvr>
                                        <p:cTn id="192" dur="500"/>
                                        <p:tgtEl>
                                          <p:spTgt spid="34"/>
                                        </p:tgtEl>
                                      </p:cBhvr>
                                    </p:animEffect>
                                    <p:set>
                                      <p:cBhvr>
                                        <p:cTn id="193" dur="1" fill="hold">
                                          <p:stCondLst>
                                            <p:cond delay="499"/>
                                          </p:stCondLst>
                                        </p:cTn>
                                        <p:tgtEl>
                                          <p:spTgt spid="34"/>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35"/>
                                        </p:tgtEl>
                                      </p:cBhvr>
                                    </p:animEffect>
                                    <p:set>
                                      <p:cBhvr>
                                        <p:cTn id="196" dur="1" fill="hold">
                                          <p:stCondLst>
                                            <p:cond delay="499"/>
                                          </p:stCondLst>
                                        </p:cTn>
                                        <p:tgtEl>
                                          <p:spTgt spid="35"/>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500"/>
                                        <p:tgtEl>
                                          <p:spTgt spid="36"/>
                                        </p:tgtEl>
                                      </p:cBhvr>
                                    </p:animEffect>
                                    <p:set>
                                      <p:cBhvr>
                                        <p:cTn id="199" dur="1" fill="hold">
                                          <p:stCondLst>
                                            <p:cond delay="499"/>
                                          </p:stCondLst>
                                        </p:cTn>
                                        <p:tgtEl>
                                          <p:spTgt spid="36"/>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500"/>
                                        <p:tgtEl>
                                          <p:spTgt spid="37"/>
                                        </p:tgtEl>
                                      </p:cBhvr>
                                    </p:animEffect>
                                    <p:set>
                                      <p:cBhvr>
                                        <p:cTn id="202" dur="1" fill="hold">
                                          <p:stCondLst>
                                            <p:cond delay="499"/>
                                          </p:stCondLst>
                                        </p:cTn>
                                        <p:tgtEl>
                                          <p:spTgt spid="37"/>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38"/>
                                        </p:tgtEl>
                                      </p:cBhvr>
                                    </p:animEffect>
                                    <p:set>
                                      <p:cBhvr>
                                        <p:cTn id="205" dur="1" fill="hold">
                                          <p:stCondLst>
                                            <p:cond delay="499"/>
                                          </p:stCondLst>
                                        </p:cTn>
                                        <p:tgtEl>
                                          <p:spTgt spid="38"/>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500"/>
                                        <p:tgtEl>
                                          <p:spTgt spid="39"/>
                                        </p:tgtEl>
                                      </p:cBhvr>
                                    </p:animEffect>
                                    <p:set>
                                      <p:cBhvr>
                                        <p:cTn id="208" dur="1" fill="hold">
                                          <p:stCondLst>
                                            <p:cond delay="499"/>
                                          </p:stCondLst>
                                        </p:cTn>
                                        <p:tgtEl>
                                          <p:spTgt spid="39"/>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40"/>
                                        </p:tgtEl>
                                      </p:cBhvr>
                                    </p:animEffect>
                                    <p:set>
                                      <p:cBhvr>
                                        <p:cTn id="211" dur="1" fill="hold">
                                          <p:stCondLst>
                                            <p:cond delay="499"/>
                                          </p:stCondLst>
                                        </p:cTn>
                                        <p:tgtEl>
                                          <p:spTgt spid="40"/>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41"/>
                                        </p:tgtEl>
                                      </p:cBhvr>
                                    </p:animEffect>
                                    <p:set>
                                      <p:cBhvr>
                                        <p:cTn id="214" dur="1" fill="hold">
                                          <p:stCondLst>
                                            <p:cond delay="499"/>
                                          </p:stCondLst>
                                        </p:cTn>
                                        <p:tgtEl>
                                          <p:spTgt spid="41"/>
                                        </p:tgtEl>
                                        <p:attrNameLst>
                                          <p:attrName>style.visibility</p:attrName>
                                        </p:attrNameLst>
                                      </p:cBhvr>
                                      <p:to>
                                        <p:strVal val="hidden"/>
                                      </p:to>
                                    </p:set>
                                  </p:childTnLst>
                                </p:cTn>
                              </p:par>
                              <p:par>
                                <p:cTn id="215" presetID="10" presetClass="exit" presetSubtype="0" fill="hold" grpId="2" nodeType="withEffect">
                                  <p:stCondLst>
                                    <p:cond delay="0"/>
                                  </p:stCondLst>
                                  <p:childTnLst>
                                    <p:animEffect transition="out" filter="fade">
                                      <p:cBhvr>
                                        <p:cTn id="216" dur="500"/>
                                        <p:tgtEl>
                                          <p:spTgt spid="42"/>
                                        </p:tgtEl>
                                      </p:cBhvr>
                                    </p:animEffect>
                                    <p:set>
                                      <p:cBhvr>
                                        <p:cTn id="217" dur="1" fill="hold">
                                          <p:stCondLst>
                                            <p:cond delay="499"/>
                                          </p:stCondLst>
                                        </p:cTn>
                                        <p:tgtEl>
                                          <p:spTgt spid="42"/>
                                        </p:tgtEl>
                                        <p:attrNameLst>
                                          <p:attrName>style.visibility</p:attrName>
                                        </p:attrNameLst>
                                      </p:cBhvr>
                                      <p:to>
                                        <p:strVal val="hidden"/>
                                      </p:to>
                                    </p:set>
                                  </p:childTnLst>
                                </p:cTn>
                              </p:par>
                              <p:par>
                                <p:cTn id="218" presetID="10" presetClass="exit" presetSubtype="0" fill="hold" grpId="2"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500"/>
                                        <p:tgtEl>
                                          <p:spTgt spid="45"/>
                                        </p:tgtEl>
                                      </p:cBhvr>
                                    </p:animEffect>
                                    <p:set>
                                      <p:cBhvr>
                                        <p:cTn id="223" dur="1" fill="hold">
                                          <p:stCondLst>
                                            <p:cond delay="499"/>
                                          </p:stCondLst>
                                        </p:cTn>
                                        <p:tgtEl>
                                          <p:spTgt spid="45"/>
                                        </p:tgtEl>
                                        <p:attrNameLst>
                                          <p:attrName>style.visibility</p:attrName>
                                        </p:attrNameLst>
                                      </p:cBhvr>
                                      <p:to>
                                        <p:strVal val="hidden"/>
                                      </p:to>
                                    </p:set>
                                  </p:childTnLst>
                                </p:cTn>
                              </p:par>
                              <p:par>
                                <p:cTn id="224" presetID="10" presetClass="exit" presetSubtype="0" fill="hold" grpId="2" nodeType="withEffect">
                                  <p:stCondLst>
                                    <p:cond delay="0"/>
                                  </p:stCondLst>
                                  <p:childTnLst>
                                    <p:animEffect transition="out" filter="fade">
                                      <p:cBhvr>
                                        <p:cTn id="225" dur="500"/>
                                        <p:tgtEl>
                                          <p:spTgt spid="46"/>
                                        </p:tgtEl>
                                      </p:cBhvr>
                                    </p:animEffect>
                                    <p:set>
                                      <p:cBhvr>
                                        <p:cTn id="226" dur="1" fill="hold">
                                          <p:stCondLst>
                                            <p:cond delay="499"/>
                                          </p:stCondLst>
                                        </p:cTn>
                                        <p:tgtEl>
                                          <p:spTgt spid="46"/>
                                        </p:tgtEl>
                                        <p:attrNameLst>
                                          <p:attrName>style.visibility</p:attrName>
                                        </p:attrNameLst>
                                      </p:cBhvr>
                                      <p:to>
                                        <p:strVal val="hidden"/>
                                      </p:to>
                                    </p:set>
                                  </p:childTnLst>
                                </p:cTn>
                              </p:par>
                              <p:par>
                                <p:cTn id="227" presetID="10" presetClass="exit" presetSubtype="0" fill="hold" grpId="2" nodeType="withEffect">
                                  <p:stCondLst>
                                    <p:cond delay="0"/>
                                  </p:stCondLst>
                                  <p:childTnLst>
                                    <p:animEffect transition="out" filter="fade">
                                      <p:cBhvr>
                                        <p:cTn id="228" dur="500"/>
                                        <p:tgtEl>
                                          <p:spTgt spid="47"/>
                                        </p:tgtEl>
                                      </p:cBhvr>
                                    </p:animEffect>
                                    <p:set>
                                      <p:cBhvr>
                                        <p:cTn id="229" dur="1" fill="hold">
                                          <p:stCondLst>
                                            <p:cond delay="499"/>
                                          </p:stCondLst>
                                        </p:cTn>
                                        <p:tgtEl>
                                          <p:spTgt spid="47"/>
                                        </p:tgtEl>
                                        <p:attrNameLst>
                                          <p:attrName>style.visibility</p:attrName>
                                        </p:attrNameLst>
                                      </p:cBhvr>
                                      <p:to>
                                        <p:strVal val="hidden"/>
                                      </p:to>
                                    </p:set>
                                  </p:childTnLst>
                                </p:cTn>
                              </p:par>
                              <p:par>
                                <p:cTn id="230" presetID="1" presetClass="entr" presetSubtype="0" fill="hold" grpId="0" nodeType="withEffect">
                                  <p:stCondLst>
                                    <p:cond delay="0"/>
                                  </p:stCondLst>
                                  <p:childTnLst>
                                    <p:set>
                                      <p:cBhvr>
                                        <p:cTn id="231" dur="1" fill="hold">
                                          <p:stCondLst>
                                            <p:cond delay="0"/>
                                          </p:stCondLst>
                                        </p:cTn>
                                        <p:tgtEl>
                                          <p:spTgt spid="97"/>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98"/>
                                        </p:tgtEl>
                                        <p:attrNameLst>
                                          <p:attrName>style.visibility</p:attrName>
                                        </p:attrNameLst>
                                      </p:cBhvr>
                                      <p:to>
                                        <p:strVal val="visible"/>
                                      </p:to>
                                    </p:set>
                                  </p:childTnLst>
                                </p:cTn>
                              </p:par>
                              <p:par>
                                <p:cTn id="234" presetID="1" presetClass="entr" presetSubtype="0" fill="hold" grpId="0" nodeType="withEffect">
                                  <p:stCondLst>
                                    <p:cond delay="0"/>
                                  </p:stCondLst>
                                  <p:childTnLst>
                                    <p:set>
                                      <p:cBhvr>
                                        <p:cTn id="235" dur="1" fill="hold">
                                          <p:stCondLst>
                                            <p:cond delay="0"/>
                                          </p:stCondLst>
                                        </p:cTn>
                                        <p:tgtEl>
                                          <p:spTgt spid="99"/>
                                        </p:tgtEl>
                                        <p:attrNameLst>
                                          <p:attrName>style.visibility</p:attrName>
                                        </p:attrNameLst>
                                      </p:cBhvr>
                                      <p:to>
                                        <p:strVal val="visible"/>
                                      </p:to>
                                    </p:set>
                                  </p:childTnLst>
                                </p:cTn>
                              </p:par>
                              <p:par>
                                <p:cTn id="236" presetID="1" presetClass="entr" presetSubtype="0" fill="hold" grpId="0" nodeType="withEffect">
                                  <p:stCondLst>
                                    <p:cond delay="0"/>
                                  </p:stCondLst>
                                  <p:childTnLst>
                                    <p:set>
                                      <p:cBhvr>
                                        <p:cTn id="237" dur="1" fill="hold">
                                          <p:stCondLst>
                                            <p:cond delay="0"/>
                                          </p:stCondLst>
                                        </p:cTn>
                                        <p:tgtEl>
                                          <p:spTgt spid="100"/>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01"/>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102"/>
                                        </p:tgtEl>
                                        <p:attrNameLst>
                                          <p:attrName>style.visibility</p:attrName>
                                        </p:attrNameLst>
                                      </p:cBhvr>
                                      <p:to>
                                        <p:strVal val="visible"/>
                                      </p:to>
                                    </p:set>
                                  </p:childTnLst>
                                </p:cTn>
                              </p:par>
                              <p:par>
                                <p:cTn id="242" presetID="1" presetClass="entr" presetSubtype="0" fill="hold" grpId="0" nodeType="withEffect">
                                  <p:stCondLst>
                                    <p:cond delay="0"/>
                                  </p:stCondLst>
                                  <p:childTnLst>
                                    <p:set>
                                      <p:cBhvr>
                                        <p:cTn id="243" dur="1" fill="hold">
                                          <p:stCondLst>
                                            <p:cond delay="0"/>
                                          </p:stCondLst>
                                        </p:cTn>
                                        <p:tgtEl>
                                          <p:spTgt spid="103"/>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104"/>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105"/>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06"/>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107"/>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108"/>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109"/>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110"/>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111"/>
                                        </p:tgtEl>
                                        <p:attrNameLst>
                                          <p:attrName>style.visibility</p:attrName>
                                        </p:attrNameLst>
                                      </p:cBhvr>
                                      <p:to>
                                        <p:strVal val="visible"/>
                                      </p:to>
                                    </p:set>
                                  </p:childTnLst>
                                </p:cTn>
                              </p:par>
                              <p:par>
                                <p:cTn id="260" presetID="1" presetClass="entr" presetSubtype="0" fill="hold" grpId="0" nodeType="withEffect">
                                  <p:stCondLst>
                                    <p:cond delay="0"/>
                                  </p:stCondLst>
                                  <p:childTnLst>
                                    <p:set>
                                      <p:cBhvr>
                                        <p:cTn id="261" dur="1" fill="hold">
                                          <p:stCondLst>
                                            <p:cond delay="0"/>
                                          </p:stCondLst>
                                        </p:cTn>
                                        <p:tgtEl>
                                          <p:spTgt spid="112"/>
                                        </p:tgtEl>
                                        <p:attrNameLst>
                                          <p:attrName>style.visibility</p:attrName>
                                        </p:attrNameLst>
                                      </p:cBhvr>
                                      <p:to>
                                        <p:strVal val="visible"/>
                                      </p:to>
                                    </p:set>
                                  </p:childTnLst>
                                </p:cTn>
                              </p:par>
                            </p:childTnLst>
                          </p:cTn>
                        </p:par>
                        <p:par>
                          <p:cTn id="262" fill="hold">
                            <p:stCondLst>
                              <p:cond delay="8000"/>
                            </p:stCondLst>
                            <p:childTnLst>
                              <p:par>
                                <p:cTn id="263" presetID="50" presetClass="path" presetSubtype="0" accel="50000" decel="50000" fill="hold" grpId="1" nodeType="afterEffect">
                                  <p:stCondLst>
                                    <p:cond delay="0"/>
                                  </p:stCondLst>
                                  <p:childTnLst>
                                    <p:animMotion origin="layout" path="M 0.00274 0.03912 L -0.02656 0.01204 C -0.03919 -0.00023 -0.05195 -0.02546 -0.04961 -0.0331 L -0.04414 -0.05138 " pathEditMode="relative" rAng="1680000" ptsTypes="AAAA">
                                      <p:cBhvr>
                                        <p:cTn id="264" dur="1000" fill="hold"/>
                                        <p:tgtEl>
                                          <p:spTgt spid="97"/>
                                        </p:tgtEl>
                                        <p:attrNameLst>
                                          <p:attrName>ppt_x</p:attrName>
                                          <p:attrName>ppt_y</p:attrName>
                                        </p:attrNameLst>
                                      </p:cBhvr>
                                      <p:rCtr x="-2357" y="-4514"/>
                                    </p:animMotion>
                                  </p:childTnLst>
                                </p:cTn>
                              </p:par>
                              <p:par>
                                <p:cTn id="265" presetID="50" presetClass="path" presetSubtype="0" accel="50000" decel="50000" fill="hold" grpId="1" nodeType="withEffect">
                                  <p:stCondLst>
                                    <p:cond delay="0"/>
                                  </p:stCondLst>
                                  <p:childTnLst>
                                    <p:animMotion origin="layout" path="M -1.45833E-6 0.0007 L -0.02239 -0.01388 C -0.03242 -0.02129 -0.04075 -0.04606 -0.03789 -0.05995 L -0.03112 -0.09004 " pathEditMode="relative" rAng="1260000" ptsTypes="AAAA">
                                      <p:cBhvr>
                                        <p:cTn id="266" dur="1000" fill="hold"/>
                                        <p:tgtEl>
                                          <p:spTgt spid="98"/>
                                        </p:tgtEl>
                                        <p:attrNameLst>
                                          <p:attrName>ppt_x</p:attrName>
                                          <p:attrName>ppt_y</p:attrName>
                                        </p:attrNameLst>
                                      </p:cBhvr>
                                      <p:rCtr x="-1576" y="-4537"/>
                                    </p:animMotion>
                                  </p:childTnLst>
                                </p:cTn>
                              </p:par>
                              <p:par>
                                <p:cTn id="267" presetID="50" presetClass="path" presetSubtype="0" accel="50000" decel="50000" fill="hold" grpId="1" nodeType="withEffect">
                                  <p:stCondLst>
                                    <p:cond delay="0"/>
                                  </p:stCondLst>
                                  <p:childTnLst>
                                    <p:animMotion origin="layout" path="M -3.54167E-6 0.00023 L -0.05039 -0.05764 C -0.07252 -0.08333 -0.09713 -0.12268 -0.09492 -0.12917 L -0.08984 -0.14305 " pathEditMode="fixed" rAng="1980000" ptsTypes="AAAA">
                                      <p:cBhvr>
                                        <p:cTn id="268" dur="1000" fill="hold"/>
                                        <p:tgtEl>
                                          <p:spTgt spid="108"/>
                                        </p:tgtEl>
                                        <p:attrNameLst>
                                          <p:attrName>ppt_x</p:attrName>
                                          <p:attrName>ppt_y</p:attrName>
                                        </p:attrNameLst>
                                      </p:cBhvr>
                                      <p:rCtr x="-4492" y="-7153"/>
                                    </p:animMotion>
                                  </p:childTnLst>
                                </p:cTn>
                              </p:par>
                              <p:par>
                                <p:cTn id="269" presetID="37" presetClass="path" presetSubtype="0" accel="50000" decel="50000" fill="hold" grpId="1" nodeType="withEffect">
                                  <p:stCondLst>
                                    <p:cond delay="0"/>
                                  </p:stCondLst>
                                  <p:childTnLst>
                                    <p:animMotion origin="layout" path="M 1.875E-6 0.00023 L -0.04688 0.01504 C -0.05664 0.01852 -0.07123 0.02037 -0.08659 0.02037 C -0.10404 0.02037 -0.11797 0.01852 -0.12774 0.01504 L -0.17448 0.00023 " pathEditMode="relative" rAng="0" ptsTypes="AAAAA">
                                      <p:cBhvr>
                                        <p:cTn id="270" dur="1000" fill="hold"/>
                                        <p:tgtEl>
                                          <p:spTgt spid="112"/>
                                        </p:tgtEl>
                                        <p:attrNameLst>
                                          <p:attrName>ppt_x</p:attrName>
                                          <p:attrName>ppt_y</p:attrName>
                                        </p:attrNameLst>
                                      </p:cBhvr>
                                      <p:rCtr x="-8724" y="995"/>
                                    </p:animMotion>
                                  </p:childTnLst>
                                </p:cTn>
                              </p:par>
                              <p:par>
                                <p:cTn id="271" presetID="37" presetClass="path" presetSubtype="0" accel="50000" decel="50000" fill="hold" grpId="1" nodeType="withEffect">
                                  <p:stCondLst>
                                    <p:cond delay="0"/>
                                  </p:stCondLst>
                                  <p:childTnLst>
                                    <p:animMotion origin="layout" path="M 4.58333E-6 1.48148E-6 L -0.03047 0.00625 C -0.03685 0.00764 -0.04636 0.00856 -0.05625 0.00856 C -0.06758 0.00856 -0.0767 0.00764 -0.08308 0.00625 L -0.11342 1.48148E-6 " pathEditMode="relative" rAng="0" ptsTypes="AAAAA">
                                      <p:cBhvr>
                                        <p:cTn id="272" dur="1000" fill="hold"/>
                                        <p:tgtEl>
                                          <p:spTgt spid="110"/>
                                        </p:tgtEl>
                                        <p:attrNameLst>
                                          <p:attrName>ppt_x</p:attrName>
                                          <p:attrName>ppt_y</p:attrName>
                                        </p:attrNameLst>
                                      </p:cBhvr>
                                      <p:rCtr x="-5677" y="417"/>
                                    </p:animMotion>
                                  </p:childTnLst>
                                </p:cTn>
                              </p:par>
                              <p:par>
                                <p:cTn id="273" presetID="37" presetClass="path" presetSubtype="0" accel="50000" decel="50000" fill="hold" grpId="1" nodeType="withEffect">
                                  <p:stCondLst>
                                    <p:cond delay="0"/>
                                  </p:stCondLst>
                                  <p:childTnLst>
                                    <p:animMotion origin="layout" path="M -3.75E-6 -2.96296E-6 L -0.0306 0.04005 C -0.03685 0.04908 -0.04635 0.05394 -0.05638 0.05394 C -0.06783 0.05394 -0.07682 0.04908 -0.0832 0.04005 L -0.11354 -2.96296E-6 " pathEditMode="relative" rAng="0" ptsTypes="AAAAA">
                                      <p:cBhvr>
                                        <p:cTn id="274" dur="1000" fill="hold"/>
                                        <p:tgtEl>
                                          <p:spTgt spid="111"/>
                                        </p:tgtEl>
                                        <p:attrNameLst>
                                          <p:attrName>ppt_x</p:attrName>
                                          <p:attrName>ppt_y</p:attrName>
                                        </p:attrNameLst>
                                      </p:cBhvr>
                                      <p:rCtr x="-5677" y="2685"/>
                                    </p:animMotion>
                                  </p:childTnLst>
                                </p:cTn>
                              </p:par>
                              <p:par>
                                <p:cTn id="275" presetID="37" presetClass="path" presetSubtype="0" accel="50000" decel="50000" fill="hold" grpId="1" nodeType="withEffect">
                                  <p:stCondLst>
                                    <p:cond delay="0"/>
                                  </p:stCondLst>
                                  <p:childTnLst>
                                    <p:animMotion origin="layout" path="M -1.66667E-6 0.00046 L -0.0319 0.0405 C -0.03854 0.04953 -0.04831 0.05439 -0.05885 0.05439 C -0.0707 0.05439 -0.07995 0.04953 -0.08659 0.0405 L -0.1181 0.00046 " pathEditMode="relative" rAng="0" ptsTypes="AAAAA">
                                      <p:cBhvr>
                                        <p:cTn id="276" dur="1000" fill="hold"/>
                                        <p:tgtEl>
                                          <p:spTgt spid="107"/>
                                        </p:tgtEl>
                                        <p:attrNameLst>
                                          <p:attrName>ppt_x</p:attrName>
                                          <p:attrName>ppt_y</p:attrName>
                                        </p:attrNameLst>
                                      </p:cBhvr>
                                      <p:rCtr x="-5911" y="2685"/>
                                    </p:animMotion>
                                  </p:childTnLst>
                                </p:cTn>
                              </p:par>
                              <p:par>
                                <p:cTn id="277" presetID="37" presetClass="path" presetSubtype="0" accel="50000" decel="50000" fill="hold" grpId="1" nodeType="withEffect">
                                  <p:stCondLst>
                                    <p:cond delay="0"/>
                                  </p:stCondLst>
                                  <p:childTnLst>
                                    <p:animMotion origin="layout" path="M 2.08333E-7 -1.48148E-6 L -0.02826 0.04005 C -0.03398 0.04908 -0.04271 0.05394 -0.05182 0.05394 C -0.06211 0.05394 -0.07057 0.04908 -0.0763 0.04005 L -0.10404 -1.48148E-6 " pathEditMode="relative" rAng="0" ptsTypes="AAAAA">
                                      <p:cBhvr>
                                        <p:cTn id="278" dur="1000" fill="hold"/>
                                        <p:tgtEl>
                                          <p:spTgt spid="104"/>
                                        </p:tgtEl>
                                        <p:attrNameLst>
                                          <p:attrName>ppt_x</p:attrName>
                                          <p:attrName>ppt_y</p:attrName>
                                        </p:attrNameLst>
                                      </p:cBhvr>
                                      <p:rCtr x="-5208" y="2685"/>
                                    </p:animMotion>
                                  </p:childTnLst>
                                </p:cTn>
                              </p:par>
                              <p:par>
                                <p:cTn id="279" presetID="37" presetClass="path" presetSubtype="0" accel="50000" decel="50000" fill="hold" grpId="1" nodeType="withEffect">
                                  <p:stCondLst>
                                    <p:cond delay="0"/>
                                  </p:stCondLst>
                                  <p:childTnLst>
                                    <p:animMotion origin="layout" path="M -0.00026 0.00023 L -0.01354 0.0213 C -0.01628 0.02593 -0.02031 0.02871 -0.02461 0.02871 C -0.02956 0.02871 -0.03346 0.02593 -0.0362 0.0213 L -0.04935 0.00023 " pathEditMode="relative" rAng="0" ptsTypes="AAAAA">
                                      <p:cBhvr>
                                        <p:cTn id="280" dur="1000" fill="hold"/>
                                        <p:tgtEl>
                                          <p:spTgt spid="99"/>
                                        </p:tgtEl>
                                        <p:attrNameLst>
                                          <p:attrName>ppt_x</p:attrName>
                                          <p:attrName>ppt_y</p:attrName>
                                        </p:attrNameLst>
                                      </p:cBhvr>
                                      <p:rCtr x="-2461" y="1412"/>
                                    </p:animMotion>
                                  </p:childTnLst>
                                </p:cTn>
                              </p:par>
                              <p:par>
                                <p:cTn id="281" presetID="37" presetClass="path" presetSubtype="0" accel="50000" decel="50000" fill="hold" grpId="1" nodeType="withEffect">
                                  <p:stCondLst>
                                    <p:cond delay="0"/>
                                  </p:stCondLst>
                                  <p:childTnLst>
                                    <p:animMotion origin="layout" path="M -3.75E-6 0.00046 L -0.02864 0.04051 C -0.03463 0.04954 -0.04349 0.0544 -0.05273 0.0544 C -0.06341 0.0544 -0.07187 0.04954 -0.07773 0.04051 L -0.10612 0.00046 " pathEditMode="relative" rAng="0" ptsTypes="AAAAA">
                                      <p:cBhvr>
                                        <p:cTn id="282" dur="1000" fill="hold"/>
                                        <p:tgtEl>
                                          <p:spTgt spid="106"/>
                                        </p:tgtEl>
                                        <p:attrNameLst>
                                          <p:attrName>ppt_x</p:attrName>
                                          <p:attrName>ppt_y</p:attrName>
                                        </p:attrNameLst>
                                      </p:cBhvr>
                                      <p:rCtr x="-5313" y="2685"/>
                                    </p:animMotion>
                                  </p:childTnLst>
                                </p:cTn>
                              </p:par>
                              <p:par>
                                <p:cTn id="283" presetID="37" presetClass="path" presetSubtype="0" accel="50000" decel="50000" fill="hold" grpId="1" nodeType="withEffect">
                                  <p:stCondLst>
                                    <p:cond delay="0"/>
                                  </p:stCondLst>
                                  <p:childTnLst>
                                    <p:animMotion origin="layout" path="M 6.25E-7 -3.7037E-6 L -0.02526 0.01389 C -0.03047 0.0169 -0.03828 0.01875 -0.04648 0.01875 C -0.05586 0.01875 -0.06341 0.0169 -0.06862 0.01389 L -0.09375 -3.7037E-6 " pathEditMode="relative" rAng="0" ptsTypes="AAAAA">
                                      <p:cBhvr>
                                        <p:cTn id="284" dur="1000" fill="hold"/>
                                        <p:tgtEl>
                                          <p:spTgt spid="103"/>
                                        </p:tgtEl>
                                        <p:attrNameLst>
                                          <p:attrName>ppt_x</p:attrName>
                                          <p:attrName>ppt_y</p:attrName>
                                        </p:attrNameLst>
                                      </p:cBhvr>
                                      <p:rCtr x="-4688" y="926"/>
                                    </p:animMotion>
                                  </p:childTnLst>
                                </p:cTn>
                              </p:par>
                              <p:par>
                                <p:cTn id="285" presetID="37" presetClass="path" presetSubtype="0" accel="50000" decel="50000" fill="hold" grpId="1" nodeType="withEffect">
                                  <p:stCondLst>
                                    <p:cond delay="0"/>
                                  </p:stCondLst>
                                  <p:childTnLst>
                                    <p:animMotion origin="layout" path="M 4.58333E-6 -1.11111E-6 L -0.02748 0.01713 C -0.03321 0.02107 -0.0418 0.02338 -0.05079 0.02338 C -0.06094 0.02338 -0.06915 0.02107 -0.07487 0.01713 L -0.10222 -1.11111E-6 " pathEditMode="relative" rAng="0" ptsTypes="AAAAA">
                                      <p:cBhvr>
                                        <p:cTn id="286" dur="1000" fill="hold"/>
                                        <p:tgtEl>
                                          <p:spTgt spid="105"/>
                                        </p:tgtEl>
                                        <p:attrNameLst>
                                          <p:attrName>ppt_x</p:attrName>
                                          <p:attrName>ppt_y</p:attrName>
                                        </p:attrNameLst>
                                      </p:cBhvr>
                                      <p:rCtr x="-5117" y="1157"/>
                                    </p:animMotion>
                                  </p:childTnLst>
                                </p:cTn>
                              </p:par>
                              <p:par>
                                <p:cTn id="287" presetID="37" presetClass="path" presetSubtype="0" accel="50000" decel="50000" fill="hold" grpId="1" nodeType="withEffect">
                                  <p:stCondLst>
                                    <p:cond delay="0"/>
                                  </p:stCondLst>
                                  <p:childTnLst>
                                    <p:animMotion origin="layout" path="M 0.00013 4.81481E-6 L -0.02135 0.03726 C -0.02578 0.04513 -0.03255 0.05046 -0.03945 0.05046 C -0.04713 0.05046 -0.05364 0.04513 -0.0582 0.03726 L -0.07916 4.81481E-6 " pathEditMode="relative" rAng="0" ptsTypes="AAAAA">
                                      <p:cBhvr>
                                        <p:cTn id="288" dur="1000" fill="hold"/>
                                        <p:tgtEl>
                                          <p:spTgt spid="102"/>
                                        </p:tgtEl>
                                        <p:attrNameLst>
                                          <p:attrName>ppt_x</p:attrName>
                                          <p:attrName>ppt_y</p:attrName>
                                        </p:attrNameLst>
                                      </p:cBhvr>
                                      <p:rCtr x="-3971" y="2523"/>
                                    </p:animMotion>
                                  </p:childTnLst>
                                </p:cTn>
                              </p:par>
                              <p:par>
                                <p:cTn id="289" presetID="43" presetClass="path" presetSubtype="0" accel="50000" decel="50000" fill="hold" grpId="2" nodeType="withEffect">
                                  <p:stCondLst>
                                    <p:cond delay="0"/>
                                  </p:stCondLst>
                                  <p:childTnLst>
                                    <p:animMotion origin="layout" path="M 2.70833E-6 0.00023 L -0.0293 0.00023 C -0.04245 0.00023 -0.05847 -0.01898 -0.05847 -0.03449 L -0.05847 -0.06922 " pathEditMode="relative" rAng="0" ptsTypes="AAAA">
                                      <p:cBhvr>
                                        <p:cTn id="290" dur="1000" fill="hold"/>
                                        <p:tgtEl>
                                          <p:spTgt spid="97"/>
                                        </p:tgtEl>
                                        <p:attrNameLst>
                                          <p:attrName>ppt_x</p:attrName>
                                          <p:attrName>ppt_y</p:attrName>
                                        </p:attrNameLst>
                                      </p:cBhvr>
                                      <p:rCtr x="-2930" y="-3472"/>
                                    </p:animMotion>
                                  </p:childTnLst>
                                </p:cTn>
                              </p:par>
                              <p:par>
                                <p:cTn id="291" presetID="43" presetClass="path" presetSubtype="0" accel="50000" decel="50000" fill="hold" grpId="1" nodeType="withEffect">
                                  <p:stCondLst>
                                    <p:cond delay="0"/>
                                  </p:stCondLst>
                                  <p:childTnLst>
                                    <p:animMotion origin="layout" path="M -2.5E-6 0.00046 L -0.02851 0.00046 C -0.0414 0.00046 -0.05703 -0.01296 -0.05703 -0.02384 L -0.05703 -0.04815 " pathEditMode="relative" rAng="0" ptsTypes="AAAA">
                                      <p:cBhvr>
                                        <p:cTn id="292" dur="1000" fill="hold"/>
                                        <p:tgtEl>
                                          <p:spTgt spid="100"/>
                                        </p:tgtEl>
                                        <p:attrNameLst>
                                          <p:attrName>ppt_x</p:attrName>
                                          <p:attrName>ppt_y</p:attrName>
                                        </p:attrNameLst>
                                      </p:cBhvr>
                                      <p:rCtr x="-2852" y="-2431"/>
                                    </p:animMotion>
                                  </p:childTnLst>
                                </p:cTn>
                              </p:par>
                              <p:par>
                                <p:cTn id="293" presetID="43" presetClass="path" presetSubtype="0" accel="50000" decel="50000" fill="hold" grpId="1" nodeType="withEffect">
                                  <p:stCondLst>
                                    <p:cond delay="0"/>
                                  </p:stCondLst>
                                  <p:childTnLst>
                                    <p:animMotion origin="layout" path="M 0.00026 -0.00023 L -0.04466 -0.00023 C -0.06471 -0.00023 -0.08932 -0.02801 -0.08932 -0.05 L -0.08932 -0.09977 " pathEditMode="relative" rAng="0" ptsTypes="AAAA">
                                      <p:cBhvr>
                                        <p:cTn id="294" dur="1000" fill="hold"/>
                                        <p:tgtEl>
                                          <p:spTgt spid="101"/>
                                        </p:tgtEl>
                                        <p:attrNameLst>
                                          <p:attrName>ppt_x</p:attrName>
                                          <p:attrName>ppt_y</p:attrName>
                                        </p:attrNameLst>
                                      </p:cBhvr>
                                      <p:rCtr x="-4479" y="-4977"/>
                                    </p:animMotion>
                                  </p:childTnLst>
                                </p:cTn>
                              </p:par>
                              <p:par>
                                <p:cTn id="295" presetID="43" presetClass="path" presetSubtype="0" accel="50000" decel="50000" fill="hold" grpId="1" nodeType="withEffect">
                                  <p:stCondLst>
                                    <p:cond delay="0"/>
                                  </p:stCondLst>
                                  <p:childTnLst>
                                    <p:animMotion origin="layout" path="M -3.54167E-6 -1.11111E-6 L -0.04479 -1.11111E-6 C -0.06484 -1.11111E-6 -0.08945 -0.01759 -0.08945 -0.03194 L -0.08945 -0.06366 " pathEditMode="relative" rAng="0" ptsTypes="AAAA">
                                      <p:cBhvr>
                                        <p:cTn id="296" dur="1000" fill="hold"/>
                                        <p:tgtEl>
                                          <p:spTgt spid="109"/>
                                        </p:tgtEl>
                                        <p:attrNameLst>
                                          <p:attrName>ppt_x</p:attrName>
                                          <p:attrName>ppt_y</p:attrName>
                                        </p:attrNameLst>
                                      </p:cBhvr>
                                      <p:rCtr x="-4479" y="-3194"/>
                                    </p:animMotion>
                                  </p:childTnLst>
                                </p:cTn>
                              </p:par>
                            </p:childTnLst>
                          </p:cTn>
                        </p:par>
                        <p:par>
                          <p:cTn id="297" fill="hold">
                            <p:stCondLst>
                              <p:cond delay="9000"/>
                            </p:stCondLst>
                            <p:childTnLst>
                              <p:par>
                                <p:cTn id="298" presetID="10" presetClass="exit" presetSubtype="0" fill="hold" grpId="2" nodeType="afterEffect">
                                  <p:stCondLst>
                                    <p:cond delay="0"/>
                                  </p:stCondLst>
                                  <p:childTnLst>
                                    <p:animEffect transition="out" filter="fade">
                                      <p:cBhvr>
                                        <p:cTn id="299" dur="500"/>
                                        <p:tgtEl>
                                          <p:spTgt spid="110"/>
                                        </p:tgtEl>
                                      </p:cBhvr>
                                    </p:animEffect>
                                    <p:set>
                                      <p:cBhvr>
                                        <p:cTn id="300" dur="1" fill="hold">
                                          <p:stCondLst>
                                            <p:cond delay="499"/>
                                          </p:stCondLst>
                                        </p:cTn>
                                        <p:tgtEl>
                                          <p:spTgt spid="110"/>
                                        </p:tgtEl>
                                        <p:attrNameLst>
                                          <p:attrName>style.visibility</p:attrName>
                                        </p:attrNameLst>
                                      </p:cBhvr>
                                      <p:to>
                                        <p:strVal val="hidden"/>
                                      </p:to>
                                    </p:set>
                                  </p:childTnLst>
                                </p:cTn>
                              </p:par>
                              <p:par>
                                <p:cTn id="301" presetID="10" presetClass="exit" presetSubtype="0" fill="hold" grpId="3"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 presetClass="entr" presetSubtype="0" fill="hold" grpId="0" nodeType="withEffect">
                                  <p:stCondLst>
                                    <p:cond delay="0"/>
                                  </p:stCondLst>
                                  <p:childTnLst>
                                    <p:set>
                                      <p:cBhvr>
                                        <p:cTn id="305" dur="1" fill="hold">
                                          <p:stCondLst>
                                            <p:cond delay="0"/>
                                          </p:stCondLst>
                                        </p:cTn>
                                        <p:tgtEl>
                                          <p:spTgt spid="84"/>
                                        </p:tgtEl>
                                        <p:attrNameLst>
                                          <p:attrName>style.visibility</p:attrName>
                                        </p:attrNameLst>
                                      </p:cBhvr>
                                      <p:to>
                                        <p:strVal val="visible"/>
                                      </p:to>
                                    </p:set>
                                  </p:childTnLst>
                                </p:cTn>
                              </p:par>
                              <p:par>
                                <p:cTn id="306" presetID="1" presetClass="entr" presetSubtype="0" fill="hold" grpId="0" nodeType="withEffect">
                                  <p:stCondLst>
                                    <p:cond delay="0"/>
                                  </p:stCondLst>
                                  <p:childTnLst>
                                    <p:set>
                                      <p:cBhvr>
                                        <p:cTn id="307" dur="1" fill="hold">
                                          <p:stCondLst>
                                            <p:cond delay="0"/>
                                          </p:stCondLst>
                                        </p:cTn>
                                        <p:tgtEl>
                                          <p:spTgt spid="85"/>
                                        </p:tgtEl>
                                        <p:attrNameLst>
                                          <p:attrName>style.visibility</p:attrName>
                                        </p:attrNameLst>
                                      </p:cBhvr>
                                      <p:to>
                                        <p:strVal val="visible"/>
                                      </p:to>
                                    </p:set>
                                  </p:childTnLst>
                                </p:cTn>
                              </p:par>
                            </p:childTnLst>
                          </p:cTn>
                        </p:par>
                        <p:par>
                          <p:cTn id="308" fill="hold">
                            <p:stCondLst>
                              <p:cond delay="9500"/>
                            </p:stCondLst>
                            <p:childTnLst>
                              <p:par>
                                <p:cTn id="309" presetID="42" presetClass="path" presetSubtype="0" accel="50000" decel="50000" fill="hold" grpId="1" nodeType="afterEffect">
                                  <p:stCondLst>
                                    <p:cond delay="0"/>
                                  </p:stCondLst>
                                  <p:childTnLst>
                                    <p:animMotion origin="layout" path="M -3.33333E-6 4.07407E-6 L -0.02591 -0.06227 " pathEditMode="relative" rAng="0" ptsTypes="AA">
                                      <p:cBhvr>
                                        <p:cTn id="310" dur="1000" fill="hold"/>
                                        <p:tgtEl>
                                          <p:spTgt spid="85"/>
                                        </p:tgtEl>
                                        <p:attrNameLst>
                                          <p:attrName>ppt_x</p:attrName>
                                          <p:attrName>ppt_y</p:attrName>
                                        </p:attrNameLst>
                                      </p:cBhvr>
                                      <p:rCtr x="-1302" y="-3125"/>
                                    </p:animMotion>
                                  </p:childTnLst>
                                </p:cTn>
                              </p:par>
                            </p:childTnLst>
                          </p:cTn>
                        </p:par>
                        <p:par>
                          <p:cTn id="311" fill="hold">
                            <p:stCondLst>
                              <p:cond delay="10500"/>
                            </p:stCondLst>
                            <p:childTnLst>
                              <p:par>
                                <p:cTn id="312" presetID="42" presetClass="path" presetSubtype="0" accel="50000" decel="50000" fill="hold" grpId="1" nodeType="afterEffect">
                                  <p:stCondLst>
                                    <p:cond delay="0"/>
                                  </p:stCondLst>
                                  <p:childTnLst>
                                    <p:animMotion origin="layout" path="M 3.75E-6 4.44444E-6 L 0.04817 0.05787 " pathEditMode="relative" rAng="0" ptsTypes="AA">
                                      <p:cBhvr>
                                        <p:cTn id="313" dur="1000" fill="hold"/>
                                        <p:tgtEl>
                                          <p:spTgt spid="84"/>
                                        </p:tgtEl>
                                        <p:attrNameLst>
                                          <p:attrName>ppt_x</p:attrName>
                                          <p:attrName>ppt_y</p:attrName>
                                        </p:attrNameLst>
                                      </p:cBhvr>
                                      <p:rCtr x="2396" y="2778"/>
                                    </p:animMotion>
                                  </p:childTnLst>
                                </p:cTn>
                              </p:par>
                            </p:childTnLst>
                          </p:cTn>
                        </p:par>
                        <p:par>
                          <p:cTn id="314" fill="hold">
                            <p:stCondLst>
                              <p:cond delay="11500"/>
                            </p:stCondLst>
                            <p:childTnLst>
                              <p:par>
                                <p:cTn id="315" presetID="26" presetClass="emph" presetSubtype="0" repeatCount="2000" fill="hold" grpId="1" nodeType="afterEffect">
                                  <p:stCondLst>
                                    <p:cond delay="0"/>
                                  </p:stCondLst>
                                  <p:childTnLst>
                                    <p:animEffect transition="out" filter="fade">
                                      <p:cBhvr>
                                        <p:cTn id="316" dur="1000" tmFilter="0, 0; .2, .5; .8, .5; 1, 0"/>
                                        <p:tgtEl>
                                          <p:spTgt spid="48"/>
                                        </p:tgtEl>
                                      </p:cBhvr>
                                    </p:animEffect>
                                    <p:animScale>
                                      <p:cBhvr>
                                        <p:cTn id="317" dur="500" autoRev="1" fill="hold"/>
                                        <p:tgtEl>
                                          <p:spTgt spid="48"/>
                                        </p:tgtEl>
                                      </p:cBhvr>
                                      <p:by x="105000" y="105000"/>
                                    </p:animScale>
                                  </p:childTnLst>
                                </p:cTn>
                              </p:par>
                              <p:par>
                                <p:cTn id="318" presetID="26" presetClass="emph" presetSubtype="0" repeatCount="2000" fill="hold" grpId="2" nodeType="withEffect">
                                  <p:stCondLst>
                                    <p:cond delay="0"/>
                                  </p:stCondLst>
                                  <p:childTnLst>
                                    <p:animEffect transition="out" filter="fade">
                                      <p:cBhvr>
                                        <p:cTn id="319" dur="1000" tmFilter="0, 0; .2, .5; .8, .5; 1, 0"/>
                                        <p:tgtEl>
                                          <p:spTgt spid="84"/>
                                        </p:tgtEl>
                                      </p:cBhvr>
                                    </p:animEffect>
                                    <p:animScale>
                                      <p:cBhvr>
                                        <p:cTn id="320" dur="500" autoRev="1" fill="hold"/>
                                        <p:tgtEl>
                                          <p:spTgt spid="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8" grpId="0" animBg="1"/>
      <p:bldP spid="48" grpId="1" animBg="1"/>
      <p:bldP spid="30" grpId="0" animBg="1"/>
      <p:bldP spid="30" grpId="1" animBg="1"/>
      <p:bldP spid="28" grpId="0" animBg="1"/>
      <p:bldP spid="28"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3" grpId="3"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93" grpId="0"/>
      <p:bldP spid="95" grpId="0"/>
      <p:bldP spid="97" grpId="0" animBg="1"/>
      <p:bldP spid="97" grpId="1" animBg="1"/>
      <p:bldP spid="97" grpId="2"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0" grpId="2" animBg="1"/>
      <p:bldP spid="111" grpId="0" animBg="1"/>
      <p:bldP spid="111" grpId="1" animBg="1"/>
      <p:bldP spid="112" grpId="0" animBg="1"/>
      <p:bldP spid="112" grpId="1" animBg="1"/>
      <p:bldP spid="84" grpId="0" animBg="1"/>
      <p:bldP spid="84" grpId="1" animBg="1"/>
      <p:bldP spid="84" grpId="2" animBg="1"/>
      <p:bldP spid="85" grpId="0" animBg="1"/>
      <p:bldP spid="85" grpId="1" animBg="1"/>
      <p:bldP spid="87" grpId="0"/>
      <p:bldP spid="87"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F2D0F08-7475-4700-975D-3C3F19B01C2E}"/>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descr="Table&#10;&#10;Description automatically generated with medium confidence">
            <a:extLst>
              <a:ext uri="{FF2B5EF4-FFF2-40B4-BE49-F238E27FC236}">
                <a16:creationId xmlns:a16="http://schemas.microsoft.com/office/drawing/2014/main" id="{63059444-0633-4B79-8B88-1896B47BB2C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4511"/>
          <a:stretch/>
        </p:blipFill>
        <p:spPr>
          <a:xfrm>
            <a:off x="0" y="-376519"/>
            <a:ext cx="12290613" cy="8118154"/>
          </a:xfrm>
          <a:prstGeom prst="rect">
            <a:avLst/>
          </a:prstGeom>
        </p:spPr>
      </p:pic>
      <p:sp>
        <p:nvSpPr>
          <p:cNvPr id="4" name="Title 1">
            <a:extLst>
              <a:ext uri="{FF2B5EF4-FFF2-40B4-BE49-F238E27FC236}">
                <a16:creationId xmlns:a16="http://schemas.microsoft.com/office/drawing/2014/main" id="{EDE1CA7C-098D-40EF-A46D-6811FA996BDF}"/>
              </a:ext>
            </a:extLst>
          </p:cNvPr>
          <p:cNvSpPr txBox="1">
            <a:spLocks/>
          </p:cNvSpPr>
          <p:nvPr/>
        </p:nvSpPr>
        <p:spPr>
          <a:xfrm>
            <a:off x="831850" y="1709738"/>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Ink Free" panose="03080402000500000000" pitchFamily="66" charset="0"/>
              </a:rPr>
              <a:t>But how does it modulate pain?</a:t>
            </a:r>
          </a:p>
        </p:txBody>
      </p:sp>
    </p:spTree>
    <p:extLst>
      <p:ext uri="{BB962C8B-B14F-4D97-AF65-F5344CB8AC3E}">
        <p14:creationId xmlns:p14="http://schemas.microsoft.com/office/powerpoint/2010/main" val="25312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withEffect">
                                  <p:stCondLst>
                                    <p:cond delay="0"/>
                                  </p:stCondLst>
                                  <p:childTnLst>
                                    <p:animEffect transition="out" filter="circle(out)">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2000"/>
                                        <p:tgtEl>
                                          <p:spTgt spid="82"/>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EB7F0971-2DD7-4A5A-BF1C-E3EF7FFE9D1F}"/>
              </a:ext>
            </a:extLst>
          </p:cNvPr>
          <p:cNvSpPr/>
          <p:nvPr/>
        </p:nvSpPr>
        <p:spPr>
          <a:xfrm rot="4805512">
            <a:off x="3416501" y="3002780"/>
            <a:ext cx="521208" cy="237744"/>
          </a:xfrm>
          <a:custGeom>
            <a:avLst/>
            <a:gdLst>
              <a:gd name="connsiteX0" fmla="*/ 0 w 521208"/>
              <a:gd name="connsiteY0" fmla="*/ 0 h 237744"/>
              <a:gd name="connsiteX1" fmla="*/ 521208 w 521208"/>
              <a:gd name="connsiteY1" fmla="*/ 0 h 237744"/>
              <a:gd name="connsiteX2" fmla="*/ 521208 w 521208"/>
              <a:gd name="connsiteY2" fmla="*/ 237744 h 237744"/>
              <a:gd name="connsiteX3" fmla="*/ 0 w 521208"/>
              <a:gd name="connsiteY3" fmla="*/ 237744 h 237744"/>
              <a:gd name="connsiteX4" fmla="*/ 0 w 521208"/>
              <a:gd name="connsiteY4" fmla="*/ 0 h 237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08" h="237744" fill="none" extrusionOk="0">
                <a:moveTo>
                  <a:pt x="0" y="0"/>
                </a:moveTo>
                <a:cubicBezTo>
                  <a:pt x="225368" y="-19767"/>
                  <a:pt x="378657" y="25617"/>
                  <a:pt x="521208" y="0"/>
                </a:cubicBezTo>
                <a:cubicBezTo>
                  <a:pt x="546352" y="101888"/>
                  <a:pt x="492773" y="141844"/>
                  <a:pt x="521208" y="237744"/>
                </a:cubicBezTo>
                <a:cubicBezTo>
                  <a:pt x="347583" y="240274"/>
                  <a:pt x="161646" y="177934"/>
                  <a:pt x="0" y="237744"/>
                </a:cubicBezTo>
                <a:cubicBezTo>
                  <a:pt x="-560" y="130666"/>
                  <a:pt x="8421" y="109446"/>
                  <a:pt x="0" y="0"/>
                </a:cubicBezTo>
                <a:close/>
              </a:path>
              <a:path w="521208" h="237744" stroke="0" extrusionOk="0">
                <a:moveTo>
                  <a:pt x="0" y="0"/>
                </a:moveTo>
                <a:cubicBezTo>
                  <a:pt x="229318" y="-6392"/>
                  <a:pt x="401789" y="18958"/>
                  <a:pt x="521208" y="0"/>
                </a:cubicBezTo>
                <a:cubicBezTo>
                  <a:pt x="534208" y="94968"/>
                  <a:pt x="515797" y="134662"/>
                  <a:pt x="521208" y="237744"/>
                </a:cubicBezTo>
                <a:cubicBezTo>
                  <a:pt x="361000" y="274300"/>
                  <a:pt x="203502" y="225058"/>
                  <a:pt x="0" y="237744"/>
                </a:cubicBezTo>
                <a:cubicBezTo>
                  <a:pt x="-16527" y="166502"/>
                  <a:pt x="23124" y="76824"/>
                  <a:pt x="0" y="0"/>
                </a:cubicBezTo>
                <a:close/>
              </a:path>
            </a:pathLst>
          </a:custGeom>
          <a:solidFill>
            <a:srgbClr val="FF66CC"/>
          </a:solidFill>
          <a:ln w="38100">
            <a:solidFill>
              <a:srgbClr val="FF33CC"/>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31996E3-68F1-40DD-A2ED-005D5700D93E}"/>
              </a:ext>
            </a:extLst>
          </p:cNvPr>
          <p:cNvSpPr txBox="1"/>
          <p:nvPr/>
        </p:nvSpPr>
        <p:spPr>
          <a:xfrm>
            <a:off x="2304465" y="2846695"/>
            <a:ext cx="825187" cy="369332"/>
          </a:xfrm>
          <a:prstGeom prst="rect">
            <a:avLst/>
          </a:prstGeom>
          <a:noFill/>
        </p:spPr>
        <p:txBody>
          <a:bodyPr wrap="square" rtlCol="0">
            <a:spAutoFit/>
          </a:bodyPr>
          <a:lstStyle/>
          <a:p>
            <a:r>
              <a:rPr lang="en-US" b="1" dirty="0">
                <a:latin typeface="Ink Free" panose="03080402000500000000" pitchFamily="66" charset="0"/>
              </a:rPr>
              <a:t>SNRI</a:t>
            </a:r>
          </a:p>
        </p:txBody>
      </p:sp>
      <p:cxnSp>
        <p:nvCxnSpPr>
          <p:cNvPr id="85" name="Straight Connector 84">
            <a:extLst>
              <a:ext uri="{FF2B5EF4-FFF2-40B4-BE49-F238E27FC236}">
                <a16:creationId xmlns:a16="http://schemas.microsoft.com/office/drawing/2014/main" id="{C53F5028-5597-42A8-93FA-12C7C852DC5B}"/>
              </a:ext>
            </a:extLst>
          </p:cNvPr>
          <p:cNvCxnSpPr>
            <a:cxnSpLocks/>
          </p:cNvCxnSpPr>
          <p:nvPr/>
        </p:nvCxnSpPr>
        <p:spPr>
          <a:xfrm>
            <a:off x="3023763" y="3033777"/>
            <a:ext cx="388536" cy="84306"/>
          </a:xfrm>
          <a:prstGeom prst="line">
            <a:avLst/>
          </a:prstGeom>
          <a:ln w="38100"/>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39DEDB31-3B08-4337-AD2A-275B7255743F}"/>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7" name="Straight Connector 86">
            <a:extLst>
              <a:ext uri="{FF2B5EF4-FFF2-40B4-BE49-F238E27FC236}">
                <a16:creationId xmlns:a16="http://schemas.microsoft.com/office/drawing/2014/main" id="{59B8ECC2-BA17-4FD9-91AC-113C11F7F412}"/>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745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10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100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3"/>
                                        </p:tgtEl>
                                      </p:cBhvr>
                                    </p:animEffect>
                                    <p:set>
                                      <p:cBhvr>
                                        <p:cTn id="51" dur="1" fill="hold">
                                          <p:stCondLst>
                                            <p:cond delay="499"/>
                                          </p:stCondLst>
                                        </p:cTn>
                                        <p:tgtEl>
                                          <p:spTgt spid="8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5"/>
                                        </p:tgtEl>
                                      </p:cBhvr>
                                    </p:animEffect>
                                    <p:set>
                                      <p:cBhvr>
                                        <p:cTn id="57" dur="1" fill="hold">
                                          <p:stCondLst>
                                            <p:cond delay="499"/>
                                          </p:stCondLst>
                                        </p:cTn>
                                        <p:tgtEl>
                                          <p:spTgt spid="8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86"/>
                                        </p:tgtEl>
                                      </p:cBhvr>
                                    </p:animEffect>
                                    <p:set>
                                      <p:cBhvr>
                                        <p:cTn id="60" dur="1" fill="hold">
                                          <p:stCondLst>
                                            <p:cond delay="499"/>
                                          </p:stCondLst>
                                        </p:cTn>
                                        <p:tgtEl>
                                          <p:spTgt spid="8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7"/>
                                        </p:tgtEl>
                                      </p:cBhvr>
                                    </p:animEffect>
                                    <p:set>
                                      <p:cBhvr>
                                        <p:cTn id="63" dur="1" fill="hold">
                                          <p:stCondLst>
                                            <p:cond delay="499"/>
                                          </p:stCondLst>
                                        </p:cTn>
                                        <p:tgtEl>
                                          <p:spTgt spid="87"/>
                                        </p:tgtEl>
                                        <p:attrNameLst>
                                          <p:attrName>style.visibility</p:attrName>
                                        </p:attrNameLst>
                                      </p:cBhvr>
                                      <p:to>
                                        <p:strVal val="hidden"/>
                                      </p:to>
                                    </p:set>
                                  </p:childTnLst>
                                </p:cTn>
                              </p:par>
                            </p:childTnLst>
                          </p:cTn>
                        </p:par>
                        <p:par>
                          <p:cTn id="64" fill="hold">
                            <p:stCondLst>
                              <p:cond delay="500"/>
                            </p:stCondLst>
                            <p:childTnLst>
                              <p:par>
                                <p:cTn id="65" presetID="50" presetClass="path" presetSubtype="0" accel="50000" decel="50000" fill="hold" grpId="1" nodeType="afterEffect">
                                  <p:stCondLst>
                                    <p:cond delay="0"/>
                                  </p:stCondLst>
                                  <p:childTnLst>
                                    <p:animMotion origin="layout" path="M -2.5E-6 -2.59259E-6 L 0.03451 -2.59259E-6 C 0.04987 -2.59259E-6 0.06901 0.04676 0.06901 0.08519 L 0.06901 0.17084 " pathEditMode="relative" rAng="0" ptsTypes="AAAA">
                                      <p:cBhvr>
                                        <p:cTn id="66" dur="1000" fill="hold"/>
                                        <p:tgtEl>
                                          <p:spTgt spid="48"/>
                                        </p:tgtEl>
                                        <p:attrNameLst>
                                          <p:attrName>ppt_x</p:attrName>
                                          <p:attrName>ppt_y</p:attrName>
                                        </p:attrNameLst>
                                      </p:cBhvr>
                                      <p:rCtr x="3451" y="8542"/>
                                    </p:animMotion>
                                  </p:childTnLst>
                                </p:cTn>
                              </p:par>
                            </p:childTnLst>
                          </p:cTn>
                        </p:par>
                        <p:par>
                          <p:cTn id="67" fill="hold">
                            <p:stCondLst>
                              <p:cond delay="1500"/>
                            </p:stCondLst>
                            <p:childTnLst>
                              <p:par>
                                <p:cTn id="6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9" dur="1000" fill="hold"/>
                                        <p:tgtEl>
                                          <p:spTgt spid="51"/>
                                        </p:tgtEl>
                                        <p:attrNameLst>
                                          <p:attrName>ppt_x</p:attrName>
                                          <p:attrName>ppt_y</p:attrName>
                                        </p:attrNameLst>
                                      </p:cBhvr>
                                      <p:rCtr x="-3190" y="12153"/>
                                    </p:animMotion>
                                  </p:childTnLst>
                                </p:cTn>
                              </p:par>
                              <p:par>
                                <p:cTn id="7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1" dur="1000" fill="hold"/>
                                        <p:tgtEl>
                                          <p:spTgt spid="55"/>
                                        </p:tgtEl>
                                        <p:attrNameLst>
                                          <p:attrName>ppt_x</p:attrName>
                                          <p:attrName>ppt_y</p:attrName>
                                        </p:attrNameLst>
                                      </p:cBhvr>
                                      <p:rCtr x="-6237" y="11667"/>
                                    </p:animMotion>
                                  </p:childTnLst>
                                </p:cTn>
                              </p:par>
                              <p:par>
                                <p:cTn id="7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3" dur="1000" fill="hold"/>
                                        <p:tgtEl>
                                          <p:spTgt spid="60"/>
                                        </p:tgtEl>
                                        <p:attrNameLst>
                                          <p:attrName>ppt_x</p:attrName>
                                          <p:attrName>ppt_y</p:attrName>
                                        </p:attrNameLst>
                                      </p:cBhvr>
                                      <p:rCtr x="-8359" y="11921"/>
                                    </p:animMotion>
                                  </p:childTnLst>
                                </p:cTn>
                              </p:par>
                              <p:par>
                                <p:cTn id="7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75" dur="1000" fill="hold"/>
                                        <p:tgtEl>
                                          <p:spTgt spid="57"/>
                                        </p:tgtEl>
                                        <p:attrNameLst>
                                          <p:attrName>ppt_x</p:attrName>
                                          <p:attrName>ppt_y</p:attrName>
                                        </p:attrNameLst>
                                      </p:cBhvr>
                                      <p:rCtr x="-7370" y="13611"/>
                                    </p:animMotion>
                                  </p:childTnLst>
                                </p:cTn>
                              </p:par>
                              <p:par>
                                <p:cTn id="7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7" dur="1000" fill="hold"/>
                                        <p:tgtEl>
                                          <p:spTgt spid="49"/>
                                        </p:tgtEl>
                                        <p:attrNameLst>
                                          <p:attrName>ppt_x</p:attrName>
                                          <p:attrName>ppt_y</p:attrName>
                                        </p:attrNameLst>
                                      </p:cBhvr>
                                      <p:rCtr x="-9388" y="10995"/>
                                    </p:animMotion>
                                  </p:childTnLst>
                                </p:cTn>
                              </p:par>
                              <p:par>
                                <p:cTn id="7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9" dur="1000" fill="hold"/>
                                        <p:tgtEl>
                                          <p:spTgt spid="58"/>
                                        </p:tgtEl>
                                        <p:attrNameLst>
                                          <p:attrName>ppt_x</p:attrName>
                                          <p:attrName>ppt_y</p:attrName>
                                        </p:attrNameLst>
                                      </p:cBhvr>
                                      <p:rCtr x="-5586" y="7593"/>
                                    </p:animMotion>
                                  </p:childTnLst>
                                </p:cTn>
                              </p:par>
                              <p:par>
                                <p:cTn id="8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1" dur="1000" fill="hold"/>
                                        <p:tgtEl>
                                          <p:spTgt spid="59"/>
                                        </p:tgtEl>
                                        <p:attrNameLst>
                                          <p:attrName>ppt_x</p:attrName>
                                          <p:attrName>ppt_y</p:attrName>
                                        </p:attrNameLst>
                                      </p:cBhvr>
                                      <p:rCtr x="-4284" y="10023"/>
                                    </p:animMotion>
                                  </p:childTnLst>
                                </p:cTn>
                              </p:par>
                              <p:par>
                                <p:cTn id="8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3" dur="1000" fill="hold"/>
                                        <p:tgtEl>
                                          <p:spTgt spid="53"/>
                                        </p:tgtEl>
                                        <p:attrNameLst>
                                          <p:attrName>ppt_x</p:attrName>
                                          <p:attrName>ppt_y</p:attrName>
                                        </p:attrNameLst>
                                      </p:cBhvr>
                                      <p:rCtr x="-5586" y="10162"/>
                                    </p:animMotion>
                                  </p:childTnLst>
                                </p:cTn>
                              </p:par>
                              <p:par>
                                <p:cTn id="8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5" dur="1000" fill="hold"/>
                                        <p:tgtEl>
                                          <p:spTgt spid="56"/>
                                        </p:tgtEl>
                                        <p:attrNameLst>
                                          <p:attrName>ppt_x</p:attrName>
                                          <p:attrName>ppt_y</p:attrName>
                                        </p:attrNameLst>
                                      </p:cBhvr>
                                      <p:rCtr x="-5404" y="8194"/>
                                    </p:animMotion>
                                  </p:childTnLst>
                                </p:cTn>
                              </p:par>
                            </p:childTnLst>
                          </p:cTn>
                        </p:par>
                        <p:par>
                          <p:cTn id="86" fill="hold">
                            <p:stCondLst>
                              <p:cond delay="2500"/>
                            </p:stCondLst>
                            <p:childTnLst>
                              <p:par>
                                <p:cTn id="87" presetID="42" presetClass="path" presetSubtype="0" accel="50000" decel="50000" fill="hold" nodeType="afterEffect">
                                  <p:stCondLst>
                                    <p:cond delay="0"/>
                                  </p:stCondLst>
                                  <p:childTnLst>
                                    <p:animMotion origin="layout" path="M -2.08333E-6 -7.40741E-7 L -0.0414 0.06644 " pathEditMode="relative" rAng="0" ptsTypes="AA">
                                      <p:cBhvr>
                                        <p:cTn id="88" dur="1000" fill="hold"/>
                                        <p:tgtEl>
                                          <p:spTgt spid="26"/>
                                        </p:tgtEl>
                                        <p:attrNameLst>
                                          <p:attrName>ppt_x</p:attrName>
                                          <p:attrName>ppt_y</p:attrName>
                                        </p:attrNameLst>
                                      </p:cBhvr>
                                      <p:rCtr x="-2070" y="3310"/>
                                    </p:animMotion>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400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26"/>
                                        </p:tgtEl>
                                        <p:attrNameLst>
                                          <p:attrName>style.visibility</p:attrName>
                                        </p:attrNameLst>
                                      </p:cBhvr>
                                      <p:to>
                                        <p:strVal val="hidden"/>
                                      </p:to>
                                    </p:set>
                                  </p:childTnLst>
                                </p:cTn>
                              </p:par>
                            </p:childTnLst>
                          </p:cTn>
                        </p:par>
                        <p:par>
                          <p:cTn id="132" fill="hold">
                            <p:stCondLst>
                              <p:cond delay="4000"/>
                            </p:stCondLst>
                            <p:childTnLst>
                              <p:par>
                                <p:cTn id="133" presetID="42" presetClass="path" presetSubtype="0" accel="50000" decel="50000" fill="hold" grpId="1" nodeType="afterEffect">
                                  <p:stCondLst>
                                    <p:cond delay="0"/>
                                  </p:stCondLst>
                                  <p:childTnLst>
                                    <p:animMotion origin="layout" path="M -1.45833E-6 -3.7037E-6 L 0.02552 0.14954 " pathEditMode="relative" rAng="0" ptsTypes="AA">
                                      <p:cBhvr>
                                        <p:cTn id="134" dur="1000" fill="hold"/>
                                        <p:tgtEl>
                                          <p:spTgt spid="46"/>
                                        </p:tgtEl>
                                        <p:attrNameLst>
                                          <p:attrName>ppt_x</p:attrName>
                                          <p:attrName>ppt_y</p:attrName>
                                        </p:attrNameLst>
                                      </p:cBhvr>
                                      <p:rCtr x="1276" y="7477"/>
                                    </p:animMotion>
                                  </p:childTnLst>
                                </p:cTn>
                              </p:par>
                              <p:par>
                                <p:cTn id="135" presetID="42" presetClass="path" presetSubtype="0" accel="50000" decel="50000" fill="hold" grpId="1" nodeType="withEffect">
                                  <p:stCondLst>
                                    <p:cond delay="0"/>
                                  </p:stCondLst>
                                  <p:childTnLst>
                                    <p:animMotion origin="layout" path="M 2.29167E-6 2.22222E-6 L -0.03972 0.16018 " pathEditMode="relative" rAng="0" ptsTypes="AA">
                                      <p:cBhvr>
                                        <p:cTn id="136" dur="1000" fill="hold"/>
                                        <p:tgtEl>
                                          <p:spTgt spid="45"/>
                                        </p:tgtEl>
                                        <p:attrNameLst>
                                          <p:attrName>ppt_x</p:attrName>
                                          <p:attrName>ppt_y</p:attrName>
                                        </p:attrNameLst>
                                      </p:cBhvr>
                                      <p:rCtr x="-1992" y="8009"/>
                                    </p:animMotion>
                                  </p:childTnLst>
                                </p:cTn>
                              </p:par>
                              <p:par>
                                <p:cTn id="137" presetID="42" presetClass="path" presetSubtype="0" accel="50000" decel="50000" fill="hold" grpId="1" nodeType="withEffect">
                                  <p:stCondLst>
                                    <p:cond delay="0"/>
                                  </p:stCondLst>
                                  <p:childTnLst>
                                    <p:animMotion origin="layout" path="M 4.16667E-7 -4.07407E-6 L 0.00208 0.23172 " pathEditMode="relative" rAng="0" ptsTypes="AA">
                                      <p:cBhvr>
                                        <p:cTn id="138" dur="1000" fill="hold"/>
                                        <p:tgtEl>
                                          <p:spTgt spid="37"/>
                                        </p:tgtEl>
                                        <p:attrNameLst>
                                          <p:attrName>ppt_x</p:attrName>
                                          <p:attrName>ppt_y</p:attrName>
                                        </p:attrNameLst>
                                      </p:cBhvr>
                                      <p:rCtr x="104" y="11574"/>
                                    </p:animMotion>
                                  </p:childTnLst>
                                </p:cTn>
                              </p:par>
                              <p:par>
                                <p:cTn id="139" presetID="42" presetClass="path" presetSubtype="0" accel="50000" decel="50000" fill="hold" grpId="1" nodeType="withEffect">
                                  <p:stCondLst>
                                    <p:cond delay="0"/>
                                  </p:stCondLst>
                                  <p:childTnLst>
                                    <p:animMotion origin="layout" path="M 4.16667E-7 -4.81481E-6 L -0.05208 0.19352 " pathEditMode="relative" rAng="0" ptsTypes="AA">
                                      <p:cBhvr>
                                        <p:cTn id="140" dur="1000" fill="hold"/>
                                        <p:tgtEl>
                                          <p:spTgt spid="33"/>
                                        </p:tgtEl>
                                        <p:attrNameLst>
                                          <p:attrName>ppt_x</p:attrName>
                                          <p:attrName>ppt_y</p:attrName>
                                        </p:attrNameLst>
                                      </p:cBhvr>
                                      <p:rCtr x="-2604" y="9676"/>
                                    </p:animMotion>
                                  </p:childTnLst>
                                </p:cTn>
                              </p:par>
                              <p:par>
                                <p:cTn id="141" presetID="42" presetClass="path" presetSubtype="0" accel="50000" decel="50000" fill="hold" grpId="1" nodeType="withEffect">
                                  <p:stCondLst>
                                    <p:cond delay="0"/>
                                  </p:stCondLst>
                                  <p:childTnLst>
                                    <p:animMotion origin="layout" path="M -1.45833E-6 2.96296E-6 L -0.07135 0.2331 " pathEditMode="relative" rAng="0" ptsTypes="AA">
                                      <p:cBhvr>
                                        <p:cTn id="142" dur="1000" fill="hold"/>
                                        <p:tgtEl>
                                          <p:spTgt spid="44"/>
                                        </p:tgtEl>
                                        <p:attrNameLst>
                                          <p:attrName>ppt_x</p:attrName>
                                          <p:attrName>ppt_y</p:attrName>
                                        </p:attrNameLst>
                                      </p:cBhvr>
                                      <p:rCtr x="-3568" y="11644"/>
                                    </p:animMotion>
                                  </p:childTnLst>
                                </p:cTn>
                              </p:par>
                              <p:par>
                                <p:cTn id="143" presetID="42" presetClass="path" presetSubtype="0" accel="50000" decel="50000" fill="hold" grpId="1" nodeType="withEffect">
                                  <p:stCondLst>
                                    <p:cond delay="0"/>
                                  </p:stCondLst>
                                  <p:childTnLst>
                                    <p:animMotion origin="layout" path="M 4.58333E-6 3.7037E-7 L 0.04583 0.2169 " pathEditMode="relative" rAng="0" ptsTypes="AA">
                                      <p:cBhvr>
                                        <p:cTn id="144" dur="1000" fill="hold"/>
                                        <p:tgtEl>
                                          <p:spTgt spid="42"/>
                                        </p:tgtEl>
                                        <p:attrNameLst>
                                          <p:attrName>ppt_x</p:attrName>
                                          <p:attrName>ppt_y</p:attrName>
                                        </p:attrNameLst>
                                      </p:cBhvr>
                                      <p:rCtr x="2292" y="10833"/>
                                    </p:animMotion>
                                  </p:childTnLst>
                                </p:cTn>
                              </p:par>
                              <p:par>
                                <p:cTn id="145" presetID="42" presetClass="path" presetSubtype="0" accel="50000" decel="50000" fill="hold" grpId="1" nodeType="withEffect">
                                  <p:stCondLst>
                                    <p:cond delay="0"/>
                                  </p:stCondLst>
                                  <p:childTnLst>
                                    <p:animMotion origin="layout" path="M 1.45833E-6 -1.85185E-6 L 0.01497 0.23102 " pathEditMode="relative" rAng="0" ptsTypes="AA">
                                      <p:cBhvr>
                                        <p:cTn id="146" dur="1000" fill="hold"/>
                                        <p:tgtEl>
                                          <p:spTgt spid="35"/>
                                        </p:tgtEl>
                                        <p:attrNameLst>
                                          <p:attrName>ppt_x</p:attrName>
                                          <p:attrName>ppt_y</p:attrName>
                                        </p:attrNameLst>
                                      </p:cBhvr>
                                      <p:rCtr x="742" y="11551"/>
                                    </p:animMotion>
                                  </p:childTnLst>
                                </p:cTn>
                              </p:par>
                              <p:par>
                                <p:cTn id="147" presetID="42" presetClass="path" presetSubtype="0" accel="50000" decel="50000" fill="hold" grpId="1" nodeType="withEffect">
                                  <p:stCondLst>
                                    <p:cond delay="0"/>
                                  </p:stCondLst>
                                  <p:childTnLst>
                                    <p:animMotion origin="layout" path="M -4.16667E-7 -2.96296E-6 L 0.08307 0.23796 " pathEditMode="relative" rAng="0" ptsTypes="AA">
                                      <p:cBhvr>
                                        <p:cTn id="148" dur="1000" fill="hold"/>
                                        <p:tgtEl>
                                          <p:spTgt spid="41"/>
                                        </p:tgtEl>
                                        <p:attrNameLst>
                                          <p:attrName>ppt_x</p:attrName>
                                          <p:attrName>ppt_y</p:attrName>
                                        </p:attrNameLst>
                                      </p:cBhvr>
                                      <p:rCtr x="4115" y="11921"/>
                                    </p:animMotion>
                                  </p:childTnLst>
                                </p:cTn>
                              </p:par>
                              <p:par>
                                <p:cTn id="149" presetID="42" presetClass="path" presetSubtype="0" accel="50000" decel="50000" fill="hold" grpId="1" nodeType="withEffect">
                                  <p:stCondLst>
                                    <p:cond delay="0"/>
                                  </p:stCondLst>
                                  <p:childTnLst>
                                    <p:animMotion origin="layout" path="M 3.75E-6 -3.7037E-7 L -0.0155 0.24398 " pathEditMode="relative" rAng="0" ptsTypes="AA">
                                      <p:cBhvr>
                                        <p:cTn id="150" dur="1000" fill="hold"/>
                                        <p:tgtEl>
                                          <p:spTgt spid="32"/>
                                        </p:tgtEl>
                                        <p:attrNameLst>
                                          <p:attrName>ppt_x</p:attrName>
                                          <p:attrName>ppt_y</p:attrName>
                                        </p:attrNameLst>
                                      </p:cBhvr>
                                      <p:rCtr x="-781" y="12199"/>
                                    </p:animMotion>
                                  </p:childTnLst>
                                </p:cTn>
                              </p:par>
                              <p:par>
                                <p:cTn id="151" presetID="42" presetClass="path" presetSubtype="0" accel="50000" decel="50000" fill="hold" grpId="1" nodeType="withEffect">
                                  <p:stCondLst>
                                    <p:cond delay="0"/>
                                  </p:stCondLst>
                                  <p:childTnLst>
                                    <p:animMotion origin="layout" path="M 7.03105E-17 4.81481E-6 L 0.03529 0.23079 " pathEditMode="relative" rAng="0" ptsTypes="AA">
                                      <p:cBhvr>
                                        <p:cTn id="152" dur="1000" fill="hold"/>
                                        <p:tgtEl>
                                          <p:spTgt spid="34"/>
                                        </p:tgtEl>
                                        <p:attrNameLst>
                                          <p:attrName>ppt_x</p:attrName>
                                          <p:attrName>ppt_y</p:attrName>
                                        </p:attrNameLst>
                                      </p:cBhvr>
                                      <p:rCtr x="1771" y="11505"/>
                                    </p:animMotion>
                                  </p:childTnLst>
                                </p:cTn>
                              </p:par>
                              <p:par>
                                <p:cTn id="153" presetID="42" presetClass="path" presetSubtype="0" accel="50000" decel="50000" fill="hold" grpId="1" nodeType="withEffect">
                                  <p:stCondLst>
                                    <p:cond delay="0"/>
                                  </p:stCondLst>
                                  <p:childTnLst>
                                    <p:animMotion origin="layout" path="M 5E-6 -4.81481E-6 L 0.0142 0.21436 " pathEditMode="relative" rAng="0" ptsTypes="AA">
                                      <p:cBhvr>
                                        <p:cTn id="154" dur="1000" fill="hold"/>
                                        <p:tgtEl>
                                          <p:spTgt spid="47"/>
                                        </p:tgtEl>
                                        <p:attrNameLst>
                                          <p:attrName>ppt_x</p:attrName>
                                          <p:attrName>ppt_y</p:attrName>
                                        </p:attrNameLst>
                                      </p:cBhvr>
                                      <p:rCtr x="703" y="10718"/>
                                    </p:animMotion>
                                  </p:childTnLst>
                                </p:cTn>
                              </p:par>
                              <p:par>
                                <p:cTn id="155" presetID="42" presetClass="path" presetSubtype="0" accel="50000" decel="50000" fill="hold" grpId="1" nodeType="withEffect">
                                  <p:stCondLst>
                                    <p:cond delay="0"/>
                                  </p:stCondLst>
                                  <p:childTnLst>
                                    <p:animMotion origin="layout" path="M 4.16667E-7 -1.48148E-6 L -0.00391 0.16713 " pathEditMode="relative" rAng="0" ptsTypes="AA">
                                      <p:cBhvr>
                                        <p:cTn id="156" dur="1000" fill="hold"/>
                                        <p:tgtEl>
                                          <p:spTgt spid="38"/>
                                        </p:tgtEl>
                                        <p:attrNameLst>
                                          <p:attrName>ppt_x</p:attrName>
                                          <p:attrName>ppt_y</p:attrName>
                                        </p:attrNameLst>
                                      </p:cBhvr>
                                      <p:rCtr x="-195" y="8356"/>
                                    </p:animMotion>
                                  </p:childTnLst>
                                </p:cTn>
                              </p:par>
                              <p:par>
                                <p:cTn id="157" presetID="42" presetClass="path" presetSubtype="0" accel="50000" decel="50000" fill="hold" grpId="1" nodeType="withEffect">
                                  <p:stCondLst>
                                    <p:cond delay="0"/>
                                  </p:stCondLst>
                                  <p:childTnLst>
                                    <p:animMotion origin="layout" path="M 1.04167E-6 -1.85185E-6 L -0.03971 0.29375 " pathEditMode="relative" rAng="0" ptsTypes="AA">
                                      <p:cBhvr>
                                        <p:cTn id="158" dur="1000" fill="hold"/>
                                        <p:tgtEl>
                                          <p:spTgt spid="43"/>
                                        </p:tgtEl>
                                        <p:attrNameLst>
                                          <p:attrName>ppt_x</p:attrName>
                                          <p:attrName>ppt_y</p:attrName>
                                        </p:attrNameLst>
                                      </p:cBhvr>
                                      <p:rCtr x="-1992" y="14676"/>
                                    </p:animMotion>
                                  </p:childTnLst>
                                </p:cTn>
                              </p:par>
                              <p:par>
                                <p:cTn id="159" presetID="42" presetClass="path" presetSubtype="0" accel="50000" decel="50000" fill="hold" grpId="1" nodeType="withEffect">
                                  <p:stCondLst>
                                    <p:cond delay="0"/>
                                  </p:stCondLst>
                                  <p:childTnLst>
                                    <p:animMotion origin="layout" path="M 4.58333E-6 3.7037E-6 L -0.00625 0.23379 " pathEditMode="relative" rAng="0" ptsTypes="AA">
                                      <p:cBhvr>
                                        <p:cTn id="160" dur="1000" fill="hold"/>
                                        <p:tgtEl>
                                          <p:spTgt spid="39"/>
                                        </p:tgtEl>
                                        <p:attrNameLst>
                                          <p:attrName>ppt_x</p:attrName>
                                          <p:attrName>ppt_y</p:attrName>
                                        </p:attrNameLst>
                                      </p:cBhvr>
                                      <p:rCtr x="-313" y="11690"/>
                                    </p:animMotion>
                                  </p:childTnLst>
                                </p:cTn>
                              </p:par>
                              <p:par>
                                <p:cTn id="161" presetID="42" presetClass="path" presetSubtype="0" accel="50000" decel="50000" fill="hold" grpId="1" nodeType="withEffect">
                                  <p:stCondLst>
                                    <p:cond delay="0"/>
                                  </p:stCondLst>
                                  <p:childTnLst>
                                    <p:animMotion origin="layout" path="M 4.16667E-7 -3.7037E-7 L 0.04089 0.22384 " pathEditMode="relative" rAng="0" ptsTypes="AA">
                                      <p:cBhvr>
                                        <p:cTn id="162" dur="1000" fill="hold"/>
                                        <p:tgtEl>
                                          <p:spTgt spid="31"/>
                                        </p:tgtEl>
                                        <p:attrNameLst>
                                          <p:attrName>ppt_x</p:attrName>
                                          <p:attrName>ppt_y</p:attrName>
                                        </p:attrNameLst>
                                      </p:cBhvr>
                                      <p:rCtr x="2044" y="11181"/>
                                    </p:animMotion>
                                  </p:childTnLst>
                                </p:cTn>
                              </p:par>
                              <p:par>
                                <p:cTn id="163" presetID="42" presetClass="path" presetSubtype="0" accel="50000" decel="50000" fill="hold" grpId="1" nodeType="withEffect">
                                  <p:stCondLst>
                                    <p:cond delay="0"/>
                                  </p:stCondLst>
                                  <p:childTnLst>
                                    <p:animMotion origin="layout" path="M -1.875E-6 4.81481E-6 L -0.02344 0.26597 " pathEditMode="relative" rAng="0" ptsTypes="AA">
                                      <p:cBhvr>
                                        <p:cTn id="164" dur="1000" fill="hold"/>
                                        <p:tgtEl>
                                          <p:spTgt spid="36"/>
                                        </p:tgtEl>
                                        <p:attrNameLst>
                                          <p:attrName>ppt_x</p:attrName>
                                          <p:attrName>ppt_y</p:attrName>
                                        </p:attrNameLst>
                                      </p:cBhvr>
                                      <p:rCtr x="-1172" y="13287"/>
                                    </p:animMotion>
                                  </p:childTnLst>
                                </p:cTn>
                              </p:par>
                              <p:par>
                                <p:cTn id="165" presetID="42" presetClass="path" presetSubtype="0" accel="50000" decel="50000" fill="hold" grpId="1" nodeType="withEffect">
                                  <p:stCondLst>
                                    <p:cond delay="0"/>
                                  </p:stCondLst>
                                  <p:childTnLst>
                                    <p:animMotion origin="layout" path="M -3.54167E-6 2.59259E-6 L -0.0164 0.25625 " pathEditMode="relative" rAng="0" ptsTypes="AA">
                                      <p:cBhvr>
                                        <p:cTn id="166" dur="1000" fill="hold"/>
                                        <p:tgtEl>
                                          <p:spTgt spid="40"/>
                                        </p:tgtEl>
                                        <p:attrNameLst>
                                          <p:attrName>ppt_x</p:attrName>
                                          <p:attrName>ppt_y</p:attrName>
                                        </p:attrNameLst>
                                      </p:cBhvr>
                                      <p:rCtr x="-820" y="12801"/>
                                    </p:animMotion>
                                  </p:childTnLst>
                                </p:cTn>
                              </p:par>
                            </p:childTnLst>
                          </p:cTn>
                        </p:par>
                        <p:par>
                          <p:cTn id="167" fill="hold">
                            <p:stCondLst>
                              <p:cond delay="5000"/>
                            </p:stCondLst>
                            <p:childTnLst>
                              <p:par>
                                <p:cTn id="168" presetID="50" presetClass="path" presetSubtype="0" accel="50000" decel="50000" fill="hold" grpId="0" nodeType="afterEffect">
                                  <p:stCondLst>
                                    <p:cond delay="0"/>
                                  </p:stCondLst>
                                  <p:childTnLst>
                                    <p:animMotion origin="layout" path="M 4.79167E-6 -2.22222E-6 L 0.00989 -2.22222E-6 C 0.01432 -2.22222E-6 0.02005 0.00672 0.02005 0.01227 L 0.02005 0.025 " pathEditMode="relative" rAng="0" ptsTypes="AAAA">
                                      <p:cBhvr>
                                        <p:cTn id="169" dur="1000" fill="hold"/>
                                        <p:tgtEl>
                                          <p:spTgt spid="69"/>
                                        </p:tgtEl>
                                        <p:attrNameLst>
                                          <p:attrName>ppt_x</p:attrName>
                                          <p:attrName>ppt_y</p:attrName>
                                        </p:attrNameLst>
                                      </p:cBhvr>
                                      <p:rCtr x="1003" y="1250"/>
                                    </p:animMotion>
                                  </p:childTnLst>
                                </p:cTn>
                              </p:par>
                              <p:par>
                                <p:cTn id="170" presetID="50" presetClass="path" presetSubtype="0" accel="50000" decel="50000" fill="hold" grpId="0" nodeType="withEffect">
                                  <p:stCondLst>
                                    <p:cond delay="0"/>
                                  </p:stCondLst>
                                  <p:childTnLst>
                                    <p:animMotion origin="layout" path="M 8.33333E-7 -3.7037E-7 L 0.022 -3.7037E-7 C 0.0319 -3.7037E-7 0.04427 0.01806 0.04427 0.0331 L 0.04427 0.06644 " pathEditMode="relative" rAng="0" ptsTypes="AAAA">
                                      <p:cBhvr>
                                        <p:cTn id="171" dur="1000" fill="hold"/>
                                        <p:tgtEl>
                                          <p:spTgt spid="27"/>
                                        </p:tgtEl>
                                        <p:attrNameLst>
                                          <p:attrName>ppt_x</p:attrName>
                                          <p:attrName>ppt_y</p:attrName>
                                        </p:attrNameLst>
                                      </p:cBhvr>
                                      <p:rCtr x="2214" y="3310"/>
                                    </p:animMotion>
                                  </p:childTnLst>
                                </p:cTn>
                              </p:par>
                              <p:par>
                                <p:cTn id="172" presetID="50" presetClass="path" presetSubtype="0" accel="50000" decel="50000" fill="hold" grpId="0" nodeType="withEffect">
                                  <p:stCondLst>
                                    <p:cond delay="0"/>
                                  </p:stCondLst>
                                  <p:childTnLst>
                                    <p:animMotion origin="layout" path="M 4.16667E-7 4.81481E-6 L -0.00755 4.81481E-6 C -0.01094 4.81481E-6 -0.01497 0.02314 -0.01497 0.04189 L -0.01497 0.08425 " pathEditMode="relative" rAng="0" ptsTypes="AAAA">
                                      <p:cBhvr>
                                        <p:cTn id="173" dur="1000" fill="hold"/>
                                        <p:tgtEl>
                                          <p:spTgt spid="75"/>
                                        </p:tgtEl>
                                        <p:attrNameLst>
                                          <p:attrName>ppt_x</p:attrName>
                                          <p:attrName>ppt_y</p:attrName>
                                        </p:attrNameLst>
                                      </p:cBhvr>
                                      <p:rCtr x="-755" y="4213"/>
                                    </p:animMotion>
                                  </p:childTnLst>
                                </p:cTn>
                              </p:par>
                              <p:par>
                                <p:cTn id="174" presetID="50" presetClass="path" presetSubtype="0" accel="50000" decel="50000" fill="hold" grpId="0" nodeType="withEffect">
                                  <p:stCondLst>
                                    <p:cond delay="0"/>
                                  </p:stCondLst>
                                  <p:childTnLst>
                                    <p:animMotion origin="layout" path="M 2.08333E-6 -4.44444E-6 L 0.01653 -4.44444E-6 C 0.02383 -4.44444E-6 0.03307 0.03334 0.03307 0.06065 L 0.03307 0.1213 " pathEditMode="relative" rAng="0" ptsTypes="AAAA">
                                      <p:cBhvr>
                                        <p:cTn id="175" dur="1000" fill="hold"/>
                                        <p:tgtEl>
                                          <p:spTgt spid="81"/>
                                        </p:tgtEl>
                                        <p:attrNameLst>
                                          <p:attrName>ppt_x</p:attrName>
                                          <p:attrName>ppt_y</p:attrName>
                                        </p:attrNameLst>
                                      </p:cBhvr>
                                      <p:rCtr x="1654"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48" grpId="0" animBg="1"/>
      <p:bldP spid="48" grpId="1" animBg="1"/>
      <p:bldP spid="84" grpId="0"/>
      <p:bldP spid="84" grpId="1"/>
      <p:bldP spid="8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Duloxetine</a:t>
            </a:r>
          </a:p>
          <a:p>
            <a:r>
              <a:rPr lang="en-US" dirty="0"/>
              <a:t>Venlafaxine</a:t>
            </a:r>
          </a:p>
          <a:p>
            <a:r>
              <a:rPr lang="en-US" dirty="0"/>
              <a:t>Desvenlafaxine</a:t>
            </a:r>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Diabetic peripheral neuropathy</a:t>
            </a:r>
          </a:p>
          <a:p>
            <a:r>
              <a:rPr lang="en-US" dirty="0"/>
              <a:t>Postherpetic neuralgia</a:t>
            </a:r>
          </a:p>
          <a:p>
            <a:r>
              <a:rPr lang="en-US" dirty="0"/>
              <a:t>Chronic low back pain</a:t>
            </a:r>
          </a:p>
          <a:p>
            <a:endParaRPr lang="en-US" dirty="0"/>
          </a:p>
        </p:txBody>
      </p:sp>
    </p:spTree>
    <p:extLst>
      <p:ext uri="{BB962C8B-B14F-4D97-AF65-F5344CB8AC3E}">
        <p14:creationId xmlns:p14="http://schemas.microsoft.com/office/powerpoint/2010/main" val="2062957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BD90BD-44F6-4C17-A048-5ED9AE880966}"/>
              </a:ext>
            </a:extLst>
          </p:cNvPr>
          <p:cNvSpPr/>
          <p:nvPr/>
        </p:nvSpPr>
        <p:spPr>
          <a:xfrm>
            <a:off x="0" y="1"/>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a:xfrm>
            <a:off x="3155576" y="365125"/>
            <a:ext cx="8198224" cy="1325563"/>
          </a:xfrm>
        </p:spPr>
        <p:txBody>
          <a:bodyPr/>
          <a:lstStyle/>
          <a:p>
            <a:r>
              <a:rPr lang="en-US" dirty="0">
                <a:latin typeface="Ink Free" panose="03080402000500000000" pitchFamily="66" charset="0"/>
              </a:rPr>
              <a:t>When to Reach for an Anti-Depressant</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a:xfrm>
            <a:off x="3155575" y="1825625"/>
            <a:ext cx="8198223" cy="4351338"/>
          </a:xfrm>
        </p:spPr>
        <p:txBody>
          <a:bodyPr/>
          <a:lstStyle/>
          <a:p>
            <a:r>
              <a:rPr lang="en-US" dirty="0"/>
              <a:t>Neuropathic pain</a:t>
            </a:r>
          </a:p>
          <a:p>
            <a:r>
              <a:rPr lang="en-US" dirty="0"/>
              <a:t>Concomitant depression/anxiety</a:t>
            </a:r>
          </a:p>
          <a:p>
            <a:r>
              <a:rPr lang="en-US" dirty="0"/>
              <a:t>Longer prognosis</a:t>
            </a:r>
          </a:p>
          <a:p>
            <a:r>
              <a:rPr lang="en-US" dirty="0"/>
              <a:t>Younger/more tolerant of anticholinergic side effects</a:t>
            </a:r>
          </a:p>
        </p:txBody>
      </p:sp>
      <p:sp>
        <p:nvSpPr>
          <p:cNvPr id="9" name="Rectangle: Rounded Corners 8">
            <a:extLst>
              <a:ext uri="{FF2B5EF4-FFF2-40B4-BE49-F238E27FC236}">
                <a16:creationId xmlns:a16="http://schemas.microsoft.com/office/drawing/2014/main" id="{022CCD3A-AAF3-420F-9AF7-56EB86C5031D}"/>
              </a:ext>
            </a:extLst>
          </p:cNvPr>
          <p:cNvSpPr/>
          <p:nvPr/>
        </p:nvSpPr>
        <p:spPr>
          <a:xfrm>
            <a:off x="384048" y="1077469"/>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 action="ppaction://hlinksldjump"/>
              </a:rPr>
              <a:t>Med List</a:t>
            </a:r>
            <a:endParaRPr lang="en-US" sz="3000" dirty="0">
              <a:latin typeface="Ink Free" panose="03080402000500000000" pitchFamily="66" charset="0"/>
            </a:endParaRPr>
          </a:p>
        </p:txBody>
      </p:sp>
      <p:sp>
        <p:nvSpPr>
          <p:cNvPr id="10" name="Rectangle: Rounded Corners 9">
            <a:extLst>
              <a:ext uri="{FF2B5EF4-FFF2-40B4-BE49-F238E27FC236}">
                <a16:creationId xmlns:a16="http://schemas.microsoft.com/office/drawing/2014/main" id="{2F8C02D0-89EC-4EC0-8E2B-3163F88D58BC}"/>
              </a:ext>
            </a:extLst>
          </p:cNvPr>
          <p:cNvSpPr/>
          <p:nvPr/>
        </p:nvSpPr>
        <p:spPr>
          <a:xfrm>
            <a:off x="384048" y="2708545"/>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3" action="ppaction://hlinksldjump"/>
              </a:rPr>
              <a:t>Return to Case 1</a:t>
            </a:r>
            <a:endParaRPr lang="en-US" sz="3000" dirty="0">
              <a:latin typeface="Ink Free" panose="03080402000500000000" pitchFamily="66" charset="0"/>
            </a:endParaRPr>
          </a:p>
        </p:txBody>
      </p:sp>
      <p:sp>
        <p:nvSpPr>
          <p:cNvPr id="11" name="Rectangle: Rounded Corners 10">
            <a:extLst>
              <a:ext uri="{FF2B5EF4-FFF2-40B4-BE49-F238E27FC236}">
                <a16:creationId xmlns:a16="http://schemas.microsoft.com/office/drawing/2014/main" id="{530D58D2-6E88-4438-A113-74678032E321}"/>
              </a:ext>
            </a:extLst>
          </p:cNvPr>
          <p:cNvSpPr/>
          <p:nvPr/>
        </p:nvSpPr>
        <p:spPr>
          <a:xfrm>
            <a:off x="429768" y="4339622"/>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4" action="ppaction://hlinksldjump"/>
              </a:rPr>
              <a:t>Return to Case 2</a:t>
            </a:r>
            <a:endParaRPr lang="en-US" sz="3000" dirty="0">
              <a:latin typeface="Ink Free" panose="03080402000500000000" pitchFamily="66" charset="0"/>
            </a:endParaRPr>
          </a:p>
        </p:txBody>
      </p:sp>
    </p:spTree>
    <p:extLst>
      <p:ext uri="{BB962C8B-B14F-4D97-AF65-F5344CB8AC3E}">
        <p14:creationId xmlns:p14="http://schemas.microsoft.com/office/powerpoint/2010/main" val="356864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Anti-Epileptics</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387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B365-AA27-4B01-858C-F23D0C9CB5EA}"/>
              </a:ext>
            </a:extLst>
          </p:cNvPr>
          <p:cNvSpPr>
            <a:spLocks noGrp="1"/>
          </p:cNvSpPr>
          <p:nvPr>
            <p:ph type="title"/>
          </p:nvPr>
        </p:nvSpPr>
        <p:spPr/>
        <p:txBody>
          <a:bodyPr/>
          <a:lstStyle/>
          <a:p>
            <a:r>
              <a:rPr lang="en-US" dirty="0">
                <a:latin typeface="Ink Free" panose="03080402000500000000" pitchFamily="66" charset="0"/>
              </a:rPr>
              <a:t>In Defense of Polypharmacy</a:t>
            </a:r>
          </a:p>
        </p:txBody>
      </p:sp>
      <p:sp>
        <p:nvSpPr>
          <p:cNvPr id="5" name="Title 1">
            <a:extLst>
              <a:ext uri="{FF2B5EF4-FFF2-40B4-BE49-F238E27FC236}">
                <a16:creationId xmlns:a16="http://schemas.microsoft.com/office/drawing/2014/main" id="{DABD490B-60AE-4A6A-A128-9729DE470FCA}"/>
              </a:ext>
            </a:extLst>
          </p:cNvPr>
          <p:cNvSpPr txBox="1">
            <a:spLocks/>
          </p:cNvSpPr>
          <p:nvPr/>
        </p:nvSpPr>
        <p:spPr>
          <a:xfrm>
            <a:off x="4311650" y="365124"/>
            <a:ext cx="34734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Ink Free" panose="03080402000500000000" pitchFamily="66" charset="0"/>
              </a:rPr>
              <a:t>Polypharmacy</a:t>
            </a:r>
          </a:p>
        </p:txBody>
      </p:sp>
      <p:sp>
        <p:nvSpPr>
          <p:cNvPr id="7" name="Title 1">
            <a:extLst>
              <a:ext uri="{FF2B5EF4-FFF2-40B4-BE49-F238E27FC236}">
                <a16:creationId xmlns:a16="http://schemas.microsoft.com/office/drawing/2014/main" id="{301CD078-AFD7-460C-9FC8-62F7B706A840}"/>
              </a:ext>
            </a:extLst>
          </p:cNvPr>
          <p:cNvSpPr txBox="1">
            <a:spLocks/>
          </p:cNvSpPr>
          <p:nvPr/>
        </p:nvSpPr>
        <p:spPr>
          <a:xfrm>
            <a:off x="4311650" y="2953542"/>
            <a:ext cx="347345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Ink Free" panose="03080402000500000000" pitchFamily="66" charset="0"/>
              </a:rPr>
              <a:t>Polymyalgia</a:t>
            </a:r>
          </a:p>
        </p:txBody>
      </p:sp>
      <p:sp>
        <p:nvSpPr>
          <p:cNvPr id="8" name="Title 1">
            <a:extLst>
              <a:ext uri="{FF2B5EF4-FFF2-40B4-BE49-F238E27FC236}">
                <a16:creationId xmlns:a16="http://schemas.microsoft.com/office/drawing/2014/main" id="{C06FCB03-5C84-4C09-8CDC-3C9CFD53548F}"/>
              </a:ext>
            </a:extLst>
          </p:cNvPr>
          <p:cNvSpPr txBox="1">
            <a:spLocks/>
          </p:cNvSpPr>
          <p:nvPr/>
        </p:nvSpPr>
        <p:spPr>
          <a:xfrm>
            <a:off x="4311650" y="2953542"/>
            <a:ext cx="347345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Ink Free" panose="03080402000500000000" pitchFamily="66" charset="0"/>
              </a:rPr>
              <a:t>Polycythemia</a:t>
            </a:r>
          </a:p>
        </p:txBody>
      </p:sp>
      <p:sp>
        <p:nvSpPr>
          <p:cNvPr id="6" name="Rectangle 5">
            <a:extLst>
              <a:ext uri="{FF2B5EF4-FFF2-40B4-BE49-F238E27FC236}">
                <a16:creationId xmlns:a16="http://schemas.microsoft.com/office/drawing/2014/main" id="{B2330A92-4D02-4A0D-A0FD-3EABF52967C7}"/>
              </a:ext>
            </a:extLst>
          </p:cNvPr>
          <p:cNvSpPr/>
          <p:nvPr/>
        </p:nvSpPr>
        <p:spPr>
          <a:xfrm>
            <a:off x="4375150" y="3290093"/>
            <a:ext cx="952500" cy="652463"/>
          </a:xfrm>
          <a:custGeom>
            <a:avLst/>
            <a:gdLst>
              <a:gd name="connsiteX0" fmla="*/ 0 w 952500"/>
              <a:gd name="connsiteY0" fmla="*/ 0 h 652463"/>
              <a:gd name="connsiteX1" fmla="*/ 485775 w 952500"/>
              <a:gd name="connsiteY1" fmla="*/ 0 h 652463"/>
              <a:gd name="connsiteX2" fmla="*/ 952500 w 952500"/>
              <a:gd name="connsiteY2" fmla="*/ 0 h 652463"/>
              <a:gd name="connsiteX3" fmla="*/ 952500 w 952500"/>
              <a:gd name="connsiteY3" fmla="*/ 339281 h 652463"/>
              <a:gd name="connsiteX4" fmla="*/ 952500 w 952500"/>
              <a:gd name="connsiteY4" fmla="*/ 652463 h 652463"/>
              <a:gd name="connsiteX5" fmla="*/ 466725 w 952500"/>
              <a:gd name="connsiteY5" fmla="*/ 652463 h 652463"/>
              <a:gd name="connsiteX6" fmla="*/ 0 w 952500"/>
              <a:gd name="connsiteY6" fmla="*/ 652463 h 652463"/>
              <a:gd name="connsiteX7" fmla="*/ 0 w 952500"/>
              <a:gd name="connsiteY7" fmla="*/ 332756 h 652463"/>
              <a:gd name="connsiteX8" fmla="*/ 0 w 952500"/>
              <a:gd name="connsiteY8"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0" h="652463" extrusionOk="0">
                <a:moveTo>
                  <a:pt x="0" y="0"/>
                </a:moveTo>
                <a:cubicBezTo>
                  <a:pt x="207667" y="-30774"/>
                  <a:pt x="386880" y="16245"/>
                  <a:pt x="485775" y="0"/>
                </a:cubicBezTo>
                <a:cubicBezTo>
                  <a:pt x="584670" y="-16245"/>
                  <a:pt x="778309" y="20253"/>
                  <a:pt x="952500" y="0"/>
                </a:cubicBezTo>
                <a:cubicBezTo>
                  <a:pt x="983375" y="81048"/>
                  <a:pt x="944676" y="259734"/>
                  <a:pt x="952500" y="339281"/>
                </a:cubicBezTo>
                <a:cubicBezTo>
                  <a:pt x="960324" y="418828"/>
                  <a:pt x="915518" y="497021"/>
                  <a:pt x="952500" y="652463"/>
                </a:cubicBezTo>
                <a:cubicBezTo>
                  <a:pt x="818059" y="660943"/>
                  <a:pt x="576109" y="622388"/>
                  <a:pt x="466725" y="652463"/>
                </a:cubicBezTo>
                <a:cubicBezTo>
                  <a:pt x="357342" y="682538"/>
                  <a:pt x="115940" y="616989"/>
                  <a:pt x="0" y="652463"/>
                </a:cubicBezTo>
                <a:cubicBezTo>
                  <a:pt x="-8805" y="569153"/>
                  <a:pt x="37199" y="474238"/>
                  <a:pt x="0" y="332756"/>
                </a:cubicBezTo>
                <a:cubicBezTo>
                  <a:pt x="-37199" y="191274"/>
                  <a:pt x="30444" y="143610"/>
                  <a:pt x="0" y="0"/>
                </a:cubicBezTo>
                <a:close/>
              </a:path>
            </a:pathLst>
          </a:custGeom>
          <a:noFill/>
          <a:ln w="38100">
            <a:solidFill>
              <a:srgbClr val="FF0000"/>
            </a:solidFill>
            <a:extLst>
              <a:ext uri="{C807C97D-BFC1-408E-A445-0C87EB9F89A2}">
                <ask:lineSketchStyleProps xmlns:ask="http://schemas.microsoft.com/office/drawing/2018/sketchyshapes" sd="621164838">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1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1.48148E-6 L 0.00026 0.37801 " pathEditMode="relative" rAng="0" ptsTypes="AA">
                                      <p:cBhvr>
                                        <p:cTn id="6" dur="2000" fill="hold"/>
                                        <p:tgtEl>
                                          <p:spTgt spid="5"/>
                                        </p:tgtEl>
                                        <p:attrNameLst>
                                          <p:attrName>ppt_x</p:attrName>
                                          <p:attrName>ppt_y</p:attrName>
                                        </p:attrNameLst>
                                      </p:cBhvr>
                                      <p:rCtr x="13" y="1888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8" grpId="0" animBg="1"/>
      <p:bldP spid="8" grpId="1"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5" descr="Old man using walker">
            <a:extLst>
              <a:ext uri="{FF2B5EF4-FFF2-40B4-BE49-F238E27FC236}">
                <a16:creationId xmlns:a16="http://schemas.microsoft.com/office/drawing/2014/main" id="{3505483D-D93D-48F6-B67A-168D95A9CF72}"/>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3" y="681037"/>
            <a:ext cx="2752393" cy="5710188"/>
          </a:xfrm>
          <a:prstGeom prst="rect">
            <a:avLst/>
          </a:prstGeom>
        </p:spPr>
      </p:pic>
      <p:sp>
        <p:nvSpPr>
          <p:cNvPr id="2" name="Title 1">
            <a:extLst>
              <a:ext uri="{FF2B5EF4-FFF2-40B4-BE49-F238E27FC236}">
                <a16:creationId xmlns:a16="http://schemas.microsoft.com/office/drawing/2014/main" id="{F32F4A7F-630A-4F15-8B7B-6208AF3B7980}"/>
              </a:ext>
            </a:extLst>
          </p:cNvPr>
          <p:cNvSpPr>
            <a:spLocks noGrp="1"/>
          </p:cNvSpPr>
          <p:nvPr>
            <p:ph type="title"/>
          </p:nvPr>
        </p:nvSpPr>
        <p:spPr/>
        <p:txBody>
          <a:bodyPr/>
          <a:lstStyle/>
          <a:p>
            <a:r>
              <a:rPr lang="en-US" dirty="0">
                <a:latin typeface="Ink Free" panose="03080402000500000000" pitchFamily="66" charset="0"/>
              </a:rPr>
              <a:t>Indications</a:t>
            </a:r>
          </a:p>
        </p:txBody>
      </p:sp>
      <p:sp>
        <p:nvSpPr>
          <p:cNvPr id="3" name="Content Placeholder 2">
            <a:extLst>
              <a:ext uri="{FF2B5EF4-FFF2-40B4-BE49-F238E27FC236}">
                <a16:creationId xmlns:a16="http://schemas.microsoft.com/office/drawing/2014/main" id="{AECD25F9-35FF-4E5D-9F83-883271A0AFB9}"/>
              </a:ext>
            </a:extLst>
          </p:cNvPr>
          <p:cNvSpPr>
            <a:spLocks noGrp="1"/>
          </p:cNvSpPr>
          <p:nvPr>
            <p:ph sz="half" idx="1"/>
          </p:nvPr>
        </p:nvSpPr>
        <p:spPr/>
        <p:txBody>
          <a:bodyPr/>
          <a:lstStyle/>
          <a:p>
            <a:r>
              <a:rPr lang="en-US" dirty="0"/>
              <a:t>Neuropathic pain</a:t>
            </a:r>
          </a:p>
        </p:txBody>
      </p:sp>
      <p:pic>
        <p:nvPicPr>
          <p:cNvPr id="6" name="Content Placeholder 5" descr="Old man using walker">
            <a:extLst>
              <a:ext uri="{FF2B5EF4-FFF2-40B4-BE49-F238E27FC236}">
                <a16:creationId xmlns:a16="http://schemas.microsoft.com/office/drawing/2014/main" id="{2A7DFEA9-E2F6-4DCA-9419-22F2658371C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4" y="681037"/>
            <a:ext cx="2752393" cy="5710188"/>
          </a:xfrm>
        </p:spPr>
      </p:pic>
      <p:pic>
        <p:nvPicPr>
          <p:cNvPr id="13" name="Content Placeholder 5" descr="Old man using walker">
            <a:extLst>
              <a:ext uri="{FF2B5EF4-FFF2-40B4-BE49-F238E27FC236}">
                <a16:creationId xmlns:a16="http://schemas.microsoft.com/office/drawing/2014/main" id="{CB34E8D7-B5E4-44DB-882A-E18FA946C79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5071" t="86378" r="57342" b="5475"/>
          <a:stretch/>
        </p:blipFill>
        <p:spPr>
          <a:xfrm>
            <a:off x="7675881" y="5613401"/>
            <a:ext cx="208834" cy="465203"/>
          </a:xfrm>
          <a:prstGeom prst="rect">
            <a:avLst/>
          </a:prstGeom>
        </p:spPr>
      </p:pic>
      <p:pic>
        <p:nvPicPr>
          <p:cNvPr id="14" name="Content Placeholder 5" descr="Old man using walker">
            <a:extLst>
              <a:ext uri="{FF2B5EF4-FFF2-40B4-BE49-F238E27FC236}">
                <a16:creationId xmlns:a16="http://schemas.microsoft.com/office/drawing/2014/main" id="{EF4017BB-F061-43E8-8A29-0F890F7D028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6882" t="85069" r="34838" b="4758"/>
          <a:stretch/>
        </p:blipFill>
        <p:spPr>
          <a:xfrm>
            <a:off x="8001000" y="5538587"/>
            <a:ext cx="503147" cy="580923"/>
          </a:xfrm>
          <a:prstGeom prst="rtTriangle">
            <a:avLst/>
          </a:prstGeom>
        </p:spPr>
      </p:pic>
      <p:pic>
        <p:nvPicPr>
          <p:cNvPr id="16" name="Graphic 15" descr="Lightning bolt with solid fill">
            <a:extLst>
              <a:ext uri="{FF2B5EF4-FFF2-40B4-BE49-F238E27FC236}">
                <a16:creationId xmlns:a16="http://schemas.microsoft.com/office/drawing/2014/main" id="{CCEF54F6-2B64-4F7A-A35D-EC33EA945F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735180">
            <a:off x="7395820" y="3408271"/>
            <a:ext cx="527966" cy="1265370"/>
          </a:xfrm>
          <a:prstGeom prst="rect">
            <a:avLst/>
          </a:prstGeom>
        </p:spPr>
      </p:pic>
    </p:spTree>
    <p:extLst>
      <p:ext uri="{BB962C8B-B14F-4D97-AF65-F5344CB8AC3E}">
        <p14:creationId xmlns:p14="http://schemas.microsoft.com/office/powerpoint/2010/main" val="4763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6" presetClass="emph" presetSubtype="0" repeatCount="4000" fill="hold" nodeType="withEffect">
                                  <p:stCondLst>
                                    <p:cond delay="0"/>
                                  </p:stCondLst>
                                  <p:childTnLst>
                                    <p:animEffect transition="out" filter="fade">
                                      <p:cBhvr>
                                        <p:cTn id="25" dur="1000" tmFilter="0, 0; .2, .5; .8, .5; 1, 0"/>
                                        <p:tgtEl>
                                          <p:spTgt spid="13"/>
                                        </p:tgtEl>
                                      </p:cBhvr>
                                    </p:animEffect>
                                    <p:animScale>
                                      <p:cBhvr>
                                        <p:cTn id="26" dur="500" autoRev="1" fill="hold"/>
                                        <p:tgtEl>
                                          <p:spTgt spid="13"/>
                                        </p:tgtEl>
                                      </p:cBhvr>
                                      <p:by x="105000" y="105000"/>
                                    </p:animScale>
                                  </p:childTnLst>
                                </p:cTn>
                              </p:par>
                              <p:par>
                                <p:cTn id="27" presetID="26" presetClass="emph" presetSubtype="0" repeatCount="4000" fill="hold" nodeType="withEffect">
                                  <p:stCondLst>
                                    <p:cond delay="0"/>
                                  </p:stCondLst>
                                  <p:childTnLst>
                                    <p:animEffect transition="out" filter="fade">
                                      <p:cBhvr>
                                        <p:cTn id="28" dur="1000" tmFilter="0, 0; .2, .5; .8, .5; 1, 0"/>
                                        <p:tgtEl>
                                          <p:spTgt spid="14"/>
                                        </p:tgtEl>
                                      </p:cBhvr>
                                    </p:animEffect>
                                    <p:animScale>
                                      <p:cBhvr>
                                        <p:cTn id="29" dur="500" autoRev="1" fill="hold"/>
                                        <p:tgtEl>
                                          <p:spTgt spid="14"/>
                                        </p:tgtEl>
                                      </p:cBhvr>
                                      <p:by x="105000" y="105000"/>
                                    </p:animScale>
                                  </p:childTnLst>
                                </p:cTn>
                              </p:par>
                              <p:par>
                                <p:cTn id="30" presetID="26" presetClass="emph" presetSubtype="0" repeatCount="4000" fill="hold" nodeType="withEffect">
                                  <p:stCondLst>
                                    <p:cond delay="0"/>
                                  </p:stCondLst>
                                  <p:childTnLst>
                                    <p:animEffect transition="out" filter="fade">
                                      <p:cBhvr>
                                        <p:cTn id="31" dur="1000" tmFilter="0, 0; .2, .5; .8, .5; 1, 0"/>
                                        <p:tgtEl>
                                          <p:spTgt spid="16"/>
                                        </p:tgtEl>
                                      </p:cBhvr>
                                    </p:animEffect>
                                    <p:animScale>
                                      <p:cBhvr>
                                        <p:cTn id="32"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Gabapentin</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67445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extLst>
              <a:ext uri="{FF2B5EF4-FFF2-40B4-BE49-F238E27FC236}">
                <a16:creationId xmlns:a16="http://schemas.microsoft.com/office/drawing/2014/main" id="{4D35C295-AED3-48E5-8408-09C156E336E3}"/>
              </a:ext>
            </a:extLst>
          </p:cNvPr>
          <p:cNvSpPr/>
          <p:nvPr/>
        </p:nvSpPr>
        <p:spPr>
          <a:xfrm rot="17780187">
            <a:off x="6493117" y="1015436"/>
            <a:ext cx="267830" cy="267830"/>
          </a:xfrm>
          <a:custGeom>
            <a:avLst/>
            <a:gdLst>
              <a:gd name="connsiteX0" fmla="*/ 0 w 267830"/>
              <a:gd name="connsiteY0" fmla="*/ 0 h 267830"/>
              <a:gd name="connsiteX1" fmla="*/ 95974 w 267830"/>
              <a:gd name="connsiteY1" fmla="*/ 0 h 267830"/>
              <a:gd name="connsiteX2" fmla="*/ 95974 w 267830"/>
              <a:gd name="connsiteY2" fmla="*/ 182869 h 267830"/>
              <a:gd name="connsiteX3" fmla="*/ 267830 w 267830"/>
              <a:gd name="connsiteY3" fmla="*/ 182869 h 267830"/>
              <a:gd name="connsiteX4" fmla="*/ 267830 w 267830"/>
              <a:gd name="connsiteY4" fmla="*/ 267830 h 267830"/>
              <a:gd name="connsiteX5" fmla="*/ 0 w 267830"/>
              <a:gd name="connsiteY5" fmla="*/ 267830 h 267830"/>
              <a:gd name="connsiteX6" fmla="*/ 0 w 267830"/>
              <a:gd name="connsiteY6" fmla="*/ 0 h 2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30" h="267830" fill="none" extrusionOk="0">
                <a:moveTo>
                  <a:pt x="0" y="0"/>
                </a:moveTo>
                <a:cubicBezTo>
                  <a:pt x="20114" y="-2245"/>
                  <a:pt x="62350" y="10355"/>
                  <a:pt x="95974" y="0"/>
                </a:cubicBezTo>
                <a:cubicBezTo>
                  <a:pt x="97740" y="81134"/>
                  <a:pt x="74144" y="103567"/>
                  <a:pt x="95974" y="182869"/>
                </a:cubicBezTo>
                <a:cubicBezTo>
                  <a:pt x="157974" y="172319"/>
                  <a:pt x="231872" y="199090"/>
                  <a:pt x="267830" y="182869"/>
                </a:cubicBezTo>
                <a:cubicBezTo>
                  <a:pt x="271167" y="203344"/>
                  <a:pt x="260594" y="234913"/>
                  <a:pt x="267830" y="267830"/>
                </a:cubicBezTo>
                <a:cubicBezTo>
                  <a:pt x="143105" y="288618"/>
                  <a:pt x="125712" y="260582"/>
                  <a:pt x="0" y="267830"/>
                </a:cubicBezTo>
                <a:cubicBezTo>
                  <a:pt x="-11505" y="187244"/>
                  <a:pt x="29777" y="62733"/>
                  <a:pt x="0" y="0"/>
                </a:cubicBezTo>
                <a:close/>
              </a:path>
              <a:path w="267830" h="267830" stroke="0" extrusionOk="0">
                <a:moveTo>
                  <a:pt x="0" y="0"/>
                </a:moveTo>
                <a:cubicBezTo>
                  <a:pt x="43311" y="-1857"/>
                  <a:pt x="72193" y="1740"/>
                  <a:pt x="95974" y="0"/>
                </a:cubicBezTo>
                <a:cubicBezTo>
                  <a:pt x="111925" y="49092"/>
                  <a:pt x="81881" y="104936"/>
                  <a:pt x="95974" y="182869"/>
                </a:cubicBezTo>
                <a:cubicBezTo>
                  <a:pt x="173510" y="173972"/>
                  <a:pt x="199250" y="200440"/>
                  <a:pt x="267830" y="182869"/>
                </a:cubicBezTo>
                <a:cubicBezTo>
                  <a:pt x="276373" y="217865"/>
                  <a:pt x="257996" y="234771"/>
                  <a:pt x="267830" y="267830"/>
                </a:cubicBezTo>
                <a:cubicBezTo>
                  <a:pt x="134203" y="295878"/>
                  <a:pt x="57586" y="251445"/>
                  <a:pt x="0" y="267830"/>
                </a:cubicBezTo>
                <a:cubicBezTo>
                  <a:pt x="-24702" y="148219"/>
                  <a:pt x="24511" y="81802"/>
                  <a:pt x="0" y="0"/>
                </a:cubicBezTo>
                <a:close/>
              </a:path>
            </a:pathLst>
          </a:custGeom>
          <a:ln w="38100">
            <a:extLst>
              <a:ext uri="{C807C97D-BFC1-408E-A445-0C87EB9F89A2}">
                <ask:lineSketchStyleProps xmlns:ask="http://schemas.microsoft.com/office/drawing/2018/sketchyshapes" sd="1219033472">
                  <a:prstGeom prst="corner">
                    <a:avLst>
                      <a:gd name="adj1" fmla="val 31722"/>
                      <a:gd name="adj2" fmla="val 3583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51BB2C00-C136-4385-8B84-49F512F30A19}"/>
              </a:ext>
            </a:extLst>
          </p:cNvPr>
          <p:cNvSpPr txBox="1"/>
          <p:nvPr/>
        </p:nvSpPr>
        <p:spPr>
          <a:xfrm>
            <a:off x="7253804" y="1610131"/>
            <a:ext cx="2520686"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21 Subunit</a:t>
            </a:r>
            <a:endParaRPr lang="en-US" b="1" dirty="0">
              <a:latin typeface="Ink Free" panose="03080402000500000000" pitchFamily="66" charset="0"/>
            </a:endParaRPr>
          </a:p>
        </p:txBody>
      </p:sp>
      <p:cxnSp>
        <p:nvCxnSpPr>
          <p:cNvPr id="68" name="Straight Connector 67">
            <a:extLst>
              <a:ext uri="{FF2B5EF4-FFF2-40B4-BE49-F238E27FC236}">
                <a16:creationId xmlns:a16="http://schemas.microsoft.com/office/drawing/2014/main" id="{EF4BA7D5-A7CC-494E-BCE5-F6C5F0E82C5B}"/>
              </a:ext>
            </a:extLst>
          </p:cNvPr>
          <p:cNvCxnSpPr>
            <a:cxnSpLocks/>
            <a:stCxn id="29" idx="1"/>
            <a:endCxn id="67" idx="1"/>
          </p:cNvCxnSpPr>
          <p:nvPr/>
        </p:nvCxnSpPr>
        <p:spPr>
          <a:xfrm>
            <a:off x="6747047" y="1208761"/>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69" name="Cylinder 68">
            <a:extLst>
              <a:ext uri="{FF2B5EF4-FFF2-40B4-BE49-F238E27FC236}">
                <a16:creationId xmlns:a16="http://schemas.microsoft.com/office/drawing/2014/main" id="{FD90FD24-8F56-4CB8-8136-4DABCA7D4256}"/>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47E0ED43-0085-4108-A1C7-F84F5B84C9B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800ED2B3-46B1-4FAC-8E71-93290327DFD5}"/>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7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1"/>
                                        </p:tgtEl>
                                      </p:cBhvr>
                                    </p:animEffect>
                                    <p:set>
                                      <p:cBhvr>
                                        <p:cTn id="31" dur="1" fill="hold">
                                          <p:stCondLst>
                                            <p:cond delay="499"/>
                                          </p:stCondLst>
                                        </p:cTn>
                                        <p:tgtEl>
                                          <p:spTgt spid="7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2"/>
                                        </p:tgtEl>
                                      </p:cBhvr>
                                    </p:animEffect>
                                    <p:set>
                                      <p:cBhvr>
                                        <p:cTn id="40" dur="1" fill="hold">
                                          <p:stCondLst>
                                            <p:cond delay="499"/>
                                          </p:stCondLst>
                                        </p:cTn>
                                        <p:tgtEl>
                                          <p:spTgt spid="62"/>
                                        </p:tgtEl>
                                        <p:attrNameLst>
                                          <p:attrName>style.visibility</p:attrName>
                                        </p:attrNameLst>
                                      </p:cBhvr>
                                      <p:to>
                                        <p:strVal val="hidden"/>
                                      </p:to>
                                    </p:set>
                                  </p:childTnLst>
                                </p:cTn>
                              </p:par>
                            </p:childTnLst>
                          </p:cTn>
                        </p:par>
                        <p:par>
                          <p:cTn id="41" fill="hold">
                            <p:stCondLst>
                              <p:cond delay="500"/>
                            </p:stCondLst>
                            <p:childTnLst>
                              <p:par>
                                <p:cTn id="42"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3" dur="2000" fill="hold"/>
                                        <p:tgtEl>
                                          <p:spTgt spid="51"/>
                                        </p:tgtEl>
                                        <p:attrNameLst>
                                          <p:attrName>ppt_x</p:attrName>
                                          <p:attrName>ppt_y</p:attrName>
                                        </p:attrNameLst>
                                      </p:cBhvr>
                                      <p:rCtr x="-3190" y="12153"/>
                                    </p:animMotion>
                                  </p:childTnLst>
                                </p:cTn>
                              </p:par>
                              <p:par>
                                <p:cTn id="44"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45" dur="2000" fill="hold"/>
                                        <p:tgtEl>
                                          <p:spTgt spid="55"/>
                                        </p:tgtEl>
                                        <p:attrNameLst>
                                          <p:attrName>ppt_x</p:attrName>
                                          <p:attrName>ppt_y</p:attrName>
                                        </p:attrNameLst>
                                      </p:cBhvr>
                                      <p:rCtr x="-6237" y="11667"/>
                                    </p:animMotion>
                                  </p:childTnLst>
                                </p:cTn>
                              </p:par>
                              <p:par>
                                <p:cTn id="46"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47" dur="2000" fill="hold"/>
                                        <p:tgtEl>
                                          <p:spTgt spid="60"/>
                                        </p:tgtEl>
                                        <p:attrNameLst>
                                          <p:attrName>ppt_x</p:attrName>
                                          <p:attrName>ppt_y</p:attrName>
                                        </p:attrNameLst>
                                      </p:cBhvr>
                                      <p:rCtr x="-8359" y="11921"/>
                                    </p:animMotion>
                                  </p:childTnLst>
                                </p:cTn>
                              </p:par>
                              <p:par>
                                <p:cTn id="48"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49" dur="2000" fill="hold"/>
                                        <p:tgtEl>
                                          <p:spTgt spid="57"/>
                                        </p:tgtEl>
                                        <p:attrNameLst>
                                          <p:attrName>ppt_x</p:attrName>
                                          <p:attrName>ppt_y</p:attrName>
                                        </p:attrNameLst>
                                      </p:cBhvr>
                                      <p:rCtr x="-7370" y="13611"/>
                                    </p:animMotion>
                                  </p:childTnLst>
                                </p:cTn>
                              </p:par>
                              <p:par>
                                <p:cTn id="50"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1" dur="2000" fill="hold"/>
                                        <p:tgtEl>
                                          <p:spTgt spid="49"/>
                                        </p:tgtEl>
                                        <p:attrNameLst>
                                          <p:attrName>ppt_x</p:attrName>
                                          <p:attrName>ppt_y</p:attrName>
                                        </p:attrNameLst>
                                      </p:cBhvr>
                                      <p:rCtr x="-9388" y="10995"/>
                                    </p:animMotion>
                                  </p:childTnLst>
                                </p:cTn>
                              </p:par>
                              <p:par>
                                <p:cTn id="52"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3" dur="2000" fill="hold"/>
                                        <p:tgtEl>
                                          <p:spTgt spid="58"/>
                                        </p:tgtEl>
                                        <p:attrNameLst>
                                          <p:attrName>ppt_x</p:attrName>
                                          <p:attrName>ppt_y</p:attrName>
                                        </p:attrNameLst>
                                      </p:cBhvr>
                                      <p:rCtr x="-5586" y="7593"/>
                                    </p:animMotion>
                                  </p:childTnLst>
                                </p:cTn>
                              </p:par>
                              <p:par>
                                <p:cTn id="54"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55" dur="2000" fill="hold"/>
                                        <p:tgtEl>
                                          <p:spTgt spid="59"/>
                                        </p:tgtEl>
                                        <p:attrNameLst>
                                          <p:attrName>ppt_x</p:attrName>
                                          <p:attrName>ppt_y</p:attrName>
                                        </p:attrNameLst>
                                      </p:cBhvr>
                                      <p:rCtr x="-4284" y="10023"/>
                                    </p:animMotion>
                                  </p:childTnLst>
                                </p:cTn>
                              </p:par>
                              <p:par>
                                <p:cTn id="56"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57" dur="2000" fill="hold"/>
                                        <p:tgtEl>
                                          <p:spTgt spid="53"/>
                                        </p:tgtEl>
                                        <p:attrNameLst>
                                          <p:attrName>ppt_x</p:attrName>
                                          <p:attrName>ppt_y</p:attrName>
                                        </p:attrNameLst>
                                      </p:cBhvr>
                                      <p:rCtr x="-5586" y="10162"/>
                                    </p:animMotion>
                                  </p:childTnLst>
                                </p:cTn>
                              </p:par>
                              <p:par>
                                <p:cTn id="58"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59" dur="2000" fill="hold"/>
                                        <p:tgtEl>
                                          <p:spTgt spid="56"/>
                                        </p:tgtEl>
                                        <p:attrNameLst>
                                          <p:attrName>ppt_x</p:attrName>
                                          <p:attrName>ppt_y</p:attrName>
                                        </p:attrNameLst>
                                      </p:cBhvr>
                                      <p:rCtr x="-5404" y="8194"/>
                                    </p:animMotion>
                                  </p:childTnLst>
                                </p:cTn>
                              </p:par>
                            </p:childTnLst>
                          </p:cTn>
                        </p:par>
                        <p:par>
                          <p:cTn id="60" fill="hold">
                            <p:stCondLst>
                              <p:cond delay="2500"/>
                            </p:stCondLst>
                            <p:childTnLst>
                              <p:par>
                                <p:cTn id="61" presetID="42" presetClass="path" presetSubtype="0" accel="50000" decel="50000" fill="hold" nodeType="afterEffect">
                                  <p:stCondLst>
                                    <p:cond delay="0"/>
                                  </p:stCondLst>
                                  <p:childTnLst>
                                    <p:animMotion origin="layout" path="M -2.08333E-6 -7.40741E-7 L -0.0414 0.06644 " pathEditMode="relative" rAng="0" ptsTypes="AA">
                                      <p:cBhvr>
                                        <p:cTn id="62" dur="2000" fill="hold"/>
                                        <p:tgtEl>
                                          <p:spTgt spid="26"/>
                                        </p:tgtEl>
                                        <p:attrNameLst>
                                          <p:attrName>ppt_x</p:attrName>
                                          <p:attrName>ppt_y</p:attrName>
                                        </p:attrNameLst>
                                      </p:cBhvr>
                                      <p:rCtr x="-2070" y="3310"/>
                                    </p:animMotion>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5000"/>
                            </p:stCondLst>
                            <p:childTnLst>
                              <p:par>
                                <p:cTn id="68" presetID="1"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26"/>
                                        </p:tgtEl>
                                        <p:attrNameLst>
                                          <p:attrName>style.visibility</p:attrName>
                                        </p:attrNameLst>
                                      </p:cBhvr>
                                      <p:to>
                                        <p:strVal val="hidden"/>
                                      </p:to>
                                    </p:set>
                                  </p:childTnLst>
                                </p:cTn>
                              </p:par>
                            </p:childTnLst>
                          </p:cTn>
                        </p:par>
                        <p:par>
                          <p:cTn id="106" fill="hold">
                            <p:stCondLst>
                              <p:cond delay="5000"/>
                            </p:stCondLst>
                            <p:childTnLst>
                              <p:par>
                                <p:cTn id="107" presetID="42" presetClass="path" presetSubtype="0" accel="50000" decel="50000" fill="hold" grpId="1" nodeType="afterEffect">
                                  <p:stCondLst>
                                    <p:cond delay="0"/>
                                  </p:stCondLst>
                                  <p:childTnLst>
                                    <p:animMotion origin="layout" path="M -1.45833E-6 -3.7037E-6 L 0.02643 0.15926 " pathEditMode="relative" rAng="0" ptsTypes="AA">
                                      <p:cBhvr>
                                        <p:cTn id="108" dur="2000" fill="hold"/>
                                        <p:tgtEl>
                                          <p:spTgt spid="46"/>
                                        </p:tgtEl>
                                        <p:attrNameLst>
                                          <p:attrName>ppt_x</p:attrName>
                                          <p:attrName>ppt_y</p:attrName>
                                        </p:attrNameLst>
                                      </p:cBhvr>
                                      <p:rCtr x="1315" y="7963"/>
                                    </p:animMotion>
                                  </p:childTnLst>
                                </p:cTn>
                              </p:par>
                              <p:par>
                                <p:cTn id="109" presetID="42" presetClass="path" presetSubtype="0" accel="50000" decel="50000" fill="hold" grpId="1" nodeType="withEffect">
                                  <p:stCondLst>
                                    <p:cond delay="0"/>
                                  </p:stCondLst>
                                  <p:childTnLst>
                                    <p:animMotion origin="layout" path="M 2.29167E-6 2.22222E-6 L -0.03021 0.14467 " pathEditMode="relative" rAng="0" ptsTypes="AA">
                                      <p:cBhvr>
                                        <p:cTn id="110" dur="2000" fill="hold"/>
                                        <p:tgtEl>
                                          <p:spTgt spid="45"/>
                                        </p:tgtEl>
                                        <p:attrNameLst>
                                          <p:attrName>ppt_x</p:attrName>
                                          <p:attrName>ppt_y</p:attrName>
                                        </p:attrNameLst>
                                      </p:cBhvr>
                                      <p:rCtr x="-1510" y="7222"/>
                                    </p:animMotion>
                                  </p:childTnLst>
                                </p:cTn>
                              </p:par>
                              <p:par>
                                <p:cTn id="111" presetID="42" presetClass="path" presetSubtype="0" accel="50000" decel="50000" fill="hold" grpId="1" nodeType="withEffect">
                                  <p:stCondLst>
                                    <p:cond delay="0"/>
                                  </p:stCondLst>
                                  <p:childTnLst>
                                    <p:animMotion origin="layout" path="M 4.16667E-7 -4.07407E-6 L -0.00378 0.26829 " pathEditMode="relative" rAng="0" ptsTypes="AA">
                                      <p:cBhvr>
                                        <p:cTn id="112" dur="2000" fill="hold"/>
                                        <p:tgtEl>
                                          <p:spTgt spid="37"/>
                                        </p:tgtEl>
                                        <p:attrNameLst>
                                          <p:attrName>ppt_x</p:attrName>
                                          <p:attrName>ppt_y</p:attrName>
                                        </p:attrNameLst>
                                      </p:cBhvr>
                                      <p:rCtr x="-195" y="13403"/>
                                    </p:animMotion>
                                  </p:childTnLst>
                                </p:cTn>
                              </p:par>
                              <p:par>
                                <p:cTn id="113" presetID="42" presetClass="path" presetSubtype="0" accel="50000" decel="50000" fill="hold" grpId="1" nodeType="withEffect">
                                  <p:stCondLst>
                                    <p:cond delay="0"/>
                                  </p:stCondLst>
                                  <p:childTnLst>
                                    <p:animMotion origin="layout" path="M 4.16667E-7 -4.81481E-6 L -0.0612 0.25672 " pathEditMode="relative" rAng="0" ptsTypes="AA">
                                      <p:cBhvr>
                                        <p:cTn id="114" dur="2000" fill="hold"/>
                                        <p:tgtEl>
                                          <p:spTgt spid="33"/>
                                        </p:tgtEl>
                                        <p:attrNameLst>
                                          <p:attrName>ppt_x</p:attrName>
                                          <p:attrName>ppt_y</p:attrName>
                                        </p:attrNameLst>
                                      </p:cBhvr>
                                      <p:rCtr x="-3060" y="12824"/>
                                    </p:animMotion>
                                  </p:childTnLst>
                                </p:cTn>
                              </p:par>
                              <p:par>
                                <p:cTn id="115" presetID="42" presetClass="path" presetSubtype="0" accel="50000" decel="50000" fill="hold" grpId="1" nodeType="withEffect">
                                  <p:stCondLst>
                                    <p:cond delay="0"/>
                                  </p:stCondLst>
                                  <p:childTnLst>
                                    <p:animMotion origin="layout" path="M -1.45833E-6 2.96296E-6 L -0.07135 0.2331 " pathEditMode="relative" rAng="0" ptsTypes="AA">
                                      <p:cBhvr>
                                        <p:cTn id="116" dur="2000" fill="hold"/>
                                        <p:tgtEl>
                                          <p:spTgt spid="44"/>
                                        </p:tgtEl>
                                        <p:attrNameLst>
                                          <p:attrName>ppt_x</p:attrName>
                                          <p:attrName>ppt_y</p:attrName>
                                        </p:attrNameLst>
                                      </p:cBhvr>
                                      <p:rCtr x="-3568" y="11644"/>
                                    </p:animMotion>
                                  </p:childTnLst>
                                </p:cTn>
                              </p:par>
                              <p:par>
                                <p:cTn id="117" presetID="42" presetClass="path" presetSubtype="0" accel="50000" decel="50000" fill="hold" grpId="1" nodeType="withEffect">
                                  <p:stCondLst>
                                    <p:cond delay="0"/>
                                  </p:stCondLst>
                                  <p:childTnLst>
                                    <p:animMotion origin="layout" path="M 4.58333E-6 3.7037E-7 L 0.03125 0.14398 " pathEditMode="relative" rAng="0" ptsTypes="AA">
                                      <p:cBhvr>
                                        <p:cTn id="118" dur="2000" fill="hold"/>
                                        <p:tgtEl>
                                          <p:spTgt spid="42"/>
                                        </p:tgtEl>
                                        <p:attrNameLst>
                                          <p:attrName>ppt_x</p:attrName>
                                          <p:attrName>ppt_y</p:attrName>
                                        </p:attrNameLst>
                                      </p:cBhvr>
                                      <p:rCtr x="1563" y="7199"/>
                                    </p:animMotion>
                                  </p:childTnLst>
                                </p:cTn>
                              </p:par>
                              <p:par>
                                <p:cTn id="119" presetID="42" presetClass="path" presetSubtype="0" accel="50000" decel="50000" fill="hold" grpId="1" nodeType="withEffect">
                                  <p:stCondLst>
                                    <p:cond delay="0"/>
                                  </p:stCondLst>
                                  <p:childTnLst>
                                    <p:animMotion origin="layout" path="M 1.45833E-6 -1.85185E-6 L 0.0168 0.26667 " pathEditMode="relative" rAng="0" ptsTypes="AA">
                                      <p:cBhvr>
                                        <p:cTn id="120" dur="2000" fill="hold"/>
                                        <p:tgtEl>
                                          <p:spTgt spid="35"/>
                                        </p:tgtEl>
                                        <p:attrNameLst>
                                          <p:attrName>ppt_x</p:attrName>
                                          <p:attrName>ppt_y</p:attrName>
                                        </p:attrNameLst>
                                      </p:cBhvr>
                                      <p:rCtr x="833" y="13333"/>
                                    </p:animMotion>
                                  </p:childTnLst>
                                </p:cTn>
                              </p:par>
                              <p:par>
                                <p:cTn id="121" presetID="42" presetClass="path" presetSubtype="0" accel="50000" decel="50000" fill="hold" grpId="1" nodeType="withEffect">
                                  <p:stCondLst>
                                    <p:cond delay="0"/>
                                  </p:stCondLst>
                                  <p:childTnLst>
                                    <p:animMotion origin="layout" path="M 6.25E-7 2.59259E-6 L 0.09297 0.26736 " pathEditMode="relative" rAng="0" ptsTypes="AA">
                                      <p:cBhvr>
                                        <p:cTn id="122" dur="2000" fill="hold"/>
                                        <p:tgtEl>
                                          <p:spTgt spid="41"/>
                                        </p:tgtEl>
                                        <p:attrNameLst>
                                          <p:attrName>ppt_x</p:attrName>
                                          <p:attrName>ppt_y</p:attrName>
                                        </p:attrNameLst>
                                      </p:cBhvr>
                                      <p:rCtr x="4648" y="13356"/>
                                    </p:animMotion>
                                  </p:childTnLst>
                                </p:cTn>
                              </p:par>
                              <p:par>
                                <p:cTn id="123" presetID="42" presetClass="path" presetSubtype="0" accel="50000" decel="50000" fill="hold" grpId="1" nodeType="withEffect">
                                  <p:stCondLst>
                                    <p:cond delay="0"/>
                                  </p:stCondLst>
                                  <p:childTnLst>
                                    <p:animMotion origin="layout" path="M 3.75E-6 -3.7037E-7 L -0.01029 0.21736 " pathEditMode="relative" rAng="0" ptsTypes="AA">
                                      <p:cBhvr>
                                        <p:cTn id="124" dur="2000" fill="hold"/>
                                        <p:tgtEl>
                                          <p:spTgt spid="32"/>
                                        </p:tgtEl>
                                        <p:attrNameLst>
                                          <p:attrName>ppt_x</p:attrName>
                                          <p:attrName>ppt_y</p:attrName>
                                        </p:attrNameLst>
                                      </p:cBhvr>
                                      <p:rCtr x="-521" y="10856"/>
                                    </p:animMotion>
                                  </p:childTnLst>
                                </p:cTn>
                              </p:par>
                              <p:par>
                                <p:cTn id="125" presetID="42" presetClass="path" presetSubtype="0" accel="50000" decel="50000" fill="hold" grpId="1" nodeType="withEffect">
                                  <p:stCondLst>
                                    <p:cond delay="0"/>
                                  </p:stCondLst>
                                  <p:childTnLst>
                                    <p:animMotion origin="layout" path="M -4.16667E-7 -7.40741E-7 L 0.04193 0.2588 " pathEditMode="relative" rAng="0" ptsTypes="AA">
                                      <p:cBhvr>
                                        <p:cTn id="126" dur="2000" fill="hold"/>
                                        <p:tgtEl>
                                          <p:spTgt spid="34"/>
                                        </p:tgtEl>
                                        <p:attrNameLst>
                                          <p:attrName>ppt_x</p:attrName>
                                          <p:attrName>ppt_y</p:attrName>
                                        </p:attrNameLst>
                                      </p:cBhvr>
                                      <p:rCtr x="2096" y="12940"/>
                                    </p:animMotion>
                                  </p:childTnLst>
                                </p:cTn>
                              </p:par>
                              <p:par>
                                <p:cTn id="127" presetID="42" presetClass="path" presetSubtype="0" accel="50000" decel="50000" fill="hold" grpId="1" nodeType="withEffect">
                                  <p:stCondLst>
                                    <p:cond delay="0"/>
                                  </p:stCondLst>
                                  <p:childTnLst>
                                    <p:animMotion origin="layout" path="M 5E-6 -4.81481E-6 L 0.01667 0.25371 " pathEditMode="relative" rAng="0" ptsTypes="AA">
                                      <p:cBhvr>
                                        <p:cTn id="128" dur="2000" fill="hold"/>
                                        <p:tgtEl>
                                          <p:spTgt spid="47"/>
                                        </p:tgtEl>
                                        <p:attrNameLst>
                                          <p:attrName>ppt_x</p:attrName>
                                          <p:attrName>ppt_y</p:attrName>
                                        </p:attrNameLst>
                                      </p:cBhvr>
                                      <p:rCtr x="833" y="12685"/>
                                    </p:animMotion>
                                  </p:childTnLst>
                                </p:cTn>
                              </p:par>
                              <p:par>
                                <p:cTn id="129" presetID="42" presetClass="path" presetSubtype="0" accel="50000" decel="50000" fill="hold" grpId="1" nodeType="withEffect">
                                  <p:stCondLst>
                                    <p:cond delay="0"/>
                                  </p:stCondLst>
                                  <p:childTnLst>
                                    <p:animMotion origin="layout" path="M 4.16667E-7 -1.48148E-6 L -0.00456 0.18102 " pathEditMode="relative" rAng="0" ptsTypes="AA">
                                      <p:cBhvr>
                                        <p:cTn id="130" dur="2000" fill="hold"/>
                                        <p:tgtEl>
                                          <p:spTgt spid="38"/>
                                        </p:tgtEl>
                                        <p:attrNameLst>
                                          <p:attrName>ppt_x</p:attrName>
                                          <p:attrName>ppt_y</p:attrName>
                                        </p:attrNameLst>
                                      </p:cBhvr>
                                      <p:rCtr x="-234" y="9051"/>
                                    </p:animMotion>
                                  </p:childTnLst>
                                </p:cTn>
                              </p:par>
                              <p:par>
                                <p:cTn id="131" presetID="42" presetClass="path" presetSubtype="0" accel="50000" decel="50000" fill="hold" grpId="1" nodeType="withEffect">
                                  <p:stCondLst>
                                    <p:cond delay="0"/>
                                  </p:stCondLst>
                                  <p:childTnLst>
                                    <p:animMotion origin="layout" path="M 1.04167E-6 -1.85185E-6 L -0.03971 0.29375 " pathEditMode="relative" rAng="0" ptsTypes="AA">
                                      <p:cBhvr>
                                        <p:cTn id="132" dur="2000" fill="hold"/>
                                        <p:tgtEl>
                                          <p:spTgt spid="43"/>
                                        </p:tgtEl>
                                        <p:attrNameLst>
                                          <p:attrName>ppt_x</p:attrName>
                                          <p:attrName>ppt_y</p:attrName>
                                        </p:attrNameLst>
                                      </p:cBhvr>
                                      <p:rCtr x="-1992" y="14676"/>
                                    </p:animMotion>
                                  </p:childTnLst>
                                </p:cTn>
                              </p:par>
                              <p:par>
                                <p:cTn id="133" presetID="42" presetClass="path" presetSubtype="0" accel="50000" decel="50000" fill="hold" grpId="1" nodeType="withEffect">
                                  <p:stCondLst>
                                    <p:cond delay="0"/>
                                  </p:stCondLst>
                                  <p:childTnLst>
                                    <p:animMotion origin="layout" path="M 4.58333E-6 3.7037E-6 L -0.00977 0.26458 " pathEditMode="relative" rAng="0" ptsTypes="AA">
                                      <p:cBhvr>
                                        <p:cTn id="134" dur="2000" fill="hold"/>
                                        <p:tgtEl>
                                          <p:spTgt spid="39"/>
                                        </p:tgtEl>
                                        <p:attrNameLst>
                                          <p:attrName>ppt_x</p:attrName>
                                          <p:attrName>ppt_y</p:attrName>
                                        </p:attrNameLst>
                                      </p:cBhvr>
                                      <p:rCtr x="-495" y="13218"/>
                                    </p:animMotion>
                                  </p:childTnLst>
                                </p:cTn>
                              </p:par>
                              <p:par>
                                <p:cTn id="135" presetID="42" presetClass="path" presetSubtype="0" accel="50000" decel="50000" fill="hold" grpId="1" nodeType="withEffect">
                                  <p:stCondLst>
                                    <p:cond delay="0"/>
                                  </p:stCondLst>
                                  <p:childTnLst>
                                    <p:animMotion origin="layout" path="M 4.16667E-7 -3.7037E-7 L 0.04271 0.24097 " pathEditMode="relative" rAng="0" ptsTypes="AA">
                                      <p:cBhvr>
                                        <p:cTn id="136" dur="2000" fill="hold"/>
                                        <p:tgtEl>
                                          <p:spTgt spid="31"/>
                                        </p:tgtEl>
                                        <p:attrNameLst>
                                          <p:attrName>ppt_x</p:attrName>
                                          <p:attrName>ppt_y</p:attrName>
                                        </p:attrNameLst>
                                      </p:cBhvr>
                                      <p:rCtr x="2135" y="12037"/>
                                    </p:animMotion>
                                  </p:childTnLst>
                                </p:cTn>
                              </p:par>
                              <p:par>
                                <p:cTn id="137" presetID="42" presetClass="path" presetSubtype="0" accel="50000" decel="50000" fill="hold" grpId="1" nodeType="withEffect">
                                  <p:stCondLst>
                                    <p:cond delay="0"/>
                                  </p:stCondLst>
                                  <p:childTnLst>
                                    <p:animMotion origin="layout" path="M -1.875E-6 4.81481E-6 L -0.01836 0.25115 " pathEditMode="relative" rAng="0" ptsTypes="AA">
                                      <p:cBhvr>
                                        <p:cTn id="138" dur="2000" fill="hold"/>
                                        <p:tgtEl>
                                          <p:spTgt spid="36"/>
                                        </p:tgtEl>
                                        <p:attrNameLst>
                                          <p:attrName>ppt_x</p:attrName>
                                          <p:attrName>ppt_y</p:attrName>
                                        </p:attrNameLst>
                                      </p:cBhvr>
                                      <p:rCtr x="-924" y="12546"/>
                                    </p:animMotion>
                                  </p:childTnLst>
                                </p:cTn>
                              </p:par>
                              <p:par>
                                <p:cTn id="139" presetID="42" presetClass="path" presetSubtype="0" accel="50000" decel="50000" fill="hold" grpId="1" nodeType="withEffect">
                                  <p:stCondLst>
                                    <p:cond delay="0"/>
                                  </p:stCondLst>
                                  <p:childTnLst>
                                    <p:animMotion origin="layout" path="M -3.54167E-6 2.59259E-6 L -0.0056 0.13379 " pathEditMode="relative" rAng="0" ptsTypes="AA">
                                      <p:cBhvr>
                                        <p:cTn id="140" dur="2000" fill="hold"/>
                                        <p:tgtEl>
                                          <p:spTgt spid="40"/>
                                        </p:tgtEl>
                                        <p:attrNameLst>
                                          <p:attrName>ppt_x</p:attrName>
                                          <p:attrName>ppt_y</p:attrName>
                                        </p:attrNameLst>
                                      </p:cBhvr>
                                      <p:rCtr x="-286"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67" grpId="0"/>
      <p:bldP spid="7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extLst>
              <a:ext uri="{FF2B5EF4-FFF2-40B4-BE49-F238E27FC236}">
                <a16:creationId xmlns:a16="http://schemas.microsoft.com/office/drawing/2014/main" id="{4D35C295-AED3-48E5-8408-09C156E336E3}"/>
              </a:ext>
            </a:extLst>
          </p:cNvPr>
          <p:cNvSpPr/>
          <p:nvPr/>
        </p:nvSpPr>
        <p:spPr>
          <a:xfrm rot="17780187">
            <a:off x="6493117" y="1015436"/>
            <a:ext cx="267830" cy="267830"/>
          </a:xfrm>
          <a:custGeom>
            <a:avLst/>
            <a:gdLst>
              <a:gd name="connsiteX0" fmla="*/ 0 w 267830"/>
              <a:gd name="connsiteY0" fmla="*/ 0 h 267830"/>
              <a:gd name="connsiteX1" fmla="*/ 95974 w 267830"/>
              <a:gd name="connsiteY1" fmla="*/ 0 h 267830"/>
              <a:gd name="connsiteX2" fmla="*/ 95974 w 267830"/>
              <a:gd name="connsiteY2" fmla="*/ 182869 h 267830"/>
              <a:gd name="connsiteX3" fmla="*/ 267830 w 267830"/>
              <a:gd name="connsiteY3" fmla="*/ 182869 h 267830"/>
              <a:gd name="connsiteX4" fmla="*/ 267830 w 267830"/>
              <a:gd name="connsiteY4" fmla="*/ 267830 h 267830"/>
              <a:gd name="connsiteX5" fmla="*/ 0 w 267830"/>
              <a:gd name="connsiteY5" fmla="*/ 267830 h 267830"/>
              <a:gd name="connsiteX6" fmla="*/ 0 w 267830"/>
              <a:gd name="connsiteY6" fmla="*/ 0 h 2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30" h="267830" fill="none" extrusionOk="0">
                <a:moveTo>
                  <a:pt x="0" y="0"/>
                </a:moveTo>
                <a:cubicBezTo>
                  <a:pt x="20114" y="-2245"/>
                  <a:pt x="62350" y="10355"/>
                  <a:pt x="95974" y="0"/>
                </a:cubicBezTo>
                <a:cubicBezTo>
                  <a:pt x="97740" y="81134"/>
                  <a:pt x="74144" y="103567"/>
                  <a:pt x="95974" y="182869"/>
                </a:cubicBezTo>
                <a:cubicBezTo>
                  <a:pt x="157974" y="172319"/>
                  <a:pt x="231872" y="199090"/>
                  <a:pt x="267830" y="182869"/>
                </a:cubicBezTo>
                <a:cubicBezTo>
                  <a:pt x="271167" y="203344"/>
                  <a:pt x="260594" y="234913"/>
                  <a:pt x="267830" y="267830"/>
                </a:cubicBezTo>
                <a:cubicBezTo>
                  <a:pt x="143105" y="288618"/>
                  <a:pt x="125712" y="260582"/>
                  <a:pt x="0" y="267830"/>
                </a:cubicBezTo>
                <a:cubicBezTo>
                  <a:pt x="-11505" y="187244"/>
                  <a:pt x="29777" y="62733"/>
                  <a:pt x="0" y="0"/>
                </a:cubicBezTo>
                <a:close/>
              </a:path>
              <a:path w="267830" h="267830" stroke="0" extrusionOk="0">
                <a:moveTo>
                  <a:pt x="0" y="0"/>
                </a:moveTo>
                <a:cubicBezTo>
                  <a:pt x="43311" y="-1857"/>
                  <a:pt x="72193" y="1740"/>
                  <a:pt x="95974" y="0"/>
                </a:cubicBezTo>
                <a:cubicBezTo>
                  <a:pt x="111925" y="49092"/>
                  <a:pt x="81881" y="104936"/>
                  <a:pt x="95974" y="182869"/>
                </a:cubicBezTo>
                <a:cubicBezTo>
                  <a:pt x="173510" y="173972"/>
                  <a:pt x="199250" y="200440"/>
                  <a:pt x="267830" y="182869"/>
                </a:cubicBezTo>
                <a:cubicBezTo>
                  <a:pt x="276373" y="217865"/>
                  <a:pt x="257996" y="234771"/>
                  <a:pt x="267830" y="267830"/>
                </a:cubicBezTo>
                <a:cubicBezTo>
                  <a:pt x="134203" y="295878"/>
                  <a:pt x="57586" y="251445"/>
                  <a:pt x="0" y="267830"/>
                </a:cubicBezTo>
                <a:cubicBezTo>
                  <a:pt x="-24702" y="148219"/>
                  <a:pt x="24511" y="81802"/>
                  <a:pt x="0" y="0"/>
                </a:cubicBezTo>
                <a:close/>
              </a:path>
            </a:pathLst>
          </a:custGeom>
          <a:ln w="38100">
            <a:extLst>
              <a:ext uri="{C807C97D-BFC1-408E-A445-0C87EB9F89A2}">
                <ask:lineSketchStyleProps xmlns:ask="http://schemas.microsoft.com/office/drawing/2018/sketchyshapes" sd="1219033472">
                  <a:prstGeom prst="corner">
                    <a:avLst>
                      <a:gd name="adj1" fmla="val 31722"/>
                      <a:gd name="adj2" fmla="val 3583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8BB73EF8-8881-4D69-A19E-625346F83C6B}"/>
              </a:ext>
            </a:extLst>
          </p:cNvPr>
          <p:cNvSpPr/>
          <p:nvPr/>
        </p:nvSpPr>
        <p:spPr>
          <a:xfrm rot="20139613">
            <a:off x="6309459" y="359601"/>
            <a:ext cx="409516" cy="409516"/>
          </a:xfrm>
          <a:custGeom>
            <a:avLst/>
            <a:gdLst>
              <a:gd name="connsiteX0" fmla="*/ 0 w 409516"/>
              <a:gd name="connsiteY0" fmla="*/ 204758 h 409516"/>
              <a:gd name="connsiteX1" fmla="*/ 204758 w 409516"/>
              <a:gd name="connsiteY1" fmla="*/ 0 h 409516"/>
              <a:gd name="connsiteX2" fmla="*/ 409516 w 409516"/>
              <a:gd name="connsiteY2" fmla="*/ 204758 h 409516"/>
              <a:gd name="connsiteX3" fmla="*/ 204758 w 409516"/>
              <a:gd name="connsiteY3" fmla="*/ 409516 h 409516"/>
              <a:gd name="connsiteX4" fmla="*/ 0 w 409516"/>
              <a:gd name="connsiteY4" fmla="*/ 204758 h 40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16" h="409516" fill="none" extrusionOk="0">
                <a:moveTo>
                  <a:pt x="0" y="204758"/>
                </a:moveTo>
                <a:cubicBezTo>
                  <a:pt x="82622" y="86103"/>
                  <a:pt x="155476" y="53522"/>
                  <a:pt x="204758" y="0"/>
                </a:cubicBezTo>
                <a:cubicBezTo>
                  <a:pt x="290554" y="84199"/>
                  <a:pt x="317328" y="131629"/>
                  <a:pt x="409516" y="204758"/>
                </a:cubicBezTo>
                <a:cubicBezTo>
                  <a:pt x="343917" y="299787"/>
                  <a:pt x="239826" y="339289"/>
                  <a:pt x="204758" y="409516"/>
                </a:cubicBezTo>
                <a:cubicBezTo>
                  <a:pt x="113678" y="333412"/>
                  <a:pt x="99180" y="280269"/>
                  <a:pt x="0" y="204758"/>
                </a:cubicBezTo>
                <a:close/>
              </a:path>
              <a:path w="409516" h="409516" stroke="0" extrusionOk="0">
                <a:moveTo>
                  <a:pt x="0" y="204758"/>
                </a:moveTo>
                <a:cubicBezTo>
                  <a:pt x="80378" y="81126"/>
                  <a:pt x="179913" y="58593"/>
                  <a:pt x="204758" y="0"/>
                </a:cubicBezTo>
                <a:cubicBezTo>
                  <a:pt x="299644" y="54438"/>
                  <a:pt x="354225" y="157228"/>
                  <a:pt x="409516" y="204758"/>
                </a:cubicBezTo>
                <a:cubicBezTo>
                  <a:pt x="353102" y="295509"/>
                  <a:pt x="300452" y="306816"/>
                  <a:pt x="204758" y="409516"/>
                </a:cubicBezTo>
                <a:cubicBezTo>
                  <a:pt x="96076" y="315150"/>
                  <a:pt x="86810" y="260930"/>
                  <a:pt x="0" y="204758"/>
                </a:cubicBezTo>
                <a:close/>
              </a:path>
            </a:pathLst>
          </a:custGeom>
          <a:solidFill>
            <a:schemeClr val="accent2">
              <a:lumMod val="60000"/>
              <a:lumOff val="40000"/>
            </a:schemeClr>
          </a:solidFill>
          <a:ln w="38100">
            <a:solidFill>
              <a:schemeClr val="accent2"/>
            </a:solidFill>
            <a:extLst>
              <a:ext uri="{C807C97D-BFC1-408E-A445-0C87EB9F89A2}">
                <ask:lineSketchStyleProps xmlns:ask="http://schemas.microsoft.com/office/drawing/2018/sketchyshapes" sd="1219033472">
                  <a:prstGeom prst="diamon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C0560CE-3B7E-40C4-92F7-990FD312DAC6}"/>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61" name="Straight Connector 60">
            <a:extLst>
              <a:ext uri="{FF2B5EF4-FFF2-40B4-BE49-F238E27FC236}">
                <a16:creationId xmlns:a16="http://schemas.microsoft.com/office/drawing/2014/main" id="{EEC9D732-ACC6-4F85-BEED-188A7F321A03}"/>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F1FFD9B8-F85A-4340-949F-8C5392730D66}"/>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3" name="Straight Connector 62">
            <a:extLst>
              <a:ext uri="{FF2B5EF4-FFF2-40B4-BE49-F238E27FC236}">
                <a16:creationId xmlns:a16="http://schemas.microsoft.com/office/drawing/2014/main" id="{BC1B70CD-F8F8-4160-BAA2-A0E8367F573B}"/>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F6D73248-D42D-47C4-BD7F-28B4BCD31D9D}"/>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5" name="Straight Connector 64">
            <a:extLst>
              <a:ext uri="{FF2B5EF4-FFF2-40B4-BE49-F238E27FC236}">
                <a16:creationId xmlns:a16="http://schemas.microsoft.com/office/drawing/2014/main" id="{C9A24A9A-9F4E-4273-873B-6D18993EA00C}"/>
              </a:ext>
            </a:extLst>
          </p:cNvPr>
          <p:cNvCxnSpPr>
            <a:cxnSpLocks/>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DFAC384A-14F4-4A05-B54E-57211D8CC144}"/>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7" name="Straight Connector 66">
            <a:extLst>
              <a:ext uri="{FF2B5EF4-FFF2-40B4-BE49-F238E27FC236}">
                <a16:creationId xmlns:a16="http://schemas.microsoft.com/office/drawing/2014/main" id="{DBB2FF72-F075-4F30-8809-C4FFA44BC8E7}"/>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0D9735A9-C88D-4E18-9064-0EBB0D382C03}"/>
              </a:ext>
            </a:extLst>
          </p:cNvPr>
          <p:cNvSpPr txBox="1"/>
          <p:nvPr/>
        </p:nvSpPr>
        <p:spPr>
          <a:xfrm>
            <a:off x="7253804" y="1610131"/>
            <a:ext cx="2520686"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21 Subunit</a:t>
            </a:r>
            <a:endParaRPr lang="en-US" b="1" dirty="0">
              <a:latin typeface="Ink Free" panose="03080402000500000000" pitchFamily="66" charset="0"/>
            </a:endParaRPr>
          </a:p>
        </p:txBody>
      </p:sp>
      <p:cxnSp>
        <p:nvCxnSpPr>
          <p:cNvPr id="69" name="Straight Connector 68">
            <a:extLst>
              <a:ext uri="{FF2B5EF4-FFF2-40B4-BE49-F238E27FC236}">
                <a16:creationId xmlns:a16="http://schemas.microsoft.com/office/drawing/2014/main" id="{B7E2734C-4347-4468-BF88-882CEC7F5E12}"/>
              </a:ext>
            </a:extLst>
          </p:cNvPr>
          <p:cNvCxnSpPr>
            <a:cxnSpLocks/>
            <a:endCxn id="68" idx="1"/>
          </p:cNvCxnSpPr>
          <p:nvPr/>
        </p:nvCxnSpPr>
        <p:spPr>
          <a:xfrm>
            <a:off x="6747047" y="1208761"/>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EAFDA26F-3651-47BB-AA08-490D3E415883}"/>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0CEA96B6-C48E-4F10-8658-EA225CD1A69D}"/>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4CBA49FE-AF42-4373-843E-62CFF445840E}"/>
              </a:ext>
            </a:extLst>
          </p:cNvPr>
          <p:cNvSpPr txBox="1"/>
          <p:nvPr/>
        </p:nvSpPr>
        <p:spPr>
          <a:xfrm>
            <a:off x="3446867" y="329845"/>
            <a:ext cx="1726615" cy="369332"/>
          </a:xfrm>
          <a:prstGeom prst="rect">
            <a:avLst/>
          </a:prstGeom>
          <a:noFill/>
        </p:spPr>
        <p:txBody>
          <a:bodyPr wrap="square" rtlCol="0">
            <a:spAutoFit/>
          </a:bodyPr>
          <a:lstStyle/>
          <a:p>
            <a:r>
              <a:rPr lang="en-US" b="1" dirty="0">
                <a:latin typeface="Ink Free" panose="03080402000500000000" pitchFamily="66" charset="0"/>
              </a:rPr>
              <a:t>Gabapentin</a:t>
            </a:r>
          </a:p>
        </p:txBody>
      </p:sp>
      <p:cxnSp>
        <p:nvCxnSpPr>
          <p:cNvPr id="73" name="Straight Connector 72">
            <a:extLst>
              <a:ext uri="{FF2B5EF4-FFF2-40B4-BE49-F238E27FC236}">
                <a16:creationId xmlns:a16="http://schemas.microsoft.com/office/drawing/2014/main" id="{D56D360A-62FB-4648-BF55-B432F3C0A448}"/>
              </a:ext>
            </a:extLst>
          </p:cNvPr>
          <p:cNvCxnSpPr>
            <a:cxnSpLocks/>
          </p:cNvCxnSpPr>
          <p:nvPr/>
        </p:nvCxnSpPr>
        <p:spPr>
          <a:xfrm flipV="1">
            <a:off x="4745966" y="492107"/>
            <a:ext cx="1526385" cy="33684"/>
          </a:xfrm>
          <a:prstGeom prst="line">
            <a:avLst/>
          </a:prstGeom>
          <a:ln w="38100"/>
        </p:spPr>
        <p:style>
          <a:lnRef idx="1">
            <a:schemeClr val="dk1"/>
          </a:lnRef>
          <a:fillRef idx="0">
            <a:schemeClr val="dk1"/>
          </a:fillRef>
          <a:effectRef idx="0">
            <a:schemeClr val="dk1"/>
          </a:effectRef>
          <a:fontRef idx="minor">
            <a:schemeClr val="tx1"/>
          </a:fontRef>
        </p:style>
      </p:cxnSp>
      <p:sp>
        <p:nvSpPr>
          <p:cNvPr id="74" name="Cylinder 73">
            <a:extLst>
              <a:ext uri="{FF2B5EF4-FFF2-40B4-BE49-F238E27FC236}">
                <a16:creationId xmlns:a16="http://schemas.microsoft.com/office/drawing/2014/main" id="{6644148B-14CB-4C22-8952-63517D9E7CDD}"/>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ylinder 74">
            <a:extLst>
              <a:ext uri="{FF2B5EF4-FFF2-40B4-BE49-F238E27FC236}">
                <a16:creationId xmlns:a16="http://schemas.microsoft.com/office/drawing/2014/main" id="{A0A5CE57-A17E-47FF-B211-0A02C2CD274E}"/>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ylinder 75">
            <a:extLst>
              <a:ext uri="{FF2B5EF4-FFF2-40B4-BE49-F238E27FC236}">
                <a16:creationId xmlns:a16="http://schemas.microsoft.com/office/drawing/2014/main" id="{7E30E5FB-1EFB-421B-A2EB-67D02A18B69A}"/>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5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10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54"/>
                                        </p:tgtEl>
                                      </p:cBhvr>
                                    </p:animEffect>
                                    <p:set>
                                      <p:cBhvr>
                                        <p:cTn id="18" dur="1" fill="hold">
                                          <p:stCondLst>
                                            <p:cond delay="499"/>
                                          </p:stCondLst>
                                        </p:cTn>
                                        <p:tgtEl>
                                          <p:spTgt spid="5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1"/>
                                        </p:tgtEl>
                                      </p:cBhvr>
                                    </p:animEffect>
                                    <p:set>
                                      <p:cBhvr>
                                        <p:cTn id="21" dur="1" fill="hold">
                                          <p:stCondLst>
                                            <p:cond delay="499"/>
                                          </p:stCondLst>
                                        </p:cTn>
                                        <p:tgtEl>
                                          <p:spTgt spid="61"/>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4"/>
                                        </p:tgtEl>
                                      </p:cBhvr>
                                    </p:animEffect>
                                    <p:set>
                                      <p:cBhvr>
                                        <p:cTn id="24" dur="1" fill="hold">
                                          <p:stCondLst>
                                            <p:cond delay="499"/>
                                          </p:stCondLst>
                                        </p:cTn>
                                        <p:tgtEl>
                                          <p:spTgt spid="6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5"/>
                                        </p:tgtEl>
                                      </p:cBhvr>
                                    </p:animEffect>
                                    <p:set>
                                      <p:cBhvr>
                                        <p:cTn id="27" dur="1" fill="hold">
                                          <p:stCondLst>
                                            <p:cond delay="499"/>
                                          </p:stCondLst>
                                        </p:cTn>
                                        <p:tgtEl>
                                          <p:spTgt spid="6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7"/>
                                        </p:tgtEl>
                                      </p:cBhvr>
                                    </p:animEffect>
                                    <p:set>
                                      <p:cBhvr>
                                        <p:cTn id="30" dur="1" fill="hold">
                                          <p:stCondLst>
                                            <p:cond delay="499"/>
                                          </p:stCondLst>
                                        </p:cTn>
                                        <p:tgtEl>
                                          <p:spTgt spid="67"/>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6"/>
                                        </p:tgtEl>
                                      </p:cBhvr>
                                    </p:animEffect>
                                    <p:set>
                                      <p:cBhvr>
                                        <p:cTn id="33" dur="1" fill="hold">
                                          <p:stCondLst>
                                            <p:cond delay="499"/>
                                          </p:stCondLst>
                                        </p:cTn>
                                        <p:tgtEl>
                                          <p:spTgt spid="6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9"/>
                                        </p:tgtEl>
                                      </p:cBhvr>
                                    </p:animEffect>
                                    <p:set>
                                      <p:cBhvr>
                                        <p:cTn id="36" dur="1" fill="hold">
                                          <p:stCondLst>
                                            <p:cond delay="499"/>
                                          </p:stCondLst>
                                        </p:cTn>
                                        <p:tgtEl>
                                          <p:spTgt spid="69"/>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8"/>
                                        </p:tgtEl>
                                      </p:cBhvr>
                                    </p:animEffect>
                                    <p:set>
                                      <p:cBhvr>
                                        <p:cTn id="39" dur="1" fill="hold">
                                          <p:stCondLst>
                                            <p:cond delay="499"/>
                                          </p:stCondLst>
                                        </p:cTn>
                                        <p:tgtEl>
                                          <p:spTgt spid="6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70"/>
                                        </p:tgtEl>
                                      </p:cBhvr>
                                    </p:animEffect>
                                    <p:set>
                                      <p:cBhvr>
                                        <p:cTn id="45" dur="1" fill="hold">
                                          <p:stCondLst>
                                            <p:cond delay="499"/>
                                          </p:stCondLst>
                                        </p:cTn>
                                        <p:tgtEl>
                                          <p:spTgt spid="7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62"/>
                                        </p:tgtEl>
                                      </p:cBhvr>
                                    </p:animEffect>
                                    <p:set>
                                      <p:cBhvr>
                                        <p:cTn id="48" dur="1" fill="hold">
                                          <p:stCondLst>
                                            <p:cond delay="499"/>
                                          </p:stCondLst>
                                        </p:cTn>
                                        <p:tgtEl>
                                          <p:spTgt spid="6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3"/>
                                        </p:tgtEl>
                                      </p:cBhvr>
                                    </p:animEffect>
                                    <p:set>
                                      <p:cBhvr>
                                        <p:cTn id="51" dur="1" fill="hold">
                                          <p:stCondLst>
                                            <p:cond delay="499"/>
                                          </p:stCondLst>
                                        </p:cTn>
                                        <p:tgtEl>
                                          <p:spTgt spid="6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72"/>
                                        </p:tgtEl>
                                      </p:cBhvr>
                                    </p:animEffect>
                                    <p:set>
                                      <p:cBhvr>
                                        <p:cTn id="54" dur="1" fill="hold">
                                          <p:stCondLst>
                                            <p:cond delay="499"/>
                                          </p:stCondLst>
                                        </p:cTn>
                                        <p:tgtEl>
                                          <p:spTgt spid="7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3"/>
                                        </p:tgtEl>
                                      </p:cBhvr>
                                    </p:animEffect>
                                    <p:set>
                                      <p:cBhvr>
                                        <p:cTn id="57" dur="1" fill="hold">
                                          <p:stCondLst>
                                            <p:cond delay="499"/>
                                          </p:stCondLst>
                                        </p:cTn>
                                        <p:tgtEl>
                                          <p:spTgt spid="73"/>
                                        </p:tgtEl>
                                        <p:attrNameLst>
                                          <p:attrName>style.visibility</p:attrName>
                                        </p:attrNameLst>
                                      </p:cBhvr>
                                      <p:to>
                                        <p:strVal val="hidden"/>
                                      </p:to>
                                    </p:set>
                                  </p:childTnLst>
                                </p:cTn>
                              </p:par>
                            </p:childTnLst>
                          </p:cTn>
                        </p:par>
                        <p:par>
                          <p:cTn id="58" fill="hold">
                            <p:stCondLst>
                              <p:cond delay="500"/>
                            </p:stCondLst>
                            <p:childTnLst>
                              <p:par>
                                <p:cTn id="59" presetID="42" presetClass="path" presetSubtype="0" accel="50000" decel="50000" fill="hold" grpId="1" nodeType="afterEffect">
                                  <p:stCondLst>
                                    <p:cond delay="0"/>
                                  </p:stCondLst>
                                  <p:childTnLst>
                                    <p:animMotion origin="layout" path="M -4.79167E-6 4.07407E-6 L 0.00534 0.06782 " pathEditMode="relative" rAng="0" ptsTypes="AA">
                                      <p:cBhvr>
                                        <p:cTn id="60" dur="2000" fill="hold"/>
                                        <p:tgtEl>
                                          <p:spTgt spid="48"/>
                                        </p:tgtEl>
                                        <p:attrNameLst>
                                          <p:attrName>ppt_x</p:attrName>
                                          <p:attrName>ppt_y</p:attrName>
                                        </p:attrNameLst>
                                      </p:cBhvr>
                                      <p:rCtr x="260" y="3380"/>
                                    </p:animMotion>
                                  </p:childTnLst>
                                </p:cTn>
                              </p:par>
                            </p:childTnLst>
                          </p:cTn>
                        </p:par>
                        <p:par>
                          <p:cTn id="61" fill="hold">
                            <p:stCondLst>
                              <p:cond delay="2500"/>
                            </p:stCondLst>
                            <p:childTnLst>
                              <p:par>
                                <p:cTn id="62"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3" dur="5000" fill="hold"/>
                                        <p:tgtEl>
                                          <p:spTgt spid="51"/>
                                        </p:tgtEl>
                                        <p:attrNameLst>
                                          <p:attrName>ppt_x</p:attrName>
                                          <p:attrName>ppt_y</p:attrName>
                                        </p:attrNameLst>
                                      </p:cBhvr>
                                      <p:rCtr x="-3190" y="12153"/>
                                    </p:animMotion>
                                  </p:childTnLst>
                                </p:cTn>
                              </p:par>
                              <p:par>
                                <p:cTn id="64"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65" dur="5000" fill="hold"/>
                                        <p:tgtEl>
                                          <p:spTgt spid="55"/>
                                        </p:tgtEl>
                                        <p:attrNameLst>
                                          <p:attrName>ppt_x</p:attrName>
                                          <p:attrName>ppt_y</p:attrName>
                                        </p:attrNameLst>
                                      </p:cBhvr>
                                      <p:rCtr x="-6237" y="11667"/>
                                    </p:animMotion>
                                  </p:childTnLst>
                                </p:cTn>
                              </p:par>
                              <p:par>
                                <p:cTn id="66"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67" dur="5000" fill="hold"/>
                                        <p:tgtEl>
                                          <p:spTgt spid="60"/>
                                        </p:tgtEl>
                                        <p:attrNameLst>
                                          <p:attrName>ppt_x</p:attrName>
                                          <p:attrName>ppt_y</p:attrName>
                                        </p:attrNameLst>
                                      </p:cBhvr>
                                      <p:rCtr x="-8359" y="11921"/>
                                    </p:animMotion>
                                  </p:childTnLst>
                                </p:cTn>
                              </p:par>
                            </p:childTnLst>
                          </p:cTn>
                        </p:par>
                        <p:par>
                          <p:cTn id="68" fill="hold">
                            <p:stCondLst>
                              <p:cond delay="7500"/>
                            </p:stCondLst>
                            <p:childTnLst>
                              <p:par>
                                <p:cTn id="69" presetID="50" presetClass="path" presetSubtype="0" accel="50000" decel="50000" fill="hold" grpId="0" nodeType="afterEffect">
                                  <p:stCondLst>
                                    <p:cond delay="0"/>
                                  </p:stCondLst>
                                  <p:childTnLst>
                                    <p:animMotion origin="layout" path="M 2.29167E-6 -0.00047 L 0.00911 0.0206 C 0.01328 0.03009 -0.02735 0.10509 -0.06459 0.15648 L -0.14727 0.27199 " pathEditMode="relative" rAng="3120000" ptsTypes="AAAA">
                                      <p:cBhvr>
                                        <p:cTn id="70" dur="5000" fill="hold"/>
                                        <p:tgtEl>
                                          <p:spTgt spid="57"/>
                                        </p:tgtEl>
                                        <p:attrNameLst>
                                          <p:attrName>ppt_x</p:attrName>
                                          <p:attrName>ppt_y</p:attrName>
                                        </p:attrNameLst>
                                      </p:cBhvr>
                                      <p:rCtr x="-7370" y="13611"/>
                                    </p:animMotion>
                                  </p:childTnLst>
                                </p:cTn>
                              </p:par>
                              <p:par>
                                <p:cTn id="71"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2" dur="5000" fill="hold"/>
                                        <p:tgtEl>
                                          <p:spTgt spid="49"/>
                                        </p:tgtEl>
                                        <p:attrNameLst>
                                          <p:attrName>ppt_x</p:attrName>
                                          <p:attrName>ppt_y</p:attrName>
                                        </p:attrNameLst>
                                      </p:cBhvr>
                                      <p:rCtr x="-9388" y="10995"/>
                                    </p:animMotion>
                                  </p:childTnLst>
                                </p:cTn>
                              </p:par>
                              <p:par>
                                <p:cTn id="73"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4" dur="5000" fill="hold"/>
                                        <p:tgtEl>
                                          <p:spTgt spid="58"/>
                                        </p:tgtEl>
                                        <p:attrNameLst>
                                          <p:attrName>ppt_x</p:attrName>
                                          <p:attrName>ppt_y</p:attrName>
                                        </p:attrNameLst>
                                      </p:cBhvr>
                                      <p:rCtr x="-5586" y="7593"/>
                                    </p:animMotion>
                                  </p:childTnLst>
                                </p:cTn>
                              </p:par>
                            </p:childTnLst>
                          </p:cTn>
                        </p:par>
                        <p:par>
                          <p:cTn id="75" fill="hold">
                            <p:stCondLst>
                              <p:cond delay="12500"/>
                            </p:stCondLst>
                            <p:childTnLst>
                              <p:par>
                                <p:cTn id="76" presetID="50" presetClass="path" presetSubtype="0" accel="50000" decel="50000" fill="hold" grpId="0" nodeType="afterEffect">
                                  <p:stCondLst>
                                    <p:cond delay="0"/>
                                  </p:stCondLst>
                                  <p:childTnLst>
                                    <p:animMotion origin="layout" path="M 2.29167E-6 3.33333E-6 L 0.00586 0.01018 C 0.00859 0.01481 -0.01498 0.07014 -0.03685 0.11041 L -0.08581 0.20023 " pathEditMode="relative" rAng="2640000" ptsTypes="AAAA">
                                      <p:cBhvr>
                                        <p:cTn id="77" dur="5000" fill="hold"/>
                                        <p:tgtEl>
                                          <p:spTgt spid="59"/>
                                        </p:tgtEl>
                                        <p:attrNameLst>
                                          <p:attrName>ppt_x</p:attrName>
                                          <p:attrName>ppt_y</p:attrName>
                                        </p:attrNameLst>
                                      </p:cBhvr>
                                      <p:rCtr x="-4284" y="10023"/>
                                    </p:animMotion>
                                  </p:childTnLst>
                                </p:cTn>
                              </p:par>
                              <p:par>
                                <p:cTn id="78"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79" dur="5000" fill="hold"/>
                                        <p:tgtEl>
                                          <p:spTgt spid="53"/>
                                        </p:tgtEl>
                                        <p:attrNameLst>
                                          <p:attrName>ppt_x</p:attrName>
                                          <p:attrName>ppt_y</p:attrName>
                                        </p:attrNameLst>
                                      </p:cBhvr>
                                      <p:rCtr x="-5586" y="10162"/>
                                    </p:animMotion>
                                  </p:childTnLst>
                                </p:cTn>
                              </p:par>
                              <p:par>
                                <p:cTn id="80"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1" dur="5000" fill="hold"/>
                                        <p:tgtEl>
                                          <p:spTgt spid="56"/>
                                        </p:tgtEl>
                                        <p:attrNameLst>
                                          <p:attrName>ppt_x</p:attrName>
                                          <p:attrName>ppt_y</p:attrName>
                                        </p:attrNameLst>
                                      </p:cBhvr>
                                      <p:rCtr x="-5404" y="8194"/>
                                    </p:animMotion>
                                  </p:childTnLst>
                                </p:cTn>
                              </p:par>
                            </p:childTnLst>
                          </p:cTn>
                        </p:par>
                        <p:par>
                          <p:cTn id="82" fill="hold">
                            <p:stCondLst>
                              <p:cond delay="17500"/>
                            </p:stCondLst>
                            <p:childTnLst>
                              <p:par>
                                <p:cTn id="83" presetID="42" presetClass="path" presetSubtype="0" accel="50000" decel="50000" fill="hold" nodeType="afterEffect">
                                  <p:stCondLst>
                                    <p:cond delay="0"/>
                                  </p:stCondLst>
                                  <p:childTnLst>
                                    <p:animMotion origin="layout" path="M -2.08333E-6 -7.40741E-7 L -0.0414 0.06644 " pathEditMode="relative" rAng="0" ptsTypes="AA">
                                      <p:cBhvr>
                                        <p:cTn id="84" dur="2000" fill="hold"/>
                                        <p:tgtEl>
                                          <p:spTgt spid="26"/>
                                        </p:tgtEl>
                                        <p:attrNameLst>
                                          <p:attrName>ppt_x</p:attrName>
                                          <p:attrName>ppt_y</p:attrName>
                                        </p:attrNameLst>
                                      </p:cBhvr>
                                      <p:rCtr x="-2070" y="3310"/>
                                    </p:animMotion>
                                  </p:childTnLst>
                                </p:cTn>
                              </p:par>
                            </p:childTnLst>
                          </p:cTn>
                        </p:par>
                        <p:par>
                          <p:cTn id="85" fill="hold">
                            <p:stCondLst>
                              <p:cond delay="19500"/>
                            </p:stCondLst>
                            <p:childTnLst>
                              <p:par>
                                <p:cTn id="86" presetID="10"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20000"/>
                            </p:stCondLst>
                            <p:childTnLst>
                              <p:par>
                                <p:cTn id="90" presetID="1"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childTnLst>
                                </p:cTn>
                              </p:par>
                              <p:par>
                                <p:cTn id="126" presetID="1" presetClass="exit" presetSubtype="0" fill="hold" nodeType="withEffect">
                                  <p:stCondLst>
                                    <p:cond delay="0"/>
                                  </p:stCondLst>
                                  <p:childTnLst>
                                    <p:set>
                                      <p:cBhvr>
                                        <p:cTn id="127" dur="1" fill="hold">
                                          <p:stCondLst>
                                            <p:cond delay="0"/>
                                          </p:stCondLst>
                                        </p:cTn>
                                        <p:tgtEl>
                                          <p:spTgt spid="26"/>
                                        </p:tgtEl>
                                        <p:attrNameLst>
                                          <p:attrName>style.visibility</p:attrName>
                                        </p:attrNameLst>
                                      </p:cBhvr>
                                      <p:to>
                                        <p:strVal val="hidden"/>
                                      </p:to>
                                    </p:set>
                                  </p:childTnLst>
                                </p:cTn>
                              </p:par>
                            </p:childTnLst>
                          </p:cTn>
                        </p:par>
                        <p:par>
                          <p:cTn id="128" fill="hold">
                            <p:stCondLst>
                              <p:cond delay="20000"/>
                            </p:stCondLst>
                            <p:childTnLst>
                              <p:par>
                                <p:cTn id="129" presetID="42" presetClass="path" presetSubtype="0" accel="50000" decel="50000" fill="hold" grpId="1" nodeType="afterEffect">
                                  <p:stCondLst>
                                    <p:cond delay="0"/>
                                  </p:stCondLst>
                                  <p:childTnLst>
                                    <p:animMotion origin="layout" path="M -1.45833E-6 -3.7037E-6 L 0.02969 0.16574 " pathEditMode="relative" rAng="0" ptsTypes="AA">
                                      <p:cBhvr>
                                        <p:cTn id="130" dur="2000" fill="hold"/>
                                        <p:tgtEl>
                                          <p:spTgt spid="46"/>
                                        </p:tgtEl>
                                        <p:attrNameLst>
                                          <p:attrName>ppt_x</p:attrName>
                                          <p:attrName>ppt_y</p:attrName>
                                        </p:attrNameLst>
                                      </p:cBhvr>
                                      <p:rCtr x="1484" y="8287"/>
                                    </p:animMotion>
                                  </p:childTnLst>
                                </p:cTn>
                              </p:par>
                              <p:par>
                                <p:cTn id="131" presetID="42" presetClass="path" presetSubtype="0" accel="50000" decel="50000" fill="hold" grpId="1" nodeType="withEffect">
                                  <p:stCondLst>
                                    <p:cond delay="0"/>
                                  </p:stCondLst>
                                  <p:childTnLst>
                                    <p:animMotion origin="layout" path="M 2.29167E-6 2.22222E-6 L -0.03177 0.15185 " pathEditMode="relative" rAng="0" ptsTypes="AA">
                                      <p:cBhvr>
                                        <p:cTn id="132" dur="2000" fill="hold"/>
                                        <p:tgtEl>
                                          <p:spTgt spid="45"/>
                                        </p:tgtEl>
                                        <p:attrNameLst>
                                          <p:attrName>ppt_x</p:attrName>
                                          <p:attrName>ppt_y</p:attrName>
                                        </p:attrNameLst>
                                      </p:cBhvr>
                                      <p:rCtr x="-1589" y="7593"/>
                                    </p:animMotion>
                                  </p:childTnLst>
                                </p:cTn>
                              </p:par>
                              <p:par>
                                <p:cTn id="133" presetID="42" presetClass="path" presetSubtype="0" accel="50000" decel="50000" fill="hold" grpId="1" nodeType="withEffect">
                                  <p:stCondLst>
                                    <p:cond delay="0"/>
                                  </p:stCondLst>
                                  <p:childTnLst>
                                    <p:animMotion origin="layout" path="M 4.16667E-7 -4.07407E-6 L -0.00378 0.26829 " pathEditMode="relative" rAng="0" ptsTypes="AA">
                                      <p:cBhvr>
                                        <p:cTn id="134" dur="2000" fill="hold"/>
                                        <p:tgtEl>
                                          <p:spTgt spid="37"/>
                                        </p:tgtEl>
                                        <p:attrNameLst>
                                          <p:attrName>ppt_x</p:attrName>
                                          <p:attrName>ppt_y</p:attrName>
                                        </p:attrNameLst>
                                      </p:cBhvr>
                                      <p:rCtr x="-195" y="13403"/>
                                    </p:animMotion>
                                  </p:childTnLst>
                                </p:cTn>
                              </p:par>
                              <p:par>
                                <p:cTn id="135" presetID="42" presetClass="path" presetSubtype="0" accel="50000" decel="50000" fill="hold" grpId="1" nodeType="withEffect">
                                  <p:stCondLst>
                                    <p:cond delay="0"/>
                                  </p:stCondLst>
                                  <p:childTnLst>
                                    <p:animMotion origin="layout" path="M 4.16667E-7 -4.81481E-6 L -0.0612 0.25672 " pathEditMode="relative" rAng="0" ptsTypes="AA">
                                      <p:cBhvr>
                                        <p:cTn id="136" dur="2000" fill="hold"/>
                                        <p:tgtEl>
                                          <p:spTgt spid="33"/>
                                        </p:tgtEl>
                                        <p:attrNameLst>
                                          <p:attrName>ppt_x</p:attrName>
                                          <p:attrName>ppt_y</p:attrName>
                                        </p:attrNameLst>
                                      </p:cBhvr>
                                      <p:rCtr x="-3060" y="12824"/>
                                    </p:animMotion>
                                  </p:childTnLst>
                                </p:cTn>
                              </p:par>
                              <p:par>
                                <p:cTn id="137" presetID="42" presetClass="path" presetSubtype="0" accel="50000" decel="50000" fill="hold" grpId="1" nodeType="withEffect">
                                  <p:stCondLst>
                                    <p:cond delay="0"/>
                                  </p:stCondLst>
                                  <p:childTnLst>
                                    <p:animMotion origin="layout" path="M -1.45833E-6 2.96296E-6 L -0.07135 0.2331 " pathEditMode="relative" rAng="0" ptsTypes="AA">
                                      <p:cBhvr>
                                        <p:cTn id="138" dur="2000" fill="hold"/>
                                        <p:tgtEl>
                                          <p:spTgt spid="44"/>
                                        </p:tgtEl>
                                        <p:attrNameLst>
                                          <p:attrName>ppt_x</p:attrName>
                                          <p:attrName>ppt_y</p:attrName>
                                        </p:attrNameLst>
                                      </p:cBhvr>
                                      <p:rCtr x="-3568" y="11644"/>
                                    </p:animMotion>
                                  </p:childTnLst>
                                </p:cTn>
                              </p:par>
                              <p:par>
                                <p:cTn id="139" presetID="42" presetClass="path" presetSubtype="0" accel="50000" decel="50000" fill="hold" grpId="1" nodeType="withEffect">
                                  <p:stCondLst>
                                    <p:cond delay="0"/>
                                  </p:stCondLst>
                                  <p:childTnLst>
                                    <p:animMotion origin="layout" path="M 4.58333E-6 3.7037E-7 L 0.03763 0.15116 " pathEditMode="relative" rAng="0" ptsTypes="AA">
                                      <p:cBhvr>
                                        <p:cTn id="140" dur="2000" fill="hold"/>
                                        <p:tgtEl>
                                          <p:spTgt spid="42"/>
                                        </p:tgtEl>
                                        <p:attrNameLst>
                                          <p:attrName>ppt_x</p:attrName>
                                          <p:attrName>ppt_y</p:attrName>
                                        </p:attrNameLst>
                                      </p:cBhvr>
                                      <p:rCtr x="1875" y="7546"/>
                                    </p:animMotion>
                                  </p:childTnLst>
                                </p:cTn>
                              </p:par>
                              <p:par>
                                <p:cTn id="141" presetID="42" presetClass="path" presetSubtype="0" accel="50000" decel="50000" fill="hold" grpId="1" nodeType="withEffect">
                                  <p:stCondLst>
                                    <p:cond delay="0"/>
                                  </p:stCondLst>
                                  <p:childTnLst>
                                    <p:animMotion origin="layout" path="M 1.45833E-6 -1.85185E-6 L 0.0168 0.26667 " pathEditMode="relative" rAng="0" ptsTypes="AA">
                                      <p:cBhvr>
                                        <p:cTn id="142" dur="2000" fill="hold"/>
                                        <p:tgtEl>
                                          <p:spTgt spid="35"/>
                                        </p:tgtEl>
                                        <p:attrNameLst>
                                          <p:attrName>ppt_x</p:attrName>
                                          <p:attrName>ppt_y</p:attrName>
                                        </p:attrNameLst>
                                      </p:cBhvr>
                                      <p:rCtr x="833" y="13333"/>
                                    </p:animMotion>
                                  </p:childTnLst>
                                </p:cTn>
                              </p:par>
                              <p:par>
                                <p:cTn id="143" presetID="42" presetClass="path" presetSubtype="0" accel="50000" decel="50000" fill="hold" grpId="1" nodeType="withEffect">
                                  <p:stCondLst>
                                    <p:cond delay="0"/>
                                  </p:stCondLst>
                                  <p:childTnLst>
                                    <p:animMotion origin="layout" path="M 6.25E-7 2.59259E-6 L 0.09297 0.26736 " pathEditMode="relative" rAng="0" ptsTypes="AA">
                                      <p:cBhvr>
                                        <p:cTn id="144" dur="2000" fill="hold"/>
                                        <p:tgtEl>
                                          <p:spTgt spid="41"/>
                                        </p:tgtEl>
                                        <p:attrNameLst>
                                          <p:attrName>ppt_x</p:attrName>
                                          <p:attrName>ppt_y</p:attrName>
                                        </p:attrNameLst>
                                      </p:cBhvr>
                                      <p:rCtr x="4648" y="13356"/>
                                    </p:animMotion>
                                  </p:childTnLst>
                                </p:cTn>
                              </p:par>
                              <p:par>
                                <p:cTn id="145" presetID="42" presetClass="path" presetSubtype="0" accel="50000" decel="50000" fill="hold" grpId="1" nodeType="withEffect">
                                  <p:stCondLst>
                                    <p:cond delay="0"/>
                                  </p:stCondLst>
                                  <p:childTnLst>
                                    <p:animMotion origin="layout" path="M 3.75E-6 -3.7037E-7 L -0.01615 0.27639 " pathEditMode="relative" rAng="0" ptsTypes="AA">
                                      <p:cBhvr>
                                        <p:cTn id="146" dur="2000" fill="hold"/>
                                        <p:tgtEl>
                                          <p:spTgt spid="32"/>
                                        </p:tgtEl>
                                        <p:attrNameLst>
                                          <p:attrName>ppt_x</p:attrName>
                                          <p:attrName>ppt_y</p:attrName>
                                        </p:attrNameLst>
                                      </p:cBhvr>
                                      <p:rCtr x="-807" y="13819"/>
                                    </p:animMotion>
                                  </p:childTnLst>
                                </p:cTn>
                              </p:par>
                              <p:par>
                                <p:cTn id="147" presetID="42" presetClass="path" presetSubtype="0" accel="50000" decel="50000" fill="hold" grpId="1" nodeType="withEffect">
                                  <p:stCondLst>
                                    <p:cond delay="0"/>
                                  </p:stCondLst>
                                  <p:childTnLst>
                                    <p:animMotion origin="layout" path="M -4.16667E-7 -7.40741E-7 L 0.04193 0.2588 " pathEditMode="relative" rAng="0" ptsTypes="AA">
                                      <p:cBhvr>
                                        <p:cTn id="148" dur="2000" fill="hold"/>
                                        <p:tgtEl>
                                          <p:spTgt spid="34"/>
                                        </p:tgtEl>
                                        <p:attrNameLst>
                                          <p:attrName>ppt_x</p:attrName>
                                          <p:attrName>ppt_y</p:attrName>
                                        </p:attrNameLst>
                                      </p:cBhvr>
                                      <p:rCtr x="2096" y="12940"/>
                                    </p:animMotion>
                                  </p:childTnLst>
                                </p:cTn>
                              </p:par>
                              <p:par>
                                <p:cTn id="149" presetID="42" presetClass="path" presetSubtype="0" accel="50000" decel="50000" fill="hold" grpId="1" nodeType="withEffect">
                                  <p:stCondLst>
                                    <p:cond delay="0"/>
                                  </p:stCondLst>
                                  <p:childTnLst>
                                    <p:animMotion origin="layout" path="M 5E-6 -4.81481E-6 L 0.01667 0.25371 " pathEditMode="relative" rAng="0" ptsTypes="AA">
                                      <p:cBhvr>
                                        <p:cTn id="150" dur="2000" fill="hold"/>
                                        <p:tgtEl>
                                          <p:spTgt spid="47"/>
                                        </p:tgtEl>
                                        <p:attrNameLst>
                                          <p:attrName>ppt_x</p:attrName>
                                          <p:attrName>ppt_y</p:attrName>
                                        </p:attrNameLst>
                                      </p:cBhvr>
                                      <p:rCtr x="833" y="12685"/>
                                    </p:animMotion>
                                  </p:childTnLst>
                                </p:cTn>
                              </p:par>
                              <p:par>
                                <p:cTn id="151" presetID="42" presetClass="path" presetSubtype="0" accel="50000" decel="50000" fill="hold" grpId="1" nodeType="withEffect">
                                  <p:stCondLst>
                                    <p:cond delay="0"/>
                                  </p:stCondLst>
                                  <p:childTnLst>
                                    <p:animMotion origin="layout" path="M 4.16667E-7 -1.48148E-6 L -0.00286 0.16713 " pathEditMode="relative" rAng="0" ptsTypes="AA">
                                      <p:cBhvr>
                                        <p:cTn id="152" dur="2000" fill="hold"/>
                                        <p:tgtEl>
                                          <p:spTgt spid="38"/>
                                        </p:tgtEl>
                                        <p:attrNameLst>
                                          <p:attrName>ppt_x</p:attrName>
                                          <p:attrName>ppt_y</p:attrName>
                                        </p:attrNameLst>
                                      </p:cBhvr>
                                      <p:rCtr x="-143" y="8356"/>
                                    </p:animMotion>
                                  </p:childTnLst>
                                </p:cTn>
                              </p:par>
                              <p:par>
                                <p:cTn id="153" presetID="42" presetClass="path" presetSubtype="0" accel="50000" decel="50000" fill="hold" grpId="1" nodeType="withEffect">
                                  <p:stCondLst>
                                    <p:cond delay="0"/>
                                  </p:stCondLst>
                                  <p:childTnLst>
                                    <p:animMotion origin="layout" path="M 1.04167E-6 -1.85185E-6 L -0.03971 0.29375 " pathEditMode="relative" rAng="0" ptsTypes="AA">
                                      <p:cBhvr>
                                        <p:cTn id="154" dur="2000" fill="hold"/>
                                        <p:tgtEl>
                                          <p:spTgt spid="43"/>
                                        </p:tgtEl>
                                        <p:attrNameLst>
                                          <p:attrName>ppt_x</p:attrName>
                                          <p:attrName>ppt_y</p:attrName>
                                        </p:attrNameLst>
                                      </p:cBhvr>
                                      <p:rCtr x="-1992" y="14676"/>
                                    </p:animMotion>
                                  </p:childTnLst>
                                </p:cTn>
                              </p:par>
                              <p:par>
                                <p:cTn id="155" presetID="42" presetClass="path" presetSubtype="0" accel="50000" decel="50000" fill="hold" grpId="1" nodeType="withEffect">
                                  <p:stCondLst>
                                    <p:cond delay="0"/>
                                  </p:stCondLst>
                                  <p:childTnLst>
                                    <p:animMotion origin="layout" path="M 4.58333E-6 3.7037E-6 L -0.00977 0.26458 " pathEditMode="relative" rAng="0" ptsTypes="AA">
                                      <p:cBhvr>
                                        <p:cTn id="156" dur="2000" fill="hold"/>
                                        <p:tgtEl>
                                          <p:spTgt spid="39"/>
                                        </p:tgtEl>
                                        <p:attrNameLst>
                                          <p:attrName>ppt_x</p:attrName>
                                          <p:attrName>ppt_y</p:attrName>
                                        </p:attrNameLst>
                                      </p:cBhvr>
                                      <p:rCtr x="-495" y="13218"/>
                                    </p:animMotion>
                                  </p:childTnLst>
                                </p:cTn>
                              </p:par>
                              <p:par>
                                <p:cTn id="157" presetID="42" presetClass="path" presetSubtype="0" accel="50000" decel="50000" fill="hold" grpId="1" nodeType="withEffect">
                                  <p:stCondLst>
                                    <p:cond delay="0"/>
                                  </p:stCondLst>
                                  <p:childTnLst>
                                    <p:animMotion origin="layout" path="M 4.16667E-7 -3.7037E-7 L 0.04323 0.26019 " pathEditMode="relative" rAng="0" ptsTypes="AA">
                                      <p:cBhvr>
                                        <p:cTn id="158" dur="2000" fill="hold"/>
                                        <p:tgtEl>
                                          <p:spTgt spid="31"/>
                                        </p:tgtEl>
                                        <p:attrNameLst>
                                          <p:attrName>ppt_x</p:attrName>
                                          <p:attrName>ppt_y</p:attrName>
                                        </p:attrNameLst>
                                      </p:cBhvr>
                                      <p:rCtr x="2161" y="13009"/>
                                    </p:animMotion>
                                  </p:childTnLst>
                                </p:cTn>
                              </p:par>
                              <p:par>
                                <p:cTn id="159" presetID="42" presetClass="path" presetSubtype="0" accel="50000" decel="50000" fill="hold" grpId="1" nodeType="withEffect">
                                  <p:stCondLst>
                                    <p:cond delay="0"/>
                                  </p:stCondLst>
                                  <p:childTnLst>
                                    <p:animMotion origin="layout" path="M -1.875E-6 4.81481E-6 L -0.02344 0.26597 " pathEditMode="relative" rAng="0" ptsTypes="AA">
                                      <p:cBhvr>
                                        <p:cTn id="160" dur="2000" fill="hold"/>
                                        <p:tgtEl>
                                          <p:spTgt spid="36"/>
                                        </p:tgtEl>
                                        <p:attrNameLst>
                                          <p:attrName>ppt_x</p:attrName>
                                          <p:attrName>ppt_y</p:attrName>
                                        </p:attrNameLst>
                                      </p:cBhvr>
                                      <p:rCtr x="-1172" y="13287"/>
                                    </p:animMotion>
                                  </p:childTnLst>
                                </p:cTn>
                              </p:par>
                              <p:par>
                                <p:cTn id="161" presetID="42" presetClass="path" presetSubtype="0" accel="50000" decel="50000" fill="hold" grpId="1" nodeType="withEffect">
                                  <p:stCondLst>
                                    <p:cond delay="0"/>
                                  </p:stCondLst>
                                  <p:childTnLst>
                                    <p:animMotion origin="layout" path="M -3.54167E-6 2.59259E-6 L -0.00872 0.18634 " pathEditMode="relative" rAng="0" ptsTypes="AA">
                                      <p:cBhvr>
                                        <p:cTn id="162" dur="2000" fill="hold"/>
                                        <p:tgtEl>
                                          <p:spTgt spid="40"/>
                                        </p:tgtEl>
                                        <p:attrNameLst>
                                          <p:attrName>ppt_x</p:attrName>
                                          <p:attrName>ppt_y</p:attrName>
                                        </p:attrNameLst>
                                      </p:cBhvr>
                                      <p:rCtr x="-443" y="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51" grpId="0" animBg="1"/>
      <p:bldP spid="53" grpId="0" animBg="1"/>
      <p:bldP spid="55" grpId="0" animBg="1"/>
      <p:bldP spid="56" grpId="0" animBg="1"/>
      <p:bldP spid="57" grpId="0" animBg="1"/>
      <p:bldP spid="58" grpId="0" animBg="1"/>
      <p:bldP spid="59" grpId="0" animBg="1"/>
      <p:bldP spid="60" grpId="0" animBg="1"/>
      <p:bldP spid="54" grpId="0"/>
      <p:bldP spid="62" grpId="0"/>
      <p:bldP spid="64" grpId="0"/>
      <p:bldP spid="66" grpId="0"/>
      <p:bldP spid="68" grpId="0"/>
      <p:bldP spid="70" grpId="0"/>
      <p:bldP spid="72" grpId="0"/>
      <p:bldP spid="72" grpId="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Capsule</a:t>
            </a:r>
          </a:p>
          <a:p>
            <a:r>
              <a:rPr lang="en-US" dirty="0"/>
              <a:t>Tablet</a:t>
            </a:r>
          </a:p>
          <a:p>
            <a:r>
              <a:rPr lang="en-US" dirty="0"/>
              <a:t>Oral solution</a:t>
            </a:r>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Postherpetic neuralgia</a:t>
            </a:r>
          </a:p>
          <a:p>
            <a:r>
              <a:rPr lang="en-US" dirty="0"/>
              <a:t>Diabetic peripheral neuropathy</a:t>
            </a:r>
          </a:p>
          <a:p>
            <a:r>
              <a:rPr lang="en-US" dirty="0"/>
              <a:t>Chronic low back pain</a:t>
            </a:r>
          </a:p>
          <a:p>
            <a:r>
              <a:rPr lang="en-US" dirty="0"/>
              <a:t>Phantom limb pain</a:t>
            </a:r>
          </a:p>
          <a:p>
            <a:r>
              <a:rPr lang="en-US" dirty="0"/>
              <a:t>Fibromyalgia</a:t>
            </a:r>
          </a:p>
        </p:txBody>
      </p:sp>
    </p:spTree>
    <p:extLst>
      <p:ext uri="{BB962C8B-B14F-4D97-AF65-F5344CB8AC3E}">
        <p14:creationId xmlns:p14="http://schemas.microsoft.com/office/powerpoint/2010/main" val="1642919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Pregabalin</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818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extLst>
              <a:ext uri="{FF2B5EF4-FFF2-40B4-BE49-F238E27FC236}">
                <a16:creationId xmlns:a16="http://schemas.microsoft.com/office/drawing/2014/main" id="{4D35C295-AED3-48E5-8408-09C156E336E3}"/>
              </a:ext>
            </a:extLst>
          </p:cNvPr>
          <p:cNvSpPr/>
          <p:nvPr/>
        </p:nvSpPr>
        <p:spPr>
          <a:xfrm rot="17780187">
            <a:off x="6493117" y="1015436"/>
            <a:ext cx="267830" cy="267830"/>
          </a:xfrm>
          <a:custGeom>
            <a:avLst/>
            <a:gdLst>
              <a:gd name="connsiteX0" fmla="*/ 0 w 267830"/>
              <a:gd name="connsiteY0" fmla="*/ 0 h 267830"/>
              <a:gd name="connsiteX1" fmla="*/ 95974 w 267830"/>
              <a:gd name="connsiteY1" fmla="*/ 0 h 267830"/>
              <a:gd name="connsiteX2" fmla="*/ 95974 w 267830"/>
              <a:gd name="connsiteY2" fmla="*/ 182869 h 267830"/>
              <a:gd name="connsiteX3" fmla="*/ 267830 w 267830"/>
              <a:gd name="connsiteY3" fmla="*/ 182869 h 267830"/>
              <a:gd name="connsiteX4" fmla="*/ 267830 w 267830"/>
              <a:gd name="connsiteY4" fmla="*/ 267830 h 267830"/>
              <a:gd name="connsiteX5" fmla="*/ 0 w 267830"/>
              <a:gd name="connsiteY5" fmla="*/ 267830 h 267830"/>
              <a:gd name="connsiteX6" fmla="*/ 0 w 267830"/>
              <a:gd name="connsiteY6" fmla="*/ 0 h 2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30" h="267830" fill="none" extrusionOk="0">
                <a:moveTo>
                  <a:pt x="0" y="0"/>
                </a:moveTo>
                <a:cubicBezTo>
                  <a:pt x="20114" y="-2245"/>
                  <a:pt x="62350" y="10355"/>
                  <a:pt x="95974" y="0"/>
                </a:cubicBezTo>
                <a:cubicBezTo>
                  <a:pt x="97740" y="81134"/>
                  <a:pt x="74144" y="103567"/>
                  <a:pt x="95974" y="182869"/>
                </a:cubicBezTo>
                <a:cubicBezTo>
                  <a:pt x="157974" y="172319"/>
                  <a:pt x="231872" y="199090"/>
                  <a:pt x="267830" y="182869"/>
                </a:cubicBezTo>
                <a:cubicBezTo>
                  <a:pt x="271167" y="203344"/>
                  <a:pt x="260594" y="234913"/>
                  <a:pt x="267830" y="267830"/>
                </a:cubicBezTo>
                <a:cubicBezTo>
                  <a:pt x="143105" y="288618"/>
                  <a:pt x="125712" y="260582"/>
                  <a:pt x="0" y="267830"/>
                </a:cubicBezTo>
                <a:cubicBezTo>
                  <a:pt x="-11505" y="187244"/>
                  <a:pt x="29777" y="62733"/>
                  <a:pt x="0" y="0"/>
                </a:cubicBezTo>
                <a:close/>
              </a:path>
              <a:path w="267830" h="267830" stroke="0" extrusionOk="0">
                <a:moveTo>
                  <a:pt x="0" y="0"/>
                </a:moveTo>
                <a:cubicBezTo>
                  <a:pt x="43311" y="-1857"/>
                  <a:pt x="72193" y="1740"/>
                  <a:pt x="95974" y="0"/>
                </a:cubicBezTo>
                <a:cubicBezTo>
                  <a:pt x="111925" y="49092"/>
                  <a:pt x="81881" y="104936"/>
                  <a:pt x="95974" y="182869"/>
                </a:cubicBezTo>
                <a:cubicBezTo>
                  <a:pt x="173510" y="173972"/>
                  <a:pt x="199250" y="200440"/>
                  <a:pt x="267830" y="182869"/>
                </a:cubicBezTo>
                <a:cubicBezTo>
                  <a:pt x="276373" y="217865"/>
                  <a:pt x="257996" y="234771"/>
                  <a:pt x="267830" y="267830"/>
                </a:cubicBezTo>
                <a:cubicBezTo>
                  <a:pt x="134203" y="295878"/>
                  <a:pt x="57586" y="251445"/>
                  <a:pt x="0" y="267830"/>
                </a:cubicBezTo>
                <a:cubicBezTo>
                  <a:pt x="-24702" y="148219"/>
                  <a:pt x="24511" y="81802"/>
                  <a:pt x="0" y="0"/>
                </a:cubicBezTo>
                <a:close/>
              </a:path>
            </a:pathLst>
          </a:custGeom>
          <a:ln w="38100">
            <a:extLst>
              <a:ext uri="{C807C97D-BFC1-408E-A445-0C87EB9F89A2}">
                <ask:lineSketchStyleProps xmlns:ask="http://schemas.microsoft.com/office/drawing/2018/sketchyshapes" sd="1219033472">
                  <a:prstGeom prst="corner">
                    <a:avLst>
                      <a:gd name="adj1" fmla="val 31722"/>
                      <a:gd name="adj2" fmla="val 3583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8BB73EF8-8881-4D69-A19E-625346F83C6B}"/>
              </a:ext>
            </a:extLst>
          </p:cNvPr>
          <p:cNvSpPr/>
          <p:nvPr/>
        </p:nvSpPr>
        <p:spPr>
          <a:xfrm rot="20139613">
            <a:off x="6309459" y="359601"/>
            <a:ext cx="409516" cy="409516"/>
          </a:xfrm>
          <a:custGeom>
            <a:avLst/>
            <a:gdLst>
              <a:gd name="connsiteX0" fmla="*/ 0 w 409516"/>
              <a:gd name="connsiteY0" fmla="*/ 204758 h 409516"/>
              <a:gd name="connsiteX1" fmla="*/ 204758 w 409516"/>
              <a:gd name="connsiteY1" fmla="*/ 0 h 409516"/>
              <a:gd name="connsiteX2" fmla="*/ 409516 w 409516"/>
              <a:gd name="connsiteY2" fmla="*/ 204758 h 409516"/>
              <a:gd name="connsiteX3" fmla="*/ 204758 w 409516"/>
              <a:gd name="connsiteY3" fmla="*/ 409516 h 409516"/>
              <a:gd name="connsiteX4" fmla="*/ 0 w 409516"/>
              <a:gd name="connsiteY4" fmla="*/ 204758 h 40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16" h="409516" fill="none" extrusionOk="0">
                <a:moveTo>
                  <a:pt x="0" y="204758"/>
                </a:moveTo>
                <a:cubicBezTo>
                  <a:pt x="82622" y="86103"/>
                  <a:pt x="155476" y="53522"/>
                  <a:pt x="204758" y="0"/>
                </a:cubicBezTo>
                <a:cubicBezTo>
                  <a:pt x="290554" y="84199"/>
                  <a:pt x="317328" y="131629"/>
                  <a:pt x="409516" y="204758"/>
                </a:cubicBezTo>
                <a:cubicBezTo>
                  <a:pt x="343917" y="299787"/>
                  <a:pt x="239826" y="339289"/>
                  <a:pt x="204758" y="409516"/>
                </a:cubicBezTo>
                <a:cubicBezTo>
                  <a:pt x="113678" y="333412"/>
                  <a:pt x="99180" y="280269"/>
                  <a:pt x="0" y="204758"/>
                </a:cubicBezTo>
                <a:close/>
              </a:path>
              <a:path w="409516" h="409516" stroke="0" extrusionOk="0">
                <a:moveTo>
                  <a:pt x="0" y="204758"/>
                </a:moveTo>
                <a:cubicBezTo>
                  <a:pt x="80378" y="81126"/>
                  <a:pt x="179913" y="58593"/>
                  <a:pt x="204758" y="0"/>
                </a:cubicBezTo>
                <a:cubicBezTo>
                  <a:pt x="299644" y="54438"/>
                  <a:pt x="354225" y="157228"/>
                  <a:pt x="409516" y="204758"/>
                </a:cubicBezTo>
                <a:cubicBezTo>
                  <a:pt x="353102" y="295509"/>
                  <a:pt x="300452" y="306816"/>
                  <a:pt x="204758" y="409516"/>
                </a:cubicBezTo>
                <a:cubicBezTo>
                  <a:pt x="96076" y="315150"/>
                  <a:pt x="86810" y="260930"/>
                  <a:pt x="0" y="204758"/>
                </a:cubicBezTo>
                <a:close/>
              </a:path>
            </a:pathLst>
          </a:custGeom>
          <a:solidFill>
            <a:schemeClr val="accent2">
              <a:lumMod val="60000"/>
              <a:lumOff val="40000"/>
            </a:schemeClr>
          </a:solidFill>
          <a:ln w="38100">
            <a:solidFill>
              <a:schemeClr val="accent2"/>
            </a:solidFill>
            <a:extLst>
              <a:ext uri="{C807C97D-BFC1-408E-A445-0C87EB9F89A2}">
                <ask:lineSketchStyleProps xmlns:ask="http://schemas.microsoft.com/office/drawing/2018/sketchyshapes" sd="1219033472">
                  <a:prstGeom prst="diamon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C0560CE-3B7E-40C4-92F7-990FD312DAC6}"/>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61" name="Straight Connector 60">
            <a:extLst>
              <a:ext uri="{FF2B5EF4-FFF2-40B4-BE49-F238E27FC236}">
                <a16:creationId xmlns:a16="http://schemas.microsoft.com/office/drawing/2014/main" id="{EEC9D732-ACC6-4F85-BEED-188A7F321A03}"/>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F1FFD9B8-F85A-4340-949F-8C5392730D66}"/>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3" name="Straight Connector 62">
            <a:extLst>
              <a:ext uri="{FF2B5EF4-FFF2-40B4-BE49-F238E27FC236}">
                <a16:creationId xmlns:a16="http://schemas.microsoft.com/office/drawing/2014/main" id="{BC1B70CD-F8F8-4160-BAA2-A0E8367F573B}"/>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F6D73248-D42D-47C4-BD7F-28B4BCD31D9D}"/>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5" name="Straight Connector 64">
            <a:extLst>
              <a:ext uri="{FF2B5EF4-FFF2-40B4-BE49-F238E27FC236}">
                <a16:creationId xmlns:a16="http://schemas.microsoft.com/office/drawing/2014/main" id="{C9A24A9A-9F4E-4273-873B-6D18993EA00C}"/>
              </a:ext>
            </a:extLst>
          </p:cNvPr>
          <p:cNvCxnSpPr>
            <a:cxnSpLocks/>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DFAC384A-14F4-4A05-B54E-57211D8CC144}"/>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7" name="Straight Connector 66">
            <a:extLst>
              <a:ext uri="{FF2B5EF4-FFF2-40B4-BE49-F238E27FC236}">
                <a16:creationId xmlns:a16="http://schemas.microsoft.com/office/drawing/2014/main" id="{DBB2FF72-F075-4F30-8809-C4FFA44BC8E7}"/>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0D9735A9-C88D-4E18-9064-0EBB0D382C03}"/>
              </a:ext>
            </a:extLst>
          </p:cNvPr>
          <p:cNvSpPr txBox="1"/>
          <p:nvPr/>
        </p:nvSpPr>
        <p:spPr>
          <a:xfrm>
            <a:off x="7253804" y="1610131"/>
            <a:ext cx="2520686"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21 Subunit</a:t>
            </a:r>
            <a:endParaRPr lang="en-US" b="1" dirty="0">
              <a:latin typeface="Ink Free" panose="03080402000500000000" pitchFamily="66" charset="0"/>
            </a:endParaRPr>
          </a:p>
        </p:txBody>
      </p:sp>
      <p:cxnSp>
        <p:nvCxnSpPr>
          <p:cNvPr id="69" name="Straight Connector 68">
            <a:extLst>
              <a:ext uri="{FF2B5EF4-FFF2-40B4-BE49-F238E27FC236}">
                <a16:creationId xmlns:a16="http://schemas.microsoft.com/office/drawing/2014/main" id="{B7E2734C-4347-4468-BF88-882CEC7F5E12}"/>
              </a:ext>
            </a:extLst>
          </p:cNvPr>
          <p:cNvCxnSpPr>
            <a:cxnSpLocks/>
            <a:endCxn id="68" idx="1"/>
          </p:cNvCxnSpPr>
          <p:nvPr/>
        </p:nvCxnSpPr>
        <p:spPr>
          <a:xfrm>
            <a:off x="6747047" y="1208761"/>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EAFDA26F-3651-47BB-AA08-490D3E415883}"/>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0CEA96B6-C48E-4F10-8658-EA225CD1A69D}"/>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4CBA49FE-AF42-4373-843E-62CFF445840E}"/>
              </a:ext>
            </a:extLst>
          </p:cNvPr>
          <p:cNvSpPr txBox="1"/>
          <p:nvPr/>
        </p:nvSpPr>
        <p:spPr>
          <a:xfrm>
            <a:off x="3554085" y="329845"/>
            <a:ext cx="1619397" cy="369332"/>
          </a:xfrm>
          <a:prstGeom prst="rect">
            <a:avLst/>
          </a:prstGeom>
          <a:noFill/>
        </p:spPr>
        <p:txBody>
          <a:bodyPr wrap="square" rtlCol="0">
            <a:spAutoFit/>
          </a:bodyPr>
          <a:lstStyle/>
          <a:p>
            <a:r>
              <a:rPr lang="en-US" b="1" dirty="0">
                <a:latin typeface="Ink Free" panose="03080402000500000000" pitchFamily="66" charset="0"/>
              </a:rPr>
              <a:t>Pregabalin</a:t>
            </a:r>
          </a:p>
        </p:txBody>
      </p:sp>
      <p:cxnSp>
        <p:nvCxnSpPr>
          <p:cNvPr id="73" name="Straight Connector 72">
            <a:extLst>
              <a:ext uri="{FF2B5EF4-FFF2-40B4-BE49-F238E27FC236}">
                <a16:creationId xmlns:a16="http://schemas.microsoft.com/office/drawing/2014/main" id="{D56D360A-62FB-4648-BF55-B432F3C0A448}"/>
              </a:ext>
            </a:extLst>
          </p:cNvPr>
          <p:cNvCxnSpPr>
            <a:cxnSpLocks/>
          </p:cNvCxnSpPr>
          <p:nvPr/>
        </p:nvCxnSpPr>
        <p:spPr>
          <a:xfrm flipV="1">
            <a:off x="4745966" y="492107"/>
            <a:ext cx="1526385" cy="33684"/>
          </a:xfrm>
          <a:prstGeom prst="line">
            <a:avLst/>
          </a:prstGeom>
          <a:ln w="38100"/>
        </p:spPr>
        <p:style>
          <a:lnRef idx="1">
            <a:schemeClr val="dk1"/>
          </a:lnRef>
          <a:fillRef idx="0">
            <a:schemeClr val="dk1"/>
          </a:fillRef>
          <a:effectRef idx="0">
            <a:schemeClr val="dk1"/>
          </a:effectRef>
          <a:fontRef idx="minor">
            <a:schemeClr val="tx1"/>
          </a:fontRef>
        </p:style>
      </p:cxnSp>
      <p:sp>
        <p:nvSpPr>
          <p:cNvPr id="74" name="Cylinder 73">
            <a:extLst>
              <a:ext uri="{FF2B5EF4-FFF2-40B4-BE49-F238E27FC236}">
                <a16:creationId xmlns:a16="http://schemas.microsoft.com/office/drawing/2014/main" id="{6644148B-14CB-4C22-8952-63517D9E7CDD}"/>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ylinder 74">
            <a:extLst>
              <a:ext uri="{FF2B5EF4-FFF2-40B4-BE49-F238E27FC236}">
                <a16:creationId xmlns:a16="http://schemas.microsoft.com/office/drawing/2014/main" id="{A0A5CE57-A17E-47FF-B211-0A02C2CD274E}"/>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ylinder 75">
            <a:extLst>
              <a:ext uri="{FF2B5EF4-FFF2-40B4-BE49-F238E27FC236}">
                <a16:creationId xmlns:a16="http://schemas.microsoft.com/office/drawing/2014/main" id="{7E30E5FB-1EFB-421B-A2EB-67D02A18B69A}"/>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06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10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54"/>
                                        </p:tgtEl>
                                      </p:cBhvr>
                                    </p:animEffect>
                                    <p:set>
                                      <p:cBhvr>
                                        <p:cTn id="18" dur="1" fill="hold">
                                          <p:stCondLst>
                                            <p:cond delay="499"/>
                                          </p:stCondLst>
                                        </p:cTn>
                                        <p:tgtEl>
                                          <p:spTgt spid="5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1"/>
                                        </p:tgtEl>
                                      </p:cBhvr>
                                    </p:animEffect>
                                    <p:set>
                                      <p:cBhvr>
                                        <p:cTn id="21" dur="1" fill="hold">
                                          <p:stCondLst>
                                            <p:cond delay="499"/>
                                          </p:stCondLst>
                                        </p:cTn>
                                        <p:tgtEl>
                                          <p:spTgt spid="61"/>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4"/>
                                        </p:tgtEl>
                                      </p:cBhvr>
                                    </p:animEffect>
                                    <p:set>
                                      <p:cBhvr>
                                        <p:cTn id="24" dur="1" fill="hold">
                                          <p:stCondLst>
                                            <p:cond delay="499"/>
                                          </p:stCondLst>
                                        </p:cTn>
                                        <p:tgtEl>
                                          <p:spTgt spid="6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5"/>
                                        </p:tgtEl>
                                      </p:cBhvr>
                                    </p:animEffect>
                                    <p:set>
                                      <p:cBhvr>
                                        <p:cTn id="27" dur="1" fill="hold">
                                          <p:stCondLst>
                                            <p:cond delay="499"/>
                                          </p:stCondLst>
                                        </p:cTn>
                                        <p:tgtEl>
                                          <p:spTgt spid="6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7"/>
                                        </p:tgtEl>
                                      </p:cBhvr>
                                    </p:animEffect>
                                    <p:set>
                                      <p:cBhvr>
                                        <p:cTn id="30" dur="1" fill="hold">
                                          <p:stCondLst>
                                            <p:cond delay="499"/>
                                          </p:stCondLst>
                                        </p:cTn>
                                        <p:tgtEl>
                                          <p:spTgt spid="67"/>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6"/>
                                        </p:tgtEl>
                                      </p:cBhvr>
                                    </p:animEffect>
                                    <p:set>
                                      <p:cBhvr>
                                        <p:cTn id="33" dur="1" fill="hold">
                                          <p:stCondLst>
                                            <p:cond delay="499"/>
                                          </p:stCondLst>
                                        </p:cTn>
                                        <p:tgtEl>
                                          <p:spTgt spid="6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9"/>
                                        </p:tgtEl>
                                      </p:cBhvr>
                                    </p:animEffect>
                                    <p:set>
                                      <p:cBhvr>
                                        <p:cTn id="36" dur="1" fill="hold">
                                          <p:stCondLst>
                                            <p:cond delay="499"/>
                                          </p:stCondLst>
                                        </p:cTn>
                                        <p:tgtEl>
                                          <p:spTgt spid="69"/>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8"/>
                                        </p:tgtEl>
                                      </p:cBhvr>
                                    </p:animEffect>
                                    <p:set>
                                      <p:cBhvr>
                                        <p:cTn id="39" dur="1" fill="hold">
                                          <p:stCondLst>
                                            <p:cond delay="499"/>
                                          </p:stCondLst>
                                        </p:cTn>
                                        <p:tgtEl>
                                          <p:spTgt spid="6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70"/>
                                        </p:tgtEl>
                                      </p:cBhvr>
                                    </p:animEffect>
                                    <p:set>
                                      <p:cBhvr>
                                        <p:cTn id="45" dur="1" fill="hold">
                                          <p:stCondLst>
                                            <p:cond delay="499"/>
                                          </p:stCondLst>
                                        </p:cTn>
                                        <p:tgtEl>
                                          <p:spTgt spid="7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62"/>
                                        </p:tgtEl>
                                      </p:cBhvr>
                                    </p:animEffect>
                                    <p:set>
                                      <p:cBhvr>
                                        <p:cTn id="48" dur="1" fill="hold">
                                          <p:stCondLst>
                                            <p:cond delay="499"/>
                                          </p:stCondLst>
                                        </p:cTn>
                                        <p:tgtEl>
                                          <p:spTgt spid="6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3"/>
                                        </p:tgtEl>
                                      </p:cBhvr>
                                    </p:animEffect>
                                    <p:set>
                                      <p:cBhvr>
                                        <p:cTn id="51" dur="1" fill="hold">
                                          <p:stCondLst>
                                            <p:cond delay="499"/>
                                          </p:stCondLst>
                                        </p:cTn>
                                        <p:tgtEl>
                                          <p:spTgt spid="6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72"/>
                                        </p:tgtEl>
                                      </p:cBhvr>
                                    </p:animEffect>
                                    <p:set>
                                      <p:cBhvr>
                                        <p:cTn id="54" dur="1" fill="hold">
                                          <p:stCondLst>
                                            <p:cond delay="499"/>
                                          </p:stCondLst>
                                        </p:cTn>
                                        <p:tgtEl>
                                          <p:spTgt spid="7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3"/>
                                        </p:tgtEl>
                                      </p:cBhvr>
                                    </p:animEffect>
                                    <p:set>
                                      <p:cBhvr>
                                        <p:cTn id="57" dur="1" fill="hold">
                                          <p:stCondLst>
                                            <p:cond delay="499"/>
                                          </p:stCondLst>
                                        </p:cTn>
                                        <p:tgtEl>
                                          <p:spTgt spid="73"/>
                                        </p:tgtEl>
                                        <p:attrNameLst>
                                          <p:attrName>style.visibility</p:attrName>
                                        </p:attrNameLst>
                                      </p:cBhvr>
                                      <p:to>
                                        <p:strVal val="hidden"/>
                                      </p:to>
                                    </p:set>
                                  </p:childTnLst>
                                </p:cTn>
                              </p:par>
                            </p:childTnLst>
                          </p:cTn>
                        </p:par>
                        <p:par>
                          <p:cTn id="58" fill="hold">
                            <p:stCondLst>
                              <p:cond delay="500"/>
                            </p:stCondLst>
                            <p:childTnLst>
                              <p:par>
                                <p:cTn id="59" presetID="42" presetClass="path" presetSubtype="0" accel="50000" decel="50000" fill="hold" grpId="1" nodeType="afterEffect">
                                  <p:stCondLst>
                                    <p:cond delay="0"/>
                                  </p:stCondLst>
                                  <p:childTnLst>
                                    <p:animMotion origin="layout" path="M -4.79167E-6 4.07407E-6 L 0.00534 0.06782 " pathEditMode="relative" rAng="0" ptsTypes="AA">
                                      <p:cBhvr>
                                        <p:cTn id="60" dur="1000" fill="hold"/>
                                        <p:tgtEl>
                                          <p:spTgt spid="48"/>
                                        </p:tgtEl>
                                        <p:attrNameLst>
                                          <p:attrName>ppt_x</p:attrName>
                                          <p:attrName>ppt_y</p:attrName>
                                        </p:attrNameLst>
                                      </p:cBhvr>
                                      <p:rCtr x="260" y="3380"/>
                                    </p:animMotion>
                                  </p:childTnLst>
                                </p:cTn>
                              </p:par>
                            </p:childTnLst>
                          </p:cTn>
                        </p:par>
                        <p:par>
                          <p:cTn id="61" fill="hold">
                            <p:stCondLst>
                              <p:cond delay="1500"/>
                            </p:stCondLst>
                            <p:childTnLst>
                              <p:par>
                                <p:cTn id="62"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3" dur="3000" fill="hold"/>
                                        <p:tgtEl>
                                          <p:spTgt spid="51"/>
                                        </p:tgtEl>
                                        <p:attrNameLst>
                                          <p:attrName>ppt_x</p:attrName>
                                          <p:attrName>ppt_y</p:attrName>
                                        </p:attrNameLst>
                                      </p:cBhvr>
                                      <p:rCtr x="-3190" y="12153"/>
                                    </p:animMotion>
                                  </p:childTnLst>
                                </p:cTn>
                              </p:par>
                              <p:par>
                                <p:cTn id="64"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65" dur="3000" fill="hold"/>
                                        <p:tgtEl>
                                          <p:spTgt spid="55"/>
                                        </p:tgtEl>
                                        <p:attrNameLst>
                                          <p:attrName>ppt_x</p:attrName>
                                          <p:attrName>ppt_y</p:attrName>
                                        </p:attrNameLst>
                                      </p:cBhvr>
                                      <p:rCtr x="-6237" y="11667"/>
                                    </p:animMotion>
                                  </p:childTnLst>
                                </p:cTn>
                              </p:par>
                              <p:par>
                                <p:cTn id="66"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67" dur="3000" fill="hold"/>
                                        <p:tgtEl>
                                          <p:spTgt spid="60"/>
                                        </p:tgtEl>
                                        <p:attrNameLst>
                                          <p:attrName>ppt_x</p:attrName>
                                          <p:attrName>ppt_y</p:attrName>
                                        </p:attrNameLst>
                                      </p:cBhvr>
                                      <p:rCtr x="-8359" y="11921"/>
                                    </p:animMotion>
                                  </p:childTnLst>
                                </p:cTn>
                              </p:par>
                            </p:childTnLst>
                          </p:cTn>
                        </p:par>
                        <p:par>
                          <p:cTn id="68" fill="hold">
                            <p:stCondLst>
                              <p:cond delay="4500"/>
                            </p:stCondLst>
                            <p:childTnLst>
                              <p:par>
                                <p:cTn id="69" presetID="50" presetClass="path" presetSubtype="0" accel="50000" decel="50000" fill="hold" grpId="0" nodeType="afterEffect">
                                  <p:stCondLst>
                                    <p:cond delay="0"/>
                                  </p:stCondLst>
                                  <p:childTnLst>
                                    <p:animMotion origin="layout" path="M 2.29167E-6 -0.00047 L 0.00911 0.0206 C 0.01328 0.03009 -0.02735 0.10509 -0.06459 0.15648 L -0.14727 0.27199 " pathEditMode="relative" rAng="3120000" ptsTypes="AAAA">
                                      <p:cBhvr>
                                        <p:cTn id="70" dur="3000" fill="hold"/>
                                        <p:tgtEl>
                                          <p:spTgt spid="57"/>
                                        </p:tgtEl>
                                        <p:attrNameLst>
                                          <p:attrName>ppt_x</p:attrName>
                                          <p:attrName>ppt_y</p:attrName>
                                        </p:attrNameLst>
                                      </p:cBhvr>
                                      <p:rCtr x="-7370" y="13611"/>
                                    </p:animMotion>
                                  </p:childTnLst>
                                </p:cTn>
                              </p:par>
                              <p:par>
                                <p:cTn id="71"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2" dur="3000" fill="hold"/>
                                        <p:tgtEl>
                                          <p:spTgt spid="49"/>
                                        </p:tgtEl>
                                        <p:attrNameLst>
                                          <p:attrName>ppt_x</p:attrName>
                                          <p:attrName>ppt_y</p:attrName>
                                        </p:attrNameLst>
                                      </p:cBhvr>
                                      <p:rCtr x="-9388" y="10995"/>
                                    </p:animMotion>
                                  </p:childTnLst>
                                </p:cTn>
                              </p:par>
                              <p:par>
                                <p:cTn id="73"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4" dur="3000" fill="hold"/>
                                        <p:tgtEl>
                                          <p:spTgt spid="58"/>
                                        </p:tgtEl>
                                        <p:attrNameLst>
                                          <p:attrName>ppt_x</p:attrName>
                                          <p:attrName>ppt_y</p:attrName>
                                        </p:attrNameLst>
                                      </p:cBhvr>
                                      <p:rCtr x="-5586" y="7593"/>
                                    </p:animMotion>
                                  </p:childTnLst>
                                </p:cTn>
                              </p:par>
                            </p:childTnLst>
                          </p:cTn>
                        </p:par>
                        <p:par>
                          <p:cTn id="75" fill="hold">
                            <p:stCondLst>
                              <p:cond delay="7500"/>
                            </p:stCondLst>
                            <p:childTnLst>
                              <p:par>
                                <p:cTn id="76" presetID="50" presetClass="path" presetSubtype="0" accel="50000" decel="50000" fill="hold" grpId="0" nodeType="afterEffect">
                                  <p:stCondLst>
                                    <p:cond delay="0"/>
                                  </p:stCondLst>
                                  <p:childTnLst>
                                    <p:animMotion origin="layout" path="M 2.29167E-6 3.33333E-6 L 0.00586 0.01018 C 0.00859 0.01481 -0.01498 0.07014 -0.03685 0.11041 L -0.08581 0.20023 " pathEditMode="relative" rAng="2640000" ptsTypes="AAAA">
                                      <p:cBhvr>
                                        <p:cTn id="77" dur="3000" fill="hold"/>
                                        <p:tgtEl>
                                          <p:spTgt spid="59"/>
                                        </p:tgtEl>
                                        <p:attrNameLst>
                                          <p:attrName>ppt_x</p:attrName>
                                          <p:attrName>ppt_y</p:attrName>
                                        </p:attrNameLst>
                                      </p:cBhvr>
                                      <p:rCtr x="-4284" y="10023"/>
                                    </p:animMotion>
                                  </p:childTnLst>
                                </p:cTn>
                              </p:par>
                              <p:par>
                                <p:cTn id="78"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79" dur="3000" fill="hold"/>
                                        <p:tgtEl>
                                          <p:spTgt spid="53"/>
                                        </p:tgtEl>
                                        <p:attrNameLst>
                                          <p:attrName>ppt_x</p:attrName>
                                          <p:attrName>ppt_y</p:attrName>
                                        </p:attrNameLst>
                                      </p:cBhvr>
                                      <p:rCtr x="-5586" y="10162"/>
                                    </p:animMotion>
                                  </p:childTnLst>
                                </p:cTn>
                              </p:par>
                              <p:par>
                                <p:cTn id="80"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1" dur="3000" fill="hold"/>
                                        <p:tgtEl>
                                          <p:spTgt spid="56"/>
                                        </p:tgtEl>
                                        <p:attrNameLst>
                                          <p:attrName>ppt_x</p:attrName>
                                          <p:attrName>ppt_y</p:attrName>
                                        </p:attrNameLst>
                                      </p:cBhvr>
                                      <p:rCtr x="-5404" y="8194"/>
                                    </p:animMotion>
                                  </p:childTnLst>
                                </p:cTn>
                              </p:par>
                            </p:childTnLst>
                          </p:cTn>
                        </p:par>
                        <p:par>
                          <p:cTn id="82" fill="hold">
                            <p:stCondLst>
                              <p:cond delay="10500"/>
                            </p:stCondLst>
                            <p:childTnLst>
                              <p:par>
                                <p:cTn id="83" presetID="42" presetClass="path" presetSubtype="0" accel="50000" decel="50000" fill="hold" nodeType="afterEffect">
                                  <p:stCondLst>
                                    <p:cond delay="0"/>
                                  </p:stCondLst>
                                  <p:childTnLst>
                                    <p:animMotion origin="layout" path="M -2.08333E-6 -7.40741E-7 L -0.0414 0.06644 " pathEditMode="relative" rAng="0" ptsTypes="AA">
                                      <p:cBhvr>
                                        <p:cTn id="84" dur="1000" fill="hold"/>
                                        <p:tgtEl>
                                          <p:spTgt spid="26"/>
                                        </p:tgtEl>
                                        <p:attrNameLst>
                                          <p:attrName>ppt_x</p:attrName>
                                          <p:attrName>ppt_y</p:attrName>
                                        </p:attrNameLst>
                                      </p:cBhvr>
                                      <p:rCtr x="-2070" y="3310"/>
                                    </p:animMotion>
                                  </p:childTnLst>
                                </p:cTn>
                              </p:par>
                            </p:childTnLst>
                          </p:cTn>
                        </p:par>
                        <p:par>
                          <p:cTn id="85" fill="hold">
                            <p:stCondLst>
                              <p:cond delay="11500"/>
                            </p:stCondLst>
                            <p:childTnLst>
                              <p:par>
                                <p:cTn id="86" presetID="10"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12000"/>
                            </p:stCondLst>
                            <p:childTnLst>
                              <p:par>
                                <p:cTn id="90" presetID="1"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childTnLst>
                                </p:cTn>
                              </p:par>
                              <p:par>
                                <p:cTn id="126" presetID="1" presetClass="exit" presetSubtype="0" fill="hold" nodeType="withEffect">
                                  <p:stCondLst>
                                    <p:cond delay="0"/>
                                  </p:stCondLst>
                                  <p:childTnLst>
                                    <p:set>
                                      <p:cBhvr>
                                        <p:cTn id="127" dur="1" fill="hold">
                                          <p:stCondLst>
                                            <p:cond delay="0"/>
                                          </p:stCondLst>
                                        </p:cTn>
                                        <p:tgtEl>
                                          <p:spTgt spid="26"/>
                                        </p:tgtEl>
                                        <p:attrNameLst>
                                          <p:attrName>style.visibility</p:attrName>
                                        </p:attrNameLst>
                                      </p:cBhvr>
                                      <p:to>
                                        <p:strVal val="hidden"/>
                                      </p:to>
                                    </p:set>
                                  </p:childTnLst>
                                </p:cTn>
                              </p:par>
                            </p:childTnLst>
                          </p:cTn>
                        </p:par>
                        <p:par>
                          <p:cTn id="128" fill="hold">
                            <p:stCondLst>
                              <p:cond delay="12000"/>
                            </p:stCondLst>
                            <p:childTnLst>
                              <p:par>
                                <p:cTn id="129" presetID="42" presetClass="path" presetSubtype="0" accel="50000" decel="50000" fill="hold" grpId="1" nodeType="afterEffect">
                                  <p:stCondLst>
                                    <p:cond delay="0"/>
                                  </p:stCondLst>
                                  <p:childTnLst>
                                    <p:animMotion origin="layout" path="M -1.45833E-6 -3.7037E-6 L 0.02969 0.16574 " pathEditMode="relative" rAng="0" ptsTypes="AA">
                                      <p:cBhvr>
                                        <p:cTn id="130" dur="1000" fill="hold"/>
                                        <p:tgtEl>
                                          <p:spTgt spid="46"/>
                                        </p:tgtEl>
                                        <p:attrNameLst>
                                          <p:attrName>ppt_x</p:attrName>
                                          <p:attrName>ppt_y</p:attrName>
                                        </p:attrNameLst>
                                      </p:cBhvr>
                                      <p:rCtr x="1484" y="8287"/>
                                    </p:animMotion>
                                  </p:childTnLst>
                                </p:cTn>
                              </p:par>
                              <p:par>
                                <p:cTn id="131" presetID="42" presetClass="path" presetSubtype="0" accel="50000" decel="50000" fill="hold" grpId="1" nodeType="withEffect">
                                  <p:stCondLst>
                                    <p:cond delay="0"/>
                                  </p:stCondLst>
                                  <p:childTnLst>
                                    <p:animMotion origin="layout" path="M 2.29167E-6 2.22222E-6 L -0.03177 0.15185 " pathEditMode="relative" rAng="0" ptsTypes="AA">
                                      <p:cBhvr>
                                        <p:cTn id="132" dur="1000" fill="hold"/>
                                        <p:tgtEl>
                                          <p:spTgt spid="45"/>
                                        </p:tgtEl>
                                        <p:attrNameLst>
                                          <p:attrName>ppt_x</p:attrName>
                                          <p:attrName>ppt_y</p:attrName>
                                        </p:attrNameLst>
                                      </p:cBhvr>
                                      <p:rCtr x="-1589" y="7593"/>
                                    </p:animMotion>
                                  </p:childTnLst>
                                </p:cTn>
                              </p:par>
                              <p:par>
                                <p:cTn id="133" presetID="42" presetClass="path" presetSubtype="0" accel="50000" decel="50000" fill="hold" grpId="1" nodeType="withEffect">
                                  <p:stCondLst>
                                    <p:cond delay="0"/>
                                  </p:stCondLst>
                                  <p:childTnLst>
                                    <p:animMotion origin="layout" path="M 4.16667E-7 -4.07407E-6 L -0.00378 0.26829 " pathEditMode="relative" rAng="0" ptsTypes="AA">
                                      <p:cBhvr>
                                        <p:cTn id="134" dur="1000" fill="hold"/>
                                        <p:tgtEl>
                                          <p:spTgt spid="37"/>
                                        </p:tgtEl>
                                        <p:attrNameLst>
                                          <p:attrName>ppt_x</p:attrName>
                                          <p:attrName>ppt_y</p:attrName>
                                        </p:attrNameLst>
                                      </p:cBhvr>
                                      <p:rCtr x="-195" y="13403"/>
                                    </p:animMotion>
                                  </p:childTnLst>
                                </p:cTn>
                              </p:par>
                              <p:par>
                                <p:cTn id="135" presetID="42" presetClass="path" presetSubtype="0" accel="50000" decel="50000" fill="hold" grpId="1" nodeType="withEffect">
                                  <p:stCondLst>
                                    <p:cond delay="0"/>
                                  </p:stCondLst>
                                  <p:childTnLst>
                                    <p:animMotion origin="layout" path="M 4.16667E-7 -4.81481E-6 L -0.0612 0.25672 " pathEditMode="relative" rAng="0" ptsTypes="AA">
                                      <p:cBhvr>
                                        <p:cTn id="136" dur="1000" fill="hold"/>
                                        <p:tgtEl>
                                          <p:spTgt spid="33"/>
                                        </p:tgtEl>
                                        <p:attrNameLst>
                                          <p:attrName>ppt_x</p:attrName>
                                          <p:attrName>ppt_y</p:attrName>
                                        </p:attrNameLst>
                                      </p:cBhvr>
                                      <p:rCtr x="-3060" y="12824"/>
                                    </p:animMotion>
                                  </p:childTnLst>
                                </p:cTn>
                              </p:par>
                              <p:par>
                                <p:cTn id="137" presetID="42" presetClass="path" presetSubtype="0" accel="50000" decel="50000" fill="hold" grpId="1" nodeType="withEffect">
                                  <p:stCondLst>
                                    <p:cond delay="0"/>
                                  </p:stCondLst>
                                  <p:childTnLst>
                                    <p:animMotion origin="layout" path="M -1.45833E-6 2.96296E-6 L -0.07135 0.2331 " pathEditMode="relative" rAng="0" ptsTypes="AA">
                                      <p:cBhvr>
                                        <p:cTn id="138" dur="1000" fill="hold"/>
                                        <p:tgtEl>
                                          <p:spTgt spid="44"/>
                                        </p:tgtEl>
                                        <p:attrNameLst>
                                          <p:attrName>ppt_x</p:attrName>
                                          <p:attrName>ppt_y</p:attrName>
                                        </p:attrNameLst>
                                      </p:cBhvr>
                                      <p:rCtr x="-3568" y="11644"/>
                                    </p:animMotion>
                                  </p:childTnLst>
                                </p:cTn>
                              </p:par>
                              <p:par>
                                <p:cTn id="139" presetID="42" presetClass="path" presetSubtype="0" accel="50000" decel="50000" fill="hold" grpId="1" nodeType="withEffect">
                                  <p:stCondLst>
                                    <p:cond delay="0"/>
                                  </p:stCondLst>
                                  <p:childTnLst>
                                    <p:animMotion origin="layout" path="M 4.58333E-6 3.7037E-7 L 0.03763 0.15116 " pathEditMode="relative" rAng="0" ptsTypes="AA">
                                      <p:cBhvr>
                                        <p:cTn id="140" dur="1000" fill="hold"/>
                                        <p:tgtEl>
                                          <p:spTgt spid="42"/>
                                        </p:tgtEl>
                                        <p:attrNameLst>
                                          <p:attrName>ppt_x</p:attrName>
                                          <p:attrName>ppt_y</p:attrName>
                                        </p:attrNameLst>
                                      </p:cBhvr>
                                      <p:rCtr x="1875" y="7546"/>
                                    </p:animMotion>
                                  </p:childTnLst>
                                </p:cTn>
                              </p:par>
                              <p:par>
                                <p:cTn id="141" presetID="42" presetClass="path" presetSubtype="0" accel="50000" decel="50000" fill="hold" grpId="1" nodeType="withEffect">
                                  <p:stCondLst>
                                    <p:cond delay="0"/>
                                  </p:stCondLst>
                                  <p:childTnLst>
                                    <p:animMotion origin="layout" path="M 1.45833E-6 -1.85185E-6 L 0.0168 0.26667 " pathEditMode="relative" rAng="0" ptsTypes="AA">
                                      <p:cBhvr>
                                        <p:cTn id="142" dur="1000" fill="hold"/>
                                        <p:tgtEl>
                                          <p:spTgt spid="35"/>
                                        </p:tgtEl>
                                        <p:attrNameLst>
                                          <p:attrName>ppt_x</p:attrName>
                                          <p:attrName>ppt_y</p:attrName>
                                        </p:attrNameLst>
                                      </p:cBhvr>
                                      <p:rCtr x="833" y="13333"/>
                                    </p:animMotion>
                                  </p:childTnLst>
                                </p:cTn>
                              </p:par>
                              <p:par>
                                <p:cTn id="143" presetID="42" presetClass="path" presetSubtype="0" accel="50000" decel="50000" fill="hold" grpId="1" nodeType="withEffect">
                                  <p:stCondLst>
                                    <p:cond delay="0"/>
                                  </p:stCondLst>
                                  <p:childTnLst>
                                    <p:animMotion origin="layout" path="M 6.25E-7 2.59259E-6 L 0.09297 0.26736 " pathEditMode="relative" rAng="0" ptsTypes="AA">
                                      <p:cBhvr>
                                        <p:cTn id="144" dur="1000" fill="hold"/>
                                        <p:tgtEl>
                                          <p:spTgt spid="41"/>
                                        </p:tgtEl>
                                        <p:attrNameLst>
                                          <p:attrName>ppt_x</p:attrName>
                                          <p:attrName>ppt_y</p:attrName>
                                        </p:attrNameLst>
                                      </p:cBhvr>
                                      <p:rCtr x="4648" y="13356"/>
                                    </p:animMotion>
                                  </p:childTnLst>
                                </p:cTn>
                              </p:par>
                              <p:par>
                                <p:cTn id="145" presetID="42" presetClass="path" presetSubtype="0" accel="50000" decel="50000" fill="hold" grpId="1" nodeType="withEffect">
                                  <p:stCondLst>
                                    <p:cond delay="0"/>
                                  </p:stCondLst>
                                  <p:childTnLst>
                                    <p:animMotion origin="layout" path="M 3.75E-6 -3.7037E-7 L -0.01615 0.27639 " pathEditMode="relative" rAng="0" ptsTypes="AA">
                                      <p:cBhvr>
                                        <p:cTn id="146" dur="1000" fill="hold"/>
                                        <p:tgtEl>
                                          <p:spTgt spid="32"/>
                                        </p:tgtEl>
                                        <p:attrNameLst>
                                          <p:attrName>ppt_x</p:attrName>
                                          <p:attrName>ppt_y</p:attrName>
                                        </p:attrNameLst>
                                      </p:cBhvr>
                                      <p:rCtr x="-807" y="13819"/>
                                    </p:animMotion>
                                  </p:childTnLst>
                                </p:cTn>
                              </p:par>
                              <p:par>
                                <p:cTn id="147" presetID="42" presetClass="path" presetSubtype="0" accel="50000" decel="50000" fill="hold" grpId="1" nodeType="withEffect">
                                  <p:stCondLst>
                                    <p:cond delay="0"/>
                                  </p:stCondLst>
                                  <p:childTnLst>
                                    <p:animMotion origin="layout" path="M -4.16667E-7 -7.40741E-7 L 0.04193 0.2588 " pathEditMode="relative" rAng="0" ptsTypes="AA">
                                      <p:cBhvr>
                                        <p:cTn id="148" dur="1000" fill="hold"/>
                                        <p:tgtEl>
                                          <p:spTgt spid="34"/>
                                        </p:tgtEl>
                                        <p:attrNameLst>
                                          <p:attrName>ppt_x</p:attrName>
                                          <p:attrName>ppt_y</p:attrName>
                                        </p:attrNameLst>
                                      </p:cBhvr>
                                      <p:rCtr x="2096" y="12940"/>
                                    </p:animMotion>
                                  </p:childTnLst>
                                </p:cTn>
                              </p:par>
                              <p:par>
                                <p:cTn id="149" presetID="42" presetClass="path" presetSubtype="0" accel="50000" decel="50000" fill="hold" grpId="1" nodeType="withEffect">
                                  <p:stCondLst>
                                    <p:cond delay="0"/>
                                  </p:stCondLst>
                                  <p:childTnLst>
                                    <p:animMotion origin="layout" path="M 5E-6 -4.81481E-6 L 0.01667 0.25371 " pathEditMode="relative" rAng="0" ptsTypes="AA">
                                      <p:cBhvr>
                                        <p:cTn id="150" dur="1000" fill="hold"/>
                                        <p:tgtEl>
                                          <p:spTgt spid="47"/>
                                        </p:tgtEl>
                                        <p:attrNameLst>
                                          <p:attrName>ppt_x</p:attrName>
                                          <p:attrName>ppt_y</p:attrName>
                                        </p:attrNameLst>
                                      </p:cBhvr>
                                      <p:rCtr x="833" y="12685"/>
                                    </p:animMotion>
                                  </p:childTnLst>
                                </p:cTn>
                              </p:par>
                              <p:par>
                                <p:cTn id="151" presetID="42" presetClass="path" presetSubtype="0" accel="50000" decel="50000" fill="hold" grpId="1" nodeType="withEffect">
                                  <p:stCondLst>
                                    <p:cond delay="0"/>
                                  </p:stCondLst>
                                  <p:childTnLst>
                                    <p:animMotion origin="layout" path="M 4.16667E-7 -1.48148E-6 L -0.00286 0.16713 " pathEditMode="relative" rAng="0" ptsTypes="AA">
                                      <p:cBhvr>
                                        <p:cTn id="152" dur="1000" fill="hold"/>
                                        <p:tgtEl>
                                          <p:spTgt spid="38"/>
                                        </p:tgtEl>
                                        <p:attrNameLst>
                                          <p:attrName>ppt_x</p:attrName>
                                          <p:attrName>ppt_y</p:attrName>
                                        </p:attrNameLst>
                                      </p:cBhvr>
                                      <p:rCtr x="-143" y="8356"/>
                                    </p:animMotion>
                                  </p:childTnLst>
                                </p:cTn>
                              </p:par>
                              <p:par>
                                <p:cTn id="153" presetID="42" presetClass="path" presetSubtype="0" accel="50000" decel="50000" fill="hold" grpId="1" nodeType="withEffect">
                                  <p:stCondLst>
                                    <p:cond delay="0"/>
                                  </p:stCondLst>
                                  <p:childTnLst>
                                    <p:animMotion origin="layout" path="M 1.04167E-6 -1.85185E-6 L -0.03971 0.29375 " pathEditMode="relative" rAng="0" ptsTypes="AA">
                                      <p:cBhvr>
                                        <p:cTn id="154" dur="1000" fill="hold"/>
                                        <p:tgtEl>
                                          <p:spTgt spid="43"/>
                                        </p:tgtEl>
                                        <p:attrNameLst>
                                          <p:attrName>ppt_x</p:attrName>
                                          <p:attrName>ppt_y</p:attrName>
                                        </p:attrNameLst>
                                      </p:cBhvr>
                                      <p:rCtr x="-1992" y="14676"/>
                                    </p:animMotion>
                                  </p:childTnLst>
                                </p:cTn>
                              </p:par>
                              <p:par>
                                <p:cTn id="155" presetID="42" presetClass="path" presetSubtype="0" accel="50000" decel="50000" fill="hold" grpId="1" nodeType="withEffect">
                                  <p:stCondLst>
                                    <p:cond delay="0"/>
                                  </p:stCondLst>
                                  <p:childTnLst>
                                    <p:animMotion origin="layout" path="M 4.58333E-6 3.7037E-6 L -0.00977 0.26458 " pathEditMode="relative" rAng="0" ptsTypes="AA">
                                      <p:cBhvr>
                                        <p:cTn id="156" dur="1000" fill="hold"/>
                                        <p:tgtEl>
                                          <p:spTgt spid="39"/>
                                        </p:tgtEl>
                                        <p:attrNameLst>
                                          <p:attrName>ppt_x</p:attrName>
                                          <p:attrName>ppt_y</p:attrName>
                                        </p:attrNameLst>
                                      </p:cBhvr>
                                      <p:rCtr x="-495" y="13218"/>
                                    </p:animMotion>
                                  </p:childTnLst>
                                </p:cTn>
                              </p:par>
                              <p:par>
                                <p:cTn id="157" presetID="42" presetClass="path" presetSubtype="0" accel="50000" decel="50000" fill="hold" grpId="1" nodeType="withEffect">
                                  <p:stCondLst>
                                    <p:cond delay="0"/>
                                  </p:stCondLst>
                                  <p:childTnLst>
                                    <p:animMotion origin="layout" path="M 4.16667E-7 -3.7037E-7 L 0.04323 0.26019 " pathEditMode="relative" rAng="0" ptsTypes="AA">
                                      <p:cBhvr>
                                        <p:cTn id="158" dur="1000" fill="hold"/>
                                        <p:tgtEl>
                                          <p:spTgt spid="31"/>
                                        </p:tgtEl>
                                        <p:attrNameLst>
                                          <p:attrName>ppt_x</p:attrName>
                                          <p:attrName>ppt_y</p:attrName>
                                        </p:attrNameLst>
                                      </p:cBhvr>
                                      <p:rCtr x="2161" y="13009"/>
                                    </p:animMotion>
                                  </p:childTnLst>
                                </p:cTn>
                              </p:par>
                              <p:par>
                                <p:cTn id="159" presetID="42" presetClass="path" presetSubtype="0" accel="50000" decel="50000" fill="hold" grpId="1" nodeType="withEffect">
                                  <p:stCondLst>
                                    <p:cond delay="0"/>
                                  </p:stCondLst>
                                  <p:childTnLst>
                                    <p:animMotion origin="layout" path="M -1.875E-6 4.81481E-6 L -0.02344 0.26597 " pathEditMode="relative" rAng="0" ptsTypes="AA">
                                      <p:cBhvr>
                                        <p:cTn id="160" dur="1000" fill="hold"/>
                                        <p:tgtEl>
                                          <p:spTgt spid="36"/>
                                        </p:tgtEl>
                                        <p:attrNameLst>
                                          <p:attrName>ppt_x</p:attrName>
                                          <p:attrName>ppt_y</p:attrName>
                                        </p:attrNameLst>
                                      </p:cBhvr>
                                      <p:rCtr x="-1172" y="13287"/>
                                    </p:animMotion>
                                  </p:childTnLst>
                                </p:cTn>
                              </p:par>
                              <p:par>
                                <p:cTn id="161" presetID="42" presetClass="path" presetSubtype="0" accel="50000" decel="50000" fill="hold" grpId="1" nodeType="withEffect">
                                  <p:stCondLst>
                                    <p:cond delay="0"/>
                                  </p:stCondLst>
                                  <p:childTnLst>
                                    <p:animMotion origin="layout" path="M -3.54167E-6 2.59259E-6 L -0.00872 0.18634 " pathEditMode="relative" rAng="0" ptsTypes="AA">
                                      <p:cBhvr>
                                        <p:cTn id="162" dur="1000" fill="hold"/>
                                        <p:tgtEl>
                                          <p:spTgt spid="40"/>
                                        </p:tgtEl>
                                        <p:attrNameLst>
                                          <p:attrName>ppt_x</p:attrName>
                                          <p:attrName>ppt_y</p:attrName>
                                        </p:attrNameLst>
                                      </p:cBhvr>
                                      <p:rCtr x="-443" y="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51" grpId="0" animBg="1"/>
      <p:bldP spid="53" grpId="0" animBg="1"/>
      <p:bldP spid="55" grpId="0" animBg="1"/>
      <p:bldP spid="56" grpId="0" animBg="1"/>
      <p:bldP spid="57" grpId="0" animBg="1"/>
      <p:bldP spid="58" grpId="0" animBg="1"/>
      <p:bldP spid="59" grpId="0" animBg="1"/>
      <p:bldP spid="60" grpId="0" animBg="1"/>
      <p:bldP spid="54" grpId="0"/>
      <p:bldP spid="62" grpId="0"/>
      <p:bldP spid="64" grpId="0"/>
      <p:bldP spid="66" grpId="0"/>
      <p:bldP spid="68" grpId="0"/>
      <p:bldP spid="70" grpId="0"/>
      <p:bldP spid="72" grpId="0"/>
      <p:bldP spid="72" grpId="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Capsule</a:t>
            </a:r>
          </a:p>
          <a:p>
            <a:r>
              <a:rPr lang="en-US" dirty="0"/>
              <a:t>Oral solution</a:t>
            </a:r>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Postherpetic neuralgia</a:t>
            </a:r>
          </a:p>
          <a:p>
            <a:r>
              <a:rPr lang="en-US" dirty="0"/>
              <a:t>Diabetic peripheral neuropathy</a:t>
            </a:r>
          </a:p>
          <a:p>
            <a:r>
              <a:rPr lang="en-US" dirty="0"/>
              <a:t>Fibromyalgia</a:t>
            </a:r>
          </a:p>
          <a:p>
            <a:r>
              <a:rPr lang="en-US" dirty="0"/>
              <a:t>Pain from spinal cord injury</a:t>
            </a:r>
          </a:p>
        </p:txBody>
      </p:sp>
    </p:spTree>
    <p:extLst>
      <p:ext uri="{BB962C8B-B14F-4D97-AF65-F5344CB8AC3E}">
        <p14:creationId xmlns:p14="http://schemas.microsoft.com/office/powerpoint/2010/main" val="3354045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Carbamazepine</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4514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C4801520-D60A-4750-9A73-531748BAA169}"/>
              </a:ext>
            </a:extLst>
          </p:cNvPr>
          <p:cNvSpPr txBox="1"/>
          <p:nvPr/>
        </p:nvSpPr>
        <p:spPr>
          <a:xfrm>
            <a:off x="2131017" y="3678124"/>
            <a:ext cx="1263870"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5" name="Straight Connector 84">
            <a:extLst>
              <a:ext uri="{FF2B5EF4-FFF2-40B4-BE49-F238E27FC236}">
                <a16:creationId xmlns:a16="http://schemas.microsoft.com/office/drawing/2014/main" id="{80E91B8F-DB61-4AC9-855B-59EB2E6A2A78}"/>
              </a:ext>
            </a:extLst>
          </p:cNvPr>
          <p:cNvCxnSpPr>
            <a:cxnSpLocks/>
          </p:cNvCxnSpPr>
          <p:nvPr/>
        </p:nvCxnSpPr>
        <p:spPr>
          <a:xfrm flipV="1">
            <a:off x="2967370" y="3538654"/>
            <a:ext cx="768831" cy="33541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77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4"/>
                                        </p:tgtEl>
                                      </p:cBhvr>
                                    </p:animEffect>
                                    <p:set>
                                      <p:cBhvr>
                                        <p:cTn id="43" dur="1" fill="hold">
                                          <p:stCondLst>
                                            <p:cond delay="499"/>
                                          </p:stCondLst>
                                        </p:cTn>
                                        <p:tgtEl>
                                          <p:spTgt spid="8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5"/>
                                        </p:tgtEl>
                                      </p:cBhvr>
                                    </p:animEffect>
                                    <p:set>
                                      <p:cBhvr>
                                        <p:cTn id="46" dur="1" fill="hold">
                                          <p:stCondLst>
                                            <p:cond delay="499"/>
                                          </p:stCondLst>
                                        </p:cTn>
                                        <p:tgtEl>
                                          <p:spTgt spid="85"/>
                                        </p:tgtEl>
                                        <p:attrNameLst>
                                          <p:attrName>style.visibility</p:attrName>
                                        </p:attrNameLst>
                                      </p:cBhvr>
                                      <p:to>
                                        <p:strVal val="hidden"/>
                                      </p:to>
                                    </p:set>
                                  </p:childTnLst>
                                </p:cTn>
                              </p:par>
                            </p:childTnLst>
                          </p:cTn>
                        </p:par>
                        <p:par>
                          <p:cTn id="47" fill="hold">
                            <p:stCondLst>
                              <p:cond delay="500"/>
                            </p:stCondLst>
                            <p:childTnLst>
                              <p:par>
                                <p:cTn id="4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9" dur="2000" fill="hold"/>
                                        <p:tgtEl>
                                          <p:spTgt spid="51"/>
                                        </p:tgtEl>
                                        <p:attrNameLst>
                                          <p:attrName>ppt_x</p:attrName>
                                          <p:attrName>ppt_y</p:attrName>
                                        </p:attrNameLst>
                                      </p:cBhvr>
                                      <p:rCtr x="-3190" y="12153"/>
                                    </p:animMotion>
                                  </p:childTnLst>
                                </p:cTn>
                              </p:par>
                              <p:par>
                                <p:cTn id="5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51" dur="2000" fill="hold"/>
                                        <p:tgtEl>
                                          <p:spTgt spid="55"/>
                                        </p:tgtEl>
                                        <p:attrNameLst>
                                          <p:attrName>ppt_x</p:attrName>
                                          <p:attrName>ppt_y</p:attrName>
                                        </p:attrNameLst>
                                      </p:cBhvr>
                                      <p:rCtr x="-6237" y="11667"/>
                                    </p:animMotion>
                                  </p:childTnLst>
                                </p:cTn>
                              </p:par>
                              <p:par>
                                <p:cTn id="5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53" dur="2000" fill="hold"/>
                                        <p:tgtEl>
                                          <p:spTgt spid="60"/>
                                        </p:tgtEl>
                                        <p:attrNameLst>
                                          <p:attrName>ppt_x</p:attrName>
                                          <p:attrName>ppt_y</p:attrName>
                                        </p:attrNameLst>
                                      </p:cBhvr>
                                      <p:rCtr x="-8359" y="11921"/>
                                    </p:animMotion>
                                  </p:childTnLst>
                                </p:cTn>
                              </p:par>
                              <p:par>
                                <p:cTn id="5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55" dur="2000" fill="hold"/>
                                        <p:tgtEl>
                                          <p:spTgt spid="57"/>
                                        </p:tgtEl>
                                        <p:attrNameLst>
                                          <p:attrName>ppt_x</p:attrName>
                                          <p:attrName>ppt_y</p:attrName>
                                        </p:attrNameLst>
                                      </p:cBhvr>
                                      <p:rCtr x="-7370" y="13611"/>
                                    </p:animMotion>
                                  </p:childTnLst>
                                </p:cTn>
                              </p:par>
                              <p:par>
                                <p:cTn id="5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7" dur="2000" fill="hold"/>
                                        <p:tgtEl>
                                          <p:spTgt spid="49"/>
                                        </p:tgtEl>
                                        <p:attrNameLst>
                                          <p:attrName>ppt_x</p:attrName>
                                          <p:attrName>ppt_y</p:attrName>
                                        </p:attrNameLst>
                                      </p:cBhvr>
                                      <p:rCtr x="-9388" y="10995"/>
                                    </p:animMotion>
                                  </p:childTnLst>
                                </p:cTn>
                              </p:par>
                              <p:par>
                                <p:cTn id="5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9" dur="2000" fill="hold"/>
                                        <p:tgtEl>
                                          <p:spTgt spid="58"/>
                                        </p:tgtEl>
                                        <p:attrNameLst>
                                          <p:attrName>ppt_x</p:attrName>
                                          <p:attrName>ppt_y</p:attrName>
                                        </p:attrNameLst>
                                      </p:cBhvr>
                                      <p:rCtr x="-5586" y="7593"/>
                                    </p:animMotion>
                                  </p:childTnLst>
                                </p:cTn>
                              </p:par>
                              <p:par>
                                <p:cTn id="6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61" dur="2000" fill="hold"/>
                                        <p:tgtEl>
                                          <p:spTgt spid="59"/>
                                        </p:tgtEl>
                                        <p:attrNameLst>
                                          <p:attrName>ppt_x</p:attrName>
                                          <p:attrName>ppt_y</p:attrName>
                                        </p:attrNameLst>
                                      </p:cBhvr>
                                      <p:rCtr x="-4284" y="10023"/>
                                    </p:animMotion>
                                  </p:childTnLst>
                                </p:cTn>
                              </p:par>
                              <p:par>
                                <p:cTn id="6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63" dur="2000" fill="hold"/>
                                        <p:tgtEl>
                                          <p:spTgt spid="53"/>
                                        </p:tgtEl>
                                        <p:attrNameLst>
                                          <p:attrName>ppt_x</p:attrName>
                                          <p:attrName>ppt_y</p:attrName>
                                        </p:attrNameLst>
                                      </p:cBhvr>
                                      <p:rCtr x="-5586" y="10162"/>
                                    </p:animMotion>
                                  </p:childTnLst>
                                </p:cTn>
                              </p:par>
                              <p:par>
                                <p:cTn id="6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65" dur="2000" fill="hold"/>
                                        <p:tgtEl>
                                          <p:spTgt spid="56"/>
                                        </p:tgtEl>
                                        <p:attrNameLst>
                                          <p:attrName>ppt_x</p:attrName>
                                          <p:attrName>ppt_y</p:attrName>
                                        </p:attrNameLst>
                                      </p:cBhvr>
                                      <p:rCtr x="-5404" y="8194"/>
                                    </p:animMotion>
                                  </p:childTnLst>
                                </p:cTn>
                              </p:par>
                            </p:childTnLst>
                          </p:cTn>
                        </p:par>
                        <p:par>
                          <p:cTn id="66" fill="hold">
                            <p:stCondLst>
                              <p:cond delay="2500"/>
                            </p:stCondLst>
                            <p:childTnLst>
                              <p:par>
                                <p:cTn id="67" presetID="42" presetClass="path" presetSubtype="0" accel="50000" decel="50000" fill="hold" nodeType="afterEffect">
                                  <p:stCondLst>
                                    <p:cond delay="0"/>
                                  </p:stCondLst>
                                  <p:childTnLst>
                                    <p:animMotion origin="layout" path="M -2.08333E-6 -7.40741E-7 L -0.0414 0.06644 " pathEditMode="relative" rAng="0" ptsTypes="AA">
                                      <p:cBhvr>
                                        <p:cTn id="68" dur="2000" fill="hold"/>
                                        <p:tgtEl>
                                          <p:spTgt spid="26"/>
                                        </p:tgtEl>
                                        <p:attrNameLst>
                                          <p:attrName>ppt_x</p:attrName>
                                          <p:attrName>ppt_y</p:attrName>
                                        </p:attrNameLst>
                                      </p:cBhvr>
                                      <p:rCtr x="-2070" y="3310"/>
                                    </p:animMotion>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0"/>
                            </p:stCondLst>
                            <p:childTnLst>
                              <p:par>
                                <p:cTn id="74" presetID="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26"/>
                                        </p:tgtEl>
                                        <p:attrNameLst>
                                          <p:attrName>style.visibility</p:attrName>
                                        </p:attrNameLst>
                                      </p:cBhvr>
                                      <p:to>
                                        <p:strVal val="hidden"/>
                                      </p:to>
                                    </p:set>
                                  </p:childTnLst>
                                </p:cTn>
                              </p:par>
                            </p:childTnLst>
                          </p:cTn>
                        </p:par>
                        <p:par>
                          <p:cTn id="112" fill="hold">
                            <p:stCondLst>
                              <p:cond delay="5000"/>
                            </p:stCondLst>
                            <p:childTnLst>
                              <p:par>
                                <p:cTn id="113" presetID="42" presetClass="path" presetSubtype="0" accel="50000" decel="50000" fill="hold" grpId="1" nodeType="afterEffect">
                                  <p:stCondLst>
                                    <p:cond delay="0"/>
                                  </p:stCondLst>
                                  <p:childTnLst>
                                    <p:animMotion origin="layout" path="M -1.45833E-6 -3.7037E-6 L 0.02552 0.14954 " pathEditMode="relative" rAng="0" ptsTypes="AA">
                                      <p:cBhvr>
                                        <p:cTn id="114" dur="2000" fill="hold"/>
                                        <p:tgtEl>
                                          <p:spTgt spid="46"/>
                                        </p:tgtEl>
                                        <p:attrNameLst>
                                          <p:attrName>ppt_x</p:attrName>
                                          <p:attrName>ppt_y</p:attrName>
                                        </p:attrNameLst>
                                      </p:cBhvr>
                                      <p:rCtr x="1276" y="7477"/>
                                    </p:animMotion>
                                  </p:childTnLst>
                                </p:cTn>
                              </p:par>
                              <p:par>
                                <p:cTn id="115" presetID="42" presetClass="path" presetSubtype="0" accel="50000" decel="50000" fill="hold" grpId="1" nodeType="withEffect">
                                  <p:stCondLst>
                                    <p:cond delay="0"/>
                                  </p:stCondLst>
                                  <p:childTnLst>
                                    <p:animMotion origin="layout" path="M 2.29167E-6 2.22222E-6 L -0.03972 0.16018 " pathEditMode="relative" rAng="0" ptsTypes="AA">
                                      <p:cBhvr>
                                        <p:cTn id="116" dur="2000" fill="hold"/>
                                        <p:tgtEl>
                                          <p:spTgt spid="45"/>
                                        </p:tgtEl>
                                        <p:attrNameLst>
                                          <p:attrName>ppt_x</p:attrName>
                                          <p:attrName>ppt_y</p:attrName>
                                        </p:attrNameLst>
                                      </p:cBhvr>
                                      <p:rCtr x="-1992" y="8009"/>
                                    </p:animMotion>
                                  </p:childTnLst>
                                </p:cTn>
                              </p:par>
                              <p:par>
                                <p:cTn id="117" presetID="42" presetClass="path" presetSubtype="0" accel="50000" decel="50000" fill="hold" grpId="1" nodeType="withEffect">
                                  <p:stCondLst>
                                    <p:cond delay="0"/>
                                  </p:stCondLst>
                                  <p:childTnLst>
                                    <p:animMotion origin="layout" path="M 4.16667E-7 -4.07407E-6 L 0.00208 0.23172 " pathEditMode="relative" rAng="0" ptsTypes="AA">
                                      <p:cBhvr>
                                        <p:cTn id="118" dur="2000" fill="hold"/>
                                        <p:tgtEl>
                                          <p:spTgt spid="37"/>
                                        </p:tgtEl>
                                        <p:attrNameLst>
                                          <p:attrName>ppt_x</p:attrName>
                                          <p:attrName>ppt_y</p:attrName>
                                        </p:attrNameLst>
                                      </p:cBhvr>
                                      <p:rCtr x="104" y="11574"/>
                                    </p:animMotion>
                                  </p:childTnLst>
                                </p:cTn>
                              </p:par>
                              <p:par>
                                <p:cTn id="119" presetID="42" presetClass="path" presetSubtype="0" accel="50000" decel="50000" fill="hold" grpId="1" nodeType="withEffect">
                                  <p:stCondLst>
                                    <p:cond delay="0"/>
                                  </p:stCondLst>
                                  <p:childTnLst>
                                    <p:animMotion origin="layout" path="M 4.16667E-7 -4.81481E-6 L -0.05208 0.19352 " pathEditMode="relative" rAng="0" ptsTypes="AA">
                                      <p:cBhvr>
                                        <p:cTn id="120" dur="2000" fill="hold"/>
                                        <p:tgtEl>
                                          <p:spTgt spid="33"/>
                                        </p:tgtEl>
                                        <p:attrNameLst>
                                          <p:attrName>ppt_x</p:attrName>
                                          <p:attrName>ppt_y</p:attrName>
                                        </p:attrNameLst>
                                      </p:cBhvr>
                                      <p:rCtr x="-2604" y="9676"/>
                                    </p:animMotion>
                                  </p:childTnLst>
                                </p:cTn>
                              </p:par>
                              <p:par>
                                <p:cTn id="121" presetID="42" presetClass="path" presetSubtype="0" accel="50000" decel="50000" fill="hold" grpId="1" nodeType="withEffect">
                                  <p:stCondLst>
                                    <p:cond delay="0"/>
                                  </p:stCondLst>
                                  <p:childTnLst>
                                    <p:animMotion origin="layout" path="M -1.45833E-6 2.96296E-6 L -0.07135 0.2331 " pathEditMode="relative" rAng="0" ptsTypes="AA">
                                      <p:cBhvr>
                                        <p:cTn id="122" dur="2000" fill="hold"/>
                                        <p:tgtEl>
                                          <p:spTgt spid="44"/>
                                        </p:tgtEl>
                                        <p:attrNameLst>
                                          <p:attrName>ppt_x</p:attrName>
                                          <p:attrName>ppt_y</p:attrName>
                                        </p:attrNameLst>
                                      </p:cBhvr>
                                      <p:rCtr x="-3568" y="11644"/>
                                    </p:animMotion>
                                  </p:childTnLst>
                                </p:cTn>
                              </p:par>
                              <p:par>
                                <p:cTn id="123" presetID="42" presetClass="path" presetSubtype="0" accel="50000" decel="50000" fill="hold" grpId="1" nodeType="withEffect">
                                  <p:stCondLst>
                                    <p:cond delay="0"/>
                                  </p:stCondLst>
                                  <p:childTnLst>
                                    <p:animMotion origin="layout" path="M 4.58333E-6 3.7037E-7 L 0.04583 0.2169 " pathEditMode="relative" rAng="0" ptsTypes="AA">
                                      <p:cBhvr>
                                        <p:cTn id="124" dur="2000" fill="hold"/>
                                        <p:tgtEl>
                                          <p:spTgt spid="42"/>
                                        </p:tgtEl>
                                        <p:attrNameLst>
                                          <p:attrName>ppt_x</p:attrName>
                                          <p:attrName>ppt_y</p:attrName>
                                        </p:attrNameLst>
                                      </p:cBhvr>
                                      <p:rCtr x="2292" y="10833"/>
                                    </p:animMotion>
                                  </p:childTnLst>
                                </p:cTn>
                              </p:par>
                              <p:par>
                                <p:cTn id="125" presetID="42" presetClass="path" presetSubtype="0" accel="50000" decel="50000" fill="hold" grpId="1" nodeType="withEffect">
                                  <p:stCondLst>
                                    <p:cond delay="0"/>
                                  </p:stCondLst>
                                  <p:childTnLst>
                                    <p:animMotion origin="layout" path="M 1.45833E-6 -1.85185E-6 L 0.01497 0.23102 " pathEditMode="relative" rAng="0" ptsTypes="AA">
                                      <p:cBhvr>
                                        <p:cTn id="126" dur="2000" fill="hold"/>
                                        <p:tgtEl>
                                          <p:spTgt spid="35"/>
                                        </p:tgtEl>
                                        <p:attrNameLst>
                                          <p:attrName>ppt_x</p:attrName>
                                          <p:attrName>ppt_y</p:attrName>
                                        </p:attrNameLst>
                                      </p:cBhvr>
                                      <p:rCtr x="742" y="11551"/>
                                    </p:animMotion>
                                  </p:childTnLst>
                                </p:cTn>
                              </p:par>
                              <p:par>
                                <p:cTn id="127" presetID="42" presetClass="path" presetSubtype="0" accel="50000" decel="50000" fill="hold" grpId="1" nodeType="withEffect">
                                  <p:stCondLst>
                                    <p:cond delay="0"/>
                                  </p:stCondLst>
                                  <p:childTnLst>
                                    <p:animMotion origin="layout" path="M -4.16667E-7 -2.96296E-6 L 0.08307 0.23796 " pathEditMode="relative" rAng="0" ptsTypes="AA">
                                      <p:cBhvr>
                                        <p:cTn id="128" dur="2000" fill="hold"/>
                                        <p:tgtEl>
                                          <p:spTgt spid="41"/>
                                        </p:tgtEl>
                                        <p:attrNameLst>
                                          <p:attrName>ppt_x</p:attrName>
                                          <p:attrName>ppt_y</p:attrName>
                                        </p:attrNameLst>
                                      </p:cBhvr>
                                      <p:rCtr x="4115" y="11921"/>
                                    </p:animMotion>
                                  </p:childTnLst>
                                </p:cTn>
                              </p:par>
                              <p:par>
                                <p:cTn id="129" presetID="42" presetClass="path" presetSubtype="0" accel="50000" decel="50000" fill="hold" grpId="1" nodeType="withEffect">
                                  <p:stCondLst>
                                    <p:cond delay="0"/>
                                  </p:stCondLst>
                                  <p:childTnLst>
                                    <p:animMotion origin="layout" path="M 3.75E-6 -3.7037E-7 L -0.0155 0.24398 " pathEditMode="relative" rAng="0" ptsTypes="AA">
                                      <p:cBhvr>
                                        <p:cTn id="130" dur="2000" fill="hold"/>
                                        <p:tgtEl>
                                          <p:spTgt spid="32"/>
                                        </p:tgtEl>
                                        <p:attrNameLst>
                                          <p:attrName>ppt_x</p:attrName>
                                          <p:attrName>ppt_y</p:attrName>
                                        </p:attrNameLst>
                                      </p:cBhvr>
                                      <p:rCtr x="-781" y="12199"/>
                                    </p:animMotion>
                                  </p:childTnLst>
                                </p:cTn>
                              </p:par>
                              <p:par>
                                <p:cTn id="131" presetID="42" presetClass="path" presetSubtype="0" accel="50000" decel="50000" fill="hold" grpId="1" nodeType="withEffect">
                                  <p:stCondLst>
                                    <p:cond delay="0"/>
                                  </p:stCondLst>
                                  <p:childTnLst>
                                    <p:animMotion origin="layout" path="M 7.03105E-17 4.81481E-6 L 0.03529 0.23079 " pathEditMode="relative" rAng="0" ptsTypes="AA">
                                      <p:cBhvr>
                                        <p:cTn id="132" dur="2000" fill="hold"/>
                                        <p:tgtEl>
                                          <p:spTgt spid="34"/>
                                        </p:tgtEl>
                                        <p:attrNameLst>
                                          <p:attrName>ppt_x</p:attrName>
                                          <p:attrName>ppt_y</p:attrName>
                                        </p:attrNameLst>
                                      </p:cBhvr>
                                      <p:rCtr x="1771" y="11505"/>
                                    </p:animMotion>
                                  </p:childTnLst>
                                </p:cTn>
                              </p:par>
                              <p:par>
                                <p:cTn id="133" presetID="42" presetClass="path" presetSubtype="0" accel="50000" decel="50000" fill="hold" grpId="1" nodeType="withEffect">
                                  <p:stCondLst>
                                    <p:cond delay="0"/>
                                  </p:stCondLst>
                                  <p:childTnLst>
                                    <p:animMotion origin="layout" path="M 5E-6 -4.81481E-6 L 0.0142 0.21436 " pathEditMode="relative" rAng="0" ptsTypes="AA">
                                      <p:cBhvr>
                                        <p:cTn id="134" dur="2000" fill="hold"/>
                                        <p:tgtEl>
                                          <p:spTgt spid="47"/>
                                        </p:tgtEl>
                                        <p:attrNameLst>
                                          <p:attrName>ppt_x</p:attrName>
                                          <p:attrName>ppt_y</p:attrName>
                                        </p:attrNameLst>
                                      </p:cBhvr>
                                      <p:rCtr x="703" y="10718"/>
                                    </p:animMotion>
                                  </p:childTnLst>
                                </p:cTn>
                              </p:par>
                              <p:par>
                                <p:cTn id="135" presetID="42" presetClass="path" presetSubtype="0" accel="50000" decel="50000" fill="hold" grpId="1" nodeType="withEffect">
                                  <p:stCondLst>
                                    <p:cond delay="0"/>
                                  </p:stCondLst>
                                  <p:childTnLst>
                                    <p:animMotion origin="layout" path="M 4.16667E-7 -1.48148E-6 L -0.00391 0.16713 " pathEditMode="relative" rAng="0" ptsTypes="AA">
                                      <p:cBhvr>
                                        <p:cTn id="136" dur="2000" fill="hold"/>
                                        <p:tgtEl>
                                          <p:spTgt spid="38"/>
                                        </p:tgtEl>
                                        <p:attrNameLst>
                                          <p:attrName>ppt_x</p:attrName>
                                          <p:attrName>ppt_y</p:attrName>
                                        </p:attrNameLst>
                                      </p:cBhvr>
                                      <p:rCtr x="-195" y="8356"/>
                                    </p:animMotion>
                                  </p:childTnLst>
                                </p:cTn>
                              </p:par>
                              <p:par>
                                <p:cTn id="137" presetID="42" presetClass="path" presetSubtype="0" accel="50000" decel="50000" fill="hold" grpId="1" nodeType="withEffect">
                                  <p:stCondLst>
                                    <p:cond delay="0"/>
                                  </p:stCondLst>
                                  <p:childTnLst>
                                    <p:animMotion origin="layout" path="M 1.04167E-6 -1.85185E-6 L -0.03971 0.29375 " pathEditMode="relative" rAng="0" ptsTypes="AA">
                                      <p:cBhvr>
                                        <p:cTn id="138" dur="2000" fill="hold"/>
                                        <p:tgtEl>
                                          <p:spTgt spid="43"/>
                                        </p:tgtEl>
                                        <p:attrNameLst>
                                          <p:attrName>ppt_x</p:attrName>
                                          <p:attrName>ppt_y</p:attrName>
                                        </p:attrNameLst>
                                      </p:cBhvr>
                                      <p:rCtr x="-1992" y="14676"/>
                                    </p:animMotion>
                                  </p:childTnLst>
                                </p:cTn>
                              </p:par>
                              <p:par>
                                <p:cTn id="139" presetID="42" presetClass="path" presetSubtype="0" accel="50000" decel="50000" fill="hold" grpId="1" nodeType="withEffect">
                                  <p:stCondLst>
                                    <p:cond delay="0"/>
                                  </p:stCondLst>
                                  <p:childTnLst>
                                    <p:animMotion origin="layout" path="M 4.58333E-6 3.7037E-6 L -0.00625 0.23379 " pathEditMode="relative" rAng="0" ptsTypes="AA">
                                      <p:cBhvr>
                                        <p:cTn id="140" dur="2000" fill="hold"/>
                                        <p:tgtEl>
                                          <p:spTgt spid="39"/>
                                        </p:tgtEl>
                                        <p:attrNameLst>
                                          <p:attrName>ppt_x</p:attrName>
                                          <p:attrName>ppt_y</p:attrName>
                                        </p:attrNameLst>
                                      </p:cBhvr>
                                      <p:rCtr x="-313" y="11690"/>
                                    </p:animMotion>
                                  </p:childTnLst>
                                </p:cTn>
                              </p:par>
                              <p:par>
                                <p:cTn id="141" presetID="42" presetClass="path" presetSubtype="0" accel="50000" decel="50000" fill="hold" grpId="1" nodeType="withEffect">
                                  <p:stCondLst>
                                    <p:cond delay="0"/>
                                  </p:stCondLst>
                                  <p:childTnLst>
                                    <p:animMotion origin="layout" path="M 4.16667E-7 -3.7037E-7 L 0.04089 0.22384 " pathEditMode="relative" rAng="0" ptsTypes="AA">
                                      <p:cBhvr>
                                        <p:cTn id="142" dur="2000" fill="hold"/>
                                        <p:tgtEl>
                                          <p:spTgt spid="31"/>
                                        </p:tgtEl>
                                        <p:attrNameLst>
                                          <p:attrName>ppt_x</p:attrName>
                                          <p:attrName>ppt_y</p:attrName>
                                        </p:attrNameLst>
                                      </p:cBhvr>
                                      <p:rCtr x="2044" y="11181"/>
                                    </p:animMotion>
                                  </p:childTnLst>
                                </p:cTn>
                              </p:par>
                              <p:par>
                                <p:cTn id="143" presetID="42" presetClass="path" presetSubtype="0" accel="50000" decel="50000" fill="hold" grpId="1" nodeType="withEffect">
                                  <p:stCondLst>
                                    <p:cond delay="0"/>
                                  </p:stCondLst>
                                  <p:childTnLst>
                                    <p:animMotion origin="layout" path="M -1.875E-6 4.81481E-6 L -0.02344 0.26597 " pathEditMode="relative" rAng="0" ptsTypes="AA">
                                      <p:cBhvr>
                                        <p:cTn id="144" dur="2000" fill="hold"/>
                                        <p:tgtEl>
                                          <p:spTgt spid="36"/>
                                        </p:tgtEl>
                                        <p:attrNameLst>
                                          <p:attrName>ppt_x</p:attrName>
                                          <p:attrName>ppt_y</p:attrName>
                                        </p:attrNameLst>
                                      </p:cBhvr>
                                      <p:rCtr x="-1172" y="13287"/>
                                    </p:animMotion>
                                  </p:childTnLst>
                                </p:cTn>
                              </p:par>
                              <p:par>
                                <p:cTn id="145" presetID="42" presetClass="path" presetSubtype="0" accel="50000" decel="50000" fill="hold" grpId="1" nodeType="withEffect">
                                  <p:stCondLst>
                                    <p:cond delay="0"/>
                                  </p:stCondLst>
                                  <p:childTnLst>
                                    <p:animMotion origin="layout" path="M -3.54167E-6 2.59259E-6 L -0.0164 0.25625 " pathEditMode="relative" rAng="0" ptsTypes="AA">
                                      <p:cBhvr>
                                        <p:cTn id="146" dur="2000" fill="hold"/>
                                        <p:tgtEl>
                                          <p:spTgt spid="40"/>
                                        </p:tgtEl>
                                        <p:attrNameLst>
                                          <p:attrName>ppt_x</p:attrName>
                                          <p:attrName>ppt_y</p:attrName>
                                        </p:attrNameLst>
                                      </p:cBhvr>
                                      <p:rCtr x="-820" y="12801"/>
                                    </p:animMotion>
                                  </p:childTnLst>
                                </p:cTn>
                              </p:par>
                            </p:childTnLst>
                          </p:cTn>
                        </p:par>
                        <p:par>
                          <p:cTn id="147" fill="hold">
                            <p:stCondLst>
                              <p:cond delay="7000"/>
                            </p:stCondLst>
                            <p:childTnLst>
                              <p:par>
                                <p:cTn id="148" presetID="50" presetClass="path" presetSubtype="0" accel="50000" decel="50000" fill="hold" grpId="0" nodeType="afterEffect">
                                  <p:stCondLst>
                                    <p:cond delay="0"/>
                                  </p:stCondLst>
                                  <p:childTnLst>
                                    <p:animMotion origin="layout" path="M -1.66667E-6 2.22222E-6 L 0.01107 2.22222E-6 C 0.01602 2.22222E-6 0.02227 0.06203 0.02227 0.11273 L 0.02227 0.22592 " pathEditMode="relative" rAng="0" ptsTypes="AAAA">
                                      <p:cBhvr>
                                        <p:cTn id="149" dur="2000" fill="hold"/>
                                        <p:tgtEl>
                                          <p:spTgt spid="69"/>
                                        </p:tgtEl>
                                        <p:attrNameLst>
                                          <p:attrName>ppt_x</p:attrName>
                                          <p:attrName>ppt_y</p:attrName>
                                        </p:attrNameLst>
                                      </p:cBhvr>
                                      <p:rCtr x="1107" y="11296"/>
                                    </p:animMotion>
                                  </p:childTnLst>
                                </p:cTn>
                              </p:par>
                              <p:par>
                                <p:cTn id="150" presetID="50" presetClass="path" presetSubtype="0" accel="50000" decel="50000" fill="hold" grpId="0" nodeType="withEffect">
                                  <p:stCondLst>
                                    <p:cond delay="0"/>
                                  </p:stCondLst>
                                  <p:childTnLst>
                                    <p:animMotion origin="layout" path="M 8.33333E-7 -3.7037E-7 L 0.02591 -3.7037E-7 C 0.0375 -3.7037E-7 0.05195 0.05787 0.05195 0.10509 L 0.05195 0.21042 " pathEditMode="relative" rAng="0" ptsTypes="AAAA">
                                      <p:cBhvr>
                                        <p:cTn id="151" dur="2000" fill="hold"/>
                                        <p:tgtEl>
                                          <p:spTgt spid="27"/>
                                        </p:tgtEl>
                                        <p:attrNameLst>
                                          <p:attrName>ppt_x</p:attrName>
                                          <p:attrName>ppt_y</p:attrName>
                                        </p:attrNameLst>
                                      </p:cBhvr>
                                      <p:rCtr x="2591" y="10509"/>
                                    </p:animMotion>
                                  </p:childTnLst>
                                </p:cTn>
                              </p:par>
                              <p:par>
                                <p:cTn id="152" presetID="50" presetClass="path" presetSubtype="0" accel="50000" decel="50000" fill="hold" grpId="0" nodeType="withEffect">
                                  <p:stCondLst>
                                    <p:cond delay="0"/>
                                  </p:stCondLst>
                                  <p:childTnLst>
                                    <p:animMotion origin="layout" path="M -2.29167E-6 3.33333E-6 L -0.01328 3.33333E-6 C -0.01914 3.33333E-6 -0.02643 0.07199 -0.02643 0.13032 L -0.02643 0.26134 " pathEditMode="relative" rAng="0" ptsTypes="AAAA">
                                      <p:cBhvr>
                                        <p:cTn id="153" dur="2000" fill="hold"/>
                                        <p:tgtEl>
                                          <p:spTgt spid="75"/>
                                        </p:tgtEl>
                                        <p:attrNameLst>
                                          <p:attrName>ppt_x</p:attrName>
                                          <p:attrName>ppt_y</p:attrName>
                                        </p:attrNameLst>
                                      </p:cBhvr>
                                      <p:rCtr x="-1328" y="13056"/>
                                    </p:animMotion>
                                  </p:childTnLst>
                                </p:cTn>
                              </p:par>
                              <p:par>
                                <p:cTn id="154" presetID="50" presetClass="path" presetSubtype="0" accel="50000" decel="50000" fill="hold" grpId="0" nodeType="withEffect">
                                  <p:stCondLst>
                                    <p:cond delay="0"/>
                                  </p:stCondLst>
                                  <p:childTnLst>
                                    <p:animMotion origin="layout" path="M 2.08333E-6 -4.44444E-6 L 0.01653 -4.44444E-6 C 0.02383 -4.44444E-6 0.03307 0.06899 0.03307 0.125 L 0.03307 0.25 " pathEditMode="relative" rAng="0" ptsTypes="AAAA">
                                      <p:cBhvr>
                                        <p:cTn id="155" dur="2000" fill="hold"/>
                                        <p:tgtEl>
                                          <p:spTgt spid="81"/>
                                        </p:tgtEl>
                                        <p:attrNameLst>
                                          <p:attrName>ppt_x</p:attrName>
                                          <p:attrName>ppt_y</p:attrName>
                                        </p:attrNameLst>
                                      </p:cBhvr>
                                      <p:rCtr x="1654"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999EF3B-94A3-40B6-9564-1BC97B967954}"/>
              </a:ext>
            </a:extLst>
          </p:cNvPr>
          <p:cNvGraphicFramePr/>
          <p:nvPr>
            <p:extLst>
              <p:ext uri="{D42A27DB-BD31-4B8C-83A1-F6EECF244321}">
                <p14:modId xmlns:p14="http://schemas.microsoft.com/office/powerpoint/2010/main" val="2022587330"/>
              </p:ext>
            </p:extLst>
          </p:nvPr>
        </p:nvGraphicFramePr>
        <p:xfrm>
          <a:off x="1096962" y="96308"/>
          <a:ext cx="9998075" cy="6665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iagram&#10;&#10;Description automatically generated">
            <a:extLst>
              <a:ext uri="{FF2B5EF4-FFF2-40B4-BE49-F238E27FC236}">
                <a16:creationId xmlns:a16="http://schemas.microsoft.com/office/drawing/2014/main" id="{36CED6B8-802C-4EEE-875C-3D54F0C304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661" y="219448"/>
            <a:ext cx="3976643" cy="4900510"/>
          </a:xfrm>
          <a:custGeom>
            <a:avLst/>
            <a:gdLst>
              <a:gd name="connsiteX0" fmla="*/ 0 w 3976643"/>
              <a:gd name="connsiteY0" fmla="*/ 0 h 4900510"/>
              <a:gd name="connsiteX1" fmla="*/ 448793 w 3976643"/>
              <a:gd name="connsiteY1" fmla="*/ 0 h 4900510"/>
              <a:gd name="connsiteX2" fmla="*/ 897585 w 3976643"/>
              <a:gd name="connsiteY2" fmla="*/ 0 h 4900510"/>
              <a:gd name="connsiteX3" fmla="*/ 1346378 w 3976643"/>
              <a:gd name="connsiteY3" fmla="*/ 0 h 4900510"/>
              <a:gd name="connsiteX4" fmla="*/ 1795170 w 3976643"/>
              <a:gd name="connsiteY4" fmla="*/ 0 h 4900510"/>
              <a:gd name="connsiteX5" fmla="*/ 2442795 w 3976643"/>
              <a:gd name="connsiteY5" fmla="*/ 0 h 4900510"/>
              <a:gd name="connsiteX6" fmla="*/ 2971120 w 3976643"/>
              <a:gd name="connsiteY6" fmla="*/ 0 h 4900510"/>
              <a:gd name="connsiteX7" fmla="*/ 3419913 w 3976643"/>
              <a:gd name="connsiteY7" fmla="*/ 0 h 4900510"/>
              <a:gd name="connsiteX8" fmla="*/ 3976643 w 3976643"/>
              <a:gd name="connsiteY8" fmla="*/ 0 h 4900510"/>
              <a:gd name="connsiteX9" fmla="*/ 3976643 w 3976643"/>
              <a:gd name="connsiteY9" fmla="*/ 397486 h 4900510"/>
              <a:gd name="connsiteX10" fmla="*/ 3976643 w 3976643"/>
              <a:gd name="connsiteY10" fmla="*/ 941987 h 4900510"/>
              <a:gd name="connsiteX11" fmla="*/ 3976643 w 3976643"/>
              <a:gd name="connsiteY11" fmla="*/ 1437483 h 4900510"/>
              <a:gd name="connsiteX12" fmla="*/ 3976643 w 3976643"/>
              <a:gd name="connsiteY12" fmla="*/ 1883974 h 4900510"/>
              <a:gd name="connsiteX13" fmla="*/ 3976643 w 3976643"/>
              <a:gd name="connsiteY13" fmla="*/ 2330465 h 4900510"/>
              <a:gd name="connsiteX14" fmla="*/ 3976643 w 3976643"/>
              <a:gd name="connsiteY14" fmla="*/ 2727951 h 4900510"/>
              <a:gd name="connsiteX15" fmla="*/ 3976643 w 3976643"/>
              <a:gd name="connsiteY15" fmla="*/ 3272452 h 4900510"/>
              <a:gd name="connsiteX16" fmla="*/ 3976643 w 3976643"/>
              <a:gd name="connsiteY16" fmla="*/ 3669937 h 4900510"/>
              <a:gd name="connsiteX17" fmla="*/ 3976643 w 3976643"/>
              <a:gd name="connsiteY17" fmla="*/ 4214439 h 4900510"/>
              <a:gd name="connsiteX18" fmla="*/ 3976643 w 3976643"/>
              <a:gd name="connsiteY18" fmla="*/ 4900510 h 4900510"/>
              <a:gd name="connsiteX19" fmla="*/ 3368785 w 3976643"/>
              <a:gd name="connsiteY19" fmla="*/ 4900510 h 4900510"/>
              <a:gd name="connsiteX20" fmla="*/ 2800693 w 3976643"/>
              <a:gd name="connsiteY20" fmla="*/ 4900510 h 4900510"/>
              <a:gd name="connsiteX21" fmla="*/ 2192835 w 3976643"/>
              <a:gd name="connsiteY21" fmla="*/ 4900510 h 4900510"/>
              <a:gd name="connsiteX22" fmla="*/ 1704276 w 3976643"/>
              <a:gd name="connsiteY22" fmla="*/ 4900510 h 4900510"/>
              <a:gd name="connsiteX23" fmla="*/ 1136184 w 3976643"/>
              <a:gd name="connsiteY23" fmla="*/ 4900510 h 4900510"/>
              <a:gd name="connsiteX24" fmla="*/ 528325 w 3976643"/>
              <a:gd name="connsiteY24" fmla="*/ 4900510 h 4900510"/>
              <a:gd name="connsiteX25" fmla="*/ 0 w 3976643"/>
              <a:gd name="connsiteY25" fmla="*/ 4900510 h 4900510"/>
              <a:gd name="connsiteX26" fmla="*/ 0 w 3976643"/>
              <a:gd name="connsiteY26" fmla="*/ 4503024 h 4900510"/>
              <a:gd name="connsiteX27" fmla="*/ 0 w 3976643"/>
              <a:gd name="connsiteY27" fmla="*/ 4007528 h 4900510"/>
              <a:gd name="connsiteX28" fmla="*/ 0 w 3976643"/>
              <a:gd name="connsiteY28" fmla="*/ 3610042 h 4900510"/>
              <a:gd name="connsiteX29" fmla="*/ 0 w 3976643"/>
              <a:gd name="connsiteY29" fmla="*/ 3212557 h 4900510"/>
              <a:gd name="connsiteX30" fmla="*/ 0 w 3976643"/>
              <a:gd name="connsiteY30" fmla="*/ 2668055 h 4900510"/>
              <a:gd name="connsiteX31" fmla="*/ 0 w 3976643"/>
              <a:gd name="connsiteY31" fmla="*/ 2025544 h 4900510"/>
              <a:gd name="connsiteX32" fmla="*/ 0 w 3976643"/>
              <a:gd name="connsiteY32" fmla="*/ 1579053 h 4900510"/>
              <a:gd name="connsiteX33" fmla="*/ 0 w 3976643"/>
              <a:gd name="connsiteY33" fmla="*/ 985547 h 4900510"/>
              <a:gd name="connsiteX34" fmla="*/ 0 w 3976643"/>
              <a:gd name="connsiteY34" fmla="*/ 490051 h 4900510"/>
              <a:gd name="connsiteX35" fmla="*/ 0 w 3976643"/>
              <a:gd name="connsiteY35" fmla="*/ 0 h 490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76643" h="4900510" fill="none" extrusionOk="0">
                <a:moveTo>
                  <a:pt x="0" y="0"/>
                </a:moveTo>
                <a:cubicBezTo>
                  <a:pt x="218631" y="-22011"/>
                  <a:pt x="245902" y="33347"/>
                  <a:pt x="448793" y="0"/>
                </a:cubicBezTo>
                <a:cubicBezTo>
                  <a:pt x="651684" y="-33347"/>
                  <a:pt x="784831" y="36359"/>
                  <a:pt x="897585" y="0"/>
                </a:cubicBezTo>
                <a:cubicBezTo>
                  <a:pt x="1010339" y="-36359"/>
                  <a:pt x="1231070" y="19881"/>
                  <a:pt x="1346378" y="0"/>
                </a:cubicBezTo>
                <a:cubicBezTo>
                  <a:pt x="1461686" y="-19881"/>
                  <a:pt x="1690486" y="2506"/>
                  <a:pt x="1795170" y="0"/>
                </a:cubicBezTo>
                <a:cubicBezTo>
                  <a:pt x="1899854" y="-2506"/>
                  <a:pt x="2120371" y="11309"/>
                  <a:pt x="2442795" y="0"/>
                </a:cubicBezTo>
                <a:cubicBezTo>
                  <a:pt x="2765219" y="-11309"/>
                  <a:pt x="2843366" y="55425"/>
                  <a:pt x="2971120" y="0"/>
                </a:cubicBezTo>
                <a:cubicBezTo>
                  <a:pt x="3098875" y="-55425"/>
                  <a:pt x="3228136" y="17283"/>
                  <a:pt x="3419913" y="0"/>
                </a:cubicBezTo>
                <a:cubicBezTo>
                  <a:pt x="3611690" y="-17283"/>
                  <a:pt x="3741570" y="57469"/>
                  <a:pt x="3976643" y="0"/>
                </a:cubicBezTo>
                <a:cubicBezTo>
                  <a:pt x="4000915" y="100637"/>
                  <a:pt x="3975936" y="273480"/>
                  <a:pt x="3976643" y="397486"/>
                </a:cubicBezTo>
                <a:cubicBezTo>
                  <a:pt x="3977350" y="521492"/>
                  <a:pt x="3934675" y="758662"/>
                  <a:pt x="3976643" y="941987"/>
                </a:cubicBezTo>
                <a:cubicBezTo>
                  <a:pt x="4018611" y="1125312"/>
                  <a:pt x="3970673" y="1286931"/>
                  <a:pt x="3976643" y="1437483"/>
                </a:cubicBezTo>
                <a:cubicBezTo>
                  <a:pt x="3982613" y="1588035"/>
                  <a:pt x="3944496" y="1732993"/>
                  <a:pt x="3976643" y="1883974"/>
                </a:cubicBezTo>
                <a:cubicBezTo>
                  <a:pt x="4008790" y="2034955"/>
                  <a:pt x="3940940" y="2232168"/>
                  <a:pt x="3976643" y="2330465"/>
                </a:cubicBezTo>
                <a:cubicBezTo>
                  <a:pt x="4012346" y="2428762"/>
                  <a:pt x="3938025" y="2552427"/>
                  <a:pt x="3976643" y="2727951"/>
                </a:cubicBezTo>
                <a:cubicBezTo>
                  <a:pt x="4015261" y="2903475"/>
                  <a:pt x="3973388" y="3059427"/>
                  <a:pt x="3976643" y="3272452"/>
                </a:cubicBezTo>
                <a:cubicBezTo>
                  <a:pt x="3979898" y="3485477"/>
                  <a:pt x="3967991" y="3545409"/>
                  <a:pt x="3976643" y="3669937"/>
                </a:cubicBezTo>
                <a:cubicBezTo>
                  <a:pt x="3985295" y="3794465"/>
                  <a:pt x="3911723" y="4042840"/>
                  <a:pt x="3976643" y="4214439"/>
                </a:cubicBezTo>
                <a:cubicBezTo>
                  <a:pt x="4041563" y="4386038"/>
                  <a:pt x="3936404" y="4705888"/>
                  <a:pt x="3976643" y="4900510"/>
                </a:cubicBezTo>
                <a:cubicBezTo>
                  <a:pt x="3786053" y="4969691"/>
                  <a:pt x="3605696" y="4876398"/>
                  <a:pt x="3368785" y="4900510"/>
                </a:cubicBezTo>
                <a:cubicBezTo>
                  <a:pt x="3131874" y="4924622"/>
                  <a:pt x="2991727" y="4846655"/>
                  <a:pt x="2800693" y="4900510"/>
                </a:cubicBezTo>
                <a:cubicBezTo>
                  <a:pt x="2609659" y="4954365"/>
                  <a:pt x="2453601" y="4839023"/>
                  <a:pt x="2192835" y="4900510"/>
                </a:cubicBezTo>
                <a:cubicBezTo>
                  <a:pt x="1932069" y="4961997"/>
                  <a:pt x="1827339" y="4857896"/>
                  <a:pt x="1704276" y="4900510"/>
                </a:cubicBezTo>
                <a:cubicBezTo>
                  <a:pt x="1581213" y="4943124"/>
                  <a:pt x="1295313" y="4861473"/>
                  <a:pt x="1136184" y="4900510"/>
                </a:cubicBezTo>
                <a:cubicBezTo>
                  <a:pt x="977055" y="4939547"/>
                  <a:pt x="800438" y="4881851"/>
                  <a:pt x="528325" y="4900510"/>
                </a:cubicBezTo>
                <a:cubicBezTo>
                  <a:pt x="256212" y="4919169"/>
                  <a:pt x="111463" y="4866946"/>
                  <a:pt x="0" y="4900510"/>
                </a:cubicBezTo>
                <a:cubicBezTo>
                  <a:pt x="-27891" y="4726872"/>
                  <a:pt x="40448" y="4642475"/>
                  <a:pt x="0" y="4503024"/>
                </a:cubicBezTo>
                <a:cubicBezTo>
                  <a:pt x="-40448" y="4363573"/>
                  <a:pt x="54937" y="4173556"/>
                  <a:pt x="0" y="4007528"/>
                </a:cubicBezTo>
                <a:cubicBezTo>
                  <a:pt x="-54937" y="3841500"/>
                  <a:pt x="11586" y="3742555"/>
                  <a:pt x="0" y="3610042"/>
                </a:cubicBezTo>
                <a:cubicBezTo>
                  <a:pt x="-11586" y="3477529"/>
                  <a:pt x="38824" y="3356771"/>
                  <a:pt x="0" y="3212557"/>
                </a:cubicBezTo>
                <a:cubicBezTo>
                  <a:pt x="-38824" y="3068344"/>
                  <a:pt x="64528" y="2843551"/>
                  <a:pt x="0" y="2668055"/>
                </a:cubicBezTo>
                <a:cubicBezTo>
                  <a:pt x="-64528" y="2492559"/>
                  <a:pt x="70204" y="2275254"/>
                  <a:pt x="0" y="2025544"/>
                </a:cubicBezTo>
                <a:cubicBezTo>
                  <a:pt x="-70204" y="1775834"/>
                  <a:pt x="23034" y="1700360"/>
                  <a:pt x="0" y="1579053"/>
                </a:cubicBezTo>
                <a:cubicBezTo>
                  <a:pt x="-23034" y="1457746"/>
                  <a:pt x="587" y="1256844"/>
                  <a:pt x="0" y="985547"/>
                </a:cubicBezTo>
                <a:cubicBezTo>
                  <a:pt x="-587" y="714250"/>
                  <a:pt x="53881" y="682326"/>
                  <a:pt x="0" y="490051"/>
                </a:cubicBezTo>
                <a:cubicBezTo>
                  <a:pt x="-53881" y="297776"/>
                  <a:pt x="44056" y="157208"/>
                  <a:pt x="0" y="0"/>
                </a:cubicBezTo>
                <a:close/>
              </a:path>
              <a:path w="3976643" h="4900510" stroke="0" extrusionOk="0">
                <a:moveTo>
                  <a:pt x="0" y="0"/>
                </a:moveTo>
                <a:cubicBezTo>
                  <a:pt x="158268" y="-71975"/>
                  <a:pt x="397518" y="41693"/>
                  <a:pt x="607858" y="0"/>
                </a:cubicBezTo>
                <a:cubicBezTo>
                  <a:pt x="818198" y="-41693"/>
                  <a:pt x="931290" y="48130"/>
                  <a:pt x="1136184" y="0"/>
                </a:cubicBezTo>
                <a:cubicBezTo>
                  <a:pt x="1341078" y="-48130"/>
                  <a:pt x="1553838" y="13023"/>
                  <a:pt x="1704276" y="0"/>
                </a:cubicBezTo>
                <a:cubicBezTo>
                  <a:pt x="1854714" y="-13023"/>
                  <a:pt x="1968313" y="30759"/>
                  <a:pt x="2192835" y="0"/>
                </a:cubicBezTo>
                <a:cubicBezTo>
                  <a:pt x="2417357" y="-30759"/>
                  <a:pt x="2571464" y="31406"/>
                  <a:pt x="2760926" y="0"/>
                </a:cubicBezTo>
                <a:cubicBezTo>
                  <a:pt x="2950388" y="-31406"/>
                  <a:pt x="3141783" y="15850"/>
                  <a:pt x="3249485" y="0"/>
                </a:cubicBezTo>
                <a:cubicBezTo>
                  <a:pt x="3357187" y="-15850"/>
                  <a:pt x="3797587" y="19808"/>
                  <a:pt x="3976643" y="0"/>
                </a:cubicBezTo>
                <a:cubicBezTo>
                  <a:pt x="3982365" y="245275"/>
                  <a:pt x="3955294" y="300653"/>
                  <a:pt x="3976643" y="495496"/>
                </a:cubicBezTo>
                <a:cubicBezTo>
                  <a:pt x="3997992" y="690339"/>
                  <a:pt x="3926212" y="795869"/>
                  <a:pt x="3976643" y="990992"/>
                </a:cubicBezTo>
                <a:cubicBezTo>
                  <a:pt x="4027074" y="1186115"/>
                  <a:pt x="3926138" y="1295645"/>
                  <a:pt x="3976643" y="1486488"/>
                </a:cubicBezTo>
                <a:cubicBezTo>
                  <a:pt x="4027148" y="1677331"/>
                  <a:pt x="3937186" y="1881873"/>
                  <a:pt x="3976643" y="2079994"/>
                </a:cubicBezTo>
                <a:cubicBezTo>
                  <a:pt x="4016100" y="2278115"/>
                  <a:pt x="3917299" y="2416105"/>
                  <a:pt x="3976643" y="2575490"/>
                </a:cubicBezTo>
                <a:cubicBezTo>
                  <a:pt x="4035987" y="2734875"/>
                  <a:pt x="3971338" y="2930871"/>
                  <a:pt x="3976643" y="3119991"/>
                </a:cubicBezTo>
                <a:cubicBezTo>
                  <a:pt x="3981948" y="3309111"/>
                  <a:pt x="3944994" y="3468776"/>
                  <a:pt x="3976643" y="3713498"/>
                </a:cubicBezTo>
                <a:cubicBezTo>
                  <a:pt x="4008292" y="3958220"/>
                  <a:pt x="3975550" y="4010884"/>
                  <a:pt x="3976643" y="4307004"/>
                </a:cubicBezTo>
                <a:cubicBezTo>
                  <a:pt x="3977736" y="4603124"/>
                  <a:pt x="3962288" y="4639203"/>
                  <a:pt x="3976643" y="4900510"/>
                </a:cubicBezTo>
                <a:cubicBezTo>
                  <a:pt x="3753018" y="4943282"/>
                  <a:pt x="3676110" y="4848757"/>
                  <a:pt x="3448318" y="4900510"/>
                </a:cubicBezTo>
                <a:cubicBezTo>
                  <a:pt x="3220526" y="4952263"/>
                  <a:pt x="3210962" y="4848246"/>
                  <a:pt x="2999525" y="4900510"/>
                </a:cubicBezTo>
                <a:cubicBezTo>
                  <a:pt x="2788088" y="4952774"/>
                  <a:pt x="2696923" y="4875774"/>
                  <a:pt x="2550732" y="4900510"/>
                </a:cubicBezTo>
                <a:cubicBezTo>
                  <a:pt x="2404541" y="4925246"/>
                  <a:pt x="2151607" y="4844411"/>
                  <a:pt x="2022407" y="4900510"/>
                </a:cubicBezTo>
                <a:cubicBezTo>
                  <a:pt x="1893207" y="4956609"/>
                  <a:pt x="1564652" y="4869359"/>
                  <a:pt x="1374782" y="4900510"/>
                </a:cubicBezTo>
                <a:cubicBezTo>
                  <a:pt x="1184913" y="4931661"/>
                  <a:pt x="1064978" y="4879209"/>
                  <a:pt x="886223" y="4900510"/>
                </a:cubicBezTo>
                <a:cubicBezTo>
                  <a:pt x="707468" y="4921811"/>
                  <a:pt x="311182" y="4866108"/>
                  <a:pt x="0" y="4900510"/>
                </a:cubicBezTo>
                <a:cubicBezTo>
                  <a:pt x="-22379" y="4668548"/>
                  <a:pt x="39655" y="4477905"/>
                  <a:pt x="0" y="4356009"/>
                </a:cubicBezTo>
                <a:cubicBezTo>
                  <a:pt x="-39655" y="4234113"/>
                  <a:pt x="73216" y="3904513"/>
                  <a:pt x="0" y="3713498"/>
                </a:cubicBezTo>
                <a:cubicBezTo>
                  <a:pt x="-73216" y="3522483"/>
                  <a:pt x="27097" y="3352449"/>
                  <a:pt x="0" y="3070986"/>
                </a:cubicBezTo>
                <a:cubicBezTo>
                  <a:pt x="-27097" y="2789523"/>
                  <a:pt x="10987" y="2779671"/>
                  <a:pt x="0" y="2526485"/>
                </a:cubicBezTo>
                <a:cubicBezTo>
                  <a:pt x="-10987" y="2273299"/>
                  <a:pt x="51358" y="2134090"/>
                  <a:pt x="0" y="1883974"/>
                </a:cubicBezTo>
                <a:cubicBezTo>
                  <a:pt x="-51358" y="1633858"/>
                  <a:pt x="7021" y="1501071"/>
                  <a:pt x="0" y="1290468"/>
                </a:cubicBezTo>
                <a:cubicBezTo>
                  <a:pt x="-7021" y="1079865"/>
                  <a:pt x="66979" y="818618"/>
                  <a:pt x="0" y="696961"/>
                </a:cubicBezTo>
                <a:cubicBezTo>
                  <a:pt x="-66979" y="575304"/>
                  <a:pt x="65219" y="163394"/>
                  <a:pt x="0" y="0"/>
                </a:cubicBezTo>
                <a:close/>
              </a:path>
            </a:pathLst>
          </a:custGeom>
          <a:ln w="38100">
            <a:solidFill>
              <a:schemeClr val="tx1"/>
            </a:solidFill>
            <a:extLst>
              <a:ext uri="{C807C97D-BFC1-408E-A445-0C87EB9F89A2}">
                <ask:lineSketchStyleProps xmlns:ask="http://schemas.microsoft.com/office/drawing/2018/sketchyshapes" sd="2512980468">
                  <a:prstGeom prst="rect">
                    <a:avLst/>
                  </a:prstGeom>
                  <ask:type>
                    <ask:lineSketchScribble/>
                  </ask:type>
                </ask:lineSketchStyleProps>
              </a:ext>
            </a:extLst>
          </a:ln>
        </p:spPr>
      </p:pic>
      <p:pic>
        <p:nvPicPr>
          <p:cNvPr id="6" name="Picture 5" descr="Diagram&#10;&#10;Description automatically generated">
            <a:extLst>
              <a:ext uri="{FF2B5EF4-FFF2-40B4-BE49-F238E27FC236}">
                <a16:creationId xmlns:a16="http://schemas.microsoft.com/office/drawing/2014/main" id="{9C4073C2-B764-4E87-A05C-7BDD96C096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0879" y="450850"/>
            <a:ext cx="6848475" cy="5486400"/>
          </a:xfrm>
          <a:custGeom>
            <a:avLst/>
            <a:gdLst>
              <a:gd name="connsiteX0" fmla="*/ 0 w 6848475"/>
              <a:gd name="connsiteY0" fmla="*/ 0 h 5486400"/>
              <a:gd name="connsiteX1" fmla="*/ 639191 w 6848475"/>
              <a:gd name="connsiteY1" fmla="*/ 0 h 5486400"/>
              <a:gd name="connsiteX2" fmla="*/ 1346867 w 6848475"/>
              <a:gd name="connsiteY2" fmla="*/ 0 h 5486400"/>
              <a:gd name="connsiteX3" fmla="*/ 1849088 w 6848475"/>
              <a:gd name="connsiteY3" fmla="*/ 0 h 5486400"/>
              <a:gd name="connsiteX4" fmla="*/ 2556764 w 6848475"/>
              <a:gd name="connsiteY4" fmla="*/ 0 h 5486400"/>
              <a:gd name="connsiteX5" fmla="*/ 2922016 w 6848475"/>
              <a:gd name="connsiteY5" fmla="*/ 0 h 5486400"/>
              <a:gd name="connsiteX6" fmla="*/ 3355753 w 6848475"/>
              <a:gd name="connsiteY6" fmla="*/ 0 h 5486400"/>
              <a:gd name="connsiteX7" fmla="*/ 4063428 w 6848475"/>
              <a:gd name="connsiteY7" fmla="*/ 0 h 5486400"/>
              <a:gd name="connsiteX8" fmla="*/ 4634135 w 6848475"/>
              <a:gd name="connsiteY8" fmla="*/ 0 h 5486400"/>
              <a:gd name="connsiteX9" fmla="*/ 5204841 w 6848475"/>
              <a:gd name="connsiteY9" fmla="*/ 0 h 5486400"/>
              <a:gd name="connsiteX10" fmla="*/ 5844032 w 6848475"/>
              <a:gd name="connsiteY10" fmla="*/ 0 h 5486400"/>
              <a:gd name="connsiteX11" fmla="*/ 6346254 w 6848475"/>
              <a:gd name="connsiteY11" fmla="*/ 0 h 5486400"/>
              <a:gd name="connsiteX12" fmla="*/ 6848475 w 6848475"/>
              <a:gd name="connsiteY12" fmla="*/ 0 h 5486400"/>
              <a:gd name="connsiteX13" fmla="*/ 6848475 w 6848475"/>
              <a:gd name="connsiteY13" fmla="*/ 384048 h 5486400"/>
              <a:gd name="connsiteX14" fmla="*/ 6848475 w 6848475"/>
              <a:gd name="connsiteY14" fmla="*/ 932688 h 5486400"/>
              <a:gd name="connsiteX15" fmla="*/ 6848475 w 6848475"/>
              <a:gd name="connsiteY15" fmla="*/ 1536192 h 5486400"/>
              <a:gd name="connsiteX16" fmla="*/ 6848475 w 6848475"/>
              <a:gd name="connsiteY16" fmla="*/ 1920240 h 5486400"/>
              <a:gd name="connsiteX17" fmla="*/ 6848475 w 6848475"/>
              <a:gd name="connsiteY17" fmla="*/ 2578608 h 5486400"/>
              <a:gd name="connsiteX18" fmla="*/ 6848475 w 6848475"/>
              <a:gd name="connsiteY18" fmla="*/ 3017520 h 5486400"/>
              <a:gd name="connsiteX19" fmla="*/ 6848475 w 6848475"/>
              <a:gd name="connsiteY19" fmla="*/ 3621024 h 5486400"/>
              <a:gd name="connsiteX20" fmla="*/ 6848475 w 6848475"/>
              <a:gd name="connsiteY20" fmla="*/ 4279392 h 5486400"/>
              <a:gd name="connsiteX21" fmla="*/ 6848475 w 6848475"/>
              <a:gd name="connsiteY21" fmla="*/ 4937760 h 5486400"/>
              <a:gd name="connsiteX22" fmla="*/ 6848475 w 6848475"/>
              <a:gd name="connsiteY22" fmla="*/ 5486400 h 5486400"/>
              <a:gd name="connsiteX23" fmla="*/ 6277769 w 6848475"/>
              <a:gd name="connsiteY23" fmla="*/ 5486400 h 5486400"/>
              <a:gd name="connsiteX24" fmla="*/ 5775547 w 6848475"/>
              <a:gd name="connsiteY24" fmla="*/ 5486400 h 5486400"/>
              <a:gd name="connsiteX25" fmla="*/ 5136356 w 6848475"/>
              <a:gd name="connsiteY25" fmla="*/ 5486400 h 5486400"/>
              <a:gd name="connsiteX26" fmla="*/ 4634135 w 6848475"/>
              <a:gd name="connsiteY26" fmla="*/ 5486400 h 5486400"/>
              <a:gd name="connsiteX27" fmla="*/ 4131913 w 6848475"/>
              <a:gd name="connsiteY27" fmla="*/ 5486400 h 5486400"/>
              <a:gd name="connsiteX28" fmla="*/ 3766661 w 6848475"/>
              <a:gd name="connsiteY28" fmla="*/ 5486400 h 5486400"/>
              <a:gd name="connsiteX29" fmla="*/ 3264440 w 6848475"/>
              <a:gd name="connsiteY29" fmla="*/ 5486400 h 5486400"/>
              <a:gd name="connsiteX30" fmla="*/ 2762218 w 6848475"/>
              <a:gd name="connsiteY30" fmla="*/ 5486400 h 5486400"/>
              <a:gd name="connsiteX31" fmla="*/ 2123027 w 6848475"/>
              <a:gd name="connsiteY31" fmla="*/ 5486400 h 5486400"/>
              <a:gd name="connsiteX32" fmla="*/ 1552321 w 6848475"/>
              <a:gd name="connsiteY32" fmla="*/ 5486400 h 5486400"/>
              <a:gd name="connsiteX33" fmla="*/ 844645 w 6848475"/>
              <a:gd name="connsiteY33" fmla="*/ 5486400 h 5486400"/>
              <a:gd name="connsiteX34" fmla="*/ 0 w 6848475"/>
              <a:gd name="connsiteY34" fmla="*/ 5486400 h 5486400"/>
              <a:gd name="connsiteX35" fmla="*/ 0 w 6848475"/>
              <a:gd name="connsiteY35" fmla="*/ 4882896 h 5486400"/>
              <a:gd name="connsiteX36" fmla="*/ 0 w 6848475"/>
              <a:gd name="connsiteY36" fmla="*/ 4279392 h 5486400"/>
              <a:gd name="connsiteX37" fmla="*/ 0 w 6848475"/>
              <a:gd name="connsiteY37" fmla="*/ 3675888 h 5486400"/>
              <a:gd name="connsiteX38" fmla="*/ 0 w 6848475"/>
              <a:gd name="connsiteY38" fmla="*/ 3236976 h 5486400"/>
              <a:gd name="connsiteX39" fmla="*/ 0 w 6848475"/>
              <a:gd name="connsiteY39" fmla="*/ 2688336 h 5486400"/>
              <a:gd name="connsiteX40" fmla="*/ 0 w 6848475"/>
              <a:gd name="connsiteY40" fmla="*/ 2304288 h 5486400"/>
              <a:gd name="connsiteX41" fmla="*/ 0 w 6848475"/>
              <a:gd name="connsiteY41" fmla="*/ 1920240 h 5486400"/>
              <a:gd name="connsiteX42" fmla="*/ 0 w 6848475"/>
              <a:gd name="connsiteY42" fmla="*/ 1481328 h 5486400"/>
              <a:gd name="connsiteX43" fmla="*/ 0 w 6848475"/>
              <a:gd name="connsiteY43" fmla="*/ 877824 h 5486400"/>
              <a:gd name="connsiteX44" fmla="*/ 0 w 6848475"/>
              <a:gd name="connsiteY44"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48475" h="5486400" fill="none" extrusionOk="0">
                <a:moveTo>
                  <a:pt x="0" y="0"/>
                </a:moveTo>
                <a:cubicBezTo>
                  <a:pt x="217184" y="-39757"/>
                  <a:pt x="347403" y="45568"/>
                  <a:pt x="639191" y="0"/>
                </a:cubicBezTo>
                <a:cubicBezTo>
                  <a:pt x="930979" y="-45568"/>
                  <a:pt x="1093419" y="34886"/>
                  <a:pt x="1346867" y="0"/>
                </a:cubicBezTo>
                <a:cubicBezTo>
                  <a:pt x="1600315" y="-34886"/>
                  <a:pt x="1680428" y="55762"/>
                  <a:pt x="1849088" y="0"/>
                </a:cubicBezTo>
                <a:cubicBezTo>
                  <a:pt x="2017748" y="-55762"/>
                  <a:pt x="2394690" y="17057"/>
                  <a:pt x="2556764" y="0"/>
                </a:cubicBezTo>
                <a:cubicBezTo>
                  <a:pt x="2718838" y="-17057"/>
                  <a:pt x="2820490" y="3200"/>
                  <a:pt x="2922016" y="0"/>
                </a:cubicBezTo>
                <a:cubicBezTo>
                  <a:pt x="3023542" y="-3200"/>
                  <a:pt x="3181968" y="15372"/>
                  <a:pt x="3355753" y="0"/>
                </a:cubicBezTo>
                <a:cubicBezTo>
                  <a:pt x="3529538" y="-15372"/>
                  <a:pt x="3856309" y="52570"/>
                  <a:pt x="4063428" y="0"/>
                </a:cubicBezTo>
                <a:cubicBezTo>
                  <a:pt x="4270548" y="-52570"/>
                  <a:pt x="4436209" y="67907"/>
                  <a:pt x="4634135" y="0"/>
                </a:cubicBezTo>
                <a:cubicBezTo>
                  <a:pt x="4832061" y="-67907"/>
                  <a:pt x="5013066" y="27454"/>
                  <a:pt x="5204841" y="0"/>
                </a:cubicBezTo>
                <a:cubicBezTo>
                  <a:pt x="5396616" y="-27454"/>
                  <a:pt x="5655951" y="61980"/>
                  <a:pt x="5844032" y="0"/>
                </a:cubicBezTo>
                <a:cubicBezTo>
                  <a:pt x="6032113" y="-61980"/>
                  <a:pt x="6114200" y="33971"/>
                  <a:pt x="6346254" y="0"/>
                </a:cubicBezTo>
                <a:cubicBezTo>
                  <a:pt x="6578308" y="-33971"/>
                  <a:pt x="6707254" y="4217"/>
                  <a:pt x="6848475" y="0"/>
                </a:cubicBezTo>
                <a:cubicBezTo>
                  <a:pt x="6891413" y="111796"/>
                  <a:pt x="6826752" y="302464"/>
                  <a:pt x="6848475" y="384048"/>
                </a:cubicBezTo>
                <a:cubicBezTo>
                  <a:pt x="6870198" y="465632"/>
                  <a:pt x="6808447" y="719122"/>
                  <a:pt x="6848475" y="932688"/>
                </a:cubicBezTo>
                <a:cubicBezTo>
                  <a:pt x="6888503" y="1146254"/>
                  <a:pt x="6846366" y="1385517"/>
                  <a:pt x="6848475" y="1536192"/>
                </a:cubicBezTo>
                <a:cubicBezTo>
                  <a:pt x="6850584" y="1686867"/>
                  <a:pt x="6846764" y="1731566"/>
                  <a:pt x="6848475" y="1920240"/>
                </a:cubicBezTo>
                <a:cubicBezTo>
                  <a:pt x="6850186" y="2108914"/>
                  <a:pt x="6839070" y="2369961"/>
                  <a:pt x="6848475" y="2578608"/>
                </a:cubicBezTo>
                <a:cubicBezTo>
                  <a:pt x="6857880" y="2787255"/>
                  <a:pt x="6833162" y="2887137"/>
                  <a:pt x="6848475" y="3017520"/>
                </a:cubicBezTo>
                <a:cubicBezTo>
                  <a:pt x="6863788" y="3147903"/>
                  <a:pt x="6817015" y="3353402"/>
                  <a:pt x="6848475" y="3621024"/>
                </a:cubicBezTo>
                <a:cubicBezTo>
                  <a:pt x="6879935" y="3888646"/>
                  <a:pt x="6802080" y="4135137"/>
                  <a:pt x="6848475" y="4279392"/>
                </a:cubicBezTo>
                <a:cubicBezTo>
                  <a:pt x="6894870" y="4423647"/>
                  <a:pt x="6826276" y="4729297"/>
                  <a:pt x="6848475" y="4937760"/>
                </a:cubicBezTo>
                <a:cubicBezTo>
                  <a:pt x="6870674" y="5146223"/>
                  <a:pt x="6786870" y="5355511"/>
                  <a:pt x="6848475" y="5486400"/>
                </a:cubicBezTo>
                <a:cubicBezTo>
                  <a:pt x="6703963" y="5493663"/>
                  <a:pt x="6485053" y="5446228"/>
                  <a:pt x="6277769" y="5486400"/>
                </a:cubicBezTo>
                <a:cubicBezTo>
                  <a:pt x="6070485" y="5526572"/>
                  <a:pt x="5976496" y="5430784"/>
                  <a:pt x="5775547" y="5486400"/>
                </a:cubicBezTo>
                <a:cubicBezTo>
                  <a:pt x="5574598" y="5542016"/>
                  <a:pt x="5278394" y="5466348"/>
                  <a:pt x="5136356" y="5486400"/>
                </a:cubicBezTo>
                <a:cubicBezTo>
                  <a:pt x="4994318" y="5506452"/>
                  <a:pt x="4765357" y="5437501"/>
                  <a:pt x="4634135" y="5486400"/>
                </a:cubicBezTo>
                <a:cubicBezTo>
                  <a:pt x="4502913" y="5535299"/>
                  <a:pt x="4340977" y="5480771"/>
                  <a:pt x="4131913" y="5486400"/>
                </a:cubicBezTo>
                <a:cubicBezTo>
                  <a:pt x="3922849" y="5492029"/>
                  <a:pt x="3948868" y="5485495"/>
                  <a:pt x="3766661" y="5486400"/>
                </a:cubicBezTo>
                <a:cubicBezTo>
                  <a:pt x="3584454" y="5487305"/>
                  <a:pt x="3475499" y="5468531"/>
                  <a:pt x="3264440" y="5486400"/>
                </a:cubicBezTo>
                <a:cubicBezTo>
                  <a:pt x="3053381" y="5504269"/>
                  <a:pt x="3011484" y="5450967"/>
                  <a:pt x="2762218" y="5486400"/>
                </a:cubicBezTo>
                <a:cubicBezTo>
                  <a:pt x="2512952" y="5521833"/>
                  <a:pt x="2375692" y="5461390"/>
                  <a:pt x="2123027" y="5486400"/>
                </a:cubicBezTo>
                <a:cubicBezTo>
                  <a:pt x="1870362" y="5511410"/>
                  <a:pt x="1795219" y="5436394"/>
                  <a:pt x="1552321" y="5486400"/>
                </a:cubicBezTo>
                <a:cubicBezTo>
                  <a:pt x="1309423" y="5536406"/>
                  <a:pt x="1039771" y="5475473"/>
                  <a:pt x="844645" y="5486400"/>
                </a:cubicBezTo>
                <a:cubicBezTo>
                  <a:pt x="649519" y="5497327"/>
                  <a:pt x="412964" y="5400835"/>
                  <a:pt x="0" y="5486400"/>
                </a:cubicBezTo>
                <a:cubicBezTo>
                  <a:pt x="-10751" y="5296795"/>
                  <a:pt x="10439" y="5097840"/>
                  <a:pt x="0" y="4882896"/>
                </a:cubicBezTo>
                <a:cubicBezTo>
                  <a:pt x="-10439" y="4667952"/>
                  <a:pt x="63068" y="4482351"/>
                  <a:pt x="0" y="4279392"/>
                </a:cubicBezTo>
                <a:cubicBezTo>
                  <a:pt x="-63068" y="4076433"/>
                  <a:pt x="48335" y="3827400"/>
                  <a:pt x="0" y="3675888"/>
                </a:cubicBezTo>
                <a:cubicBezTo>
                  <a:pt x="-48335" y="3524376"/>
                  <a:pt x="52669" y="3431662"/>
                  <a:pt x="0" y="3236976"/>
                </a:cubicBezTo>
                <a:cubicBezTo>
                  <a:pt x="-52669" y="3042290"/>
                  <a:pt x="17967" y="2957407"/>
                  <a:pt x="0" y="2688336"/>
                </a:cubicBezTo>
                <a:cubicBezTo>
                  <a:pt x="-17967" y="2419265"/>
                  <a:pt x="20325" y="2463537"/>
                  <a:pt x="0" y="2304288"/>
                </a:cubicBezTo>
                <a:cubicBezTo>
                  <a:pt x="-20325" y="2145039"/>
                  <a:pt x="9140" y="2089494"/>
                  <a:pt x="0" y="1920240"/>
                </a:cubicBezTo>
                <a:cubicBezTo>
                  <a:pt x="-9140" y="1750986"/>
                  <a:pt x="22065" y="1679795"/>
                  <a:pt x="0" y="1481328"/>
                </a:cubicBezTo>
                <a:cubicBezTo>
                  <a:pt x="-22065" y="1282861"/>
                  <a:pt x="57984" y="1155186"/>
                  <a:pt x="0" y="877824"/>
                </a:cubicBezTo>
                <a:cubicBezTo>
                  <a:pt x="-57984" y="600462"/>
                  <a:pt x="93015" y="177826"/>
                  <a:pt x="0" y="0"/>
                </a:cubicBezTo>
                <a:close/>
              </a:path>
              <a:path w="6848475" h="5486400" stroke="0" extrusionOk="0">
                <a:moveTo>
                  <a:pt x="0" y="0"/>
                </a:moveTo>
                <a:cubicBezTo>
                  <a:pt x="181452" y="-46657"/>
                  <a:pt x="305429" y="11617"/>
                  <a:pt x="433737" y="0"/>
                </a:cubicBezTo>
                <a:cubicBezTo>
                  <a:pt x="562045" y="-11617"/>
                  <a:pt x="787478" y="37652"/>
                  <a:pt x="935958" y="0"/>
                </a:cubicBezTo>
                <a:cubicBezTo>
                  <a:pt x="1084438" y="-37652"/>
                  <a:pt x="1317309" y="65402"/>
                  <a:pt x="1575149" y="0"/>
                </a:cubicBezTo>
                <a:cubicBezTo>
                  <a:pt x="1832989" y="-65402"/>
                  <a:pt x="1866019" y="28770"/>
                  <a:pt x="2008886" y="0"/>
                </a:cubicBezTo>
                <a:cubicBezTo>
                  <a:pt x="2151753" y="-28770"/>
                  <a:pt x="2390780" y="74039"/>
                  <a:pt x="2716562" y="0"/>
                </a:cubicBezTo>
                <a:cubicBezTo>
                  <a:pt x="3042344" y="-74039"/>
                  <a:pt x="3075261" y="64097"/>
                  <a:pt x="3355753" y="0"/>
                </a:cubicBezTo>
                <a:cubicBezTo>
                  <a:pt x="3636245" y="-64097"/>
                  <a:pt x="3767999" y="80510"/>
                  <a:pt x="4063428" y="0"/>
                </a:cubicBezTo>
                <a:cubicBezTo>
                  <a:pt x="4358858" y="-80510"/>
                  <a:pt x="4377298" y="27638"/>
                  <a:pt x="4497165" y="0"/>
                </a:cubicBezTo>
                <a:cubicBezTo>
                  <a:pt x="4617032" y="-27638"/>
                  <a:pt x="4889413" y="31676"/>
                  <a:pt x="4999387" y="0"/>
                </a:cubicBezTo>
                <a:cubicBezTo>
                  <a:pt x="5109361" y="-31676"/>
                  <a:pt x="5300202" y="39777"/>
                  <a:pt x="5501608" y="0"/>
                </a:cubicBezTo>
                <a:cubicBezTo>
                  <a:pt x="5703014" y="-39777"/>
                  <a:pt x="5885304" y="13002"/>
                  <a:pt x="6003830" y="0"/>
                </a:cubicBezTo>
                <a:cubicBezTo>
                  <a:pt x="6122356" y="-13002"/>
                  <a:pt x="6526655" y="71926"/>
                  <a:pt x="6848475" y="0"/>
                </a:cubicBezTo>
                <a:cubicBezTo>
                  <a:pt x="6862243" y="161665"/>
                  <a:pt x="6815814" y="439688"/>
                  <a:pt x="6848475" y="603504"/>
                </a:cubicBezTo>
                <a:cubicBezTo>
                  <a:pt x="6881136" y="767320"/>
                  <a:pt x="6823281" y="995336"/>
                  <a:pt x="6848475" y="1097280"/>
                </a:cubicBezTo>
                <a:cubicBezTo>
                  <a:pt x="6873669" y="1199224"/>
                  <a:pt x="6803646" y="1523984"/>
                  <a:pt x="6848475" y="1755648"/>
                </a:cubicBezTo>
                <a:cubicBezTo>
                  <a:pt x="6893304" y="1987312"/>
                  <a:pt x="6819181" y="2033060"/>
                  <a:pt x="6848475" y="2139696"/>
                </a:cubicBezTo>
                <a:cubicBezTo>
                  <a:pt x="6877769" y="2246332"/>
                  <a:pt x="6838333" y="2473767"/>
                  <a:pt x="6848475" y="2688336"/>
                </a:cubicBezTo>
                <a:cubicBezTo>
                  <a:pt x="6858617" y="2902905"/>
                  <a:pt x="6815816" y="2975718"/>
                  <a:pt x="6848475" y="3127248"/>
                </a:cubicBezTo>
                <a:cubicBezTo>
                  <a:pt x="6881134" y="3278778"/>
                  <a:pt x="6802162" y="3410388"/>
                  <a:pt x="6848475" y="3621024"/>
                </a:cubicBezTo>
                <a:cubicBezTo>
                  <a:pt x="6894788" y="3831660"/>
                  <a:pt x="6802498" y="3866137"/>
                  <a:pt x="6848475" y="4005072"/>
                </a:cubicBezTo>
                <a:cubicBezTo>
                  <a:pt x="6894452" y="4144007"/>
                  <a:pt x="6813063" y="4261764"/>
                  <a:pt x="6848475" y="4498848"/>
                </a:cubicBezTo>
                <a:cubicBezTo>
                  <a:pt x="6883887" y="4735932"/>
                  <a:pt x="6796635" y="4797977"/>
                  <a:pt x="6848475" y="4937760"/>
                </a:cubicBezTo>
                <a:cubicBezTo>
                  <a:pt x="6900315" y="5077543"/>
                  <a:pt x="6815425" y="5282174"/>
                  <a:pt x="6848475" y="5486400"/>
                </a:cubicBezTo>
                <a:cubicBezTo>
                  <a:pt x="6667857" y="5500120"/>
                  <a:pt x="6500062" y="5475968"/>
                  <a:pt x="6277769" y="5486400"/>
                </a:cubicBezTo>
                <a:cubicBezTo>
                  <a:pt x="6055476" y="5496832"/>
                  <a:pt x="5857368" y="5435849"/>
                  <a:pt x="5707063" y="5486400"/>
                </a:cubicBezTo>
                <a:cubicBezTo>
                  <a:pt x="5556758" y="5536951"/>
                  <a:pt x="5402198" y="5486389"/>
                  <a:pt x="5136356" y="5486400"/>
                </a:cubicBezTo>
                <a:cubicBezTo>
                  <a:pt x="4870514" y="5486411"/>
                  <a:pt x="4791668" y="5468188"/>
                  <a:pt x="4634135" y="5486400"/>
                </a:cubicBezTo>
                <a:cubicBezTo>
                  <a:pt x="4476602" y="5504612"/>
                  <a:pt x="4408442" y="5480370"/>
                  <a:pt x="4268883" y="5486400"/>
                </a:cubicBezTo>
                <a:cubicBezTo>
                  <a:pt x="4129324" y="5492430"/>
                  <a:pt x="4029348" y="5482112"/>
                  <a:pt x="3903631" y="5486400"/>
                </a:cubicBezTo>
                <a:cubicBezTo>
                  <a:pt x="3777914" y="5490688"/>
                  <a:pt x="3676291" y="5446262"/>
                  <a:pt x="3538379" y="5486400"/>
                </a:cubicBezTo>
                <a:cubicBezTo>
                  <a:pt x="3400467" y="5526538"/>
                  <a:pt x="3195912" y="5410013"/>
                  <a:pt x="2899188" y="5486400"/>
                </a:cubicBezTo>
                <a:cubicBezTo>
                  <a:pt x="2602464" y="5562787"/>
                  <a:pt x="2695992" y="5446328"/>
                  <a:pt x="2533936" y="5486400"/>
                </a:cubicBezTo>
                <a:cubicBezTo>
                  <a:pt x="2371880" y="5526472"/>
                  <a:pt x="2116447" y="5458168"/>
                  <a:pt x="1826260" y="5486400"/>
                </a:cubicBezTo>
                <a:cubicBezTo>
                  <a:pt x="1536073" y="5514632"/>
                  <a:pt x="1592007" y="5459680"/>
                  <a:pt x="1461008" y="5486400"/>
                </a:cubicBezTo>
                <a:cubicBezTo>
                  <a:pt x="1330009" y="5513120"/>
                  <a:pt x="1169861" y="5469822"/>
                  <a:pt x="1027271" y="5486400"/>
                </a:cubicBezTo>
                <a:cubicBezTo>
                  <a:pt x="884681" y="5502978"/>
                  <a:pt x="729234" y="5484807"/>
                  <a:pt x="593534" y="5486400"/>
                </a:cubicBezTo>
                <a:cubicBezTo>
                  <a:pt x="457834" y="5487993"/>
                  <a:pt x="125233" y="5478348"/>
                  <a:pt x="0" y="5486400"/>
                </a:cubicBezTo>
                <a:cubicBezTo>
                  <a:pt x="-5986" y="5331271"/>
                  <a:pt x="37114" y="5023395"/>
                  <a:pt x="0" y="4828032"/>
                </a:cubicBezTo>
                <a:cubicBezTo>
                  <a:pt x="-37114" y="4632669"/>
                  <a:pt x="56190" y="4503203"/>
                  <a:pt x="0" y="4334256"/>
                </a:cubicBezTo>
                <a:cubicBezTo>
                  <a:pt x="-56190" y="4165309"/>
                  <a:pt x="53147" y="3924318"/>
                  <a:pt x="0" y="3675888"/>
                </a:cubicBezTo>
                <a:cubicBezTo>
                  <a:pt x="-53147" y="3427458"/>
                  <a:pt x="34926" y="3371808"/>
                  <a:pt x="0" y="3182112"/>
                </a:cubicBezTo>
                <a:cubicBezTo>
                  <a:pt x="-34926" y="2992416"/>
                  <a:pt x="31269" y="2785408"/>
                  <a:pt x="0" y="2633472"/>
                </a:cubicBezTo>
                <a:cubicBezTo>
                  <a:pt x="-31269" y="2481536"/>
                  <a:pt x="47506" y="2177809"/>
                  <a:pt x="0" y="1975104"/>
                </a:cubicBezTo>
                <a:cubicBezTo>
                  <a:pt x="-47506" y="1772399"/>
                  <a:pt x="55881" y="1504403"/>
                  <a:pt x="0" y="1371600"/>
                </a:cubicBezTo>
                <a:cubicBezTo>
                  <a:pt x="-55881" y="1238797"/>
                  <a:pt x="8813" y="918153"/>
                  <a:pt x="0" y="713232"/>
                </a:cubicBezTo>
                <a:cubicBezTo>
                  <a:pt x="-8813" y="508311"/>
                  <a:pt x="77330" y="332087"/>
                  <a:pt x="0" y="0"/>
                </a:cubicBezTo>
                <a:close/>
              </a:path>
            </a:pathLst>
          </a:custGeom>
          <a:ln w="38100">
            <a:solidFill>
              <a:schemeClr val="tx1"/>
            </a:solidFill>
            <a:extLst>
              <a:ext uri="{C807C97D-BFC1-408E-A445-0C87EB9F89A2}">
                <ask:lineSketchStyleProps xmlns:ask="http://schemas.microsoft.com/office/drawing/2018/sketchyshapes" sd="1437338414">
                  <a:prstGeom prst="rect">
                    <a:avLst/>
                  </a:prstGeom>
                  <ask:type>
                    <ask:lineSketchScribble/>
                  </ask:type>
                </ask:lineSketchStyleProps>
              </a:ext>
            </a:extLst>
          </a:ln>
        </p:spPr>
      </p:pic>
      <p:pic>
        <p:nvPicPr>
          <p:cNvPr id="8" name="Picture 7" descr="Diagram&#10;&#10;Description automatically generated">
            <a:extLst>
              <a:ext uri="{FF2B5EF4-FFF2-40B4-BE49-F238E27FC236}">
                <a16:creationId xmlns:a16="http://schemas.microsoft.com/office/drawing/2014/main" id="{BA4A4835-E857-4F2E-82AC-02B62AFEE7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8142" y="2331680"/>
            <a:ext cx="6057900" cy="4257675"/>
          </a:xfrm>
          <a:custGeom>
            <a:avLst/>
            <a:gdLst>
              <a:gd name="connsiteX0" fmla="*/ 0 w 6057900"/>
              <a:gd name="connsiteY0" fmla="*/ 0 h 4257675"/>
              <a:gd name="connsiteX1" fmla="*/ 671876 w 6057900"/>
              <a:gd name="connsiteY1" fmla="*/ 0 h 4257675"/>
              <a:gd name="connsiteX2" fmla="*/ 1283173 w 6057900"/>
              <a:gd name="connsiteY2" fmla="*/ 0 h 4257675"/>
              <a:gd name="connsiteX3" fmla="*/ 1652155 w 6057900"/>
              <a:gd name="connsiteY3" fmla="*/ 0 h 4257675"/>
              <a:gd name="connsiteX4" fmla="*/ 2263452 w 6057900"/>
              <a:gd name="connsiteY4" fmla="*/ 0 h 4257675"/>
              <a:gd name="connsiteX5" fmla="*/ 2693012 w 6057900"/>
              <a:gd name="connsiteY5" fmla="*/ 0 h 4257675"/>
              <a:gd name="connsiteX6" fmla="*/ 3183151 w 6057900"/>
              <a:gd name="connsiteY6" fmla="*/ 0 h 4257675"/>
              <a:gd name="connsiteX7" fmla="*/ 3794448 w 6057900"/>
              <a:gd name="connsiteY7" fmla="*/ 0 h 4257675"/>
              <a:gd name="connsiteX8" fmla="*/ 4163429 w 6057900"/>
              <a:gd name="connsiteY8" fmla="*/ 0 h 4257675"/>
              <a:gd name="connsiteX9" fmla="*/ 4532411 w 6057900"/>
              <a:gd name="connsiteY9" fmla="*/ 0 h 4257675"/>
              <a:gd name="connsiteX10" fmla="*/ 4961971 w 6057900"/>
              <a:gd name="connsiteY10" fmla="*/ 0 h 4257675"/>
              <a:gd name="connsiteX11" fmla="*/ 5452110 w 6057900"/>
              <a:gd name="connsiteY11" fmla="*/ 0 h 4257675"/>
              <a:gd name="connsiteX12" fmla="*/ 6057900 w 6057900"/>
              <a:gd name="connsiteY12" fmla="*/ 0 h 4257675"/>
              <a:gd name="connsiteX13" fmla="*/ 6057900 w 6057900"/>
              <a:gd name="connsiteY13" fmla="*/ 532209 h 4257675"/>
              <a:gd name="connsiteX14" fmla="*/ 6057900 w 6057900"/>
              <a:gd name="connsiteY14" fmla="*/ 1106996 h 4257675"/>
              <a:gd name="connsiteX15" fmla="*/ 6057900 w 6057900"/>
              <a:gd name="connsiteY15" fmla="*/ 1639205 h 4257675"/>
              <a:gd name="connsiteX16" fmla="*/ 6057900 w 6057900"/>
              <a:gd name="connsiteY16" fmla="*/ 2256568 h 4257675"/>
              <a:gd name="connsiteX17" fmla="*/ 6057900 w 6057900"/>
              <a:gd name="connsiteY17" fmla="*/ 2788777 h 4257675"/>
              <a:gd name="connsiteX18" fmla="*/ 6057900 w 6057900"/>
              <a:gd name="connsiteY18" fmla="*/ 3406140 h 4257675"/>
              <a:gd name="connsiteX19" fmla="*/ 6057900 w 6057900"/>
              <a:gd name="connsiteY19" fmla="*/ 4257675 h 4257675"/>
              <a:gd name="connsiteX20" fmla="*/ 5446603 w 6057900"/>
              <a:gd name="connsiteY20" fmla="*/ 4257675 h 4257675"/>
              <a:gd name="connsiteX21" fmla="*/ 4895885 w 6057900"/>
              <a:gd name="connsiteY21" fmla="*/ 4257675 h 4257675"/>
              <a:gd name="connsiteX22" fmla="*/ 4405745 w 6057900"/>
              <a:gd name="connsiteY22" fmla="*/ 4257675 h 4257675"/>
              <a:gd name="connsiteX23" fmla="*/ 3915606 w 6057900"/>
              <a:gd name="connsiteY23" fmla="*/ 4257675 h 4257675"/>
              <a:gd name="connsiteX24" fmla="*/ 3243730 w 6057900"/>
              <a:gd name="connsiteY24" fmla="*/ 4257675 h 4257675"/>
              <a:gd name="connsiteX25" fmla="*/ 2571854 w 6057900"/>
              <a:gd name="connsiteY25" fmla="*/ 4257675 h 4257675"/>
              <a:gd name="connsiteX26" fmla="*/ 1960557 w 6057900"/>
              <a:gd name="connsiteY26" fmla="*/ 4257675 h 4257675"/>
              <a:gd name="connsiteX27" fmla="*/ 1288681 w 6057900"/>
              <a:gd name="connsiteY27" fmla="*/ 4257675 h 4257675"/>
              <a:gd name="connsiteX28" fmla="*/ 798541 w 6057900"/>
              <a:gd name="connsiteY28" fmla="*/ 4257675 h 4257675"/>
              <a:gd name="connsiteX29" fmla="*/ 0 w 6057900"/>
              <a:gd name="connsiteY29" fmla="*/ 4257675 h 4257675"/>
              <a:gd name="connsiteX30" fmla="*/ 0 w 6057900"/>
              <a:gd name="connsiteY30" fmla="*/ 3853196 h 4257675"/>
              <a:gd name="connsiteX31" fmla="*/ 0 w 6057900"/>
              <a:gd name="connsiteY31" fmla="*/ 3406140 h 4257675"/>
              <a:gd name="connsiteX32" fmla="*/ 0 w 6057900"/>
              <a:gd name="connsiteY32" fmla="*/ 2916507 h 4257675"/>
              <a:gd name="connsiteX33" fmla="*/ 0 w 6057900"/>
              <a:gd name="connsiteY33" fmla="*/ 2469452 h 4257675"/>
              <a:gd name="connsiteX34" fmla="*/ 0 w 6057900"/>
              <a:gd name="connsiteY34" fmla="*/ 2064972 h 4257675"/>
              <a:gd name="connsiteX35" fmla="*/ 0 w 6057900"/>
              <a:gd name="connsiteY35" fmla="*/ 1617917 h 4257675"/>
              <a:gd name="connsiteX36" fmla="*/ 0 w 6057900"/>
              <a:gd name="connsiteY36" fmla="*/ 1170861 h 4257675"/>
              <a:gd name="connsiteX37" fmla="*/ 0 w 6057900"/>
              <a:gd name="connsiteY37" fmla="*/ 553498 h 4257675"/>
              <a:gd name="connsiteX38" fmla="*/ 0 w 6057900"/>
              <a:gd name="connsiteY38" fmla="*/ 0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57900" h="4257675" fill="none" extrusionOk="0">
                <a:moveTo>
                  <a:pt x="0" y="0"/>
                </a:moveTo>
                <a:cubicBezTo>
                  <a:pt x="264746" y="-40565"/>
                  <a:pt x="349659" y="35016"/>
                  <a:pt x="671876" y="0"/>
                </a:cubicBezTo>
                <a:cubicBezTo>
                  <a:pt x="994093" y="-35016"/>
                  <a:pt x="1060494" y="18314"/>
                  <a:pt x="1283173" y="0"/>
                </a:cubicBezTo>
                <a:cubicBezTo>
                  <a:pt x="1505852" y="-18314"/>
                  <a:pt x="1469723" y="31269"/>
                  <a:pt x="1652155" y="0"/>
                </a:cubicBezTo>
                <a:cubicBezTo>
                  <a:pt x="1834587" y="-31269"/>
                  <a:pt x="2088112" y="20473"/>
                  <a:pt x="2263452" y="0"/>
                </a:cubicBezTo>
                <a:cubicBezTo>
                  <a:pt x="2438792" y="-20473"/>
                  <a:pt x="2584334" y="12173"/>
                  <a:pt x="2693012" y="0"/>
                </a:cubicBezTo>
                <a:cubicBezTo>
                  <a:pt x="2801690" y="-12173"/>
                  <a:pt x="2947914" y="35350"/>
                  <a:pt x="3183151" y="0"/>
                </a:cubicBezTo>
                <a:cubicBezTo>
                  <a:pt x="3418388" y="-35350"/>
                  <a:pt x="3504759" y="14549"/>
                  <a:pt x="3794448" y="0"/>
                </a:cubicBezTo>
                <a:cubicBezTo>
                  <a:pt x="4084137" y="-14549"/>
                  <a:pt x="4005896" y="21627"/>
                  <a:pt x="4163429" y="0"/>
                </a:cubicBezTo>
                <a:cubicBezTo>
                  <a:pt x="4320962" y="-21627"/>
                  <a:pt x="4440523" y="10299"/>
                  <a:pt x="4532411" y="0"/>
                </a:cubicBezTo>
                <a:cubicBezTo>
                  <a:pt x="4624299" y="-10299"/>
                  <a:pt x="4875572" y="22648"/>
                  <a:pt x="4961971" y="0"/>
                </a:cubicBezTo>
                <a:cubicBezTo>
                  <a:pt x="5048370" y="-22648"/>
                  <a:pt x="5324694" y="34230"/>
                  <a:pt x="5452110" y="0"/>
                </a:cubicBezTo>
                <a:cubicBezTo>
                  <a:pt x="5579526" y="-34230"/>
                  <a:pt x="5884882" y="55931"/>
                  <a:pt x="6057900" y="0"/>
                </a:cubicBezTo>
                <a:cubicBezTo>
                  <a:pt x="6114840" y="227552"/>
                  <a:pt x="6016655" y="412534"/>
                  <a:pt x="6057900" y="532209"/>
                </a:cubicBezTo>
                <a:cubicBezTo>
                  <a:pt x="6099145" y="651884"/>
                  <a:pt x="6008531" y="938268"/>
                  <a:pt x="6057900" y="1106996"/>
                </a:cubicBezTo>
                <a:cubicBezTo>
                  <a:pt x="6107269" y="1275724"/>
                  <a:pt x="6051539" y="1516243"/>
                  <a:pt x="6057900" y="1639205"/>
                </a:cubicBezTo>
                <a:cubicBezTo>
                  <a:pt x="6064261" y="1762167"/>
                  <a:pt x="6035441" y="2107319"/>
                  <a:pt x="6057900" y="2256568"/>
                </a:cubicBezTo>
                <a:cubicBezTo>
                  <a:pt x="6080359" y="2405817"/>
                  <a:pt x="5998491" y="2653907"/>
                  <a:pt x="6057900" y="2788777"/>
                </a:cubicBezTo>
                <a:cubicBezTo>
                  <a:pt x="6117309" y="2923647"/>
                  <a:pt x="6034344" y="3200935"/>
                  <a:pt x="6057900" y="3406140"/>
                </a:cubicBezTo>
                <a:cubicBezTo>
                  <a:pt x="6081456" y="3611345"/>
                  <a:pt x="5963706" y="3853642"/>
                  <a:pt x="6057900" y="4257675"/>
                </a:cubicBezTo>
                <a:cubicBezTo>
                  <a:pt x="5875877" y="4266082"/>
                  <a:pt x="5581204" y="4235160"/>
                  <a:pt x="5446603" y="4257675"/>
                </a:cubicBezTo>
                <a:cubicBezTo>
                  <a:pt x="5312002" y="4280190"/>
                  <a:pt x="5008332" y="4226473"/>
                  <a:pt x="4895885" y="4257675"/>
                </a:cubicBezTo>
                <a:cubicBezTo>
                  <a:pt x="4783438" y="4288877"/>
                  <a:pt x="4598755" y="4223968"/>
                  <a:pt x="4405745" y="4257675"/>
                </a:cubicBezTo>
                <a:cubicBezTo>
                  <a:pt x="4212735" y="4291382"/>
                  <a:pt x="4126650" y="4246719"/>
                  <a:pt x="3915606" y="4257675"/>
                </a:cubicBezTo>
                <a:cubicBezTo>
                  <a:pt x="3704562" y="4268631"/>
                  <a:pt x="3563093" y="4253347"/>
                  <a:pt x="3243730" y="4257675"/>
                </a:cubicBezTo>
                <a:cubicBezTo>
                  <a:pt x="2924367" y="4262003"/>
                  <a:pt x="2773664" y="4240073"/>
                  <a:pt x="2571854" y="4257675"/>
                </a:cubicBezTo>
                <a:cubicBezTo>
                  <a:pt x="2370044" y="4275277"/>
                  <a:pt x="2120987" y="4235494"/>
                  <a:pt x="1960557" y="4257675"/>
                </a:cubicBezTo>
                <a:cubicBezTo>
                  <a:pt x="1800127" y="4279856"/>
                  <a:pt x="1464678" y="4220779"/>
                  <a:pt x="1288681" y="4257675"/>
                </a:cubicBezTo>
                <a:cubicBezTo>
                  <a:pt x="1112684" y="4294571"/>
                  <a:pt x="1035189" y="4235558"/>
                  <a:pt x="798541" y="4257675"/>
                </a:cubicBezTo>
                <a:cubicBezTo>
                  <a:pt x="561893" y="4279792"/>
                  <a:pt x="358551" y="4207758"/>
                  <a:pt x="0" y="4257675"/>
                </a:cubicBezTo>
                <a:cubicBezTo>
                  <a:pt x="-13050" y="4090815"/>
                  <a:pt x="3414" y="3955014"/>
                  <a:pt x="0" y="3853196"/>
                </a:cubicBezTo>
                <a:cubicBezTo>
                  <a:pt x="-3414" y="3751378"/>
                  <a:pt x="53084" y="3583089"/>
                  <a:pt x="0" y="3406140"/>
                </a:cubicBezTo>
                <a:cubicBezTo>
                  <a:pt x="-53084" y="3229191"/>
                  <a:pt x="45248" y="3154687"/>
                  <a:pt x="0" y="2916507"/>
                </a:cubicBezTo>
                <a:cubicBezTo>
                  <a:pt x="-45248" y="2678327"/>
                  <a:pt x="36653" y="2597631"/>
                  <a:pt x="0" y="2469452"/>
                </a:cubicBezTo>
                <a:cubicBezTo>
                  <a:pt x="-36653" y="2341274"/>
                  <a:pt x="2764" y="2176621"/>
                  <a:pt x="0" y="2064972"/>
                </a:cubicBezTo>
                <a:cubicBezTo>
                  <a:pt x="-2764" y="1953323"/>
                  <a:pt x="16176" y="1713679"/>
                  <a:pt x="0" y="1617917"/>
                </a:cubicBezTo>
                <a:cubicBezTo>
                  <a:pt x="-16176" y="1522156"/>
                  <a:pt x="23576" y="1373757"/>
                  <a:pt x="0" y="1170861"/>
                </a:cubicBezTo>
                <a:cubicBezTo>
                  <a:pt x="-23576" y="967965"/>
                  <a:pt x="18747" y="745744"/>
                  <a:pt x="0" y="553498"/>
                </a:cubicBezTo>
                <a:cubicBezTo>
                  <a:pt x="-18747" y="361252"/>
                  <a:pt x="54380" y="157418"/>
                  <a:pt x="0" y="0"/>
                </a:cubicBezTo>
                <a:close/>
              </a:path>
              <a:path w="6057900" h="4257675" stroke="0" extrusionOk="0">
                <a:moveTo>
                  <a:pt x="0" y="0"/>
                </a:moveTo>
                <a:cubicBezTo>
                  <a:pt x="207843" y="-7307"/>
                  <a:pt x="281451" y="45214"/>
                  <a:pt x="550718" y="0"/>
                </a:cubicBezTo>
                <a:cubicBezTo>
                  <a:pt x="819985" y="-45214"/>
                  <a:pt x="1001861" y="9845"/>
                  <a:pt x="1222594" y="0"/>
                </a:cubicBezTo>
                <a:cubicBezTo>
                  <a:pt x="1443327" y="-9845"/>
                  <a:pt x="1499948" y="18370"/>
                  <a:pt x="1591576" y="0"/>
                </a:cubicBezTo>
                <a:cubicBezTo>
                  <a:pt x="1683204" y="-18370"/>
                  <a:pt x="1912849" y="12299"/>
                  <a:pt x="2021136" y="0"/>
                </a:cubicBezTo>
                <a:cubicBezTo>
                  <a:pt x="2129423" y="-12299"/>
                  <a:pt x="2507592" y="73485"/>
                  <a:pt x="2693012" y="0"/>
                </a:cubicBezTo>
                <a:cubicBezTo>
                  <a:pt x="2878432" y="-73485"/>
                  <a:pt x="2913899" y="795"/>
                  <a:pt x="3122572" y="0"/>
                </a:cubicBezTo>
                <a:cubicBezTo>
                  <a:pt x="3331245" y="-795"/>
                  <a:pt x="3382424" y="49419"/>
                  <a:pt x="3612711" y="0"/>
                </a:cubicBezTo>
                <a:cubicBezTo>
                  <a:pt x="3842998" y="-49419"/>
                  <a:pt x="3889800" y="18934"/>
                  <a:pt x="4042271" y="0"/>
                </a:cubicBezTo>
                <a:cubicBezTo>
                  <a:pt x="4194742" y="-18934"/>
                  <a:pt x="4302607" y="31261"/>
                  <a:pt x="4411253" y="0"/>
                </a:cubicBezTo>
                <a:cubicBezTo>
                  <a:pt x="4519899" y="-31261"/>
                  <a:pt x="4863078" y="22420"/>
                  <a:pt x="5083129" y="0"/>
                </a:cubicBezTo>
                <a:cubicBezTo>
                  <a:pt x="5303180" y="-22420"/>
                  <a:pt x="5749073" y="80690"/>
                  <a:pt x="6057900" y="0"/>
                </a:cubicBezTo>
                <a:cubicBezTo>
                  <a:pt x="6070467" y="142059"/>
                  <a:pt x="6053518" y="319279"/>
                  <a:pt x="6057900" y="404479"/>
                </a:cubicBezTo>
                <a:cubicBezTo>
                  <a:pt x="6062282" y="489679"/>
                  <a:pt x="5996760" y="891547"/>
                  <a:pt x="6057900" y="1021842"/>
                </a:cubicBezTo>
                <a:cubicBezTo>
                  <a:pt x="6119040" y="1152137"/>
                  <a:pt x="6031417" y="1446380"/>
                  <a:pt x="6057900" y="1554051"/>
                </a:cubicBezTo>
                <a:cubicBezTo>
                  <a:pt x="6084383" y="1661722"/>
                  <a:pt x="6032770" y="1836947"/>
                  <a:pt x="6057900" y="1958530"/>
                </a:cubicBezTo>
                <a:cubicBezTo>
                  <a:pt x="6083030" y="2080113"/>
                  <a:pt x="6040636" y="2450551"/>
                  <a:pt x="6057900" y="2575893"/>
                </a:cubicBezTo>
                <a:cubicBezTo>
                  <a:pt x="6075164" y="2701235"/>
                  <a:pt x="5998844" y="2891626"/>
                  <a:pt x="6057900" y="3108103"/>
                </a:cubicBezTo>
                <a:cubicBezTo>
                  <a:pt x="6116956" y="3324580"/>
                  <a:pt x="6021666" y="3352994"/>
                  <a:pt x="6057900" y="3597735"/>
                </a:cubicBezTo>
                <a:cubicBezTo>
                  <a:pt x="6094134" y="3842476"/>
                  <a:pt x="6026814" y="3973611"/>
                  <a:pt x="6057900" y="4257675"/>
                </a:cubicBezTo>
                <a:cubicBezTo>
                  <a:pt x="5918491" y="4301898"/>
                  <a:pt x="5830901" y="4241066"/>
                  <a:pt x="5688919" y="4257675"/>
                </a:cubicBezTo>
                <a:cubicBezTo>
                  <a:pt x="5546937" y="4274284"/>
                  <a:pt x="5401210" y="4244980"/>
                  <a:pt x="5319938" y="4257675"/>
                </a:cubicBezTo>
                <a:cubicBezTo>
                  <a:pt x="5238666" y="4270370"/>
                  <a:pt x="5089488" y="4247031"/>
                  <a:pt x="4890377" y="4257675"/>
                </a:cubicBezTo>
                <a:cubicBezTo>
                  <a:pt x="4691266" y="4268319"/>
                  <a:pt x="4532060" y="4225543"/>
                  <a:pt x="4218501" y="4257675"/>
                </a:cubicBezTo>
                <a:cubicBezTo>
                  <a:pt x="3904942" y="4289807"/>
                  <a:pt x="3749505" y="4232346"/>
                  <a:pt x="3546625" y="4257675"/>
                </a:cubicBezTo>
                <a:cubicBezTo>
                  <a:pt x="3343745" y="4283004"/>
                  <a:pt x="3121804" y="4232950"/>
                  <a:pt x="2874749" y="4257675"/>
                </a:cubicBezTo>
                <a:cubicBezTo>
                  <a:pt x="2627694" y="4282400"/>
                  <a:pt x="2472560" y="4255403"/>
                  <a:pt x="2263452" y="4257675"/>
                </a:cubicBezTo>
                <a:cubicBezTo>
                  <a:pt x="2054344" y="4259947"/>
                  <a:pt x="2046246" y="4216325"/>
                  <a:pt x="1894471" y="4257675"/>
                </a:cubicBezTo>
                <a:cubicBezTo>
                  <a:pt x="1742696" y="4299025"/>
                  <a:pt x="1423302" y="4212818"/>
                  <a:pt x="1222594" y="4257675"/>
                </a:cubicBezTo>
                <a:cubicBezTo>
                  <a:pt x="1021886" y="4302532"/>
                  <a:pt x="999793" y="4241745"/>
                  <a:pt x="853613" y="4257675"/>
                </a:cubicBezTo>
                <a:cubicBezTo>
                  <a:pt x="707433" y="4273605"/>
                  <a:pt x="336035" y="4231955"/>
                  <a:pt x="0" y="4257675"/>
                </a:cubicBezTo>
                <a:cubicBezTo>
                  <a:pt x="-58053" y="4126221"/>
                  <a:pt x="13890" y="3887491"/>
                  <a:pt x="0" y="3725466"/>
                </a:cubicBezTo>
                <a:cubicBezTo>
                  <a:pt x="-13890" y="3563441"/>
                  <a:pt x="12819" y="3415705"/>
                  <a:pt x="0" y="3193256"/>
                </a:cubicBezTo>
                <a:cubicBezTo>
                  <a:pt x="-12819" y="2970807"/>
                  <a:pt x="4879" y="2895339"/>
                  <a:pt x="0" y="2746200"/>
                </a:cubicBezTo>
                <a:cubicBezTo>
                  <a:pt x="-4879" y="2597061"/>
                  <a:pt x="48259" y="2455726"/>
                  <a:pt x="0" y="2213991"/>
                </a:cubicBezTo>
                <a:cubicBezTo>
                  <a:pt x="-48259" y="1972256"/>
                  <a:pt x="16177" y="1989846"/>
                  <a:pt x="0" y="1809512"/>
                </a:cubicBezTo>
                <a:cubicBezTo>
                  <a:pt x="-16177" y="1629178"/>
                  <a:pt x="65759" y="1430615"/>
                  <a:pt x="0" y="1192149"/>
                </a:cubicBezTo>
                <a:cubicBezTo>
                  <a:pt x="-65759" y="953683"/>
                  <a:pt x="35060" y="734002"/>
                  <a:pt x="0" y="617363"/>
                </a:cubicBezTo>
                <a:cubicBezTo>
                  <a:pt x="-35060" y="500724"/>
                  <a:pt x="11701" y="125395"/>
                  <a:pt x="0" y="0"/>
                </a:cubicBezTo>
                <a:close/>
              </a:path>
            </a:pathLst>
          </a:custGeom>
          <a:ln w="38100">
            <a:solidFill>
              <a:schemeClr val="tx1"/>
            </a:solidFill>
            <a:extLst>
              <a:ext uri="{C807C97D-BFC1-408E-A445-0C87EB9F89A2}">
                <ask:lineSketchStyleProps xmlns:ask="http://schemas.microsoft.com/office/drawing/2018/sketchyshapes" sd="4179273560">
                  <a:prstGeom prst="rect">
                    <a:avLst/>
                  </a:prstGeom>
                  <ask:type>
                    <ask:lineSketchScribble/>
                  </ask:type>
                </ask:lineSketchStyleProps>
              </a:ext>
            </a:extLst>
          </a:ln>
        </p:spPr>
      </p:pic>
      <p:graphicFrame>
        <p:nvGraphicFramePr>
          <p:cNvPr id="3" name="Diagram 2">
            <a:extLst>
              <a:ext uri="{FF2B5EF4-FFF2-40B4-BE49-F238E27FC236}">
                <a16:creationId xmlns:a16="http://schemas.microsoft.com/office/drawing/2014/main" id="{C6DFD27B-0FAB-4E82-8BAA-A6ECA331B79D}"/>
              </a:ext>
            </a:extLst>
          </p:cNvPr>
          <p:cNvGraphicFramePr/>
          <p:nvPr>
            <p:extLst>
              <p:ext uri="{D42A27DB-BD31-4B8C-83A1-F6EECF244321}">
                <p14:modId xmlns:p14="http://schemas.microsoft.com/office/powerpoint/2010/main" val="2624654087"/>
              </p:ext>
            </p:extLst>
          </p:nvPr>
        </p:nvGraphicFramePr>
        <p:xfrm>
          <a:off x="1346200" y="1170688"/>
          <a:ext cx="8128000"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787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nodeType="after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500"/>
                            </p:stCondLst>
                            <p:childTnLst>
                              <p:par>
                                <p:cTn id="26" presetID="10" presetClass="entr" presetSubtype="0"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3"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70F1F8C5-8A84-45DA-BA5A-492023762142}"/>
              </a:ext>
            </a:extLst>
          </p:cNvPr>
          <p:cNvGrpSpPr/>
          <p:nvPr/>
        </p:nvGrpSpPr>
        <p:grpSpPr>
          <a:xfrm>
            <a:off x="1328258" y="-163972"/>
            <a:ext cx="9239895" cy="7178254"/>
            <a:chOff x="7658011" y="3108804"/>
            <a:chExt cx="3287247" cy="2553784"/>
          </a:xfrm>
        </p:grpSpPr>
        <p:pic>
          <p:nvPicPr>
            <p:cNvPr id="86" name="Picture 85">
              <a:extLst>
                <a:ext uri="{FF2B5EF4-FFF2-40B4-BE49-F238E27FC236}">
                  <a16:creationId xmlns:a16="http://schemas.microsoft.com/office/drawing/2014/main" id="{AAF68AEE-1966-4BF8-93B7-093887D59AC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10000" b="90000" l="10000" r="90000"/>
                      </a14:imgEffect>
                      <a14:imgEffect>
                        <a14:artisticGlowEdges/>
                      </a14:imgEffect>
                      <a14:imgEffect>
                        <a14:saturation sat="0"/>
                      </a14:imgEffect>
                      <a14:imgEffect>
                        <a14:brightnessContrast contrast="100000"/>
                      </a14:imgEffect>
                    </a14:imgLayer>
                  </a14:imgProps>
                </a:ext>
              </a:extLst>
            </a:blip>
            <a:stretch>
              <a:fillRect/>
            </a:stretch>
          </p:blipFill>
          <p:spPr>
            <a:xfrm>
              <a:off x="7658011" y="3108804"/>
              <a:ext cx="3287247" cy="2553784"/>
            </a:xfrm>
            <a:prstGeom prst="rect">
              <a:avLst/>
            </a:prstGeom>
            <a:noFill/>
            <a:ln>
              <a:noFill/>
            </a:ln>
          </p:spPr>
        </p:pic>
        <p:pic>
          <p:nvPicPr>
            <p:cNvPr id="52" name="Picture 51">
              <a:extLst>
                <a:ext uri="{FF2B5EF4-FFF2-40B4-BE49-F238E27FC236}">
                  <a16:creationId xmlns:a16="http://schemas.microsoft.com/office/drawing/2014/main" id="{F1E36059-73B4-4C0D-B60D-E88AE551E632}"/>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10000" b="90000" l="10000" r="90000"/>
                      </a14:imgEffect>
                      <a14:imgEffect>
                        <a14:colorTemperature colorTemp="1500"/>
                      </a14:imgEffect>
                      <a14:imgEffect>
                        <a14:saturation sat="0"/>
                      </a14:imgEffect>
                      <a14:imgEffect>
                        <a14:brightnessContrast bright="40000" contrast="-40000"/>
                      </a14:imgEffect>
                    </a14:imgLayer>
                  </a14:imgProps>
                </a:ext>
              </a:extLst>
            </a:blip>
            <a:stretch>
              <a:fillRect/>
            </a:stretch>
          </p:blipFill>
          <p:spPr>
            <a:xfrm>
              <a:off x="7742628" y="3172458"/>
              <a:ext cx="3130711" cy="2432175"/>
            </a:xfrm>
            <a:prstGeom prst="rect">
              <a:avLst/>
            </a:prstGeom>
          </p:spPr>
        </p:pic>
        <p:pic>
          <p:nvPicPr>
            <p:cNvPr id="87" name="Picture 86">
              <a:extLst>
                <a:ext uri="{FF2B5EF4-FFF2-40B4-BE49-F238E27FC236}">
                  <a16:creationId xmlns:a16="http://schemas.microsoft.com/office/drawing/2014/main" id="{F2727256-6D04-44ED-BBC5-01BFDCABD224}"/>
                </a:ext>
              </a:extLst>
            </p:cNvPr>
            <p:cNvPicPr>
              <a:picLocks noChangeAspect="1"/>
            </p:cNvPicPr>
            <p:nvPr/>
          </p:nvPicPr>
          <p:blipFill>
            <a:blip r:embed="rId6">
              <a:extLst>
                <a:ext uri="{BEBA8EAE-BF5A-486C-A8C5-ECC9F3942E4B}">
                  <a14:imgProps xmlns:a14="http://schemas.microsoft.com/office/drawing/2010/main">
                    <a14:imgLayer r:embed="rId4">
                      <a14:imgEffect>
                        <a14:backgroundRemoval t="10000" b="90000" l="10000" r="90000">
                          <a14:foregroundMark x1="43002" y1="48042" x2="44828" y2="48564"/>
                          <a14:backgroundMark x1="37525" y1="31854" x2="37525" y2="31854"/>
                          <a14:backgroundMark x1="48682" y1="43342" x2="33469" y2="28460"/>
                          <a14:backgroundMark x1="33469" y1="28460" x2="31643" y2="27676"/>
                          <a14:backgroundMark x1="35903" y1="39687" x2="35903" y2="39687"/>
                          <a14:backgroundMark x1="37728" y1="53525" x2="37728" y2="53525"/>
                          <a14:backgroundMark x1="45030" y1="44125" x2="35091" y2="44648"/>
                          <a14:backgroundMark x1="45639" y1="56397" x2="33063" y2="52742"/>
                          <a14:backgroundMark x1="29817" y1="44386" x2="39757" y2="77023"/>
                          <a14:backgroundMark x1="39757" y1="77023" x2="47667" y2="81984"/>
                          <a14:backgroundMark x1="47059" y1="20627" x2="54564" y2="23238"/>
                          <a14:backgroundMark x1="41176" y1="68668" x2="56187" y2="82245"/>
                          <a14:backgroundMark x1="56187" y1="82245" x2="56389" y2="83290"/>
                          <a14:backgroundMark x1="54158" y1="67102" x2="57809" y2="82768"/>
                          <a14:backgroundMark x1="53550" y1="86162" x2="32454" y2="70496"/>
                          <a14:backgroundMark x1="32454" y1="70496" x2="31237" y2="67624"/>
                          <a14:backgroundMark x1="47262" y1="19321" x2="47870" y2="32115"/>
                          <a14:backgroundMark x1="57606" y1="46475" x2="67343" y2="55091"/>
                          <a14:backgroundMark x1="58621" y1="60574" x2="64503" y2="71018"/>
                          <a14:backgroundMark x1="70994" y1="73629" x2="70994" y2="73629"/>
                          <a14:backgroundMark x1="62069" y1="81201" x2="68357" y2="87990"/>
                          <a14:backgroundMark x1="25355" y1="30026" x2="25355" y2="30026"/>
                          <a14:backgroundMark x1="31440" y1="35509" x2="42394" y2="21149"/>
                          <a14:backgroundMark x1="42394" y1="21149" x2="42394" y2="19843"/>
                          <a14:backgroundMark x1="48682" y1="54830" x2="48682" y2="54830"/>
                          <a14:backgroundMark x1="72414" y1="64230" x2="72414" y2="64230"/>
                          <a14:backgroundMark x1="69980" y1="40731" x2="71805" y2="53786"/>
                          <a14:backgroundMark x1="68357" y1="28721" x2="70791" y2="37859"/>
                          <a14:backgroundMark x1="45233" y1="21671" x2="60446" y2="22715"/>
                          <a14:backgroundMark x1="51116" y1="26893" x2="56389" y2="24543"/>
                          <a14:backgroundMark x1="56389" y1="28460" x2="58215" y2="36031"/>
                          <a14:backgroundMark x1="63083" y1="25065" x2="62677" y2="30026"/>
                          <a14:backgroundMark x1="63895" y1="39687" x2="69574" y2="48042"/>
                          <a14:backgroundMark x1="62272" y1="47520" x2="66531" y2="55091"/>
                          <a14:backgroundMark x1="69574" y1="56919" x2="75254" y2="60052"/>
                          <a14:backgroundMark x1="59432" y1="42298" x2="63083" y2="47781"/>
                          <a14:backgroundMark x1="49899" y1="47781" x2="49899" y2="47781"/>
                        </a14:backgroundRemoval>
                      </a14:imgEffect>
                      <a14:imgEffect>
                        <a14:brightnessContrast bright="-100000"/>
                      </a14:imgEffect>
                    </a14:imgLayer>
                  </a14:imgProps>
                </a:ext>
              </a:extLst>
            </a:blip>
            <a:stretch>
              <a:fillRect/>
            </a:stretch>
          </p:blipFill>
          <p:spPr>
            <a:xfrm>
              <a:off x="7738376" y="3172458"/>
              <a:ext cx="3130711" cy="2432175"/>
            </a:xfrm>
            <a:prstGeom prst="rect">
              <a:avLst/>
            </a:prstGeom>
          </p:spPr>
        </p:pic>
      </p:grpSp>
      <p:grpSp>
        <p:nvGrpSpPr>
          <p:cNvPr id="29" name="Group 28">
            <a:extLst>
              <a:ext uri="{FF2B5EF4-FFF2-40B4-BE49-F238E27FC236}">
                <a16:creationId xmlns:a16="http://schemas.microsoft.com/office/drawing/2014/main" id="{356C111C-5AD3-48B0-9CC4-0ACEED526BDF}"/>
              </a:ext>
            </a:extLst>
          </p:cNvPr>
          <p:cNvGrpSpPr/>
          <p:nvPr/>
        </p:nvGrpSpPr>
        <p:grpSpPr>
          <a:xfrm>
            <a:off x="3683524" y="-85691"/>
            <a:ext cx="3320724" cy="6943691"/>
            <a:chOff x="3683524" y="-85691"/>
            <a:chExt cx="3320724" cy="6943691"/>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EB7F0971-2DD7-4A5A-BF1C-E3EF7FFE9D1F}"/>
              </a:ext>
            </a:extLst>
          </p:cNvPr>
          <p:cNvSpPr/>
          <p:nvPr/>
        </p:nvSpPr>
        <p:spPr>
          <a:xfrm>
            <a:off x="3447498" y="3033777"/>
            <a:ext cx="192419" cy="192419"/>
          </a:xfrm>
          <a:custGeom>
            <a:avLst/>
            <a:gdLst>
              <a:gd name="connsiteX0" fmla="*/ 0 w 192419"/>
              <a:gd name="connsiteY0" fmla="*/ 0 h 192419"/>
              <a:gd name="connsiteX1" fmla="*/ 192419 w 192419"/>
              <a:gd name="connsiteY1" fmla="*/ 0 h 192419"/>
              <a:gd name="connsiteX2" fmla="*/ 192419 w 192419"/>
              <a:gd name="connsiteY2" fmla="*/ 192419 h 192419"/>
              <a:gd name="connsiteX3" fmla="*/ 0 w 192419"/>
              <a:gd name="connsiteY3" fmla="*/ 192419 h 192419"/>
              <a:gd name="connsiteX4" fmla="*/ 0 w 192419"/>
              <a:gd name="connsiteY4" fmla="*/ 0 h 1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9" h="192419" fill="none" extrusionOk="0">
                <a:moveTo>
                  <a:pt x="0" y="0"/>
                </a:moveTo>
                <a:cubicBezTo>
                  <a:pt x="64794" y="-19128"/>
                  <a:pt x="101376" y="20609"/>
                  <a:pt x="192419" y="0"/>
                </a:cubicBezTo>
                <a:cubicBezTo>
                  <a:pt x="192487" y="40468"/>
                  <a:pt x="181839" y="116227"/>
                  <a:pt x="192419" y="192419"/>
                </a:cubicBezTo>
                <a:cubicBezTo>
                  <a:pt x="113722" y="202327"/>
                  <a:pt x="47016" y="174924"/>
                  <a:pt x="0" y="192419"/>
                </a:cubicBezTo>
                <a:cubicBezTo>
                  <a:pt x="-22052" y="134309"/>
                  <a:pt x="14063" y="40983"/>
                  <a:pt x="0" y="0"/>
                </a:cubicBezTo>
                <a:close/>
              </a:path>
              <a:path w="192419" h="192419" stroke="0" extrusionOk="0">
                <a:moveTo>
                  <a:pt x="0" y="0"/>
                </a:moveTo>
                <a:cubicBezTo>
                  <a:pt x="82235" y="-17066"/>
                  <a:pt x="131914" y="15438"/>
                  <a:pt x="192419" y="0"/>
                </a:cubicBezTo>
                <a:cubicBezTo>
                  <a:pt x="200740" y="71965"/>
                  <a:pt x="177861" y="121776"/>
                  <a:pt x="192419" y="192419"/>
                </a:cubicBezTo>
                <a:cubicBezTo>
                  <a:pt x="118725" y="193758"/>
                  <a:pt x="85836" y="189981"/>
                  <a:pt x="0" y="192419"/>
                </a:cubicBezTo>
                <a:cubicBezTo>
                  <a:pt x="-6201" y="112012"/>
                  <a:pt x="7861" y="55547"/>
                  <a:pt x="0" y="0"/>
                </a:cubicBezTo>
                <a:close/>
              </a:path>
            </a:pathLst>
          </a:custGeom>
          <a:solidFill>
            <a:srgbClr val="00FFFF"/>
          </a:solidFill>
          <a:ln w="38100">
            <a:solidFill>
              <a:srgbClr val="33CCCC"/>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31996E3-68F1-40DD-A2ED-005D5700D93E}"/>
              </a:ext>
            </a:extLst>
          </p:cNvPr>
          <p:cNvSpPr txBox="1"/>
          <p:nvPr/>
        </p:nvSpPr>
        <p:spPr>
          <a:xfrm>
            <a:off x="1344162" y="2846695"/>
            <a:ext cx="1785491" cy="369332"/>
          </a:xfrm>
          <a:prstGeom prst="rect">
            <a:avLst/>
          </a:prstGeom>
          <a:noFill/>
        </p:spPr>
        <p:txBody>
          <a:bodyPr wrap="square" rtlCol="0">
            <a:spAutoFit/>
          </a:bodyPr>
          <a:lstStyle/>
          <a:p>
            <a:r>
              <a:rPr lang="en-US" b="1" dirty="0">
                <a:latin typeface="Ink Free" panose="03080402000500000000" pitchFamily="66" charset="0"/>
              </a:rPr>
              <a:t>Carbamazepine</a:t>
            </a:r>
          </a:p>
        </p:txBody>
      </p:sp>
      <p:cxnSp>
        <p:nvCxnSpPr>
          <p:cNvPr id="85" name="Straight Connector 84">
            <a:extLst>
              <a:ext uri="{FF2B5EF4-FFF2-40B4-BE49-F238E27FC236}">
                <a16:creationId xmlns:a16="http://schemas.microsoft.com/office/drawing/2014/main" id="{C53F5028-5597-42A8-93FA-12C7C852DC5B}"/>
              </a:ext>
            </a:extLst>
          </p:cNvPr>
          <p:cNvCxnSpPr>
            <a:cxnSpLocks/>
          </p:cNvCxnSpPr>
          <p:nvPr/>
        </p:nvCxnSpPr>
        <p:spPr>
          <a:xfrm>
            <a:off x="3023763" y="3033777"/>
            <a:ext cx="351114" cy="75459"/>
          </a:xfrm>
          <a:prstGeom prst="line">
            <a:avLst/>
          </a:prstGeom>
          <a:ln w="38100"/>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93AA445B-449D-43A5-B82F-9E1E10EF2B76}"/>
              </a:ext>
            </a:extLst>
          </p:cNvPr>
          <p:cNvSpPr txBox="1"/>
          <p:nvPr/>
        </p:nvSpPr>
        <p:spPr>
          <a:xfrm>
            <a:off x="2131017" y="3678124"/>
            <a:ext cx="1263870"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9" name="Straight Connector 88">
            <a:extLst>
              <a:ext uri="{FF2B5EF4-FFF2-40B4-BE49-F238E27FC236}">
                <a16:creationId xmlns:a16="http://schemas.microsoft.com/office/drawing/2014/main" id="{17EE3D29-294E-42A4-8DF2-44FD602ABE28}"/>
              </a:ext>
            </a:extLst>
          </p:cNvPr>
          <p:cNvCxnSpPr>
            <a:cxnSpLocks/>
          </p:cNvCxnSpPr>
          <p:nvPr/>
        </p:nvCxnSpPr>
        <p:spPr>
          <a:xfrm flipV="1">
            <a:off x="2967370" y="3538654"/>
            <a:ext cx="768831" cy="33541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32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10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100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3"/>
                                        </p:tgtEl>
                                      </p:cBhvr>
                                    </p:animEffect>
                                    <p:set>
                                      <p:cBhvr>
                                        <p:cTn id="51" dur="1" fill="hold">
                                          <p:stCondLst>
                                            <p:cond delay="499"/>
                                          </p:stCondLst>
                                        </p:cTn>
                                        <p:tgtEl>
                                          <p:spTgt spid="8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5"/>
                                        </p:tgtEl>
                                      </p:cBhvr>
                                    </p:animEffect>
                                    <p:set>
                                      <p:cBhvr>
                                        <p:cTn id="57" dur="1" fill="hold">
                                          <p:stCondLst>
                                            <p:cond delay="499"/>
                                          </p:stCondLst>
                                        </p:cTn>
                                        <p:tgtEl>
                                          <p:spTgt spid="8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88"/>
                                        </p:tgtEl>
                                      </p:cBhvr>
                                    </p:animEffect>
                                    <p:set>
                                      <p:cBhvr>
                                        <p:cTn id="60" dur="1" fill="hold">
                                          <p:stCondLst>
                                            <p:cond delay="499"/>
                                          </p:stCondLst>
                                        </p:cTn>
                                        <p:tgtEl>
                                          <p:spTgt spid="8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9"/>
                                        </p:tgtEl>
                                      </p:cBhvr>
                                    </p:animEffect>
                                    <p:set>
                                      <p:cBhvr>
                                        <p:cTn id="63" dur="1" fill="hold">
                                          <p:stCondLst>
                                            <p:cond delay="499"/>
                                          </p:stCondLst>
                                        </p:cTn>
                                        <p:tgtEl>
                                          <p:spTgt spid="89"/>
                                        </p:tgtEl>
                                        <p:attrNameLst>
                                          <p:attrName>style.visibility</p:attrName>
                                        </p:attrNameLst>
                                      </p:cBhvr>
                                      <p:to>
                                        <p:strVal val="hidden"/>
                                      </p:to>
                                    </p:set>
                                  </p:childTnLst>
                                </p:cTn>
                              </p:par>
                            </p:childTnLst>
                          </p:cTn>
                        </p:par>
                        <p:par>
                          <p:cTn id="64" fill="hold">
                            <p:stCondLst>
                              <p:cond delay="500"/>
                            </p:stCondLst>
                            <p:childTnLst>
                              <p:par>
                                <p:cTn id="65" presetID="50" presetClass="path" presetSubtype="0" accel="50000" decel="50000" fill="hold" grpId="1" nodeType="afterEffect">
                                  <p:stCondLst>
                                    <p:cond delay="0"/>
                                  </p:stCondLst>
                                  <p:childTnLst>
                                    <p:animMotion origin="layout" path="M 5E-6 -5.55112E-17 L 0.03933 -5.55112E-17 C 0.05691 -5.55112E-17 0.07865 0.04792 0.07865 0.08704 L 0.07865 0.17431 " pathEditMode="relative" rAng="0" ptsTypes="AAAA">
                                      <p:cBhvr>
                                        <p:cTn id="66" dur="2000" fill="hold"/>
                                        <p:tgtEl>
                                          <p:spTgt spid="48"/>
                                        </p:tgtEl>
                                        <p:attrNameLst>
                                          <p:attrName>ppt_x</p:attrName>
                                          <p:attrName>ppt_y</p:attrName>
                                        </p:attrNameLst>
                                      </p:cBhvr>
                                      <p:rCtr x="3932" y="8704"/>
                                    </p:animMotion>
                                  </p:childTnLst>
                                </p:cTn>
                              </p:par>
                            </p:childTnLst>
                          </p:cTn>
                        </p:par>
                        <p:par>
                          <p:cTn id="67" fill="hold">
                            <p:stCondLst>
                              <p:cond delay="2500"/>
                            </p:stCondLst>
                            <p:childTnLst>
                              <p:par>
                                <p:cTn id="6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9" dur="2000" fill="hold"/>
                                        <p:tgtEl>
                                          <p:spTgt spid="51"/>
                                        </p:tgtEl>
                                        <p:attrNameLst>
                                          <p:attrName>ppt_x</p:attrName>
                                          <p:attrName>ppt_y</p:attrName>
                                        </p:attrNameLst>
                                      </p:cBhvr>
                                      <p:rCtr x="-3190" y="12153"/>
                                    </p:animMotion>
                                  </p:childTnLst>
                                </p:cTn>
                              </p:par>
                              <p:par>
                                <p:cTn id="7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1" dur="2000" fill="hold"/>
                                        <p:tgtEl>
                                          <p:spTgt spid="55"/>
                                        </p:tgtEl>
                                        <p:attrNameLst>
                                          <p:attrName>ppt_x</p:attrName>
                                          <p:attrName>ppt_y</p:attrName>
                                        </p:attrNameLst>
                                      </p:cBhvr>
                                      <p:rCtr x="-6237" y="11667"/>
                                    </p:animMotion>
                                  </p:childTnLst>
                                </p:cTn>
                              </p:par>
                              <p:par>
                                <p:cTn id="7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3" dur="2000" fill="hold"/>
                                        <p:tgtEl>
                                          <p:spTgt spid="60"/>
                                        </p:tgtEl>
                                        <p:attrNameLst>
                                          <p:attrName>ppt_x</p:attrName>
                                          <p:attrName>ppt_y</p:attrName>
                                        </p:attrNameLst>
                                      </p:cBhvr>
                                      <p:rCtr x="-8359" y="11921"/>
                                    </p:animMotion>
                                  </p:childTnLst>
                                </p:cTn>
                              </p:par>
                              <p:par>
                                <p:cTn id="7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75" dur="2000" fill="hold"/>
                                        <p:tgtEl>
                                          <p:spTgt spid="57"/>
                                        </p:tgtEl>
                                        <p:attrNameLst>
                                          <p:attrName>ppt_x</p:attrName>
                                          <p:attrName>ppt_y</p:attrName>
                                        </p:attrNameLst>
                                      </p:cBhvr>
                                      <p:rCtr x="-7370" y="13611"/>
                                    </p:animMotion>
                                  </p:childTnLst>
                                </p:cTn>
                              </p:par>
                              <p:par>
                                <p:cTn id="7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7" dur="2000" fill="hold"/>
                                        <p:tgtEl>
                                          <p:spTgt spid="49"/>
                                        </p:tgtEl>
                                        <p:attrNameLst>
                                          <p:attrName>ppt_x</p:attrName>
                                          <p:attrName>ppt_y</p:attrName>
                                        </p:attrNameLst>
                                      </p:cBhvr>
                                      <p:rCtr x="-9388" y="10995"/>
                                    </p:animMotion>
                                  </p:childTnLst>
                                </p:cTn>
                              </p:par>
                              <p:par>
                                <p:cTn id="7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9" dur="2000" fill="hold"/>
                                        <p:tgtEl>
                                          <p:spTgt spid="58"/>
                                        </p:tgtEl>
                                        <p:attrNameLst>
                                          <p:attrName>ppt_x</p:attrName>
                                          <p:attrName>ppt_y</p:attrName>
                                        </p:attrNameLst>
                                      </p:cBhvr>
                                      <p:rCtr x="-5586" y="7593"/>
                                    </p:animMotion>
                                  </p:childTnLst>
                                </p:cTn>
                              </p:par>
                              <p:par>
                                <p:cTn id="8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1" dur="2000" fill="hold"/>
                                        <p:tgtEl>
                                          <p:spTgt spid="59"/>
                                        </p:tgtEl>
                                        <p:attrNameLst>
                                          <p:attrName>ppt_x</p:attrName>
                                          <p:attrName>ppt_y</p:attrName>
                                        </p:attrNameLst>
                                      </p:cBhvr>
                                      <p:rCtr x="-4284" y="10023"/>
                                    </p:animMotion>
                                  </p:childTnLst>
                                </p:cTn>
                              </p:par>
                              <p:par>
                                <p:cTn id="8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3" dur="2000" fill="hold"/>
                                        <p:tgtEl>
                                          <p:spTgt spid="53"/>
                                        </p:tgtEl>
                                        <p:attrNameLst>
                                          <p:attrName>ppt_x</p:attrName>
                                          <p:attrName>ppt_y</p:attrName>
                                        </p:attrNameLst>
                                      </p:cBhvr>
                                      <p:rCtr x="-5586" y="10162"/>
                                    </p:animMotion>
                                  </p:childTnLst>
                                </p:cTn>
                              </p:par>
                              <p:par>
                                <p:cTn id="8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5" dur="2000" fill="hold"/>
                                        <p:tgtEl>
                                          <p:spTgt spid="56"/>
                                        </p:tgtEl>
                                        <p:attrNameLst>
                                          <p:attrName>ppt_x</p:attrName>
                                          <p:attrName>ppt_y</p:attrName>
                                        </p:attrNameLst>
                                      </p:cBhvr>
                                      <p:rCtr x="-5404" y="8194"/>
                                    </p:animMotion>
                                  </p:childTnLst>
                                </p:cTn>
                              </p:par>
                            </p:childTnLst>
                          </p:cTn>
                        </p:par>
                        <p:par>
                          <p:cTn id="86" fill="hold">
                            <p:stCondLst>
                              <p:cond delay="4500"/>
                            </p:stCondLst>
                            <p:childTnLst>
                              <p:par>
                                <p:cTn id="87" presetID="42" presetClass="path" presetSubtype="0" accel="50000" decel="50000" fill="hold" nodeType="afterEffect">
                                  <p:stCondLst>
                                    <p:cond delay="0"/>
                                  </p:stCondLst>
                                  <p:childTnLst>
                                    <p:animMotion origin="layout" path="M -2.08333E-6 -7.40741E-7 L -0.0414 0.06644 " pathEditMode="relative" rAng="0" ptsTypes="AA">
                                      <p:cBhvr>
                                        <p:cTn id="88" dur="2000" fill="hold"/>
                                        <p:tgtEl>
                                          <p:spTgt spid="26"/>
                                        </p:tgtEl>
                                        <p:attrNameLst>
                                          <p:attrName>ppt_x</p:attrName>
                                          <p:attrName>ppt_y</p:attrName>
                                        </p:attrNameLst>
                                      </p:cBhvr>
                                      <p:rCtr x="-2070" y="3310"/>
                                    </p:animMotion>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700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26"/>
                                        </p:tgtEl>
                                        <p:attrNameLst>
                                          <p:attrName>style.visibility</p:attrName>
                                        </p:attrNameLst>
                                      </p:cBhvr>
                                      <p:to>
                                        <p:strVal val="hidden"/>
                                      </p:to>
                                    </p:set>
                                  </p:childTnLst>
                                </p:cTn>
                              </p:par>
                            </p:childTnLst>
                          </p:cTn>
                        </p:par>
                        <p:par>
                          <p:cTn id="132" fill="hold">
                            <p:stCondLst>
                              <p:cond delay="7000"/>
                            </p:stCondLst>
                            <p:childTnLst>
                              <p:par>
                                <p:cTn id="133" presetID="42" presetClass="path" presetSubtype="0" accel="50000" decel="50000" fill="hold" grpId="1" nodeType="afterEffect">
                                  <p:stCondLst>
                                    <p:cond delay="0"/>
                                  </p:stCondLst>
                                  <p:childTnLst>
                                    <p:animMotion origin="layout" path="M -1.45833E-6 -3.7037E-6 L 0.02552 0.14954 " pathEditMode="relative" rAng="0" ptsTypes="AA">
                                      <p:cBhvr>
                                        <p:cTn id="134" dur="2000" fill="hold"/>
                                        <p:tgtEl>
                                          <p:spTgt spid="46"/>
                                        </p:tgtEl>
                                        <p:attrNameLst>
                                          <p:attrName>ppt_x</p:attrName>
                                          <p:attrName>ppt_y</p:attrName>
                                        </p:attrNameLst>
                                      </p:cBhvr>
                                      <p:rCtr x="1276" y="7477"/>
                                    </p:animMotion>
                                  </p:childTnLst>
                                </p:cTn>
                              </p:par>
                              <p:par>
                                <p:cTn id="135" presetID="42" presetClass="path" presetSubtype="0" accel="50000" decel="50000" fill="hold" grpId="1" nodeType="withEffect">
                                  <p:stCondLst>
                                    <p:cond delay="0"/>
                                  </p:stCondLst>
                                  <p:childTnLst>
                                    <p:animMotion origin="layout" path="M 2.29167E-6 2.22222E-6 L -0.03972 0.16018 " pathEditMode="relative" rAng="0" ptsTypes="AA">
                                      <p:cBhvr>
                                        <p:cTn id="136" dur="2000" fill="hold"/>
                                        <p:tgtEl>
                                          <p:spTgt spid="45"/>
                                        </p:tgtEl>
                                        <p:attrNameLst>
                                          <p:attrName>ppt_x</p:attrName>
                                          <p:attrName>ppt_y</p:attrName>
                                        </p:attrNameLst>
                                      </p:cBhvr>
                                      <p:rCtr x="-1992" y="8009"/>
                                    </p:animMotion>
                                  </p:childTnLst>
                                </p:cTn>
                              </p:par>
                              <p:par>
                                <p:cTn id="137" presetID="42" presetClass="path" presetSubtype="0" accel="50000" decel="50000" fill="hold" grpId="1" nodeType="withEffect">
                                  <p:stCondLst>
                                    <p:cond delay="0"/>
                                  </p:stCondLst>
                                  <p:childTnLst>
                                    <p:animMotion origin="layout" path="M 4.16667E-7 -4.07407E-6 L 0.00208 0.23172 " pathEditMode="relative" rAng="0" ptsTypes="AA">
                                      <p:cBhvr>
                                        <p:cTn id="138" dur="2000" fill="hold"/>
                                        <p:tgtEl>
                                          <p:spTgt spid="37"/>
                                        </p:tgtEl>
                                        <p:attrNameLst>
                                          <p:attrName>ppt_x</p:attrName>
                                          <p:attrName>ppt_y</p:attrName>
                                        </p:attrNameLst>
                                      </p:cBhvr>
                                      <p:rCtr x="104" y="11574"/>
                                    </p:animMotion>
                                  </p:childTnLst>
                                </p:cTn>
                              </p:par>
                              <p:par>
                                <p:cTn id="139" presetID="42" presetClass="path" presetSubtype="0" accel="50000" decel="50000" fill="hold" grpId="1" nodeType="withEffect">
                                  <p:stCondLst>
                                    <p:cond delay="0"/>
                                  </p:stCondLst>
                                  <p:childTnLst>
                                    <p:animMotion origin="layout" path="M 4.16667E-7 -4.81481E-6 L -0.05208 0.19352 " pathEditMode="relative" rAng="0" ptsTypes="AA">
                                      <p:cBhvr>
                                        <p:cTn id="140" dur="2000" fill="hold"/>
                                        <p:tgtEl>
                                          <p:spTgt spid="33"/>
                                        </p:tgtEl>
                                        <p:attrNameLst>
                                          <p:attrName>ppt_x</p:attrName>
                                          <p:attrName>ppt_y</p:attrName>
                                        </p:attrNameLst>
                                      </p:cBhvr>
                                      <p:rCtr x="-2604" y="9676"/>
                                    </p:animMotion>
                                  </p:childTnLst>
                                </p:cTn>
                              </p:par>
                              <p:par>
                                <p:cTn id="141" presetID="42" presetClass="path" presetSubtype="0" accel="50000" decel="50000" fill="hold" grpId="1" nodeType="withEffect">
                                  <p:stCondLst>
                                    <p:cond delay="0"/>
                                  </p:stCondLst>
                                  <p:childTnLst>
                                    <p:animMotion origin="layout" path="M -1.45833E-6 2.96296E-6 L -0.07135 0.2331 " pathEditMode="relative" rAng="0" ptsTypes="AA">
                                      <p:cBhvr>
                                        <p:cTn id="142" dur="2000" fill="hold"/>
                                        <p:tgtEl>
                                          <p:spTgt spid="44"/>
                                        </p:tgtEl>
                                        <p:attrNameLst>
                                          <p:attrName>ppt_x</p:attrName>
                                          <p:attrName>ppt_y</p:attrName>
                                        </p:attrNameLst>
                                      </p:cBhvr>
                                      <p:rCtr x="-3568" y="11644"/>
                                    </p:animMotion>
                                  </p:childTnLst>
                                </p:cTn>
                              </p:par>
                              <p:par>
                                <p:cTn id="143" presetID="42" presetClass="path" presetSubtype="0" accel="50000" decel="50000" fill="hold" grpId="1" nodeType="withEffect">
                                  <p:stCondLst>
                                    <p:cond delay="0"/>
                                  </p:stCondLst>
                                  <p:childTnLst>
                                    <p:animMotion origin="layout" path="M 4.58333E-6 3.7037E-7 L 0.04583 0.2169 " pathEditMode="relative" rAng="0" ptsTypes="AA">
                                      <p:cBhvr>
                                        <p:cTn id="144" dur="2000" fill="hold"/>
                                        <p:tgtEl>
                                          <p:spTgt spid="42"/>
                                        </p:tgtEl>
                                        <p:attrNameLst>
                                          <p:attrName>ppt_x</p:attrName>
                                          <p:attrName>ppt_y</p:attrName>
                                        </p:attrNameLst>
                                      </p:cBhvr>
                                      <p:rCtr x="2292" y="10833"/>
                                    </p:animMotion>
                                  </p:childTnLst>
                                </p:cTn>
                              </p:par>
                              <p:par>
                                <p:cTn id="145" presetID="42" presetClass="path" presetSubtype="0" accel="50000" decel="50000" fill="hold" grpId="1" nodeType="withEffect">
                                  <p:stCondLst>
                                    <p:cond delay="0"/>
                                  </p:stCondLst>
                                  <p:childTnLst>
                                    <p:animMotion origin="layout" path="M 1.45833E-6 -1.85185E-6 L 0.01497 0.23102 " pathEditMode="relative" rAng="0" ptsTypes="AA">
                                      <p:cBhvr>
                                        <p:cTn id="146" dur="2000" fill="hold"/>
                                        <p:tgtEl>
                                          <p:spTgt spid="35"/>
                                        </p:tgtEl>
                                        <p:attrNameLst>
                                          <p:attrName>ppt_x</p:attrName>
                                          <p:attrName>ppt_y</p:attrName>
                                        </p:attrNameLst>
                                      </p:cBhvr>
                                      <p:rCtr x="742" y="11551"/>
                                    </p:animMotion>
                                  </p:childTnLst>
                                </p:cTn>
                              </p:par>
                              <p:par>
                                <p:cTn id="147" presetID="42" presetClass="path" presetSubtype="0" accel="50000" decel="50000" fill="hold" grpId="1" nodeType="withEffect">
                                  <p:stCondLst>
                                    <p:cond delay="0"/>
                                  </p:stCondLst>
                                  <p:childTnLst>
                                    <p:animMotion origin="layout" path="M -4.16667E-7 -2.96296E-6 L 0.08307 0.23796 " pathEditMode="relative" rAng="0" ptsTypes="AA">
                                      <p:cBhvr>
                                        <p:cTn id="148" dur="2000" fill="hold"/>
                                        <p:tgtEl>
                                          <p:spTgt spid="41"/>
                                        </p:tgtEl>
                                        <p:attrNameLst>
                                          <p:attrName>ppt_x</p:attrName>
                                          <p:attrName>ppt_y</p:attrName>
                                        </p:attrNameLst>
                                      </p:cBhvr>
                                      <p:rCtr x="4115" y="11921"/>
                                    </p:animMotion>
                                  </p:childTnLst>
                                </p:cTn>
                              </p:par>
                              <p:par>
                                <p:cTn id="149" presetID="42" presetClass="path" presetSubtype="0" accel="50000" decel="50000" fill="hold" grpId="1" nodeType="withEffect">
                                  <p:stCondLst>
                                    <p:cond delay="0"/>
                                  </p:stCondLst>
                                  <p:childTnLst>
                                    <p:animMotion origin="layout" path="M 3.75E-6 -3.7037E-7 L -0.0155 0.24398 " pathEditMode="relative" rAng="0" ptsTypes="AA">
                                      <p:cBhvr>
                                        <p:cTn id="150" dur="2000" fill="hold"/>
                                        <p:tgtEl>
                                          <p:spTgt spid="32"/>
                                        </p:tgtEl>
                                        <p:attrNameLst>
                                          <p:attrName>ppt_x</p:attrName>
                                          <p:attrName>ppt_y</p:attrName>
                                        </p:attrNameLst>
                                      </p:cBhvr>
                                      <p:rCtr x="-781" y="12199"/>
                                    </p:animMotion>
                                  </p:childTnLst>
                                </p:cTn>
                              </p:par>
                              <p:par>
                                <p:cTn id="151" presetID="42" presetClass="path" presetSubtype="0" accel="50000" decel="50000" fill="hold" grpId="1" nodeType="withEffect">
                                  <p:stCondLst>
                                    <p:cond delay="0"/>
                                  </p:stCondLst>
                                  <p:childTnLst>
                                    <p:animMotion origin="layout" path="M 7.03105E-17 4.81481E-6 L 0.03529 0.23079 " pathEditMode="relative" rAng="0" ptsTypes="AA">
                                      <p:cBhvr>
                                        <p:cTn id="152" dur="2000" fill="hold"/>
                                        <p:tgtEl>
                                          <p:spTgt spid="34"/>
                                        </p:tgtEl>
                                        <p:attrNameLst>
                                          <p:attrName>ppt_x</p:attrName>
                                          <p:attrName>ppt_y</p:attrName>
                                        </p:attrNameLst>
                                      </p:cBhvr>
                                      <p:rCtr x="1771" y="11505"/>
                                    </p:animMotion>
                                  </p:childTnLst>
                                </p:cTn>
                              </p:par>
                              <p:par>
                                <p:cTn id="153" presetID="42" presetClass="path" presetSubtype="0" accel="50000" decel="50000" fill="hold" grpId="1" nodeType="withEffect">
                                  <p:stCondLst>
                                    <p:cond delay="0"/>
                                  </p:stCondLst>
                                  <p:childTnLst>
                                    <p:animMotion origin="layout" path="M 5E-6 -4.81481E-6 L 0.0142 0.21436 " pathEditMode="relative" rAng="0" ptsTypes="AA">
                                      <p:cBhvr>
                                        <p:cTn id="154" dur="2000" fill="hold"/>
                                        <p:tgtEl>
                                          <p:spTgt spid="47"/>
                                        </p:tgtEl>
                                        <p:attrNameLst>
                                          <p:attrName>ppt_x</p:attrName>
                                          <p:attrName>ppt_y</p:attrName>
                                        </p:attrNameLst>
                                      </p:cBhvr>
                                      <p:rCtr x="703" y="10718"/>
                                    </p:animMotion>
                                  </p:childTnLst>
                                </p:cTn>
                              </p:par>
                              <p:par>
                                <p:cTn id="155" presetID="42" presetClass="path" presetSubtype="0" accel="50000" decel="50000" fill="hold" grpId="1" nodeType="withEffect">
                                  <p:stCondLst>
                                    <p:cond delay="0"/>
                                  </p:stCondLst>
                                  <p:childTnLst>
                                    <p:animMotion origin="layout" path="M 4.16667E-7 -1.48148E-6 L -0.00391 0.16713 " pathEditMode="relative" rAng="0" ptsTypes="AA">
                                      <p:cBhvr>
                                        <p:cTn id="156" dur="2000" fill="hold"/>
                                        <p:tgtEl>
                                          <p:spTgt spid="38"/>
                                        </p:tgtEl>
                                        <p:attrNameLst>
                                          <p:attrName>ppt_x</p:attrName>
                                          <p:attrName>ppt_y</p:attrName>
                                        </p:attrNameLst>
                                      </p:cBhvr>
                                      <p:rCtr x="-195" y="8356"/>
                                    </p:animMotion>
                                  </p:childTnLst>
                                </p:cTn>
                              </p:par>
                              <p:par>
                                <p:cTn id="157" presetID="42" presetClass="path" presetSubtype="0" accel="50000" decel="50000" fill="hold" grpId="1" nodeType="withEffect">
                                  <p:stCondLst>
                                    <p:cond delay="0"/>
                                  </p:stCondLst>
                                  <p:childTnLst>
                                    <p:animMotion origin="layout" path="M 1.04167E-6 -1.85185E-6 L -0.03971 0.29375 " pathEditMode="relative" rAng="0" ptsTypes="AA">
                                      <p:cBhvr>
                                        <p:cTn id="158" dur="2000" fill="hold"/>
                                        <p:tgtEl>
                                          <p:spTgt spid="43"/>
                                        </p:tgtEl>
                                        <p:attrNameLst>
                                          <p:attrName>ppt_x</p:attrName>
                                          <p:attrName>ppt_y</p:attrName>
                                        </p:attrNameLst>
                                      </p:cBhvr>
                                      <p:rCtr x="-1992" y="14676"/>
                                    </p:animMotion>
                                  </p:childTnLst>
                                </p:cTn>
                              </p:par>
                              <p:par>
                                <p:cTn id="159" presetID="42" presetClass="path" presetSubtype="0" accel="50000" decel="50000" fill="hold" grpId="1" nodeType="withEffect">
                                  <p:stCondLst>
                                    <p:cond delay="0"/>
                                  </p:stCondLst>
                                  <p:childTnLst>
                                    <p:animMotion origin="layout" path="M 4.58333E-6 3.7037E-6 L -0.00625 0.23379 " pathEditMode="relative" rAng="0" ptsTypes="AA">
                                      <p:cBhvr>
                                        <p:cTn id="160" dur="2000" fill="hold"/>
                                        <p:tgtEl>
                                          <p:spTgt spid="39"/>
                                        </p:tgtEl>
                                        <p:attrNameLst>
                                          <p:attrName>ppt_x</p:attrName>
                                          <p:attrName>ppt_y</p:attrName>
                                        </p:attrNameLst>
                                      </p:cBhvr>
                                      <p:rCtr x="-313" y="11690"/>
                                    </p:animMotion>
                                  </p:childTnLst>
                                </p:cTn>
                              </p:par>
                              <p:par>
                                <p:cTn id="161" presetID="42" presetClass="path" presetSubtype="0" accel="50000" decel="50000" fill="hold" grpId="1" nodeType="withEffect">
                                  <p:stCondLst>
                                    <p:cond delay="0"/>
                                  </p:stCondLst>
                                  <p:childTnLst>
                                    <p:animMotion origin="layout" path="M 4.16667E-7 -3.7037E-7 L 0.04089 0.22384 " pathEditMode="relative" rAng="0" ptsTypes="AA">
                                      <p:cBhvr>
                                        <p:cTn id="162" dur="2000" fill="hold"/>
                                        <p:tgtEl>
                                          <p:spTgt spid="31"/>
                                        </p:tgtEl>
                                        <p:attrNameLst>
                                          <p:attrName>ppt_x</p:attrName>
                                          <p:attrName>ppt_y</p:attrName>
                                        </p:attrNameLst>
                                      </p:cBhvr>
                                      <p:rCtr x="2044" y="11181"/>
                                    </p:animMotion>
                                  </p:childTnLst>
                                </p:cTn>
                              </p:par>
                              <p:par>
                                <p:cTn id="163" presetID="42" presetClass="path" presetSubtype="0" accel="50000" decel="50000" fill="hold" grpId="1" nodeType="withEffect">
                                  <p:stCondLst>
                                    <p:cond delay="0"/>
                                  </p:stCondLst>
                                  <p:childTnLst>
                                    <p:animMotion origin="layout" path="M -1.875E-6 4.81481E-6 L -0.02344 0.26597 " pathEditMode="relative" rAng="0" ptsTypes="AA">
                                      <p:cBhvr>
                                        <p:cTn id="164" dur="2000" fill="hold"/>
                                        <p:tgtEl>
                                          <p:spTgt spid="36"/>
                                        </p:tgtEl>
                                        <p:attrNameLst>
                                          <p:attrName>ppt_x</p:attrName>
                                          <p:attrName>ppt_y</p:attrName>
                                        </p:attrNameLst>
                                      </p:cBhvr>
                                      <p:rCtr x="-1172" y="13287"/>
                                    </p:animMotion>
                                  </p:childTnLst>
                                </p:cTn>
                              </p:par>
                              <p:par>
                                <p:cTn id="165" presetID="42" presetClass="path" presetSubtype="0" accel="50000" decel="50000" fill="hold" grpId="1" nodeType="withEffect">
                                  <p:stCondLst>
                                    <p:cond delay="0"/>
                                  </p:stCondLst>
                                  <p:childTnLst>
                                    <p:animMotion origin="layout" path="M -3.54167E-6 2.59259E-6 L -0.0164 0.25625 " pathEditMode="relative" rAng="0" ptsTypes="AA">
                                      <p:cBhvr>
                                        <p:cTn id="166" dur="2000" fill="hold"/>
                                        <p:tgtEl>
                                          <p:spTgt spid="40"/>
                                        </p:tgtEl>
                                        <p:attrNameLst>
                                          <p:attrName>ppt_x</p:attrName>
                                          <p:attrName>ppt_y</p:attrName>
                                        </p:attrNameLst>
                                      </p:cBhvr>
                                      <p:rCtr x="-820" y="12801"/>
                                    </p:animMotion>
                                  </p:childTnLst>
                                </p:cTn>
                              </p:par>
                            </p:childTnLst>
                          </p:cTn>
                        </p:par>
                        <p:par>
                          <p:cTn id="167" fill="hold">
                            <p:stCondLst>
                              <p:cond delay="9000"/>
                            </p:stCondLst>
                            <p:childTnLst>
                              <p:par>
                                <p:cTn id="168" presetID="50" presetClass="path" presetSubtype="0" accel="50000" decel="50000" fill="hold" grpId="0" nodeType="afterEffect">
                                  <p:stCondLst>
                                    <p:cond delay="0"/>
                                  </p:stCondLst>
                                  <p:childTnLst>
                                    <p:animMotion origin="layout" path="M 4.79167E-6 -2.22222E-6 L 0.00989 -2.22222E-6 C 0.01432 -2.22222E-6 0.02005 0.00672 0.02005 0.01227 L 0.02005 0.025 " pathEditMode="relative" rAng="0" ptsTypes="AAAA">
                                      <p:cBhvr>
                                        <p:cTn id="169" dur="2000" fill="hold"/>
                                        <p:tgtEl>
                                          <p:spTgt spid="69"/>
                                        </p:tgtEl>
                                        <p:attrNameLst>
                                          <p:attrName>ppt_x</p:attrName>
                                          <p:attrName>ppt_y</p:attrName>
                                        </p:attrNameLst>
                                      </p:cBhvr>
                                      <p:rCtr x="1003" y="1250"/>
                                    </p:animMotion>
                                  </p:childTnLst>
                                </p:cTn>
                              </p:par>
                              <p:par>
                                <p:cTn id="170" presetID="50" presetClass="path" presetSubtype="0" accel="50000" decel="50000" fill="hold" grpId="0" nodeType="withEffect">
                                  <p:stCondLst>
                                    <p:cond delay="0"/>
                                  </p:stCondLst>
                                  <p:childTnLst>
                                    <p:animMotion origin="layout" path="M 8.33333E-7 -3.7037E-7 L 0.022 -3.7037E-7 C 0.0319 -3.7037E-7 0.04427 0.01806 0.04427 0.0331 L 0.04427 0.06644 " pathEditMode="relative" rAng="0" ptsTypes="AAAA">
                                      <p:cBhvr>
                                        <p:cTn id="171" dur="2000" fill="hold"/>
                                        <p:tgtEl>
                                          <p:spTgt spid="27"/>
                                        </p:tgtEl>
                                        <p:attrNameLst>
                                          <p:attrName>ppt_x</p:attrName>
                                          <p:attrName>ppt_y</p:attrName>
                                        </p:attrNameLst>
                                      </p:cBhvr>
                                      <p:rCtr x="2214" y="3310"/>
                                    </p:animMotion>
                                  </p:childTnLst>
                                </p:cTn>
                              </p:par>
                              <p:par>
                                <p:cTn id="172" presetID="50" presetClass="path" presetSubtype="0" accel="50000" decel="50000" fill="hold" grpId="0" nodeType="withEffect">
                                  <p:stCondLst>
                                    <p:cond delay="0"/>
                                  </p:stCondLst>
                                  <p:childTnLst>
                                    <p:animMotion origin="layout" path="M 4.16667E-7 4.81481E-6 L -0.00755 4.81481E-6 C -0.01094 4.81481E-6 -0.01497 0.02314 -0.01497 0.04189 L -0.01497 0.08425 " pathEditMode="relative" rAng="0" ptsTypes="AAAA">
                                      <p:cBhvr>
                                        <p:cTn id="173" dur="2000" fill="hold"/>
                                        <p:tgtEl>
                                          <p:spTgt spid="75"/>
                                        </p:tgtEl>
                                        <p:attrNameLst>
                                          <p:attrName>ppt_x</p:attrName>
                                          <p:attrName>ppt_y</p:attrName>
                                        </p:attrNameLst>
                                      </p:cBhvr>
                                      <p:rCtr x="-755" y="4213"/>
                                    </p:animMotion>
                                  </p:childTnLst>
                                </p:cTn>
                              </p:par>
                              <p:par>
                                <p:cTn id="174" presetID="50" presetClass="path" presetSubtype="0" accel="50000" decel="50000" fill="hold" grpId="0" nodeType="withEffect">
                                  <p:stCondLst>
                                    <p:cond delay="0"/>
                                  </p:stCondLst>
                                  <p:childTnLst>
                                    <p:animMotion origin="layout" path="M 2.08333E-6 -4.44444E-6 L 0.01653 -4.44444E-6 C 0.02383 -4.44444E-6 0.03307 0.03334 0.03307 0.06065 L 0.03307 0.1213 " pathEditMode="relative" rAng="0" ptsTypes="AAAA">
                                      <p:cBhvr>
                                        <p:cTn id="175" dur="2000" fill="hold"/>
                                        <p:tgtEl>
                                          <p:spTgt spid="81"/>
                                        </p:tgtEl>
                                        <p:attrNameLst>
                                          <p:attrName>ppt_x</p:attrName>
                                          <p:attrName>ppt_y</p:attrName>
                                        </p:attrNameLst>
                                      </p:cBhvr>
                                      <p:rCtr x="1654" y="6065"/>
                                    </p:animMotion>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500"/>
                                        <p:tgtEl>
                                          <p:spTgt spid="85"/>
                                        </p:tgtEl>
                                      </p:cBhvr>
                                    </p:animEffect>
                                    <p:set>
                                      <p:cBhvr>
                                        <p:cTn id="180" dur="1" fill="hold">
                                          <p:stCondLst>
                                            <p:cond delay="499"/>
                                          </p:stCondLst>
                                        </p:cTn>
                                        <p:tgtEl>
                                          <p:spTgt spid="85"/>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500"/>
                                        <p:tgtEl>
                                          <p:spTgt spid="48"/>
                                        </p:tgtEl>
                                      </p:cBhvr>
                                    </p:animEffect>
                                    <p:set>
                                      <p:cBhvr>
                                        <p:cTn id="183" dur="1" fill="hold">
                                          <p:stCondLst>
                                            <p:cond delay="499"/>
                                          </p:stCondLst>
                                        </p:cTn>
                                        <p:tgtEl>
                                          <p:spTgt spid="48"/>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71"/>
                                        </p:tgtEl>
                                      </p:cBhvr>
                                    </p:animEffect>
                                    <p:set>
                                      <p:cBhvr>
                                        <p:cTn id="186" dur="1" fill="hold">
                                          <p:stCondLst>
                                            <p:cond delay="499"/>
                                          </p:stCondLst>
                                        </p:cTn>
                                        <p:tgtEl>
                                          <p:spTgt spid="7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51"/>
                                        </p:tgtEl>
                                      </p:cBhvr>
                                    </p:animEffect>
                                    <p:set>
                                      <p:cBhvr>
                                        <p:cTn id="189" dur="1" fill="hold">
                                          <p:stCondLst>
                                            <p:cond delay="499"/>
                                          </p:stCondLst>
                                        </p:cTn>
                                        <p:tgtEl>
                                          <p:spTgt spid="51"/>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55"/>
                                        </p:tgtEl>
                                      </p:cBhvr>
                                    </p:animEffect>
                                    <p:set>
                                      <p:cBhvr>
                                        <p:cTn id="192" dur="1" fill="hold">
                                          <p:stCondLst>
                                            <p:cond delay="499"/>
                                          </p:stCondLst>
                                        </p:cTn>
                                        <p:tgtEl>
                                          <p:spTgt spid="55"/>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60"/>
                                        </p:tgtEl>
                                      </p:cBhvr>
                                    </p:animEffect>
                                    <p:set>
                                      <p:cBhvr>
                                        <p:cTn id="195" dur="1" fill="hold">
                                          <p:stCondLst>
                                            <p:cond delay="499"/>
                                          </p:stCondLst>
                                        </p:cTn>
                                        <p:tgtEl>
                                          <p:spTgt spid="60"/>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57"/>
                                        </p:tgtEl>
                                      </p:cBhvr>
                                    </p:animEffect>
                                    <p:set>
                                      <p:cBhvr>
                                        <p:cTn id="198" dur="1" fill="hold">
                                          <p:stCondLst>
                                            <p:cond delay="499"/>
                                          </p:stCondLst>
                                        </p:cTn>
                                        <p:tgtEl>
                                          <p:spTgt spid="57"/>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49"/>
                                        </p:tgtEl>
                                      </p:cBhvr>
                                    </p:animEffect>
                                    <p:set>
                                      <p:cBhvr>
                                        <p:cTn id="201" dur="1" fill="hold">
                                          <p:stCondLst>
                                            <p:cond delay="499"/>
                                          </p:stCondLst>
                                        </p:cTn>
                                        <p:tgtEl>
                                          <p:spTgt spid="49"/>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58"/>
                                        </p:tgtEl>
                                      </p:cBhvr>
                                    </p:animEffect>
                                    <p:set>
                                      <p:cBhvr>
                                        <p:cTn id="204" dur="1" fill="hold">
                                          <p:stCondLst>
                                            <p:cond delay="499"/>
                                          </p:stCondLst>
                                        </p:cTn>
                                        <p:tgtEl>
                                          <p:spTgt spid="58"/>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59"/>
                                        </p:tgtEl>
                                      </p:cBhvr>
                                    </p:animEffect>
                                    <p:set>
                                      <p:cBhvr>
                                        <p:cTn id="207" dur="1" fill="hold">
                                          <p:stCondLst>
                                            <p:cond delay="499"/>
                                          </p:stCondLst>
                                        </p:cTn>
                                        <p:tgtEl>
                                          <p:spTgt spid="5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53"/>
                                        </p:tgtEl>
                                      </p:cBhvr>
                                    </p:animEffect>
                                    <p:set>
                                      <p:cBhvr>
                                        <p:cTn id="210" dur="1" fill="hold">
                                          <p:stCondLst>
                                            <p:cond delay="499"/>
                                          </p:stCondLst>
                                        </p:cTn>
                                        <p:tgtEl>
                                          <p:spTgt spid="53"/>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500"/>
                                        <p:tgtEl>
                                          <p:spTgt spid="56"/>
                                        </p:tgtEl>
                                      </p:cBhvr>
                                    </p:animEffect>
                                    <p:set>
                                      <p:cBhvr>
                                        <p:cTn id="213" dur="1" fill="hold">
                                          <p:stCondLst>
                                            <p:cond delay="499"/>
                                          </p:stCondLst>
                                        </p:cTn>
                                        <p:tgtEl>
                                          <p:spTgt spid="56"/>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500"/>
                                        <p:tgtEl>
                                          <p:spTgt spid="28"/>
                                        </p:tgtEl>
                                      </p:cBhvr>
                                    </p:animEffect>
                                    <p:set>
                                      <p:cBhvr>
                                        <p:cTn id="216" dur="1" fill="hold">
                                          <p:stCondLst>
                                            <p:cond delay="499"/>
                                          </p:stCondLst>
                                        </p:cTn>
                                        <p:tgtEl>
                                          <p:spTgt spid="28"/>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30"/>
                                        </p:tgtEl>
                                      </p:cBhvr>
                                    </p:animEffect>
                                    <p:set>
                                      <p:cBhvr>
                                        <p:cTn id="219" dur="1" fill="hold">
                                          <p:stCondLst>
                                            <p:cond delay="499"/>
                                          </p:stCondLst>
                                        </p:cTn>
                                        <p:tgtEl>
                                          <p:spTgt spid="30"/>
                                        </p:tgtEl>
                                        <p:attrNameLst>
                                          <p:attrName>style.visibility</p:attrName>
                                        </p:attrNameLst>
                                      </p:cBhvr>
                                      <p:to>
                                        <p:strVal val="hidden"/>
                                      </p:to>
                                    </p:set>
                                  </p:childTnLst>
                                </p:cTn>
                              </p:par>
                              <p:par>
                                <p:cTn id="220" presetID="10" presetClass="exit" presetSubtype="0" fill="hold" grpId="2" nodeType="withEffect">
                                  <p:stCondLst>
                                    <p:cond delay="0"/>
                                  </p:stCondLst>
                                  <p:childTnLst>
                                    <p:animEffect transition="out" filter="fade">
                                      <p:cBhvr>
                                        <p:cTn id="221" dur="500"/>
                                        <p:tgtEl>
                                          <p:spTgt spid="31"/>
                                        </p:tgtEl>
                                      </p:cBhvr>
                                    </p:animEffect>
                                    <p:set>
                                      <p:cBhvr>
                                        <p:cTn id="222" dur="1" fill="hold">
                                          <p:stCondLst>
                                            <p:cond delay="499"/>
                                          </p:stCondLst>
                                        </p:cTn>
                                        <p:tgtEl>
                                          <p:spTgt spid="31"/>
                                        </p:tgtEl>
                                        <p:attrNameLst>
                                          <p:attrName>style.visibility</p:attrName>
                                        </p:attrNameLst>
                                      </p:cBhvr>
                                      <p:to>
                                        <p:strVal val="hidden"/>
                                      </p:to>
                                    </p:set>
                                  </p:childTnLst>
                                </p:cTn>
                              </p:par>
                              <p:par>
                                <p:cTn id="223" presetID="10" presetClass="exit" presetSubtype="0" fill="hold" grpId="2" nodeType="withEffect">
                                  <p:stCondLst>
                                    <p:cond delay="0"/>
                                  </p:stCondLst>
                                  <p:childTnLst>
                                    <p:animEffect transition="out" filter="fade">
                                      <p:cBhvr>
                                        <p:cTn id="224" dur="500"/>
                                        <p:tgtEl>
                                          <p:spTgt spid="32"/>
                                        </p:tgtEl>
                                      </p:cBhvr>
                                    </p:animEffect>
                                    <p:set>
                                      <p:cBhvr>
                                        <p:cTn id="225" dur="1" fill="hold">
                                          <p:stCondLst>
                                            <p:cond delay="499"/>
                                          </p:stCondLst>
                                        </p:cTn>
                                        <p:tgtEl>
                                          <p:spTgt spid="32"/>
                                        </p:tgtEl>
                                        <p:attrNameLst>
                                          <p:attrName>style.visibility</p:attrName>
                                        </p:attrNameLst>
                                      </p:cBhvr>
                                      <p:to>
                                        <p:strVal val="hidden"/>
                                      </p:to>
                                    </p:set>
                                  </p:childTnLst>
                                </p:cTn>
                              </p:par>
                              <p:par>
                                <p:cTn id="226" presetID="10" presetClass="exit" presetSubtype="0" fill="hold" grpId="2" nodeType="withEffect">
                                  <p:stCondLst>
                                    <p:cond delay="0"/>
                                  </p:stCondLst>
                                  <p:childTnLst>
                                    <p:animEffect transition="out" filter="fade">
                                      <p:cBhvr>
                                        <p:cTn id="227" dur="500"/>
                                        <p:tgtEl>
                                          <p:spTgt spid="33"/>
                                        </p:tgtEl>
                                      </p:cBhvr>
                                    </p:animEffect>
                                    <p:set>
                                      <p:cBhvr>
                                        <p:cTn id="228" dur="1" fill="hold">
                                          <p:stCondLst>
                                            <p:cond delay="499"/>
                                          </p:stCondLst>
                                        </p:cTn>
                                        <p:tgtEl>
                                          <p:spTgt spid="33"/>
                                        </p:tgtEl>
                                        <p:attrNameLst>
                                          <p:attrName>style.visibility</p:attrName>
                                        </p:attrNameLst>
                                      </p:cBhvr>
                                      <p:to>
                                        <p:strVal val="hidden"/>
                                      </p:to>
                                    </p:set>
                                  </p:childTnLst>
                                </p:cTn>
                              </p:par>
                              <p:par>
                                <p:cTn id="229" presetID="10" presetClass="exit" presetSubtype="0" fill="hold" grpId="2" nodeType="withEffect">
                                  <p:stCondLst>
                                    <p:cond delay="0"/>
                                  </p:stCondLst>
                                  <p:childTnLst>
                                    <p:animEffect transition="out" filter="fade">
                                      <p:cBhvr>
                                        <p:cTn id="230" dur="500"/>
                                        <p:tgtEl>
                                          <p:spTgt spid="34"/>
                                        </p:tgtEl>
                                      </p:cBhvr>
                                    </p:animEffect>
                                    <p:set>
                                      <p:cBhvr>
                                        <p:cTn id="231" dur="1" fill="hold">
                                          <p:stCondLst>
                                            <p:cond delay="499"/>
                                          </p:stCondLst>
                                        </p:cTn>
                                        <p:tgtEl>
                                          <p:spTgt spid="34"/>
                                        </p:tgtEl>
                                        <p:attrNameLst>
                                          <p:attrName>style.visibility</p:attrName>
                                        </p:attrNameLst>
                                      </p:cBhvr>
                                      <p:to>
                                        <p:strVal val="hidden"/>
                                      </p:to>
                                    </p:set>
                                  </p:childTnLst>
                                </p:cTn>
                              </p:par>
                              <p:par>
                                <p:cTn id="232" presetID="10" presetClass="exit" presetSubtype="0" fill="hold" grpId="2" nodeType="withEffect">
                                  <p:stCondLst>
                                    <p:cond delay="0"/>
                                  </p:stCondLst>
                                  <p:childTnLst>
                                    <p:animEffect transition="out" filter="fade">
                                      <p:cBhvr>
                                        <p:cTn id="233" dur="500"/>
                                        <p:tgtEl>
                                          <p:spTgt spid="35"/>
                                        </p:tgtEl>
                                      </p:cBhvr>
                                    </p:animEffect>
                                    <p:set>
                                      <p:cBhvr>
                                        <p:cTn id="234" dur="1" fill="hold">
                                          <p:stCondLst>
                                            <p:cond delay="499"/>
                                          </p:stCondLst>
                                        </p:cTn>
                                        <p:tgtEl>
                                          <p:spTgt spid="35"/>
                                        </p:tgtEl>
                                        <p:attrNameLst>
                                          <p:attrName>style.visibility</p:attrName>
                                        </p:attrNameLst>
                                      </p:cBhvr>
                                      <p:to>
                                        <p:strVal val="hidden"/>
                                      </p:to>
                                    </p:set>
                                  </p:childTnLst>
                                </p:cTn>
                              </p:par>
                              <p:par>
                                <p:cTn id="235" presetID="10" presetClass="exit" presetSubtype="0" fill="hold" grpId="2" nodeType="withEffect">
                                  <p:stCondLst>
                                    <p:cond delay="0"/>
                                  </p:stCondLst>
                                  <p:childTnLst>
                                    <p:animEffect transition="out" filter="fade">
                                      <p:cBhvr>
                                        <p:cTn id="236" dur="500"/>
                                        <p:tgtEl>
                                          <p:spTgt spid="36"/>
                                        </p:tgtEl>
                                      </p:cBhvr>
                                    </p:animEffect>
                                    <p:set>
                                      <p:cBhvr>
                                        <p:cTn id="237" dur="1" fill="hold">
                                          <p:stCondLst>
                                            <p:cond delay="499"/>
                                          </p:stCondLst>
                                        </p:cTn>
                                        <p:tgtEl>
                                          <p:spTgt spid="36"/>
                                        </p:tgtEl>
                                        <p:attrNameLst>
                                          <p:attrName>style.visibility</p:attrName>
                                        </p:attrNameLst>
                                      </p:cBhvr>
                                      <p:to>
                                        <p:strVal val="hidden"/>
                                      </p:to>
                                    </p:set>
                                  </p:childTnLst>
                                </p:cTn>
                              </p:par>
                              <p:par>
                                <p:cTn id="238" presetID="10" presetClass="exit" presetSubtype="0" fill="hold" grpId="2" nodeType="withEffect">
                                  <p:stCondLst>
                                    <p:cond delay="0"/>
                                  </p:stCondLst>
                                  <p:childTnLst>
                                    <p:animEffect transition="out" filter="fade">
                                      <p:cBhvr>
                                        <p:cTn id="239" dur="500"/>
                                        <p:tgtEl>
                                          <p:spTgt spid="37"/>
                                        </p:tgtEl>
                                      </p:cBhvr>
                                    </p:animEffect>
                                    <p:set>
                                      <p:cBhvr>
                                        <p:cTn id="240" dur="1" fill="hold">
                                          <p:stCondLst>
                                            <p:cond delay="499"/>
                                          </p:stCondLst>
                                        </p:cTn>
                                        <p:tgtEl>
                                          <p:spTgt spid="37"/>
                                        </p:tgtEl>
                                        <p:attrNameLst>
                                          <p:attrName>style.visibility</p:attrName>
                                        </p:attrNameLst>
                                      </p:cBhvr>
                                      <p:to>
                                        <p:strVal val="hidden"/>
                                      </p:to>
                                    </p:set>
                                  </p:childTnLst>
                                </p:cTn>
                              </p:par>
                              <p:par>
                                <p:cTn id="241" presetID="10" presetClass="exit" presetSubtype="0" fill="hold" grpId="2" nodeType="withEffect">
                                  <p:stCondLst>
                                    <p:cond delay="0"/>
                                  </p:stCondLst>
                                  <p:childTnLst>
                                    <p:animEffect transition="out" filter="fade">
                                      <p:cBhvr>
                                        <p:cTn id="242" dur="500"/>
                                        <p:tgtEl>
                                          <p:spTgt spid="38"/>
                                        </p:tgtEl>
                                      </p:cBhvr>
                                    </p:animEffect>
                                    <p:set>
                                      <p:cBhvr>
                                        <p:cTn id="243" dur="1" fill="hold">
                                          <p:stCondLst>
                                            <p:cond delay="499"/>
                                          </p:stCondLst>
                                        </p:cTn>
                                        <p:tgtEl>
                                          <p:spTgt spid="38"/>
                                        </p:tgtEl>
                                        <p:attrNameLst>
                                          <p:attrName>style.visibility</p:attrName>
                                        </p:attrNameLst>
                                      </p:cBhvr>
                                      <p:to>
                                        <p:strVal val="hidden"/>
                                      </p:to>
                                    </p:set>
                                  </p:childTnLst>
                                </p:cTn>
                              </p:par>
                              <p:par>
                                <p:cTn id="244" presetID="10" presetClass="exit" presetSubtype="0" fill="hold" grpId="2" nodeType="withEffect">
                                  <p:stCondLst>
                                    <p:cond delay="0"/>
                                  </p:stCondLst>
                                  <p:childTnLst>
                                    <p:animEffect transition="out" filter="fade">
                                      <p:cBhvr>
                                        <p:cTn id="245" dur="500"/>
                                        <p:tgtEl>
                                          <p:spTgt spid="39"/>
                                        </p:tgtEl>
                                      </p:cBhvr>
                                    </p:animEffect>
                                    <p:set>
                                      <p:cBhvr>
                                        <p:cTn id="246" dur="1" fill="hold">
                                          <p:stCondLst>
                                            <p:cond delay="499"/>
                                          </p:stCondLst>
                                        </p:cTn>
                                        <p:tgtEl>
                                          <p:spTgt spid="39"/>
                                        </p:tgtEl>
                                        <p:attrNameLst>
                                          <p:attrName>style.visibility</p:attrName>
                                        </p:attrNameLst>
                                      </p:cBhvr>
                                      <p:to>
                                        <p:strVal val="hidden"/>
                                      </p:to>
                                    </p:set>
                                  </p:childTnLst>
                                </p:cTn>
                              </p:par>
                              <p:par>
                                <p:cTn id="247" presetID="10" presetClass="exit" presetSubtype="0" fill="hold" grpId="2" nodeType="withEffect">
                                  <p:stCondLst>
                                    <p:cond delay="0"/>
                                  </p:stCondLst>
                                  <p:childTnLst>
                                    <p:animEffect transition="out" filter="fade">
                                      <p:cBhvr>
                                        <p:cTn id="248" dur="500"/>
                                        <p:tgtEl>
                                          <p:spTgt spid="40"/>
                                        </p:tgtEl>
                                      </p:cBhvr>
                                    </p:animEffect>
                                    <p:set>
                                      <p:cBhvr>
                                        <p:cTn id="249" dur="1" fill="hold">
                                          <p:stCondLst>
                                            <p:cond delay="499"/>
                                          </p:stCondLst>
                                        </p:cTn>
                                        <p:tgtEl>
                                          <p:spTgt spid="40"/>
                                        </p:tgtEl>
                                        <p:attrNameLst>
                                          <p:attrName>style.visibility</p:attrName>
                                        </p:attrNameLst>
                                      </p:cBhvr>
                                      <p:to>
                                        <p:strVal val="hidden"/>
                                      </p:to>
                                    </p:set>
                                  </p:childTnLst>
                                </p:cTn>
                              </p:par>
                              <p:par>
                                <p:cTn id="250" presetID="10" presetClass="exit" presetSubtype="0" fill="hold" grpId="2" nodeType="withEffect">
                                  <p:stCondLst>
                                    <p:cond delay="0"/>
                                  </p:stCondLst>
                                  <p:childTnLst>
                                    <p:animEffect transition="out" filter="fade">
                                      <p:cBhvr>
                                        <p:cTn id="251" dur="500"/>
                                        <p:tgtEl>
                                          <p:spTgt spid="41"/>
                                        </p:tgtEl>
                                      </p:cBhvr>
                                    </p:animEffect>
                                    <p:set>
                                      <p:cBhvr>
                                        <p:cTn id="252" dur="1" fill="hold">
                                          <p:stCondLst>
                                            <p:cond delay="499"/>
                                          </p:stCondLst>
                                        </p:cTn>
                                        <p:tgtEl>
                                          <p:spTgt spid="41"/>
                                        </p:tgtEl>
                                        <p:attrNameLst>
                                          <p:attrName>style.visibility</p:attrName>
                                        </p:attrNameLst>
                                      </p:cBhvr>
                                      <p:to>
                                        <p:strVal val="hidden"/>
                                      </p:to>
                                    </p:set>
                                  </p:childTnLst>
                                </p:cTn>
                              </p:par>
                              <p:par>
                                <p:cTn id="253" presetID="10" presetClass="exit" presetSubtype="0" fill="hold" grpId="2" nodeType="withEffect">
                                  <p:stCondLst>
                                    <p:cond delay="0"/>
                                  </p:stCondLst>
                                  <p:childTnLst>
                                    <p:animEffect transition="out" filter="fade">
                                      <p:cBhvr>
                                        <p:cTn id="254" dur="500"/>
                                        <p:tgtEl>
                                          <p:spTgt spid="42"/>
                                        </p:tgtEl>
                                      </p:cBhvr>
                                    </p:animEffect>
                                    <p:set>
                                      <p:cBhvr>
                                        <p:cTn id="255" dur="1" fill="hold">
                                          <p:stCondLst>
                                            <p:cond delay="499"/>
                                          </p:stCondLst>
                                        </p:cTn>
                                        <p:tgtEl>
                                          <p:spTgt spid="42"/>
                                        </p:tgtEl>
                                        <p:attrNameLst>
                                          <p:attrName>style.visibility</p:attrName>
                                        </p:attrNameLst>
                                      </p:cBhvr>
                                      <p:to>
                                        <p:strVal val="hidden"/>
                                      </p:to>
                                    </p:set>
                                  </p:childTnLst>
                                </p:cTn>
                              </p:par>
                              <p:par>
                                <p:cTn id="256" presetID="10" presetClass="exit" presetSubtype="0" fill="hold" grpId="2" nodeType="withEffect">
                                  <p:stCondLst>
                                    <p:cond delay="0"/>
                                  </p:stCondLst>
                                  <p:childTnLst>
                                    <p:animEffect transition="out" filter="fade">
                                      <p:cBhvr>
                                        <p:cTn id="257" dur="500"/>
                                        <p:tgtEl>
                                          <p:spTgt spid="43"/>
                                        </p:tgtEl>
                                      </p:cBhvr>
                                    </p:animEffect>
                                    <p:set>
                                      <p:cBhvr>
                                        <p:cTn id="258" dur="1" fill="hold">
                                          <p:stCondLst>
                                            <p:cond delay="499"/>
                                          </p:stCondLst>
                                        </p:cTn>
                                        <p:tgtEl>
                                          <p:spTgt spid="43"/>
                                        </p:tgtEl>
                                        <p:attrNameLst>
                                          <p:attrName>style.visibility</p:attrName>
                                        </p:attrNameLst>
                                      </p:cBhvr>
                                      <p:to>
                                        <p:strVal val="hidden"/>
                                      </p:to>
                                    </p:set>
                                  </p:childTnLst>
                                </p:cTn>
                              </p:par>
                              <p:par>
                                <p:cTn id="259" presetID="10" presetClass="exit" presetSubtype="0" fill="hold" grpId="2" nodeType="withEffect">
                                  <p:stCondLst>
                                    <p:cond delay="0"/>
                                  </p:stCondLst>
                                  <p:childTnLst>
                                    <p:animEffect transition="out" filter="fade">
                                      <p:cBhvr>
                                        <p:cTn id="260" dur="500"/>
                                        <p:tgtEl>
                                          <p:spTgt spid="44"/>
                                        </p:tgtEl>
                                      </p:cBhvr>
                                    </p:animEffect>
                                    <p:set>
                                      <p:cBhvr>
                                        <p:cTn id="261" dur="1" fill="hold">
                                          <p:stCondLst>
                                            <p:cond delay="499"/>
                                          </p:stCondLst>
                                        </p:cTn>
                                        <p:tgtEl>
                                          <p:spTgt spid="44"/>
                                        </p:tgtEl>
                                        <p:attrNameLst>
                                          <p:attrName>style.visibility</p:attrName>
                                        </p:attrNameLst>
                                      </p:cBhvr>
                                      <p:to>
                                        <p:strVal val="hidden"/>
                                      </p:to>
                                    </p:set>
                                  </p:childTnLst>
                                </p:cTn>
                              </p:par>
                              <p:par>
                                <p:cTn id="262" presetID="10" presetClass="exit" presetSubtype="0" fill="hold" grpId="2" nodeType="withEffect">
                                  <p:stCondLst>
                                    <p:cond delay="0"/>
                                  </p:stCondLst>
                                  <p:childTnLst>
                                    <p:animEffect transition="out" filter="fade">
                                      <p:cBhvr>
                                        <p:cTn id="263" dur="500"/>
                                        <p:tgtEl>
                                          <p:spTgt spid="45"/>
                                        </p:tgtEl>
                                      </p:cBhvr>
                                    </p:animEffect>
                                    <p:set>
                                      <p:cBhvr>
                                        <p:cTn id="264" dur="1" fill="hold">
                                          <p:stCondLst>
                                            <p:cond delay="499"/>
                                          </p:stCondLst>
                                        </p:cTn>
                                        <p:tgtEl>
                                          <p:spTgt spid="45"/>
                                        </p:tgtEl>
                                        <p:attrNameLst>
                                          <p:attrName>style.visibility</p:attrName>
                                        </p:attrNameLst>
                                      </p:cBhvr>
                                      <p:to>
                                        <p:strVal val="hidden"/>
                                      </p:to>
                                    </p:set>
                                  </p:childTnLst>
                                </p:cTn>
                              </p:par>
                              <p:par>
                                <p:cTn id="265" presetID="10" presetClass="exit" presetSubtype="0" fill="hold" grpId="2" nodeType="withEffect">
                                  <p:stCondLst>
                                    <p:cond delay="0"/>
                                  </p:stCondLst>
                                  <p:childTnLst>
                                    <p:animEffect transition="out" filter="fade">
                                      <p:cBhvr>
                                        <p:cTn id="266" dur="500"/>
                                        <p:tgtEl>
                                          <p:spTgt spid="46"/>
                                        </p:tgtEl>
                                      </p:cBhvr>
                                    </p:animEffect>
                                    <p:set>
                                      <p:cBhvr>
                                        <p:cTn id="267" dur="1" fill="hold">
                                          <p:stCondLst>
                                            <p:cond delay="499"/>
                                          </p:stCondLst>
                                        </p:cTn>
                                        <p:tgtEl>
                                          <p:spTgt spid="46"/>
                                        </p:tgtEl>
                                        <p:attrNameLst>
                                          <p:attrName>style.visibility</p:attrName>
                                        </p:attrNameLst>
                                      </p:cBhvr>
                                      <p:to>
                                        <p:strVal val="hidden"/>
                                      </p:to>
                                    </p:set>
                                  </p:childTnLst>
                                </p:cTn>
                              </p:par>
                              <p:par>
                                <p:cTn id="268" presetID="10" presetClass="exit" presetSubtype="0" fill="hold" grpId="2" nodeType="withEffect">
                                  <p:stCondLst>
                                    <p:cond delay="0"/>
                                  </p:stCondLst>
                                  <p:childTnLst>
                                    <p:animEffect transition="out" filter="fade">
                                      <p:cBhvr>
                                        <p:cTn id="269" dur="500"/>
                                        <p:tgtEl>
                                          <p:spTgt spid="47"/>
                                        </p:tgtEl>
                                      </p:cBhvr>
                                    </p:animEffect>
                                    <p:set>
                                      <p:cBhvr>
                                        <p:cTn id="270" dur="1" fill="hold">
                                          <p:stCondLst>
                                            <p:cond delay="499"/>
                                          </p:stCondLst>
                                        </p:cTn>
                                        <p:tgtEl>
                                          <p:spTgt spid="47"/>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69"/>
                                        </p:tgtEl>
                                      </p:cBhvr>
                                    </p:animEffect>
                                    <p:set>
                                      <p:cBhvr>
                                        <p:cTn id="273" dur="1" fill="hold">
                                          <p:stCondLst>
                                            <p:cond delay="499"/>
                                          </p:stCondLst>
                                        </p:cTn>
                                        <p:tgtEl>
                                          <p:spTgt spid="69"/>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27"/>
                                        </p:tgtEl>
                                      </p:cBhvr>
                                    </p:animEffect>
                                    <p:set>
                                      <p:cBhvr>
                                        <p:cTn id="276" dur="1" fill="hold">
                                          <p:stCondLst>
                                            <p:cond delay="499"/>
                                          </p:stCondLst>
                                        </p:cTn>
                                        <p:tgtEl>
                                          <p:spTgt spid="27"/>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75"/>
                                        </p:tgtEl>
                                      </p:cBhvr>
                                    </p:animEffect>
                                    <p:set>
                                      <p:cBhvr>
                                        <p:cTn id="279" dur="1" fill="hold">
                                          <p:stCondLst>
                                            <p:cond delay="499"/>
                                          </p:stCondLst>
                                        </p:cTn>
                                        <p:tgtEl>
                                          <p:spTgt spid="75"/>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81"/>
                                        </p:tgtEl>
                                      </p:cBhvr>
                                    </p:animEffect>
                                    <p:set>
                                      <p:cBhvr>
                                        <p:cTn id="282" dur="1" fill="hold">
                                          <p:stCondLst>
                                            <p:cond delay="499"/>
                                          </p:stCondLst>
                                        </p:cTn>
                                        <p:tgtEl>
                                          <p:spTgt spid="81"/>
                                        </p:tgtEl>
                                        <p:attrNameLst>
                                          <p:attrName>style.visibility</p:attrName>
                                        </p:attrNameLst>
                                      </p:cBhvr>
                                      <p:to>
                                        <p:strVal val="hidden"/>
                                      </p:to>
                                    </p:set>
                                  </p:childTnLst>
                                </p:cTn>
                              </p:par>
                              <p:par>
                                <p:cTn id="283" presetID="10" presetClass="exit" presetSubtype="0" fill="hold" grpId="0" nodeType="withEffect">
                                  <p:stCondLst>
                                    <p:cond delay="0"/>
                                  </p:stCondLst>
                                  <p:childTnLst>
                                    <p:animEffect transition="out" filter="fade">
                                      <p:cBhvr>
                                        <p:cTn id="284" dur="500"/>
                                        <p:tgtEl>
                                          <p:spTgt spid="6"/>
                                        </p:tgtEl>
                                      </p:cBhvr>
                                    </p:animEffect>
                                    <p:set>
                                      <p:cBhvr>
                                        <p:cTn id="285" dur="1" fill="hold">
                                          <p:stCondLst>
                                            <p:cond delay="499"/>
                                          </p:stCondLst>
                                        </p:cTn>
                                        <p:tgtEl>
                                          <p:spTgt spid="6"/>
                                        </p:tgtEl>
                                        <p:attrNameLst>
                                          <p:attrName>style.visibility</p:attrName>
                                        </p:attrNameLst>
                                      </p:cBhvr>
                                      <p:to>
                                        <p:strVal val="hidden"/>
                                      </p:to>
                                    </p:set>
                                  </p:childTnLst>
                                </p:cTn>
                              </p:par>
                              <p:par>
                                <p:cTn id="286" presetID="10" presetClass="exit" presetSubtype="0" fill="hold" grpId="0" nodeType="withEffect">
                                  <p:stCondLst>
                                    <p:cond delay="0"/>
                                  </p:stCondLst>
                                  <p:childTnLst>
                                    <p:animEffect transition="out" filter="fade">
                                      <p:cBhvr>
                                        <p:cTn id="287" dur="500"/>
                                        <p:tgtEl>
                                          <p:spTgt spid="4"/>
                                        </p:tgtEl>
                                      </p:cBhvr>
                                    </p:animEffect>
                                    <p:set>
                                      <p:cBhvr>
                                        <p:cTn id="288" dur="1" fill="hold">
                                          <p:stCondLst>
                                            <p:cond delay="499"/>
                                          </p:stCondLst>
                                        </p:cTn>
                                        <p:tgtEl>
                                          <p:spTgt spid="4"/>
                                        </p:tgtEl>
                                        <p:attrNameLst>
                                          <p:attrName>style.visibility</p:attrName>
                                        </p:attrNameLst>
                                      </p:cBhvr>
                                      <p:to>
                                        <p:strVal val="hidden"/>
                                      </p:to>
                                    </p:set>
                                  </p:childTnLst>
                                </p:cTn>
                              </p:par>
                              <p:par>
                                <p:cTn id="289" presetID="10" presetClass="exit" presetSubtype="0" fill="hold" grpId="0" nodeType="withEffect">
                                  <p:stCondLst>
                                    <p:cond delay="0"/>
                                  </p:stCondLst>
                                  <p:childTnLst>
                                    <p:animEffect transition="out" filter="fade">
                                      <p:cBhvr>
                                        <p:cTn id="290" dur="500"/>
                                        <p:tgtEl>
                                          <p:spTgt spid="72"/>
                                        </p:tgtEl>
                                      </p:cBhvr>
                                    </p:animEffect>
                                    <p:set>
                                      <p:cBhvr>
                                        <p:cTn id="291" dur="1" fill="hold">
                                          <p:stCondLst>
                                            <p:cond delay="499"/>
                                          </p:stCondLst>
                                        </p:cTn>
                                        <p:tgtEl>
                                          <p:spTgt spid="72"/>
                                        </p:tgtEl>
                                        <p:attrNameLst>
                                          <p:attrName>style.visibility</p:attrName>
                                        </p:attrNameLst>
                                      </p:cBhvr>
                                      <p:to>
                                        <p:strVal val="hidden"/>
                                      </p:to>
                                    </p:set>
                                  </p:childTnLst>
                                </p:cTn>
                              </p:par>
                              <p:par>
                                <p:cTn id="292" presetID="10" presetClass="exit" presetSubtype="0" fill="hold" grpId="0" nodeType="withEffect">
                                  <p:stCondLst>
                                    <p:cond delay="0"/>
                                  </p:stCondLst>
                                  <p:childTnLst>
                                    <p:animEffect transition="out" filter="fade">
                                      <p:cBhvr>
                                        <p:cTn id="293" dur="500"/>
                                        <p:tgtEl>
                                          <p:spTgt spid="73"/>
                                        </p:tgtEl>
                                      </p:cBhvr>
                                    </p:animEffect>
                                    <p:set>
                                      <p:cBhvr>
                                        <p:cTn id="294" dur="1" fill="hold">
                                          <p:stCondLst>
                                            <p:cond delay="499"/>
                                          </p:stCondLst>
                                        </p:cTn>
                                        <p:tgtEl>
                                          <p:spTgt spid="73"/>
                                        </p:tgtEl>
                                        <p:attrNameLst>
                                          <p:attrName>style.visibility</p:attrName>
                                        </p:attrNameLst>
                                      </p:cBhvr>
                                      <p:to>
                                        <p:strVal val="hidden"/>
                                      </p:to>
                                    </p:set>
                                  </p:childTnLst>
                                </p:cTn>
                              </p:par>
                              <p:par>
                                <p:cTn id="295" presetID="10" presetClass="exit" presetSubtype="0" fill="hold" grpId="0" nodeType="withEffect">
                                  <p:stCondLst>
                                    <p:cond delay="0"/>
                                  </p:stCondLst>
                                  <p:childTnLst>
                                    <p:animEffect transition="out" filter="fade">
                                      <p:cBhvr>
                                        <p:cTn id="296" dur="500"/>
                                        <p:tgtEl>
                                          <p:spTgt spid="76"/>
                                        </p:tgtEl>
                                      </p:cBhvr>
                                    </p:animEffect>
                                    <p:set>
                                      <p:cBhvr>
                                        <p:cTn id="297" dur="1" fill="hold">
                                          <p:stCondLst>
                                            <p:cond delay="499"/>
                                          </p:stCondLst>
                                        </p:cTn>
                                        <p:tgtEl>
                                          <p:spTgt spid="76"/>
                                        </p:tgtEl>
                                        <p:attrNameLst>
                                          <p:attrName>style.visibility</p:attrName>
                                        </p:attrNameLst>
                                      </p:cBhvr>
                                      <p:to>
                                        <p:strVal val="hidden"/>
                                      </p:to>
                                    </p:set>
                                  </p:childTnLst>
                                </p:cTn>
                              </p:par>
                              <p:par>
                                <p:cTn id="298" presetID="10" presetClass="exit" presetSubtype="0" fill="hold" grpId="0" nodeType="withEffect">
                                  <p:stCondLst>
                                    <p:cond delay="0"/>
                                  </p:stCondLst>
                                  <p:childTnLst>
                                    <p:animEffect transition="out" filter="fade">
                                      <p:cBhvr>
                                        <p:cTn id="299" dur="500"/>
                                        <p:tgtEl>
                                          <p:spTgt spid="77"/>
                                        </p:tgtEl>
                                      </p:cBhvr>
                                    </p:animEffect>
                                    <p:set>
                                      <p:cBhvr>
                                        <p:cTn id="300" dur="1" fill="hold">
                                          <p:stCondLst>
                                            <p:cond delay="499"/>
                                          </p:stCondLst>
                                        </p:cTn>
                                        <p:tgtEl>
                                          <p:spTgt spid="77"/>
                                        </p:tgtEl>
                                        <p:attrNameLst>
                                          <p:attrName>style.visibility</p:attrName>
                                        </p:attrNameLst>
                                      </p:cBhvr>
                                      <p:to>
                                        <p:strVal val="hidden"/>
                                      </p:to>
                                    </p:set>
                                  </p:childTnLst>
                                </p:cTn>
                              </p:par>
                              <p:par>
                                <p:cTn id="301" presetID="10" presetClass="exit" presetSubtype="0" fill="hold" grpId="0" nodeType="withEffect">
                                  <p:stCondLst>
                                    <p:cond delay="0"/>
                                  </p:stCondLst>
                                  <p:childTnLst>
                                    <p:animEffect transition="out" filter="fade">
                                      <p:cBhvr>
                                        <p:cTn id="302" dur="500"/>
                                        <p:tgtEl>
                                          <p:spTgt spid="78"/>
                                        </p:tgtEl>
                                      </p:cBhvr>
                                    </p:animEffect>
                                    <p:set>
                                      <p:cBhvr>
                                        <p:cTn id="303" dur="1" fill="hold">
                                          <p:stCondLst>
                                            <p:cond delay="499"/>
                                          </p:stCondLst>
                                        </p:cTn>
                                        <p:tgtEl>
                                          <p:spTgt spid="78"/>
                                        </p:tgtEl>
                                        <p:attrNameLst>
                                          <p:attrName>style.visibility</p:attrName>
                                        </p:attrNameLst>
                                      </p:cBhvr>
                                      <p:to>
                                        <p:strVal val="hidden"/>
                                      </p:to>
                                    </p:set>
                                  </p:childTnLst>
                                </p:cTn>
                              </p:par>
                              <p:par>
                                <p:cTn id="304" presetID="10" presetClass="exit" presetSubtype="0" fill="hold" grpId="0" nodeType="withEffect">
                                  <p:stCondLst>
                                    <p:cond delay="0"/>
                                  </p:stCondLst>
                                  <p:childTnLst>
                                    <p:animEffect transition="out" filter="fade">
                                      <p:cBhvr>
                                        <p:cTn id="305" dur="500"/>
                                        <p:tgtEl>
                                          <p:spTgt spid="79"/>
                                        </p:tgtEl>
                                      </p:cBhvr>
                                    </p:animEffect>
                                    <p:set>
                                      <p:cBhvr>
                                        <p:cTn id="306" dur="1" fill="hold">
                                          <p:stCondLst>
                                            <p:cond delay="499"/>
                                          </p:stCondLst>
                                        </p:cTn>
                                        <p:tgtEl>
                                          <p:spTgt spid="79"/>
                                        </p:tgtEl>
                                        <p:attrNameLst>
                                          <p:attrName>style.visibility</p:attrName>
                                        </p:attrNameLst>
                                      </p:cBhvr>
                                      <p:to>
                                        <p:strVal val="hidden"/>
                                      </p:to>
                                    </p:set>
                                  </p:childTnLst>
                                </p:cTn>
                              </p:par>
                              <p:par>
                                <p:cTn id="307" presetID="10" presetClass="exit" presetSubtype="0" fill="hold" grpId="0" nodeType="withEffect">
                                  <p:stCondLst>
                                    <p:cond delay="0"/>
                                  </p:stCondLst>
                                  <p:childTnLst>
                                    <p:animEffect transition="out" filter="fade">
                                      <p:cBhvr>
                                        <p:cTn id="308" dur="500"/>
                                        <p:tgtEl>
                                          <p:spTgt spid="80"/>
                                        </p:tgtEl>
                                      </p:cBhvr>
                                    </p:animEffect>
                                    <p:set>
                                      <p:cBhvr>
                                        <p:cTn id="309" dur="1" fill="hold">
                                          <p:stCondLst>
                                            <p:cond delay="499"/>
                                          </p:stCondLst>
                                        </p:cTn>
                                        <p:tgtEl>
                                          <p:spTgt spid="80"/>
                                        </p:tgtEl>
                                        <p:attrNameLst>
                                          <p:attrName>style.visibility</p:attrName>
                                        </p:attrNameLst>
                                      </p:cBhvr>
                                      <p:to>
                                        <p:strVal val="hidden"/>
                                      </p:to>
                                    </p:set>
                                  </p:childTnLst>
                                </p:cTn>
                              </p:par>
                              <p:par>
                                <p:cTn id="310" presetID="6" presetClass="emph" presetSubtype="0" fill="hold" nodeType="withEffect">
                                  <p:stCondLst>
                                    <p:cond delay="250"/>
                                  </p:stCondLst>
                                  <p:childTnLst>
                                    <p:animScale>
                                      <p:cBhvr>
                                        <p:cTn id="311" dur="2000" fill="hold"/>
                                        <p:tgtEl>
                                          <p:spTgt spid="29"/>
                                        </p:tgtEl>
                                      </p:cBhvr>
                                      <p:by x="1000" y="1000"/>
                                    </p:animScale>
                                  </p:childTnLst>
                                </p:cTn>
                              </p:par>
                              <p:par>
                                <p:cTn id="312" presetID="10" presetClass="entr" presetSubtype="0" fill="hold" nodeType="withEffect">
                                  <p:stCondLst>
                                    <p:cond delay="1500"/>
                                  </p:stCondLst>
                                  <p:childTnLst>
                                    <p:set>
                                      <p:cBhvr>
                                        <p:cTn id="313" dur="1" fill="hold">
                                          <p:stCondLst>
                                            <p:cond delay="0"/>
                                          </p:stCondLst>
                                        </p:cTn>
                                        <p:tgtEl>
                                          <p:spTgt spid="54"/>
                                        </p:tgtEl>
                                        <p:attrNameLst>
                                          <p:attrName>style.visibility</p:attrName>
                                        </p:attrNameLst>
                                      </p:cBhvr>
                                      <p:to>
                                        <p:strVal val="visible"/>
                                      </p:to>
                                    </p:set>
                                    <p:animEffect transition="in" filter="fade">
                                      <p:cBhvr>
                                        <p:cTn id="31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8" grpId="0" animBg="1"/>
      <p:bldP spid="28"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6" grpId="0" animBg="1"/>
      <p:bldP spid="49" grpId="0" animBg="1"/>
      <p:bldP spid="49" grpId="1" animBg="1"/>
      <p:bldP spid="51" grpId="0" animBg="1"/>
      <p:bldP spid="51" grpId="1" animBg="1"/>
      <p:bldP spid="53" grpId="0" animBg="1"/>
      <p:bldP spid="53"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2" grpId="0"/>
      <p:bldP spid="61" grpId="0"/>
      <p:bldP spid="63" grpId="0"/>
      <p:bldP spid="65" grpId="0"/>
      <p:bldP spid="70" grpId="0"/>
      <p:bldP spid="4" grpId="0" animBg="1"/>
      <p:bldP spid="27" grpId="0" animBg="1"/>
      <p:bldP spid="27" grpId="1" animBg="1"/>
      <p:bldP spid="69" grpId="0" animBg="1"/>
      <p:bldP spid="69" grpId="1" animBg="1"/>
      <p:bldP spid="72" grpId="0" animBg="1"/>
      <p:bldP spid="73" grpId="0" animBg="1"/>
      <p:bldP spid="75" grpId="0" animBg="1"/>
      <p:bldP spid="75" grpId="1" animBg="1"/>
      <p:bldP spid="76" grpId="0" animBg="1"/>
      <p:bldP spid="77" grpId="0" animBg="1"/>
      <p:bldP spid="78" grpId="0" animBg="1"/>
      <p:bldP spid="79" grpId="0" animBg="1"/>
      <p:bldP spid="80" grpId="0" animBg="1"/>
      <p:bldP spid="81" grpId="0" animBg="1"/>
      <p:bldP spid="81" grpId="1" animBg="1"/>
      <p:bldP spid="82" grpId="0"/>
      <p:bldP spid="48" grpId="0" animBg="1"/>
      <p:bldP spid="48" grpId="1" animBg="1"/>
      <p:bldP spid="48" grpId="2" animBg="1"/>
      <p:bldP spid="84" grpId="0"/>
      <p:bldP spid="84" grpId="1"/>
      <p:bldP spid="88"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Sustained-release capsule</a:t>
            </a:r>
          </a:p>
          <a:p>
            <a:r>
              <a:rPr lang="en-US" dirty="0"/>
              <a:t>Sustained-release tablet</a:t>
            </a:r>
          </a:p>
          <a:p>
            <a:r>
              <a:rPr lang="en-US" dirty="0"/>
              <a:t>Chewable tablet</a:t>
            </a:r>
          </a:p>
          <a:p>
            <a:r>
              <a:rPr lang="en-US" dirty="0"/>
              <a:t>Oral suspension</a:t>
            </a:r>
          </a:p>
          <a:p>
            <a:endParaRPr lang="en-US" dirty="0"/>
          </a:p>
          <a:p>
            <a:endParaRPr lang="en-US" dirty="0"/>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Trigeminal neuralgia</a:t>
            </a:r>
          </a:p>
          <a:p>
            <a:r>
              <a:rPr lang="en-US" dirty="0"/>
              <a:t>Diabetic peripheral neuropathy </a:t>
            </a:r>
          </a:p>
          <a:p>
            <a:r>
              <a:rPr lang="en-US" dirty="0"/>
              <a:t>Postherpetic neuralgia</a:t>
            </a:r>
          </a:p>
        </p:txBody>
      </p:sp>
    </p:spTree>
    <p:extLst>
      <p:ext uri="{BB962C8B-B14F-4D97-AF65-F5344CB8AC3E}">
        <p14:creationId xmlns:p14="http://schemas.microsoft.com/office/powerpoint/2010/main" val="3774373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BD90BD-44F6-4C17-A048-5ED9AE880966}"/>
              </a:ext>
            </a:extLst>
          </p:cNvPr>
          <p:cNvSpPr/>
          <p:nvPr/>
        </p:nvSpPr>
        <p:spPr>
          <a:xfrm>
            <a:off x="0" y="1"/>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a:xfrm>
            <a:off x="3155576" y="365125"/>
            <a:ext cx="8198224" cy="1325563"/>
          </a:xfrm>
        </p:spPr>
        <p:txBody>
          <a:bodyPr/>
          <a:lstStyle/>
          <a:p>
            <a:r>
              <a:rPr lang="en-US" dirty="0">
                <a:latin typeface="Ink Free" panose="03080402000500000000" pitchFamily="66" charset="0"/>
              </a:rPr>
              <a:t>When to Reach for an Antiepileptic</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a:xfrm>
            <a:off x="3155575" y="1825625"/>
            <a:ext cx="8198223" cy="4351338"/>
          </a:xfrm>
        </p:spPr>
        <p:txBody>
          <a:bodyPr/>
          <a:lstStyle/>
          <a:p>
            <a:r>
              <a:rPr lang="en-US" dirty="0"/>
              <a:t>Neuropathic pain</a:t>
            </a:r>
          </a:p>
          <a:p>
            <a:r>
              <a:rPr lang="en-US" dirty="0"/>
              <a:t>Dysphagia</a:t>
            </a:r>
          </a:p>
          <a:p>
            <a:r>
              <a:rPr lang="en-US" dirty="0"/>
              <a:t>Trigeminal distribution </a:t>
            </a:r>
            <a:r>
              <a:rPr lang="en-US" dirty="0">
                <a:sym typeface="Wingdings" panose="05000000000000000000" pitchFamily="2" charset="2"/>
              </a:rPr>
              <a:t> carbamazepine</a:t>
            </a:r>
          </a:p>
          <a:p>
            <a:r>
              <a:rPr lang="en-US" dirty="0">
                <a:sym typeface="Wingdings" panose="05000000000000000000" pitchFamily="2" charset="2"/>
              </a:rPr>
              <a:t>No studies comparing anti-depressants and anti-epileptics</a:t>
            </a:r>
            <a:endParaRPr lang="en-US" dirty="0"/>
          </a:p>
        </p:txBody>
      </p:sp>
      <p:sp>
        <p:nvSpPr>
          <p:cNvPr id="9" name="Rectangle: Rounded Corners 8">
            <a:extLst>
              <a:ext uri="{FF2B5EF4-FFF2-40B4-BE49-F238E27FC236}">
                <a16:creationId xmlns:a16="http://schemas.microsoft.com/office/drawing/2014/main" id="{022CCD3A-AAF3-420F-9AF7-56EB86C5031D}"/>
              </a:ext>
            </a:extLst>
          </p:cNvPr>
          <p:cNvSpPr/>
          <p:nvPr/>
        </p:nvSpPr>
        <p:spPr>
          <a:xfrm>
            <a:off x="384048" y="1077469"/>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 action="ppaction://hlinksldjump"/>
              </a:rPr>
              <a:t>Med List</a:t>
            </a:r>
            <a:endParaRPr lang="en-US" sz="3000" dirty="0">
              <a:latin typeface="Ink Free" panose="03080402000500000000" pitchFamily="66" charset="0"/>
            </a:endParaRPr>
          </a:p>
        </p:txBody>
      </p:sp>
      <p:sp>
        <p:nvSpPr>
          <p:cNvPr id="10" name="Rectangle: Rounded Corners 9">
            <a:extLst>
              <a:ext uri="{FF2B5EF4-FFF2-40B4-BE49-F238E27FC236}">
                <a16:creationId xmlns:a16="http://schemas.microsoft.com/office/drawing/2014/main" id="{2F8C02D0-89EC-4EC0-8E2B-3163F88D58BC}"/>
              </a:ext>
            </a:extLst>
          </p:cNvPr>
          <p:cNvSpPr/>
          <p:nvPr/>
        </p:nvSpPr>
        <p:spPr>
          <a:xfrm>
            <a:off x="384048" y="2708545"/>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3" action="ppaction://hlinksldjump"/>
              </a:rPr>
              <a:t>Return to Case 1</a:t>
            </a:r>
            <a:endParaRPr lang="en-US" sz="3000" dirty="0">
              <a:latin typeface="Ink Free" panose="03080402000500000000" pitchFamily="66" charset="0"/>
            </a:endParaRPr>
          </a:p>
        </p:txBody>
      </p:sp>
      <p:sp>
        <p:nvSpPr>
          <p:cNvPr id="11" name="Rectangle: Rounded Corners 10">
            <a:extLst>
              <a:ext uri="{FF2B5EF4-FFF2-40B4-BE49-F238E27FC236}">
                <a16:creationId xmlns:a16="http://schemas.microsoft.com/office/drawing/2014/main" id="{530D58D2-6E88-4438-A113-74678032E321}"/>
              </a:ext>
            </a:extLst>
          </p:cNvPr>
          <p:cNvSpPr/>
          <p:nvPr/>
        </p:nvSpPr>
        <p:spPr>
          <a:xfrm>
            <a:off x="429768" y="4339622"/>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4" action="ppaction://hlinksldjump"/>
              </a:rPr>
              <a:t>Return to Case 2</a:t>
            </a:r>
            <a:endParaRPr lang="en-US" sz="3000" dirty="0">
              <a:latin typeface="Ink Free" panose="03080402000500000000" pitchFamily="66" charset="0"/>
            </a:endParaRPr>
          </a:p>
        </p:txBody>
      </p:sp>
    </p:spTree>
    <p:extLst>
      <p:ext uri="{BB962C8B-B14F-4D97-AF65-F5344CB8AC3E}">
        <p14:creationId xmlns:p14="http://schemas.microsoft.com/office/powerpoint/2010/main" val="771043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Muscle Relaxants</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049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5" descr="Old man using walker">
            <a:extLst>
              <a:ext uri="{FF2B5EF4-FFF2-40B4-BE49-F238E27FC236}">
                <a16:creationId xmlns:a16="http://schemas.microsoft.com/office/drawing/2014/main" id="{3505483D-D93D-48F6-B67A-168D95A9CF72}"/>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3" y="681037"/>
            <a:ext cx="2752393" cy="5710188"/>
          </a:xfrm>
          <a:prstGeom prst="rect">
            <a:avLst/>
          </a:prstGeom>
        </p:spPr>
      </p:pic>
      <p:sp>
        <p:nvSpPr>
          <p:cNvPr id="2" name="Title 1">
            <a:extLst>
              <a:ext uri="{FF2B5EF4-FFF2-40B4-BE49-F238E27FC236}">
                <a16:creationId xmlns:a16="http://schemas.microsoft.com/office/drawing/2014/main" id="{F32F4A7F-630A-4F15-8B7B-6208AF3B7980}"/>
              </a:ext>
            </a:extLst>
          </p:cNvPr>
          <p:cNvSpPr>
            <a:spLocks noGrp="1"/>
          </p:cNvSpPr>
          <p:nvPr>
            <p:ph type="title"/>
          </p:nvPr>
        </p:nvSpPr>
        <p:spPr/>
        <p:txBody>
          <a:bodyPr/>
          <a:lstStyle/>
          <a:p>
            <a:r>
              <a:rPr lang="en-US" dirty="0">
                <a:latin typeface="Ink Free" panose="03080402000500000000" pitchFamily="66" charset="0"/>
              </a:rPr>
              <a:t>Indications</a:t>
            </a:r>
          </a:p>
        </p:txBody>
      </p:sp>
      <p:sp>
        <p:nvSpPr>
          <p:cNvPr id="3" name="Content Placeholder 2">
            <a:extLst>
              <a:ext uri="{FF2B5EF4-FFF2-40B4-BE49-F238E27FC236}">
                <a16:creationId xmlns:a16="http://schemas.microsoft.com/office/drawing/2014/main" id="{AECD25F9-35FF-4E5D-9F83-883271A0AFB9}"/>
              </a:ext>
            </a:extLst>
          </p:cNvPr>
          <p:cNvSpPr>
            <a:spLocks noGrp="1"/>
          </p:cNvSpPr>
          <p:nvPr>
            <p:ph sz="half" idx="1"/>
          </p:nvPr>
        </p:nvSpPr>
        <p:spPr/>
        <p:txBody>
          <a:bodyPr/>
          <a:lstStyle/>
          <a:p>
            <a:r>
              <a:rPr lang="en-US" dirty="0"/>
              <a:t>Musculoskeletal injury</a:t>
            </a:r>
          </a:p>
          <a:p>
            <a:r>
              <a:rPr lang="en-US" dirty="0"/>
              <a:t>Muscle spasticity</a:t>
            </a:r>
          </a:p>
          <a:p>
            <a:pPr lvl="1"/>
            <a:r>
              <a:rPr lang="en-US" dirty="0"/>
              <a:t>Cerebral palsy</a:t>
            </a:r>
          </a:p>
          <a:p>
            <a:pPr lvl="1"/>
            <a:r>
              <a:rPr lang="en-US" dirty="0"/>
              <a:t>Spinal cord injury</a:t>
            </a:r>
          </a:p>
          <a:p>
            <a:pPr lvl="1"/>
            <a:r>
              <a:rPr lang="en-US" dirty="0"/>
              <a:t>Multiple sclerosis</a:t>
            </a:r>
          </a:p>
        </p:txBody>
      </p:sp>
      <p:pic>
        <p:nvPicPr>
          <p:cNvPr id="6" name="Content Placeholder 5" descr="Old man using walker">
            <a:extLst>
              <a:ext uri="{FF2B5EF4-FFF2-40B4-BE49-F238E27FC236}">
                <a16:creationId xmlns:a16="http://schemas.microsoft.com/office/drawing/2014/main" id="{2A7DFEA9-E2F6-4DCA-9419-22F2658371C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4" y="681037"/>
            <a:ext cx="2752393" cy="5710188"/>
          </a:xfrm>
        </p:spPr>
      </p:pic>
      <p:pic>
        <p:nvPicPr>
          <p:cNvPr id="7" name="Content Placeholder 5" descr="Old man using walker">
            <a:extLst>
              <a:ext uri="{FF2B5EF4-FFF2-40B4-BE49-F238E27FC236}">
                <a16:creationId xmlns:a16="http://schemas.microsoft.com/office/drawing/2014/main" id="{F38E2018-5E81-4F93-889E-C2370413763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872" t="36670" r="71199" b="55879"/>
          <a:stretch/>
        </p:blipFill>
        <p:spPr>
          <a:xfrm>
            <a:off x="7092386" y="2774949"/>
            <a:ext cx="410903" cy="425451"/>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C6998D4C-850B-4331-B02C-A96C48C4D942}"/>
              </a:ext>
            </a:extLst>
          </p:cNvPr>
          <p:cNvPicPr>
            <a:picLocks noChangeAspect="1"/>
          </p:cNvPicPr>
          <p:nvPr/>
        </p:nvPicPr>
        <p:blipFill>
          <a:blip r:embed="rId7" cstate="print">
            <a:duotone>
              <a:prstClr val="black"/>
              <a:srgbClr val="FF0000">
                <a:tint val="45000"/>
                <a:satMod val="400000"/>
              </a:srgb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rot="20299054">
            <a:off x="7188612" y="1436016"/>
            <a:ext cx="644281" cy="644281"/>
          </a:xfrm>
          <a:prstGeom prst="rect">
            <a:avLst/>
          </a:prstGeom>
        </p:spPr>
      </p:pic>
    </p:spTree>
    <p:extLst>
      <p:ext uri="{BB962C8B-B14F-4D97-AF65-F5344CB8AC3E}">
        <p14:creationId xmlns:p14="http://schemas.microsoft.com/office/powerpoint/2010/main" val="13883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26" presetClass="emph" presetSubtype="0" repeatCount="4000" fill="hold" nodeType="afterEffect">
                                  <p:stCondLst>
                                    <p:cond delay="0"/>
                                  </p:stCondLst>
                                  <p:childTnLst>
                                    <p:animEffect transition="out" filter="fade">
                                      <p:cBhvr>
                                        <p:cTn id="19" dur="1000" tmFilter="0, 0; .2, .5; .8, .5; 1, 0"/>
                                        <p:tgtEl>
                                          <p:spTgt spid="7"/>
                                        </p:tgtEl>
                                      </p:cBhvr>
                                    </p:animEffect>
                                    <p:animScale>
                                      <p:cBhvr>
                                        <p:cTn id="20" dur="500" autoRev="1" fill="hold"/>
                                        <p:tgtEl>
                                          <p:spTgt spid="7"/>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1000"/>
                            </p:stCondLst>
                            <p:childTnLst>
                              <p:par>
                                <p:cTn id="40" presetID="26" presetClass="emph" presetSubtype="0" repeatCount="4000" fill="hold" nodeType="afterEffect">
                                  <p:stCondLst>
                                    <p:cond delay="0"/>
                                  </p:stCondLst>
                                  <p:childTnLst>
                                    <p:animEffect transition="out" filter="fade">
                                      <p:cBhvr>
                                        <p:cTn id="41" dur="1000" tmFilter="0, 0; .2, .5; .8, .5; 1, 0"/>
                                        <p:tgtEl>
                                          <p:spTgt spid="16"/>
                                        </p:tgtEl>
                                      </p:cBhvr>
                                    </p:animEffect>
                                    <p:animScale>
                                      <p:cBhvr>
                                        <p:cTn id="42" dur="500" autoRev="1" fill="hold"/>
                                        <p:tgtEl>
                                          <p:spTgt spid="16"/>
                                        </p:tgtEl>
                                      </p:cBhvr>
                                      <p:by x="105000" y="105000"/>
                                    </p:animScale>
                                  </p:childTnLst>
                                </p:cTn>
                              </p:par>
                              <p:par>
                                <p:cTn id="43" presetID="10"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Cyclobenzaprine</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5270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42DFC-3FBB-4706-9557-BF52D64AAA45}"/>
              </a:ext>
            </a:extLst>
          </p:cNvPr>
          <p:cNvSpPr txBox="1"/>
          <p:nvPr/>
        </p:nvSpPr>
        <p:spPr>
          <a:xfrm>
            <a:off x="1860431" y="749174"/>
            <a:ext cx="3153631" cy="369332"/>
          </a:xfrm>
          <a:prstGeom prst="rect">
            <a:avLst/>
          </a:prstGeom>
          <a:noFill/>
        </p:spPr>
        <p:txBody>
          <a:bodyPr wrap="square" rtlCol="0">
            <a:spAutoFit/>
          </a:bodyPr>
          <a:lstStyle/>
          <a:p>
            <a:r>
              <a:rPr lang="en-US" b="1" dirty="0">
                <a:latin typeface="Ink Free" panose="03080402000500000000" pitchFamily="66" charset="0"/>
              </a:rPr>
              <a:t>Pre-synaptic Motor Neuron</a:t>
            </a:r>
          </a:p>
        </p:txBody>
      </p:sp>
      <p:sp>
        <p:nvSpPr>
          <p:cNvPr id="61" name="TextBox 60">
            <a:extLst>
              <a:ext uri="{FF2B5EF4-FFF2-40B4-BE49-F238E27FC236}">
                <a16:creationId xmlns:a16="http://schemas.microsoft.com/office/drawing/2014/main" id="{FCF382EE-CF97-4DBB-A804-4A832582CE9E}"/>
              </a:ext>
            </a:extLst>
          </p:cNvPr>
          <p:cNvSpPr txBox="1"/>
          <p:nvPr/>
        </p:nvSpPr>
        <p:spPr>
          <a:xfrm>
            <a:off x="1490968" y="6178424"/>
            <a:ext cx="3316672" cy="369332"/>
          </a:xfrm>
          <a:prstGeom prst="rect">
            <a:avLst/>
          </a:prstGeom>
          <a:noFill/>
        </p:spPr>
        <p:txBody>
          <a:bodyPr wrap="square" rtlCol="0">
            <a:spAutoFit/>
          </a:bodyPr>
          <a:lstStyle/>
          <a:p>
            <a:r>
              <a:rPr lang="en-US" b="1" dirty="0">
                <a:latin typeface="Ink Free" panose="03080402000500000000" pitchFamily="66" charset="0"/>
              </a:rPr>
              <a:t>Post-synaptic Motor Neuron</a:t>
            </a:r>
          </a:p>
        </p:txBody>
      </p: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sp>
        <p:nvSpPr>
          <p:cNvPr id="65" name="TextBox 64">
            <a:extLst>
              <a:ext uri="{FF2B5EF4-FFF2-40B4-BE49-F238E27FC236}">
                <a16:creationId xmlns:a16="http://schemas.microsoft.com/office/drawing/2014/main" id="{E4849495-A036-4AFC-AB8A-E13873B80D3C}"/>
              </a:ext>
            </a:extLst>
          </p:cNvPr>
          <p:cNvSpPr txBox="1"/>
          <p:nvPr/>
        </p:nvSpPr>
        <p:spPr>
          <a:xfrm>
            <a:off x="7030192" y="4117812"/>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grpSp>
        <p:nvGrpSpPr>
          <p:cNvPr id="28" name="Group 27">
            <a:extLst>
              <a:ext uri="{FF2B5EF4-FFF2-40B4-BE49-F238E27FC236}">
                <a16:creationId xmlns:a16="http://schemas.microsoft.com/office/drawing/2014/main" id="{19A34CF2-A5AD-44C6-9D3C-3510D8E98E5C}"/>
              </a:ext>
            </a:extLst>
          </p:cNvPr>
          <p:cNvGrpSpPr/>
          <p:nvPr/>
        </p:nvGrpSpPr>
        <p:grpSpPr>
          <a:xfrm>
            <a:off x="3683524" y="-85691"/>
            <a:ext cx="4526460" cy="6943691"/>
            <a:chOff x="3683524" y="-85691"/>
            <a:chExt cx="4526460" cy="6943691"/>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29593"/>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5004"/>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93" name="TextBox 92">
            <a:extLst>
              <a:ext uri="{FF2B5EF4-FFF2-40B4-BE49-F238E27FC236}">
                <a16:creationId xmlns:a16="http://schemas.microsoft.com/office/drawing/2014/main" id="{50736ED0-E310-4ADE-BC9F-8D62E4AFDAB9}"/>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6681859" y="3912288"/>
            <a:ext cx="401499" cy="398852"/>
          </a:xfrm>
          <a:prstGeom prst="line">
            <a:avLst/>
          </a:prstGeom>
          <a:ln w="381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04A312B1-BD89-4872-885A-D368E39C6378}"/>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grpSp>
        <p:nvGrpSpPr>
          <p:cNvPr id="68" name="Group 67">
            <a:extLst>
              <a:ext uri="{FF2B5EF4-FFF2-40B4-BE49-F238E27FC236}">
                <a16:creationId xmlns:a16="http://schemas.microsoft.com/office/drawing/2014/main" id="{2760F64A-9F84-4B7C-8BA5-4788B39ADC0A}"/>
              </a:ext>
            </a:extLst>
          </p:cNvPr>
          <p:cNvGrpSpPr/>
          <p:nvPr/>
        </p:nvGrpSpPr>
        <p:grpSpPr>
          <a:xfrm rot="20078579">
            <a:off x="3778388" y="366796"/>
            <a:ext cx="3127771" cy="6296709"/>
            <a:chOff x="8567649" y="2852061"/>
            <a:chExt cx="955174" cy="1922922"/>
          </a:xfrm>
        </p:grpSpPr>
        <p:pic>
          <p:nvPicPr>
            <p:cNvPr id="74" name="Graphic 73" descr="Nerve outline">
              <a:extLst>
                <a:ext uri="{FF2B5EF4-FFF2-40B4-BE49-F238E27FC236}">
                  <a16:creationId xmlns:a16="http://schemas.microsoft.com/office/drawing/2014/main" id="{AA66F526-10F6-44CB-B8B1-5E8772B74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533193">
              <a:off x="8608423" y="2852061"/>
              <a:ext cx="914400" cy="914400"/>
            </a:xfrm>
            <a:prstGeom prst="rect">
              <a:avLst/>
            </a:prstGeom>
          </p:spPr>
        </p:pic>
        <p:pic>
          <p:nvPicPr>
            <p:cNvPr id="84" name="Graphic 83" descr="Nerve outline">
              <a:extLst>
                <a:ext uri="{FF2B5EF4-FFF2-40B4-BE49-F238E27FC236}">
                  <a16:creationId xmlns:a16="http://schemas.microsoft.com/office/drawing/2014/main" id="{D9FF876E-AA92-48BE-B21E-A6359AE8C2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859209">
              <a:off x="8567649" y="3961751"/>
              <a:ext cx="813232" cy="813232"/>
            </a:xfrm>
            <a:prstGeom prst="rect">
              <a:avLst/>
            </a:prstGeom>
          </p:spPr>
        </p:pic>
      </p:grpSp>
      <p:pic>
        <p:nvPicPr>
          <p:cNvPr id="67" name="Graphic 66" descr="Brain outline">
            <a:extLst>
              <a:ext uri="{FF2B5EF4-FFF2-40B4-BE49-F238E27FC236}">
                <a16:creationId xmlns:a16="http://schemas.microsoft.com/office/drawing/2014/main" id="{0F1E71A0-589E-4933-B5C7-C4FB866BAE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2974" y="663507"/>
            <a:ext cx="5481360" cy="5481360"/>
          </a:xfrm>
          <a:prstGeom prst="rect">
            <a:avLst/>
          </a:prstGeom>
        </p:spPr>
      </p:pic>
    </p:spTree>
    <p:extLst>
      <p:ext uri="{BB962C8B-B14F-4D97-AF65-F5344CB8AC3E}">
        <p14:creationId xmlns:p14="http://schemas.microsoft.com/office/powerpoint/2010/main" val="193095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3"/>
                                        </p:tgtEl>
                                      </p:cBhvr>
                                    </p:animEffect>
                                    <p:set>
                                      <p:cBhvr>
                                        <p:cTn id="37" dur="1" fill="hold">
                                          <p:stCondLst>
                                            <p:cond delay="499"/>
                                          </p:stCondLst>
                                        </p:cTn>
                                        <p:tgtEl>
                                          <p:spTgt spid="9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4"/>
                                        </p:tgtEl>
                                      </p:cBhvr>
                                    </p:animEffect>
                                    <p:set>
                                      <p:cBhvr>
                                        <p:cTn id="40" dur="1" fill="hold">
                                          <p:stCondLst>
                                            <p:cond delay="499"/>
                                          </p:stCondLst>
                                        </p:cTn>
                                        <p:tgtEl>
                                          <p:spTgt spid="94"/>
                                        </p:tgtEl>
                                        <p:attrNameLst>
                                          <p:attrName>style.visibility</p:attrName>
                                        </p:attrNameLst>
                                      </p:cBhvr>
                                      <p:to>
                                        <p:strVal val="hidden"/>
                                      </p:to>
                                    </p:set>
                                  </p:childTnLst>
                                </p:cTn>
                              </p:par>
                            </p:childTnLst>
                          </p:cTn>
                        </p:par>
                        <p:par>
                          <p:cTn id="41" fill="hold">
                            <p:stCondLst>
                              <p:cond delay="500"/>
                            </p:stCondLst>
                            <p:childTnLst>
                              <p:par>
                                <p:cTn id="42" presetID="6" presetClass="emph" presetSubtype="0" fill="hold" nodeType="afterEffect">
                                  <p:stCondLst>
                                    <p:cond delay="0"/>
                                  </p:stCondLst>
                                  <p:childTnLst>
                                    <p:animScale>
                                      <p:cBhvr>
                                        <p:cTn id="43" dur="2000" fill="hold"/>
                                        <p:tgtEl>
                                          <p:spTgt spid="28"/>
                                        </p:tgtEl>
                                      </p:cBhvr>
                                      <p:by x="10000" y="10000"/>
                                    </p:animScale>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3000"/>
                            </p:stCondLst>
                            <p:childTnLst>
                              <p:par>
                                <p:cTn id="49" presetID="6" presetClass="emph" presetSubtype="0" fill="hold" nodeType="afterEffect">
                                  <p:stCondLst>
                                    <p:cond delay="0"/>
                                  </p:stCondLst>
                                  <p:childTnLst>
                                    <p:animScale>
                                      <p:cBhvr>
                                        <p:cTn id="50" dur="2000" fill="hold"/>
                                        <p:tgtEl>
                                          <p:spTgt spid="28"/>
                                        </p:tgtEl>
                                      </p:cBhvr>
                                      <p:by x="10000" y="10000"/>
                                    </p:animScale>
                                  </p:childTnLst>
                                </p:cTn>
                              </p:par>
                              <p:par>
                                <p:cTn id="51" presetID="35" presetClass="path" presetSubtype="0" accel="50000" decel="50000" fill="hold" nodeType="withEffect">
                                  <p:stCondLst>
                                    <p:cond delay="0"/>
                                  </p:stCondLst>
                                  <p:childTnLst>
                                    <p:animMotion origin="layout" path="M -0.00443 0.00324 L -0.11159 0.00324 " pathEditMode="relative" rAng="0" ptsTypes="AA">
                                      <p:cBhvr>
                                        <p:cTn id="52" dur="3000" fill="hold"/>
                                        <p:tgtEl>
                                          <p:spTgt spid="28"/>
                                        </p:tgtEl>
                                        <p:attrNameLst>
                                          <p:attrName>ppt_x</p:attrName>
                                          <p:attrName>ppt_y</p:attrName>
                                        </p:attrNameLst>
                                      </p:cBhvr>
                                      <p:rCtr x="-5365" y="0"/>
                                    </p:animMotion>
                                  </p:childTnLst>
                                </p:cTn>
                              </p:par>
                              <p:par>
                                <p:cTn id="53" presetID="10" presetClass="exit" presetSubtype="0" fill="hold" nodeType="withEffect">
                                  <p:stCondLst>
                                    <p:cond delay="5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6" presetClass="emph" presetSubtype="0" fill="hold" nodeType="withEffect">
                                  <p:stCondLst>
                                    <p:cond delay="0"/>
                                  </p:stCondLst>
                                  <p:childTnLst>
                                    <p:animScale>
                                      <p:cBhvr>
                                        <p:cTn id="57" dur="2000" fill="hold"/>
                                        <p:tgtEl>
                                          <p:spTgt spid="68"/>
                                        </p:tgtEl>
                                      </p:cBhvr>
                                      <p:by x="10000" y="10000"/>
                                    </p:animScale>
                                  </p:childTnLst>
                                </p:cTn>
                              </p:par>
                              <p:par>
                                <p:cTn id="58" presetID="10" presetClass="entr" presetSubtype="0" fill="hold" nodeType="withEffect">
                                  <p:stCondLst>
                                    <p:cond delay="150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P spid="63" grpId="0"/>
      <p:bldP spid="65" grpId="0"/>
      <p:bldP spid="70" grpId="0"/>
      <p:bldP spid="9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Immediate-release tablet</a:t>
            </a:r>
          </a:p>
          <a:p>
            <a:r>
              <a:rPr lang="en-US" dirty="0"/>
              <a:t>Sustained-release capsule</a:t>
            </a:r>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Musculoskeletal injury</a:t>
            </a:r>
          </a:p>
          <a:p>
            <a:r>
              <a:rPr lang="en-US" dirty="0"/>
              <a:t>TMJ disorders</a:t>
            </a:r>
          </a:p>
        </p:txBody>
      </p:sp>
    </p:spTree>
    <p:extLst>
      <p:ext uri="{BB962C8B-B14F-4D97-AF65-F5344CB8AC3E}">
        <p14:creationId xmlns:p14="http://schemas.microsoft.com/office/powerpoint/2010/main" val="2017289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Baclofen</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3564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Cube 124">
            <a:extLst>
              <a:ext uri="{FF2B5EF4-FFF2-40B4-BE49-F238E27FC236}">
                <a16:creationId xmlns:a16="http://schemas.microsoft.com/office/drawing/2014/main" id="{48AE342C-2731-412C-9817-F0073F11908C}"/>
              </a:ext>
            </a:extLst>
          </p:cNvPr>
          <p:cNvSpPr/>
          <p:nvPr/>
        </p:nvSpPr>
        <p:spPr>
          <a:xfrm>
            <a:off x="4741271" y="403792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7575" y="-98317"/>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1802808" y="749174"/>
            <a:ext cx="3211254" cy="369332"/>
          </a:xfrm>
          <a:prstGeom prst="rect">
            <a:avLst/>
          </a:prstGeom>
          <a:noFill/>
        </p:spPr>
        <p:txBody>
          <a:bodyPr wrap="square" rtlCol="0">
            <a:spAutoFit/>
          </a:bodyPr>
          <a:lstStyle/>
          <a:p>
            <a:r>
              <a:rPr lang="en-US" b="1" dirty="0">
                <a:latin typeface="Ink Free" panose="03080402000500000000" pitchFamily="66" charset="0"/>
              </a:rPr>
              <a:t>Pre-synaptic Motor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1490966" y="6178424"/>
            <a:ext cx="3316673" cy="369332"/>
          </a:xfrm>
          <a:prstGeom prst="rect">
            <a:avLst/>
          </a:prstGeom>
          <a:noFill/>
        </p:spPr>
        <p:txBody>
          <a:bodyPr wrap="square" rtlCol="0">
            <a:spAutoFit/>
          </a:bodyPr>
          <a:lstStyle/>
          <a:p>
            <a:r>
              <a:rPr lang="en-US" b="1" dirty="0">
                <a:latin typeface="Ink Free" panose="03080402000500000000" pitchFamily="66" charset="0"/>
              </a:rPr>
              <a:t>Post-synaptic Motor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660400" y="1599803"/>
            <a:ext cx="3516120" cy="369332"/>
          </a:xfrm>
          <a:prstGeom prst="rect">
            <a:avLst/>
          </a:prstGeom>
          <a:noFill/>
        </p:spPr>
        <p:txBody>
          <a:bodyPr wrap="square" rtlCol="0">
            <a:spAutoFit/>
          </a:bodyPr>
          <a:lstStyle/>
          <a:p>
            <a:r>
              <a:rPr lang="en-US" b="1" dirty="0">
                <a:latin typeface="Ink Free" panose="03080402000500000000" pitchFamily="66" charset="0"/>
              </a:rPr>
              <a:t>Excitatory 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351715" y="1572456"/>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stCxn id="6" idx="4"/>
            <a:endCxn id="70" idx="1"/>
          </p:cNvCxnSpPr>
          <p:nvPr/>
        </p:nvCxnSpPr>
        <p:spPr>
          <a:xfrm>
            <a:off x="6839387" y="1597840"/>
            <a:ext cx="512328" cy="159282"/>
          </a:xfrm>
          <a:prstGeom prst="line">
            <a:avLst/>
          </a:prstGeom>
          <a:ln w="38100"/>
        </p:spPr>
        <p:style>
          <a:lnRef idx="1">
            <a:schemeClr val="dk1"/>
          </a:lnRef>
          <a:fillRef idx="0">
            <a:schemeClr val="dk1"/>
          </a:fillRef>
          <a:effectRef idx="0">
            <a:schemeClr val="dk1"/>
          </a:effectRef>
          <a:fontRef idx="minor">
            <a:schemeClr val="tx1"/>
          </a:fontRef>
        </p:style>
      </p:cxnSp>
      <p:sp>
        <p:nvSpPr>
          <p:cNvPr id="74" name="Freeform: Shape 73">
            <a:extLst>
              <a:ext uri="{FF2B5EF4-FFF2-40B4-BE49-F238E27FC236}">
                <a16:creationId xmlns:a16="http://schemas.microsoft.com/office/drawing/2014/main" id="{77F96BE1-60A4-49C0-9DB8-35E06C9E3CAB}"/>
              </a:ext>
            </a:extLst>
          </p:cNvPr>
          <p:cNvSpPr/>
          <p:nvPr/>
        </p:nvSpPr>
        <p:spPr>
          <a:xfrm rot="5400000">
            <a:off x="9105078" y="2257219"/>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CFC0BBF-BA03-4000-9318-51CAA99973E1}"/>
              </a:ext>
            </a:extLst>
          </p:cNvPr>
          <p:cNvSpPr txBox="1"/>
          <p:nvPr/>
        </p:nvSpPr>
        <p:spPr>
          <a:xfrm>
            <a:off x="8553378" y="5809092"/>
            <a:ext cx="3316673" cy="369332"/>
          </a:xfrm>
          <a:prstGeom prst="rect">
            <a:avLst/>
          </a:prstGeom>
          <a:noFill/>
        </p:spPr>
        <p:txBody>
          <a:bodyPr wrap="square" rtlCol="0">
            <a:spAutoFit/>
          </a:bodyPr>
          <a:lstStyle/>
          <a:p>
            <a:r>
              <a:rPr lang="en-US" b="1" dirty="0">
                <a:latin typeface="Ink Free" panose="03080402000500000000" pitchFamily="66" charset="0"/>
              </a:rPr>
              <a:t>Inhibitory Interneuron</a:t>
            </a:r>
          </a:p>
        </p:txBody>
      </p:sp>
      <p:cxnSp>
        <p:nvCxnSpPr>
          <p:cNvPr id="76" name="Straight Connector 75">
            <a:extLst>
              <a:ext uri="{FF2B5EF4-FFF2-40B4-BE49-F238E27FC236}">
                <a16:creationId xmlns:a16="http://schemas.microsoft.com/office/drawing/2014/main" id="{C4A7E725-FD90-4189-8AE7-57080FD9B6CA}"/>
              </a:ext>
            </a:extLst>
          </p:cNvPr>
          <p:cNvCxnSpPr>
            <a:cxnSpLocks/>
          </p:cNvCxnSpPr>
          <p:nvPr/>
        </p:nvCxnSpPr>
        <p:spPr>
          <a:xfrm flipV="1">
            <a:off x="9864671" y="5522504"/>
            <a:ext cx="0" cy="312608"/>
          </a:xfrm>
          <a:prstGeom prst="line">
            <a:avLst/>
          </a:prstGeom>
          <a:ln w="38100"/>
        </p:spPr>
        <p:style>
          <a:lnRef idx="1">
            <a:schemeClr val="dk1"/>
          </a:lnRef>
          <a:fillRef idx="0">
            <a:schemeClr val="dk1"/>
          </a:fillRef>
          <a:effectRef idx="0">
            <a:schemeClr val="dk1"/>
          </a:effectRef>
          <a:fontRef idx="minor">
            <a:schemeClr val="tx1"/>
          </a:fontRef>
        </p:style>
      </p:cxnSp>
      <p:sp>
        <p:nvSpPr>
          <p:cNvPr id="79" name="Cube 78">
            <a:extLst>
              <a:ext uri="{FF2B5EF4-FFF2-40B4-BE49-F238E27FC236}">
                <a16:creationId xmlns:a16="http://schemas.microsoft.com/office/drawing/2014/main" id="{A63A317A-0FB8-4C95-95A0-0EBA7ED1363D}"/>
              </a:ext>
            </a:extLst>
          </p:cNvPr>
          <p:cNvSpPr/>
          <p:nvPr/>
        </p:nvSpPr>
        <p:spPr>
          <a:xfrm rot="7730795">
            <a:off x="6771153" y="227481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rgbClr val="7030A0"/>
          </a:solidFill>
          <a:ln w="38100">
            <a:solidFill>
              <a:srgbClr val="002060"/>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79">
            <a:extLst>
              <a:ext uri="{FF2B5EF4-FFF2-40B4-BE49-F238E27FC236}">
                <a16:creationId xmlns:a16="http://schemas.microsoft.com/office/drawing/2014/main" id="{826C1DF8-32FD-4343-83FA-6278566DD390}"/>
              </a:ext>
            </a:extLst>
          </p:cNvPr>
          <p:cNvSpPr/>
          <p:nvPr/>
        </p:nvSpPr>
        <p:spPr>
          <a:xfrm rot="3511170">
            <a:off x="6651823" y="4370086"/>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rgbClr val="7030A0"/>
          </a:solidFill>
          <a:ln w="38100">
            <a:solidFill>
              <a:srgbClr val="002060"/>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B87F34D7-1702-43AC-A380-DBCC413CDF32}"/>
              </a:ext>
            </a:extLst>
          </p:cNvPr>
          <p:cNvCxnSpPr>
            <a:cxnSpLocks/>
          </p:cNvCxnSpPr>
          <p:nvPr/>
        </p:nvCxnSpPr>
        <p:spPr>
          <a:xfrm>
            <a:off x="7169245" y="2795852"/>
            <a:ext cx="182470" cy="454611"/>
          </a:xfrm>
          <a:prstGeom prst="line">
            <a:avLst/>
          </a:prstGeom>
          <a:ln w="38100"/>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D40F5BD9-407B-46A8-A0F2-C0BDD131B619}"/>
              </a:ext>
            </a:extLst>
          </p:cNvPr>
          <p:cNvSpPr txBox="1"/>
          <p:nvPr/>
        </p:nvSpPr>
        <p:spPr>
          <a:xfrm>
            <a:off x="6528156" y="3228548"/>
            <a:ext cx="1922048"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GABA</a:t>
            </a:r>
            <a:r>
              <a:rPr lang="en-US" b="1" baseline="-25000" dirty="0">
                <a:latin typeface="Ink Free" panose="03080402000500000000" pitchFamily="66" charset="0"/>
                <a:sym typeface="Symbol" panose="05050102010706020507" pitchFamily="18" charset="2"/>
              </a:rPr>
              <a:t>B</a:t>
            </a:r>
            <a:r>
              <a:rPr lang="en-US" b="1" dirty="0">
                <a:latin typeface="Ink Free" panose="03080402000500000000" pitchFamily="66" charset="0"/>
                <a:sym typeface="Symbol" panose="05050102010706020507" pitchFamily="18" charset="2"/>
              </a:rPr>
              <a:t> Receptor</a:t>
            </a:r>
            <a:endParaRPr lang="en-US" b="1" dirty="0">
              <a:latin typeface="Ink Free" panose="03080402000500000000" pitchFamily="66" charset="0"/>
            </a:endParaRPr>
          </a:p>
        </p:txBody>
      </p:sp>
      <p:cxnSp>
        <p:nvCxnSpPr>
          <p:cNvPr id="84" name="Straight Connector 83">
            <a:extLst>
              <a:ext uri="{FF2B5EF4-FFF2-40B4-BE49-F238E27FC236}">
                <a16:creationId xmlns:a16="http://schemas.microsoft.com/office/drawing/2014/main" id="{E50C9579-9B50-4A84-A9C8-F2AAB7792797}"/>
              </a:ext>
            </a:extLst>
          </p:cNvPr>
          <p:cNvCxnSpPr>
            <a:cxnSpLocks/>
          </p:cNvCxnSpPr>
          <p:nvPr/>
        </p:nvCxnSpPr>
        <p:spPr>
          <a:xfrm flipH="1">
            <a:off x="7095551" y="3648134"/>
            <a:ext cx="332397" cy="694894"/>
          </a:xfrm>
          <a:prstGeom prst="line">
            <a:avLst/>
          </a:prstGeom>
          <a:ln w="38100"/>
        </p:spPr>
        <p:style>
          <a:lnRef idx="1">
            <a:schemeClr val="dk1"/>
          </a:lnRef>
          <a:fillRef idx="0">
            <a:schemeClr val="dk1"/>
          </a:fillRef>
          <a:effectRef idx="0">
            <a:schemeClr val="dk1"/>
          </a:effectRef>
          <a:fontRef idx="minor">
            <a:schemeClr val="tx1"/>
          </a:fontRef>
        </p:style>
      </p:cxnSp>
      <p:sp>
        <p:nvSpPr>
          <p:cNvPr id="106" name="Oval 105">
            <a:extLst>
              <a:ext uri="{FF2B5EF4-FFF2-40B4-BE49-F238E27FC236}">
                <a16:creationId xmlns:a16="http://schemas.microsoft.com/office/drawing/2014/main" id="{C7573B7A-4ADB-4695-A286-5A8A8C2D0CB4}"/>
              </a:ext>
            </a:extLst>
          </p:cNvPr>
          <p:cNvSpPr/>
          <p:nvPr/>
        </p:nvSpPr>
        <p:spPr>
          <a:xfrm>
            <a:off x="9755690" y="2930234"/>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F617E741-DF06-41FF-AA30-E030A122AB16}"/>
              </a:ext>
            </a:extLst>
          </p:cNvPr>
          <p:cNvSpPr/>
          <p:nvPr/>
        </p:nvSpPr>
        <p:spPr>
          <a:xfrm rot="4758099">
            <a:off x="9639743" y="3292740"/>
            <a:ext cx="208721" cy="98140"/>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ACFD960-5D6C-4647-9397-DD4374EEBD26}"/>
              </a:ext>
            </a:extLst>
          </p:cNvPr>
          <p:cNvGrpSpPr/>
          <p:nvPr/>
        </p:nvGrpSpPr>
        <p:grpSpPr>
          <a:xfrm>
            <a:off x="10330430" y="3413214"/>
            <a:ext cx="746567" cy="746567"/>
            <a:chOff x="5075498" y="1093808"/>
            <a:chExt cx="746567" cy="746567"/>
          </a:xfrm>
        </p:grpSpPr>
        <p:sp>
          <p:nvSpPr>
            <p:cNvPr id="87" name="Oval 86">
              <a:extLst>
                <a:ext uri="{FF2B5EF4-FFF2-40B4-BE49-F238E27FC236}">
                  <a16:creationId xmlns:a16="http://schemas.microsoft.com/office/drawing/2014/main" id="{C12B1E86-C91A-4030-AA11-BEA96053905A}"/>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B0EBFD5-7D3F-461F-8A13-4A79028FC79B}"/>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F332513-A0CC-409A-BCB7-79C52110477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5FB73C46-EC46-4039-A23E-73827332B37A}"/>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3ADA8E1-C791-4E61-8141-631BCD37241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CBE4E45-9DCC-47BC-A535-B0754CE35787}"/>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E92B36F-672B-431A-837B-16B4E3DFAAB8}"/>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2D4A4AF-2ABD-4780-B1EE-7328F8F0C7A2}"/>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B016C235-67EB-44EC-83F9-7F5BF3433F30}"/>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4CD3961E-EA75-4286-A334-518A01734DE9}"/>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66E5000-F027-4E6E-BB1F-F93864B499EC}"/>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EADE774-B67C-4253-B628-AC4A5CCBF0C2}"/>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AC09B17-8826-4FCD-9A4A-6FD24636EC08}"/>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0912AE5-5332-4E18-BAEC-E991164ED367}"/>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7A17A15C-ADF2-4A04-BA06-E859A682EDFC}"/>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DFBED75-7F15-402D-9316-F3A419D1F638}"/>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82C2F30-14C7-4B18-805B-4EB961C2489E}"/>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1401134B-9CAC-41C0-92BF-BC5BD580BF18}"/>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TextBox 125">
            <a:extLst>
              <a:ext uri="{FF2B5EF4-FFF2-40B4-BE49-F238E27FC236}">
                <a16:creationId xmlns:a16="http://schemas.microsoft.com/office/drawing/2014/main" id="{44604A0C-1BC0-42A6-B8A2-8D3C290BA0A7}"/>
              </a:ext>
            </a:extLst>
          </p:cNvPr>
          <p:cNvSpPr txBox="1"/>
          <p:nvPr/>
        </p:nvSpPr>
        <p:spPr>
          <a:xfrm>
            <a:off x="0" y="4042134"/>
            <a:ext cx="4183344" cy="369332"/>
          </a:xfrm>
          <a:prstGeom prst="rect">
            <a:avLst/>
          </a:prstGeom>
          <a:noFill/>
        </p:spPr>
        <p:txBody>
          <a:bodyPr wrap="square" rtlCol="0">
            <a:spAutoFit/>
          </a:bodyPr>
          <a:lstStyle/>
          <a:p>
            <a:pPr algn="r"/>
            <a:r>
              <a:rPr lang="en-US" b="1" dirty="0">
                <a:latin typeface="Ink Free" panose="03080402000500000000" pitchFamily="66" charset="0"/>
              </a:rPr>
              <a:t>Excitatory Neurotransmitter Receptor</a:t>
            </a:r>
          </a:p>
        </p:txBody>
      </p:sp>
      <p:cxnSp>
        <p:nvCxnSpPr>
          <p:cNvPr id="127" name="Straight Connector 126">
            <a:extLst>
              <a:ext uri="{FF2B5EF4-FFF2-40B4-BE49-F238E27FC236}">
                <a16:creationId xmlns:a16="http://schemas.microsoft.com/office/drawing/2014/main" id="{D6664E3E-34C7-4114-9562-69C1FF36EA1A}"/>
              </a:ext>
            </a:extLst>
          </p:cNvPr>
          <p:cNvCxnSpPr>
            <a:cxnSpLocks/>
          </p:cNvCxnSpPr>
          <p:nvPr/>
        </p:nvCxnSpPr>
        <p:spPr>
          <a:xfrm flipV="1">
            <a:off x="4117425" y="4155515"/>
            <a:ext cx="571608" cy="114096"/>
          </a:xfrm>
          <a:prstGeom prst="line">
            <a:avLst/>
          </a:prstGeom>
          <a:ln w="38100"/>
        </p:spPr>
        <p:style>
          <a:lnRef idx="1">
            <a:schemeClr val="dk1"/>
          </a:lnRef>
          <a:fillRef idx="0">
            <a:schemeClr val="dk1"/>
          </a:fillRef>
          <a:effectRef idx="0">
            <a:schemeClr val="dk1"/>
          </a:effectRef>
          <a:fontRef idx="minor">
            <a:schemeClr val="tx1"/>
          </a:fontRef>
        </p:style>
      </p:cxnSp>
      <p:sp>
        <p:nvSpPr>
          <p:cNvPr id="107" name="Oval 106">
            <a:extLst>
              <a:ext uri="{FF2B5EF4-FFF2-40B4-BE49-F238E27FC236}">
                <a16:creationId xmlns:a16="http://schemas.microsoft.com/office/drawing/2014/main" id="{E5589BFD-493A-48C8-9888-55242D7815AE}"/>
              </a:ext>
            </a:extLst>
          </p:cNvPr>
          <p:cNvSpPr/>
          <p:nvPr/>
        </p:nvSpPr>
        <p:spPr>
          <a:xfrm>
            <a:off x="9957959" y="30491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8C3C0C7C-A0ED-4C7B-90BD-6E94B75F541F}"/>
              </a:ext>
            </a:extLst>
          </p:cNvPr>
          <p:cNvSpPr/>
          <p:nvPr/>
        </p:nvSpPr>
        <p:spPr>
          <a:xfrm>
            <a:off x="10237499" y="317705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06C64AB1-387D-416E-A01C-F245025039D6}"/>
              </a:ext>
            </a:extLst>
          </p:cNvPr>
          <p:cNvSpPr/>
          <p:nvPr/>
        </p:nvSpPr>
        <p:spPr>
          <a:xfrm>
            <a:off x="10262759" y="3353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B0F3B4E-0782-4F3A-AC6A-422859DDDA65}"/>
              </a:ext>
            </a:extLst>
          </p:cNvPr>
          <p:cNvSpPr/>
          <p:nvPr/>
        </p:nvSpPr>
        <p:spPr>
          <a:xfrm>
            <a:off x="9887386" y="318846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46126F8-1A43-49E7-9F02-3C6403BD6176}"/>
              </a:ext>
            </a:extLst>
          </p:cNvPr>
          <p:cNvSpPr/>
          <p:nvPr/>
        </p:nvSpPr>
        <p:spPr>
          <a:xfrm>
            <a:off x="10026103" y="33082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1D2AF14C-A866-4F7D-B14C-7106BA6612A5}"/>
              </a:ext>
            </a:extLst>
          </p:cNvPr>
          <p:cNvSpPr/>
          <p:nvPr/>
        </p:nvSpPr>
        <p:spPr>
          <a:xfrm>
            <a:off x="10128973" y="29790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46E8AE5D-B3CD-4845-B3E3-9F3FF708A797}"/>
              </a:ext>
            </a:extLst>
          </p:cNvPr>
          <p:cNvSpPr/>
          <p:nvPr/>
        </p:nvSpPr>
        <p:spPr>
          <a:xfrm>
            <a:off x="10110358" y="34606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1FB6EE4E-F4BA-493D-B2A8-DFFC00CDBFD6}"/>
              </a:ext>
            </a:extLst>
          </p:cNvPr>
          <p:cNvSpPr/>
          <p:nvPr/>
        </p:nvSpPr>
        <p:spPr>
          <a:xfrm>
            <a:off x="10110359" y="32112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08F97590-7785-4AD8-8024-244E3429E91C}"/>
              </a:ext>
            </a:extLst>
          </p:cNvPr>
          <p:cNvSpPr/>
          <p:nvPr/>
        </p:nvSpPr>
        <p:spPr>
          <a:xfrm>
            <a:off x="10079389" y="30988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9664B1C-7B0D-4CEB-AE74-D2D2719D344D}"/>
              </a:ext>
            </a:extLst>
          </p:cNvPr>
          <p:cNvSpPr/>
          <p:nvPr/>
        </p:nvSpPr>
        <p:spPr>
          <a:xfrm>
            <a:off x="10141329" y="334494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24C06E0C-63AD-4ECC-A71B-5D1C0AD18E9F}"/>
              </a:ext>
            </a:extLst>
          </p:cNvPr>
          <p:cNvSpPr/>
          <p:nvPr/>
        </p:nvSpPr>
        <p:spPr>
          <a:xfrm>
            <a:off x="9803944" y="330256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B7CFD2E-FA6F-4C40-8A20-24C075A53F67}"/>
              </a:ext>
            </a:extLst>
          </p:cNvPr>
          <p:cNvSpPr/>
          <p:nvPr/>
        </p:nvSpPr>
        <p:spPr>
          <a:xfrm>
            <a:off x="9926375" y="3369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1500D1C1-CDDD-4C34-B6A2-EFD72B4686D3}"/>
              </a:ext>
            </a:extLst>
          </p:cNvPr>
          <p:cNvSpPr/>
          <p:nvPr/>
        </p:nvSpPr>
        <p:spPr>
          <a:xfrm>
            <a:off x="10258689" y="305079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4AC93A9-E597-49D0-B3A3-20CFE0B9C0C1}"/>
              </a:ext>
            </a:extLst>
          </p:cNvPr>
          <p:cNvSpPr/>
          <p:nvPr/>
        </p:nvSpPr>
        <p:spPr>
          <a:xfrm>
            <a:off x="10354036" y="324954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0788107-9727-4795-94C0-F4FD26C9A510}"/>
              </a:ext>
            </a:extLst>
          </p:cNvPr>
          <p:cNvSpPr/>
          <p:nvPr/>
        </p:nvSpPr>
        <p:spPr>
          <a:xfrm>
            <a:off x="10248702" y="348511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D9730CED-B2E2-4919-B614-5F225AF2D1BB}"/>
              </a:ext>
            </a:extLst>
          </p:cNvPr>
          <p:cNvSpPr/>
          <p:nvPr/>
        </p:nvSpPr>
        <p:spPr>
          <a:xfrm>
            <a:off x="9972013" y="34925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68821DD-EA14-44F9-831B-EC0F43E38E8B}"/>
              </a:ext>
            </a:extLst>
          </p:cNvPr>
          <p:cNvSpPr/>
          <p:nvPr/>
        </p:nvSpPr>
        <p:spPr>
          <a:xfrm>
            <a:off x="9998872" y="3181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raphic 130" descr="Badge Follow with solid fill">
            <a:extLst>
              <a:ext uri="{FF2B5EF4-FFF2-40B4-BE49-F238E27FC236}">
                <a16:creationId xmlns:a16="http://schemas.microsoft.com/office/drawing/2014/main" id="{A41091BA-E63A-444A-AC73-F047EE2A33DA}"/>
              </a:ext>
            </a:extLst>
          </p:cNvPr>
          <p:cNvSpPr/>
          <p:nvPr/>
        </p:nvSpPr>
        <p:spPr>
          <a:xfrm>
            <a:off x="4854765" y="4654843"/>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136" name="Graphic 134" descr="Badge Unfollow with solid fill">
            <a:extLst>
              <a:ext uri="{FF2B5EF4-FFF2-40B4-BE49-F238E27FC236}">
                <a16:creationId xmlns:a16="http://schemas.microsoft.com/office/drawing/2014/main" id="{4F112A9C-D4D7-4FCA-A5A6-A9FD73D71FD7}"/>
              </a:ext>
            </a:extLst>
          </p:cNvPr>
          <p:cNvSpPr/>
          <p:nvPr/>
        </p:nvSpPr>
        <p:spPr>
          <a:xfrm>
            <a:off x="6096000" y="4616748"/>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4 h 311353"/>
              <a:gd name="connsiteX5" fmla="*/ 155795 w 311353"/>
              <a:gd name="connsiteY5" fmla="*/ 0 h 311353"/>
              <a:gd name="connsiteX6" fmla="*/ 155676 w 311353"/>
              <a:gd name="connsiteY6" fmla="*/ 0 h 311353"/>
              <a:gd name="connsiteX7" fmla="*/ 227897 w 311353"/>
              <a:gd name="connsiteY7" fmla="*/ 169535 h 311353"/>
              <a:gd name="connsiteX8" fmla="*/ 83456 w 311353"/>
              <a:gd name="connsiteY8" fmla="*/ 169535 h 311353"/>
              <a:gd name="connsiteX9" fmla="*/ 83456 w 311353"/>
              <a:gd name="connsiteY9" fmla="*/ 141826 h 311353"/>
              <a:gd name="connsiteX10" fmla="*/ 227897 w 311353"/>
              <a:gd name="connsiteY10" fmla="*/ 141826 h 311353"/>
              <a:gd name="connsiteX11" fmla="*/ 227897 w 311353"/>
              <a:gd name="connsiteY11"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353" h="311353" fill="none" extrusionOk="0">
                <a:moveTo>
                  <a:pt x="155676" y="0"/>
                </a:moveTo>
                <a:cubicBezTo>
                  <a:pt x="61896" y="-15390"/>
                  <a:pt x="24077" y="64231"/>
                  <a:pt x="0" y="155676"/>
                </a:cubicBezTo>
                <a:cubicBezTo>
                  <a:pt x="-1609" y="240771"/>
                  <a:pt x="69794" y="318743"/>
                  <a:pt x="155676" y="311353"/>
                </a:cubicBezTo>
                <a:cubicBezTo>
                  <a:pt x="249848" y="318452"/>
                  <a:pt x="309059" y="243208"/>
                  <a:pt x="311353" y="155676"/>
                </a:cubicBezTo>
                <a:cubicBezTo>
                  <a:pt x="311352" y="155669"/>
                  <a:pt x="311353" y="155669"/>
                  <a:pt x="311353" y="155664"/>
                </a:cubicBezTo>
                <a:cubicBezTo>
                  <a:pt x="313126" y="71203"/>
                  <a:pt x="243228" y="20437"/>
                  <a:pt x="155795" y="0"/>
                </a:cubicBezTo>
                <a:cubicBezTo>
                  <a:pt x="155759" y="4"/>
                  <a:pt x="155701" y="-2"/>
                  <a:pt x="155676" y="0"/>
                </a:cubicBezTo>
                <a:close/>
                <a:moveTo>
                  <a:pt x="227897" y="169535"/>
                </a:moveTo>
                <a:cubicBezTo>
                  <a:pt x="171810" y="181453"/>
                  <a:pt x="126453" y="169482"/>
                  <a:pt x="83456" y="169535"/>
                </a:cubicBezTo>
                <a:cubicBezTo>
                  <a:pt x="81918" y="157661"/>
                  <a:pt x="86423" y="147976"/>
                  <a:pt x="83456" y="141826"/>
                </a:cubicBezTo>
                <a:cubicBezTo>
                  <a:pt x="132499" y="134304"/>
                  <a:pt x="177049" y="144110"/>
                  <a:pt x="227897" y="141826"/>
                </a:cubicBezTo>
                <a:cubicBezTo>
                  <a:pt x="229867" y="152218"/>
                  <a:pt x="224700" y="160533"/>
                  <a:pt x="227897" y="169535"/>
                </a:cubicBezTo>
                <a:close/>
              </a:path>
              <a:path w="311353" h="311353" stroke="0" extrusionOk="0">
                <a:moveTo>
                  <a:pt x="155676" y="0"/>
                </a:moveTo>
                <a:cubicBezTo>
                  <a:pt x="83384" y="424"/>
                  <a:pt x="-5848" y="57419"/>
                  <a:pt x="0" y="155676"/>
                </a:cubicBezTo>
                <a:cubicBezTo>
                  <a:pt x="-16205" y="228677"/>
                  <a:pt x="73689" y="314402"/>
                  <a:pt x="155676" y="311353"/>
                </a:cubicBezTo>
                <a:cubicBezTo>
                  <a:pt x="243708" y="306734"/>
                  <a:pt x="315823" y="247129"/>
                  <a:pt x="311353" y="155676"/>
                </a:cubicBezTo>
                <a:cubicBezTo>
                  <a:pt x="311353" y="155671"/>
                  <a:pt x="311354" y="155669"/>
                  <a:pt x="311353" y="155664"/>
                </a:cubicBezTo>
                <a:cubicBezTo>
                  <a:pt x="310163" y="77265"/>
                  <a:pt x="258155" y="15911"/>
                  <a:pt x="155795" y="0"/>
                </a:cubicBezTo>
                <a:cubicBezTo>
                  <a:pt x="155767" y="0"/>
                  <a:pt x="155729" y="-1"/>
                  <a:pt x="155676" y="0"/>
                </a:cubicBezTo>
                <a:close/>
                <a:moveTo>
                  <a:pt x="227897" y="169535"/>
                </a:moveTo>
                <a:cubicBezTo>
                  <a:pt x="196498" y="173401"/>
                  <a:pt x="142763" y="156409"/>
                  <a:pt x="83456" y="169535"/>
                </a:cubicBezTo>
                <a:cubicBezTo>
                  <a:pt x="81484" y="155736"/>
                  <a:pt x="86247" y="151356"/>
                  <a:pt x="83456" y="141826"/>
                </a:cubicBezTo>
                <a:cubicBezTo>
                  <a:pt x="139423" y="140475"/>
                  <a:pt x="181225" y="148613"/>
                  <a:pt x="227897" y="141826"/>
                </a:cubicBezTo>
                <a:cubicBezTo>
                  <a:pt x="229324" y="147501"/>
                  <a:pt x="226572" y="158084"/>
                  <a:pt x="227897" y="169535"/>
                </a:cubicBezTo>
                <a:close/>
              </a:path>
            </a:pathLst>
          </a:custGeom>
          <a:solidFill>
            <a:srgbClr val="7030A0"/>
          </a:solidFill>
          <a:ln w="38100" cap="flat">
            <a:solidFill>
              <a:srgbClr val="002060"/>
            </a:solidFill>
            <a:prstDash val="solid"/>
            <a:miter/>
            <a:extLst>
              <a:ext uri="{C807C97D-BFC1-408E-A445-0C87EB9F89A2}">
                <ask:lineSketchStyleProps xmlns:ask="http://schemas.microsoft.com/office/drawing/2018/sketchyshapes" sd="119332749">
                  <a:custGeom>
                    <a:avLst/>
                    <a:gdLst>
                      <a:gd name="connsiteX0" fmla="*/ 167749 w 335497"/>
                      <a:gd name="connsiteY0" fmla="*/ 0 h 335497"/>
                      <a:gd name="connsiteX1" fmla="*/ 0 w 335497"/>
                      <a:gd name="connsiteY1" fmla="*/ 167749 h 335497"/>
                      <a:gd name="connsiteX2" fmla="*/ 167749 w 335497"/>
                      <a:gd name="connsiteY2" fmla="*/ 335498 h 335497"/>
                      <a:gd name="connsiteX3" fmla="*/ 335498 w 335497"/>
                      <a:gd name="connsiteY3" fmla="*/ 167749 h 335497"/>
                      <a:gd name="connsiteX4" fmla="*/ 335498 w 335497"/>
                      <a:gd name="connsiteY4" fmla="*/ 167736 h 335497"/>
                      <a:gd name="connsiteX5" fmla="*/ 167877 w 335497"/>
                      <a:gd name="connsiteY5" fmla="*/ 0 h 335497"/>
                      <a:gd name="connsiteX6" fmla="*/ 167749 w 335497"/>
                      <a:gd name="connsiteY6" fmla="*/ 0 h 335497"/>
                      <a:gd name="connsiteX7" fmla="*/ 245570 w 335497"/>
                      <a:gd name="connsiteY7" fmla="*/ 182682 h 335497"/>
                      <a:gd name="connsiteX8" fmla="*/ 89928 w 335497"/>
                      <a:gd name="connsiteY8" fmla="*/ 182682 h 335497"/>
                      <a:gd name="connsiteX9" fmla="*/ 89928 w 335497"/>
                      <a:gd name="connsiteY9" fmla="*/ 152824 h 335497"/>
                      <a:gd name="connsiteX10" fmla="*/ 245570 w 335497"/>
                      <a:gd name="connsiteY10" fmla="*/ 152824 h 33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497" h="335497">
                        <a:moveTo>
                          <a:pt x="167749" y="0"/>
                        </a:moveTo>
                        <a:cubicBezTo>
                          <a:pt x="75104" y="0"/>
                          <a:pt x="0" y="75104"/>
                          <a:pt x="0" y="167749"/>
                        </a:cubicBezTo>
                        <a:cubicBezTo>
                          <a:pt x="0" y="260394"/>
                          <a:pt x="75104" y="335498"/>
                          <a:pt x="167749" y="335498"/>
                        </a:cubicBezTo>
                        <a:cubicBezTo>
                          <a:pt x="260394" y="335498"/>
                          <a:pt x="335498" y="260394"/>
                          <a:pt x="335498" y="167749"/>
                        </a:cubicBezTo>
                        <a:cubicBezTo>
                          <a:pt x="335498" y="167744"/>
                          <a:pt x="335498" y="167740"/>
                          <a:pt x="335498" y="167736"/>
                        </a:cubicBezTo>
                        <a:cubicBezTo>
                          <a:pt x="335530" y="75129"/>
                          <a:pt x="260483" y="32"/>
                          <a:pt x="167877" y="0"/>
                        </a:cubicBezTo>
                        <a:cubicBezTo>
                          <a:pt x="167834" y="0"/>
                          <a:pt x="167792" y="0"/>
                          <a:pt x="167749" y="0"/>
                        </a:cubicBezTo>
                        <a:close/>
                        <a:moveTo>
                          <a:pt x="245570" y="182682"/>
                        </a:moveTo>
                        <a:lnTo>
                          <a:pt x="89928" y="182682"/>
                        </a:lnTo>
                        <a:lnTo>
                          <a:pt x="89928" y="152824"/>
                        </a:lnTo>
                        <a:lnTo>
                          <a:pt x="245570" y="152824"/>
                        </a:lnTo>
                        <a:close/>
                      </a:path>
                    </a:pathLst>
                  </a:custGeom>
                  <ask:type>
                    <ask:lineSketchScribble/>
                  </ask:type>
                </ask:lineSketchStyleProps>
              </a:ext>
            </a:extLst>
          </a:ln>
        </p:spPr>
        <p:txBody>
          <a:bodyPr rtlCol="0" anchor="ctr"/>
          <a:lstStyle/>
          <a:p>
            <a:endParaRPr lang="en-US"/>
          </a:p>
        </p:txBody>
      </p:sp>
    </p:spTree>
    <p:extLst>
      <p:ext uri="{BB962C8B-B14F-4D97-AF65-F5344CB8AC3E}">
        <p14:creationId xmlns:p14="http://schemas.microsoft.com/office/powerpoint/2010/main" val="119902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75"/>
                                        </p:tgtEl>
                                      </p:cBhvr>
                                    </p:animEffect>
                                    <p:set>
                                      <p:cBhvr>
                                        <p:cTn id="37" dur="1" fill="hold">
                                          <p:stCondLst>
                                            <p:cond delay="499"/>
                                          </p:stCondLst>
                                        </p:cTn>
                                        <p:tgtEl>
                                          <p:spTgt spid="7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6"/>
                                        </p:tgtEl>
                                      </p:cBhvr>
                                    </p:animEffect>
                                    <p:set>
                                      <p:cBhvr>
                                        <p:cTn id="40" dur="1" fill="hold">
                                          <p:stCondLst>
                                            <p:cond delay="499"/>
                                          </p:stCondLst>
                                        </p:cTn>
                                        <p:tgtEl>
                                          <p:spTgt spid="7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1"/>
                                        </p:tgtEl>
                                      </p:cBhvr>
                                    </p:animEffect>
                                    <p:set>
                                      <p:cBhvr>
                                        <p:cTn id="43" dur="1" fill="hold">
                                          <p:stCondLst>
                                            <p:cond delay="499"/>
                                          </p:stCondLst>
                                        </p:cTn>
                                        <p:tgtEl>
                                          <p:spTgt spid="81"/>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3"/>
                                        </p:tgtEl>
                                      </p:cBhvr>
                                    </p:animEffect>
                                    <p:set>
                                      <p:cBhvr>
                                        <p:cTn id="46" dur="1" fill="hold">
                                          <p:stCondLst>
                                            <p:cond delay="499"/>
                                          </p:stCondLst>
                                        </p:cTn>
                                        <p:tgtEl>
                                          <p:spTgt spid="8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4"/>
                                        </p:tgtEl>
                                      </p:cBhvr>
                                    </p:animEffect>
                                    <p:set>
                                      <p:cBhvr>
                                        <p:cTn id="49" dur="1" fill="hold">
                                          <p:stCondLst>
                                            <p:cond delay="499"/>
                                          </p:stCondLst>
                                        </p:cTn>
                                        <p:tgtEl>
                                          <p:spTgt spid="84"/>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26"/>
                                        </p:tgtEl>
                                      </p:cBhvr>
                                    </p:animEffect>
                                    <p:set>
                                      <p:cBhvr>
                                        <p:cTn id="52" dur="1" fill="hold">
                                          <p:stCondLst>
                                            <p:cond delay="499"/>
                                          </p:stCondLst>
                                        </p:cTn>
                                        <p:tgtEl>
                                          <p:spTgt spid="12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7"/>
                                        </p:tgtEl>
                                      </p:cBhvr>
                                    </p:animEffect>
                                    <p:set>
                                      <p:cBhvr>
                                        <p:cTn id="55" dur="1" fill="hold">
                                          <p:stCondLst>
                                            <p:cond delay="499"/>
                                          </p:stCondLst>
                                        </p:cTn>
                                        <p:tgtEl>
                                          <p:spTgt spid="127"/>
                                        </p:tgtEl>
                                        <p:attrNameLst>
                                          <p:attrName>style.visibility</p:attrName>
                                        </p:attrNameLst>
                                      </p:cBhvr>
                                      <p:to>
                                        <p:strVal val="hidden"/>
                                      </p:to>
                                    </p:set>
                                  </p:childTnLst>
                                </p:cTn>
                              </p:par>
                            </p:childTnLst>
                          </p:cTn>
                        </p:par>
                        <p:par>
                          <p:cTn id="56" fill="hold">
                            <p:stCondLst>
                              <p:cond delay="500"/>
                            </p:stCondLst>
                            <p:childTnLst>
                              <p:par>
                                <p:cTn id="57"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58" dur="2000" fill="hold"/>
                                        <p:tgtEl>
                                          <p:spTgt spid="51"/>
                                        </p:tgtEl>
                                        <p:attrNameLst>
                                          <p:attrName>ppt_x</p:attrName>
                                          <p:attrName>ppt_y</p:attrName>
                                        </p:attrNameLst>
                                      </p:cBhvr>
                                      <p:rCtr x="-3190" y="12153"/>
                                    </p:animMotion>
                                  </p:childTnLst>
                                </p:cTn>
                              </p:par>
                              <p:par>
                                <p:cTn id="59"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60" dur="2000" fill="hold"/>
                                        <p:tgtEl>
                                          <p:spTgt spid="55"/>
                                        </p:tgtEl>
                                        <p:attrNameLst>
                                          <p:attrName>ppt_x</p:attrName>
                                          <p:attrName>ppt_y</p:attrName>
                                        </p:attrNameLst>
                                      </p:cBhvr>
                                      <p:rCtr x="-6237" y="11667"/>
                                    </p:animMotion>
                                  </p:childTnLst>
                                </p:cTn>
                              </p:par>
                              <p:par>
                                <p:cTn id="61"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62" dur="2000" fill="hold"/>
                                        <p:tgtEl>
                                          <p:spTgt spid="60"/>
                                        </p:tgtEl>
                                        <p:attrNameLst>
                                          <p:attrName>ppt_x</p:attrName>
                                          <p:attrName>ppt_y</p:attrName>
                                        </p:attrNameLst>
                                      </p:cBhvr>
                                      <p:rCtr x="-8359" y="11921"/>
                                    </p:animMotion>
                                  </p:childTnLst>
                                </p:cTn>
                              </p:par>
                              <p:par>
                                <p:cTn id="63"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64" dur="2000" fill="hold"/>
                                        <p:tgtEl>
                                          <p:spTgt spid="57"/>
                                        </p:tgtEl>
                                        <p:attrNameLst>
                                          <p:attrName>ppt_x</p:attrName>
                                          <p:attrName>ppt_y</p:attrName>
                                        </p:attrNameLst>
                                      </p:cBhvr>
                                      <p:rCtr x="-7370" y="13611"/>
                                    </p:animMotion>
                                  </p:childTnLst>
                                </p:cTn>
                              </p:par>
                              <p:par>
                                <p:cTn id="65"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66" dur="2000" fill="hold"/>
                                        <p:tgtEl>
                                          <p:spTgt spid="49"/>
                                        </p:tgtEl>
                                        <p:attrNameLst>
                                          <p:attrName>ppt_x</p:attrName>
                                          <p:attrName>ppt_y</p:attrName>
                                        </p:attrNameLst>
                                      </p:cBhvr>
                                      <p:rCtr x="-9388" y="10995"/>
                                    </p:animMotion>
                                  </p:childTnLst>
                                </p:cTn>
                              </p:par>
                              <p:par>
                                <p:cTn id="67"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68" dur="2000" fill="hold"/>
                                        <p:tgtEl>
                                          <p:spTgt spid="58"/>
                                        </p:tgtEl>
                                        <p:attrNameLst>
                                          <p:attrName>ppt_x</p:attrName>
                                          <p:attrName>ppt_y</p:attrName>
                                        </p:attrNameLst>
                                      </p:cBhvr>
                                      <p:rCtr x="-5586" y="7593"/>
                                    </p:animMotion>
                                  </p:childTnLst>
                                </p:cTn>
                              </p:par>
                              <p:par>
                                <p:cTn id="69"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70" dur="2000" fill="hold"/>
                                        <p:tgtEl>
                                          <p:spTgt spid="59"/>
                                        </p:tgtEl>
                                        <p:attrNameLst>
                                          <p:attrName>ppt_x</p:attrName>
                                          <p:attrName>ppt_y</p:attrName>
                                        </p:attrNameLst>
                                      </p:cBhvr>
                                      <p:rCtr x="-4284" y="10023"/>
                                    </p:animMotion>
                                  </p:childTnLst>
                                </p:cTn>
                              </p:par>
                              <p:par>
                                <p:cTn id="71"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72" dur="2000" fill="hold"/>
                                        <p:tgtEl>
                                          <p:spTgt spid="53"/>
                                        </p:tgtEl>
                                        <p:attrNameLst>
                                          <p:attrName>ppt_x</p:attrName>
                                          <p:attrName>ppt_y</p:attrName>
                                        </p:attrNameLst>
                                      </p:cBhvr>
                                      <p:rCtr x="-5586" y="10162"/>
                                    </p:animMotion>
                                  </p:childTnLst>
                                </p:cTn>
                              </p:par>
                              <p:par>
                                <p:cTn id="73"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74" dur="2000" fill="hold"/>
                                        <p:tgtEl>
                                          <p:spTgt spid="56"/>
                                        </p:tgtEl>
                                        <p:attrNameLst>
                                          <p:attrName>ppt_x</p:attrName>
                                          <p:attrName>ppt_y</p:attrName>
                                        </p:attrNameLst>
                                      </p:cBhvr>
                                      <p:rCtr x="-5404" y="8194"/>
                                    </p:animMotion>
                                  </p:childTnLst>
                                </p:cTn>
                              </p:par>
                            </p:childTnLst>
                          </p:cTn>
                        </p:par>
                        <p:par>
                          <p:cTn id="75" fill="hold">
                            <p:stCondLst>
                              <p:cond delay="2500"/>
                            </p:stCondLst>
                            <p:childTnLst>
                              <p:par>
                                <p:cTn id="76" presetID="42" presetClass="path" presetSubtype="0" accel="50000" decel="50000" fill="hold" nodeType="afterEffect">
                                  <p:stCondLst>
                                    <p:cond delay="0"/>
                                  </p:stCondLst>
                                  <p:childTnLst>
                                    <p:animMotion origin="layout" path="M -2.08333E-6 -7.40741E-7 L -0.0414 0.06644 " pathEditMode="relative" rAng="0" ptsTypes="AA">
                                      <p:cBhvr>
                                        <p:cTn id="77" dur="2000" fill="hold"/>
                                        <p:tgtEl>
                                          <p:spTgt spid="26"/>
                                        </p:tgtEl>
                                        <p:attrNameLst>
                                          <p:attrName>ppt_x</p:attrName>
                                          <p:attrName>ppt_y</p:attrName>
                                        </p:attrNameLst>
                                      </p:cBhvr>
                                      <p:rCtr x="-2070" y="3310"/>
                                    </p:animMotion>
                                  </p:childTnLst>
                                </p:cTn>
                              </p:par>
                            </p:childTnLst>
                          </p:cTn>
                        </p:par>
                        <p:par>
                          <p:cTn id="78" fill="hold">
                            <p:stCondLst>
                              <p:cond delay="450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5000"/>
                            </p:stCondLst>
                            <p:childTnLst>
                              <p:par>
                                <p:cTn id="83" presetID="1" presetClass="entr" presetSubtype="0"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5000"/>
                            </p:stCondLst>
                            <p:childTnLst>
                              <p:par>
                                <p:cTn id="122" presetID="42" presetClass="path" presetSubtype="0" accel="50000" decel="50000" fill="hold" grpId="1" nodeType="afterEffect">
                                  <p:stCondLst>
                                    <p:cond delay="0"/>
                                  </p:stCondLst>
                                  <p:childTnLst>
                                    <p:animMotion origin="layout" path="M -1.45833E-6 -3.7037E-6 L 0.02643 0.15926 " pathEditMode="relative" rAng="0" ptsTypes="AA">
                                      <p:cBhvr>
                                        <p:cTn id="123" dur="2000" fill="hold"/>
                                        <p:tgtEl>
                                          <p:spTgt spid="46"/>
                                        </p:tgtEl>
                                        <p:attrNameLst>
                                          <p:attrName>ppt_x</p:attrName>
                                          <p:attrName>ppt_y</p:attrName>
                                        </p:attrNameLst>
                                      </p:cBhvr>
                                      <p:rCtr x="1315" y="7963"/>
                                    </p:animMotion>
                                  </p:childTnLst>
                                </p:cTn>
                              </p:par>
                              <p:par>
                                <p:cTn id="124" presetID="42" presetClass="path" presetSubtype="0" accel="50000" decel="50000" fill="hold" grpId="1" nodeType="withEffect">
                                  <p:stCondLst>
                                    <p:cond delay="0"/>
                                  </p:stCondLst>
                                  <p:childTnLst>
                                    <p:animMotion origin="layout" path="M 2.29167E-6 2.22222E-6 L -0.03021 0.14467 " pathEditMode="relative" rAng="0" ptsTypes="AA">
                                      <p:cBhvr>
                                        <p:cTn id="125" dur="2000" fill="hold"/>
                                        <p:tgtEl>
                                          <p:spTgt spid="45"/>
                                        </p:tgtEl>
                                        <p:attrNameLst>
                                          <p:attrName>ppt_x</p:attrName>
                                          <p:attrName>ppt_y</p:attrName>
                                        </p:attrNameLst>
                                      </p:cBhvr>
                                      <p:rCtr x="-1510" y="7222"/>
                                    </p:animMotion>
                                  </p:childTnLst>
                                </p:cTn>
                              </p:par>
                              <p:par>
                                <p:cTn id="126" presetID="42" presetClass="path" presetSubtype="0" accel="50000" decel="50000" fill="hold" grpId="1" nodeType="withEffect">
                                  <p:stCondLst>
                                    <p:cond delay="0"/>
                                  </p:stCondLst>
                                  <p:childTnLst>
                                    <p:animMotion origin="layout" path="M 4.16667E-7 -4.07407E-6 L -0.00378 0.26829 " pathEditMode="relative" rAng="0" ptsTypes="AA">
                                      <p:cBhvr>
                                        <p:cTn id="127" dur="2000" fill="hold"/>
                                        <p:tgtEl>
                                          <p:spTgt spid="37"/>
                                        </p:tgtEl>
                                        <p:attrNameLst>
                                          <p:attrName>ppt_x</p:attrName>
                                          <p:attrName>ppt_y</p:attrName>
                                        </p:attrNameLst>
                                      </p:cBhvr>
                                      <p:rCtr x="-195" y="13403"/>
                                    </p:animMotion>
                                  </p:childTnLst>
                                </p:cTn>
                              </p:par>
                              <p:par>
                                <p:cTn id="128" presetID="42" presetClass="path" presetSubtype="0" accel="50000" decel="50000" fill="hold" grpId="1" nodeType="withEffect">
                                  <p:stCondLst>
                                    <p:cond delay="0"/>
                                  </p:stCondLst>
                                  <p:childTnLst>
                                    <p:animMotion origin="layout" path="M 4.16667E-7 -4.81481E-6 L -0.0612 0.25672 " pathEditMode="relative" rAng="0" ptsTypes="AA">
                                      <p:cBhvr>
                                        <p:cTn id="129" dur="2000" fill="hold"/>
                                        <p:tgtEl>
                                          <p:spTgt spid="33"/>
                                        </p:tgtEl>
                                        <p:attrNameLst>
                                          <p:attrName>ppt_x</p:attrName>
                                          <p:attrName>ppt_y</p:attrName>
                                        </p:attrNameLst>
                                      </p:cBhvr>
                                      <p:rCtr x="-3060" y="12824"/>
                                    </p:animMotion>
                                  </p:childTnLst>
                                </p:cTn>
                              </p:par>
                              <p:par>
                                <p:cTn id="130" presetID="42" presetClass="path" presetSubtype="0" accel="50000" decel="50000" fill="hold" grpId="1" nodeType="withEffect">
                                  <p:stCondLst>
                                    <p:cond delay="0"/>
                                  </p:stCondLst>
                                  <p:childTnLst>
                                    <p:animMotion origin="layout" path="M -1.45833E-6 2.96296E-6 L -0.07135 0.2331 " pathEditMode="relative" rAng="0" ptsTypes="AA">
                                      <p:cBhvr>
                                        <p:cTn id="131" dur="2000" fill="hold"/>
                                        <p:tgtEl>
                                          <p:spTgt spid="44"/>
                                        </p:tgtEl>
                                        <p:attrNameLst>
                                          <p:attrName>ppt_x</p:attrName>
                                          <p:attrName>ppt_y</p:attrName>
                                        </p:attrNameLst>
                                      </p:cBhvr>
                                      <p:rCtr x="-3568" y="11644"/>
                                    </p:animMotion>
                                  </p:childTnLst>
                                </p:cTn>
                              </p:par>
                              <p:par>
                                <p:cTn id="132" presetID="42" presetClass="path" presetSubtype="0" accel="50000" decel="50000" fill="hold" grpId="1" nodeType="withEffect">
                                  <p:stCondLst>
                                    <p:cond delay="0"/>
                                  </p:stCondLst>
                                  <p:childTnLst>
                                    <p:animMotion origin="layout" path="M 4.58333E-6 3.7037E-7 L 0.03125 0.14398 " pathEditMode="relative" rAng="0" ptsTypes="AA">
                                      <p:cBhvr>
                                        <p:cTn id="133" dur="2000" fill="hold"/>
                                        <p:tgtEl>
                                          <p:spTgt spid="42"/>
                                        </p:tgtEl>
                                        <p:attrNameLst>
                                          <p:attrName>ppt_x</p:attrName>
                                          <p:attrName>ppt_y</p:attrName>
                                        </p:attrNameLst>
                                      </p:cBhvr>
                                      <p:rCtr x="1563" y="7199"/>
                                    </p:animMotion>
                                  </p:childTnLst>
                                </p:cTn>
                              </p:par>
                              <p:par>
                                <p:cTn id="134" presetID="42" presetClass="path" presetSubtype="0" accel="50000" decel="50000" fill="hold" grpId="1" nodeType="withEffect">
                                  <p:stCondLst>
                                    <p:cond delay="0"/>
                                  </p:stCondLst>
                                  <p:childTnLst>
                                    <p:animMotion origin="layout" path="M 1.45833E-6 -1.85185E-6 L 0.0168 0.26667 " pathEditMode="relative" rAng="0" ptsTypes="AA">
                                      <p:cBhvr>
                                        <p:cTn id="135" dur="2000" fill="hold"/>
                                        <p:tgtEl>
                                          <p:spTgt spid="35"/>
                                        </p:tgtEl>
                                        <p:attrNameLst>
                                          <p:attrName>ppt_x</p:attrName>
                                          <p:attrName>ppt_y</p:attrName>
                                        </p:attrNameLst>
                                      </p:cBhvr>
                                      <p:rCtr x="833" y="13333"/>
                                    </p:animMotion>
                                  </p:childTnLst>
                                </p:cTn>
                              </p:par>
                              <p:par>
                                <p:cTn id="136" presetID="42" presetClass="path" presetSubtype="0" accel="50000" decel="50000" fill="hold" grpId="1" nodeType="withEffect">
                                  <p:stCondLst>
                                    <p:cond delay="0"/>
                                  </p:stCondLst>
                                  <p:childTnLst>
                                    <p:animMotion origin="layout" path="M 6.25E-7 2.59259E-6 L 0.06875 0.21759 " pathEditMode="relative" rAng="0" ptsTypes="AA">
                                      <p:cBhvr>
                                        <p:cTn id="137" dur="2000" fill="hold"/>
                                        <p:tgtEl>
                                          <p:spTgt spid="41"/>
                                        </p:tgtEl>
                                        <p:attrNameLst>
                                          <p:attrName>ppt_x</p:attrName>
                                          <p:attrName>ppt_y</p:attrName>
                                        </p:attrNameLst>
                                      </p:cBhvr>
                                      <p:rCtr x="3438" y="10880"/>
                                    </p:animMotion>
                                  </p:childTnLst>
                                </p:cTn>
                              </p:par>
                              <p:par>
                                <p:cTn id="138" presetID="42" presetClass="path" presetSubtype="0" accel="50000" decel="50000" fill="hold" grpId="1" nodeType="withEffect">
                                  <p:stCondLst>
                                    <p:cond delay="0"/>
                                  </p:stCondLst>
                                  <p:childTnLst>
                                    <p:animMotion origin="layout" path="M 3.75E-6 -3.7037E-7 L -0.01029 0.21736 " pathEditMode="relative" rAng="0" ptsTypes="AA">
                                      <p:cBhvr>
                                        <p:cTn id="139" dur="2000" fill="hold"/>
                                        <p:tgtEl>
                                          <p:spTgt spid="32"/>
                                        </p:tgtEl>
                                        <p:attrNameLst>
                                          <p:attrName>ppt_x</p:attrName>
                                          <p:attrName>ppt_y</p:attrName>
                                        </p:attrNameLst>
                                      </p:cBhvr>
                                      <p:rCtr x="-521" y="10856"/>
                                    </p:animMotion>
                                  </p:childTnLst>
                                </p:cTn>
                              </p:par>
                              <p:par>
                                <p:cTn id="140" presetID="42" presetClass="path" presetSubtype="0" accel="50000" decel="50000" fill="hold" grpId="1" nodeType="withEffect">
                                  <p:stCondLst>
                                    <p:cond delay="0"/>
                                  </p:stCondLst>
                                  <p:childTnLst>
                                    <p:animMotion origin="layout" path="M -4.16667E-7 -7.40741E-7 L 0.04193 0.2588 " pathEditMode="relative" rAng="0" ptsTypes="AA">
                                      <p:cBhvr>
                                        <p:cTn id="141" dur="2000" fill="hold"/>
                                        <p:tgtEl>
                                          <p:spTgt spid="34"/>
                                        </p:tgtEl>
                                        <p:attrNameLst>
                                          <p:attrName>ppt_x</p:attrName>
                                          <p:attrName>ppt_y</p:attrName>
                                        </p:attrNameLst>
                                      </p:cBhvr>
                                      <p:rCtr x="2096" y="12940"/>
                                    </p:animMotion>
                                  </p:childTnLst>
                                </p:cTn>
                              </p:par>
                              <p:par>
                                <p:cTn id="142" presetID="42" presetClass="path" presetSubtype="0" accel="50000" decel="50000" fill="hold" grpId="1" nodeType="withEffect">
                                  <p:stCondLst>
                                    <p:cond delay="0"/>
                                  </p:stCondLst>
                                  <p:childTnLst>
                                    <p:animMotion origin="layout" path="M 5E-6 -4.81481E-6 L 0.01667 0.25371 " pathEditMode="relative" rAng="0" ptsTypes="AA">
                                      <p:cBhvr>
                                        <p:cTn id="143" dur="2000" fill="hold"/>
                                        <p:tgtEl>
                                          <p:spTgt spid="47"/>
                                        </p:tgtEl>
                                        <p:attrNameLst>
                                          <p:attrName>ppt_x</p:attrName>
                                          <p:attrName>ppt_y</p:attrName>
                                        </p:attrNameLst>
                                      </p:cBhvr>
                                      <p:rCtr x="833" y="12685"/>
                                    </p:animMotion>
                                  </p:childTnLst>
                                </p:cTn>
                              </p:par>
                              <p:par>
                                <p:cTn id="144" presetID="42" presetClass="path" presetSubtype="0" accel="50000" decel="50000" fill="hold" grpId="1" nodeType="withEffect">
                                  <p:stCondLst>
                                    <p:cond delay="0"/>
                                  </p:stCondLst>
                                  <p:childTnLst>
                                    <p:animMotion origin="layout" path="M 4.16667E-7 -1.48148E-6 L -0.00456 0.18102 " pathEditMode="relative" rAng="0" ptsTypes="AA">
                                      <p:cBhvr>
                                        <p:cTn id="145" dur="2000" fill="hold"/>
                                        <p:tgtEl>
                                          <p:spTgt spid="38"/>
                                        </p:tgtEl>
                                        <p:attrNameLst>
                                          <p:attrName>ppt_x</p:attrName>
                                          <p:attrName>ppt_y</p:attrName>
                                        </p:attrNameLst>
                                      </p:cBhvr>
                                      <p:rCtr x="-234" y="9051"/>
                                    </p:animMotion>
                                  </p:childTnLst>
                                </p:cTn>
                              </p:par>
                              <p:par>
                                <p:cTn id="146" presetID="42" presetClass="path" presetSubtype="0" accel="50000" decel="50000" fill="hold" grpId="1" nodeType="withEffect">
                                  <p:stCondLst>
                                    <p:cond delay="0"/>
                                  </p:stCondLst>
                                  <p:childTnLst>
                                    <p:animMotion origin="layout" path="M 1.04167E-6 -1.85185E-6 L -0.03971 0.29375 " pathEditMode="relative" rAng="0" ptsTypes="AA">
                                      <p:cBhvr>
                                        <p:cTn id="147" dur="2000" fill="hold"/>
                                        <p:tgtEl>
                                          <p:spTgt spid="43"/>
                                        </p:tgtEl>
                                        <p:attrNameLst>
                                          <p:attrName>ppt_x</p:attrName>
                                          <p:attrName>ppt_y</p:attrName>
                                        </p:attrNameLst>
                                      </p:cBhvr>
                                      <p:rCtr x="-1992" y="14676"/>
                                    </p:animMotion>
                                  </p:childTnLst>
                                </p:cTn>
                              </p:par>
                              <p:par>
                                <p:cTn id="148" presetID="42" presetClass="path" presetSubtype="0" accel="50000" decel="50000" fill="hold" grpId="1" nodeType="withEffect">
                                  <p:stCondLst>
                                    <p:cond delay="0"/>
                                  </p:stCondLst>
                                  <p:childTnLst>
                                    <p:animMotion origin="layout" path="M 4.58333E-6 3.7037E-6 L -0.00977 0.26458 " pathEditMode="relative" rAng="0" ptsTypes="AA">
                                      <p:cBhvr>
                                        <p:cTn id="149" dur="2000" fill="hold"/>
                                        <p:tgtEl>
                                          <p:spTgt spid="39"/>
                                        </p:tgtEl>
                                        <p:attrNameLst>
                                          <p:attrName>ppt_x</p:attrName>
                                          <p:attrName>ppt_y</p:attrName>
                                        </p:attrNameLst>
                                      </p:cBhvr>
                                      <p:rCtr x="-495" y="13218"/>
                                    </p:animMotion>
                                  </p:childTnLst>
                                </p:cTn>
                              </p:par>
                              <p:par>
                                <p:cTn id="150" presetID="42" presetClass="path" presetSubtype="0" accel="50000" decel="50000" fill="hold" grpId="1" nodeType="withEffect">
                                  <p:stCondLst>
                                    <p:cond delay="0"/>
                                  </p:stCondLst>
                                  <p:childTnLst>
                                    <p:animMotion origin="layout" path="M 4.16667E-7 -3.7037E-7 L 0.04271 0.24097 " pathEditMode="relative" rAng="0" ptsTypes="AA">
                                      <p:cBhvr>
                                        <p:cTn id="151" dur="2000" fill="hold"/>
                                        <p:tgtEl>
                                          <p:spTgt spid="31"/>
                                        </p:tgtEl>
                                        <p:attrNameLst>
                                          <p:attrName>ppt_x</p:attrName>
                                          <p:attrName>ppt_y</p:attrName>
                                        </p:attrNameLst>
                                      </p:cBhvr>
                                      <p:rCtr x="2135" y="12037"/>
                                    </p:animMotion>
                                  </p:childTnLst>
                                </p:cTn>
                              </p:par>
                              <p:par>
                                <p:cTn id="152" presetID="42" presetClass="path" presetSubtype="0" accel="50000" decel="50000" fill="hold" grpId="1" nodeType="withEffect">
                                  <p:stCondLst>
                                    <p:cond delay="0"/>
                                  </p:stCondLst>
                                  <p:childTnLst>
                                    <p:animMotion origin="layout" path="M -1.875E-6 4.81481E-6 L -0.01836 0.25115 " pathEditMode="relative" rAng="0" ptsTypes="AA">
                                      <p:cBhvr>
                                        <p:cTn id="153" dur="2000" fill="hold"/>
                                        <p:tgtEl>
                                          <p:spTgt spid="36"/>
                                        </p:tgtEl>
                                        <p:attrNameLst>
                                          <p:attrName>ppt_x</p:attrName>
                                          <p:attrName>ppt_y</p:attrName>
                                        </p:attrNameLst>
                                      </p:cBhvr>
                                      <p:rCtr x="-924" y="12546"/>
                                    </p:animMotion>
                                  </p:childTnLst>
                                </p:cTn>
                              </p:par>
                              <p:par>
                                <p:cTn id="154" presetID="42" presetClass="path" presetSubtype="0" accel="50000" decel="50000" fill="hold" grpId="1" nodeType="withEffect">
                                  <p:stCondLst>
                                    <p:cond delay="0"/>
                                  </p:stCondLst>
                                  <p:childTnLst>
                                    <p:animMotion origin="layout" path="M -3.54167E-6 2.59259E-6 L -0.0056 0.13379 " pathEditMode="relative" rAng="0" ptsTypes="AA">
                                      <p:cBhvr>
                                        <p:cTn id="155" dur="2000" fill="hold"/>
                                        <p:tgtEl>
                                          <p:spTgt spid="40"/>
                                        </p:tgtEl>
                                        <p:attrNameLst>
                                          <p:attrName>ppt_x</p:attrName>
                                          <p:attrName>ppt_y</p:attrName>
                                        </p:attrNameLst>
                                      </p:cBhvr>
                                      <p:rCtr x="-286" y="6690"/>
                                    </p:animMotion>
                                  </p:childTnLst>
                                </p:cTn>
                              </p:par>
                            </p:childTnLst>
                          </p:cTn>
                        </p:par>
                        <p:par>
                          <p:cTn id="156" fill="hold">
                            <p:stCondLst>
                              <p:cond delay="7000"/>
                            </p:stCondLst>
                            <p:childTnLst>
                              <p:par>
                                <p:cTn id="157" presetID="26" presetClass="emph" presetSubtype="0" repeatCount="5000" fill="hold" grpId="0" nodeType="afterEffect">
                                  <p:stCondLst>
                                    <p:cond delay="0"/>
                                  </p:stCondLst>
                                  <p:childTnLst>
                                    <p:animEffect transition="out" filter="fade">
                                      <p:cBhvr>
                                        <p:cTn id="158" dur="1000" tmFilter="0, 0; .2, .5; .8, .5; 1, 0"/>
                                        <p:tgtEl>
                                          <p:spTgt spid="125"/>
                                        </p:tgtEl>
                                      </p:cBhvr>
                                    </p:animEffect>
                                    <p:animScale>
                                      <p:cBhvr>
                                        <p:cTn id="159" dur="500" autoRev="1" fill="hold"/>
                                        <p:tgtEl>
                                          <p:spTgt spid="125"/>
                                        </p:tgtEl>
                                      </p:cBhvr>
                                      <p:by x="105000" y="105000"/>
                                    </p:animScale>
                                  </p:childTnLst>
                                </p:cTn>
                              </p:par>
                              <p:par>
                                <p:cTn id="160" presetID="26" presetClass="emph" presetSubtype="0" repeatCount="5000" fill="hold" grpId="2" nodeType="withEffect">
                                  <p:stCondLst>
                                    <p:cond delay="0"/>
                                  </p:stCondLst>
                                  <p:childTnLst>
                                    <p:animEffect transition="out" filter="fade">
                                      <p:cBhvr>
                                        <p:cTn id="161" dur="1000" tmFilter="0, 0; .2, .5; .8, .5; 1, 0"/>
                                        <p:tgtEl>
                                          <p:spTgt spid="37"/>
                                        </p:tgtEl>
                                      </p:cBhvr>
                                    </p:animEffect>
                                    <p:animScale>
                                      <p:cBhvr>
                                        <p:cTn id="162" dur="500" autoRev="1" fill="hold"/>
                                        <p:tgtEl>
                                          <p:spTgt spid="37"/>
                                        </p:tgtEl>
                                      </p:cBhvr>
                                      <p:by x="105000" y="105000"/>
                                    </p:animScale>
                                  </p:childTnLst>
                                </p:cTn>
                              </p:par>
                            </p:childTnLst>
                          </p:cTn>
                        </p:par>
                        <p:par>
                          <p:cTn id="163" fill="hold">
                            <p:stCondLst>
                              <p:cond delay="12000"/>
                            </p:stCondLst>
                            <p:childTnLst>
                              <p:par>
                                <p:cTn id="164" presetID="10" presetClass="entr" presetSubtype="0" fill="hold" grpId="0" nodeType="afterEffect">
                                  <p:stCondLst>
                                    <p:cond delay="0"/>
                                  </p:stCondLst>
                                  <p:childTnLst>
                                    <p:set>
                                      <p:cBhvr>
                                        <p:cTn id="165" dur="1" fill="hold">
                                          <p:stCondLst>
                                            <p:cond delay="0"/>
                                          </p:stCondLst>
                                        </p:cTn>
                                        <p:tgtEl>
                                          <p:spTgt spid="132"/>
                                        </p:tgtEl>
                                        <p:attrNameLst>
                                          <p:attrName>style.visibility</p:attrName>
                                        </p:attrNameLst>
                                      </p:cBhvr>
                                      <p:to>
                                        <p:strVal val="visible"/>
                                      </p:to>
                                    </p:set>
                                    <p:animEffect transition="in" filter="fade">
                                      <p:cBhvr>
                                        <p:cTn id="166" dur="500"/>
                                        <p:tgtEl>
                                          <p:spTgt spid="132"/>
                                        </p:tgtEl>
                                      </p:cBhvr>
                                    </p:animEffect>
                                  </p:childTnLst>
                                </p:cTn>
                              </p:par>
                              <p:par>
                                <p:cTn id="167" presetID="40" presetClass="path" presetSubtype="0" accel="50000" decel="50000" fill="hold" grpId="1" nodeType="withEffect">
                                  <p:stCondLst>
                                    <p:cond delay="0"/>
                                  </p:stCondLst>
                                  <p:childTnLst>
                                    <p:animMotion origin="layout" path="M 0.00013 -0.00023 C 0.00442 0.00023 0.00859 0.00185 0.01028 0.00903 C 0.01198 0.01736 0.00963 0.02639 0.00586 0.02847 C 0.00208 0.03495 -0.00143 0.04074 0.00013 0.05023 C 0.00169 0.05926 0.00742 0.06088 0.01211 0.06018 C 0.01627 0.06065 0.0207 0.06111 0.02252 0.06967 C 0.02422 0.07755 0.02122 0.08333 0.0181 0.08889 C 0.01445 0.09514 0.01054 0.10208 0.01263 0.10972 C 0.01458 0.11921 0.02474 0.12014 0.02422 0.1206 C 0.02851 0.12083 0.0332 0.1213 0.03476 0.12963 C 0.03659 0.13842 0.03333 0.14329 0.0306 0.14815 C 0.02643 0.15555 0.02278 0.16065 0.025 0.1713 C 0.02656 0.17917 0.03203 0.18125 0.03698 0.18009 C 0.0414 0.18171 0.04518 0.18171 0.047 0.19074 C 0.04857 0.19861 0.04531 0.2044 0.04297 0.20949 C 0.03893 0.21597 0.03502 0.22199 0.03672 0.23055 C 0.03919 0.23935 0.04414 0.23958 0.04961 0.2419 " pathEditMode="relative" rAng="4200000" ptsTypes="AAAAAAAAAAAAAAAAA">
                                      <p:cBhvr>
                                        <p:cTn id="168" dur="2000" fill="hold"/>
                                        <p:tgtEl>
                                          <p:spTgt spid="132"/>
                                        </p:tgtEl>
                                        <p:attrNameLst>
                                          <p:attrName>ppt_x</p:attrName>
                                          <p:attrName>ppt_y</p:attrName>
                                        </p:attrNameLst>
                                      </p:cBhvr>
                                      <p:rCtr x="2370" y="12176"/>
                                    </p:animMotion>
                                  </p:childTnLst>
                                </p:cTn>
                              </p:par>
                            </p:childTnLst>
                          </p:cTn>
                        </p:par>
                        <p:par>
                          <p:cTn id="169" fill="hold">
                            <p:stCondLst>
                              <p:cond delay="14000"/>
                            </p:stCondLst>
                            <p:childTnLst>
                              <p:par>
                                <p:cTn id="170" presetID="42" presetClass="path" presetSubtype="0" accel="50000" decel="50000" fill="hold" nodeType="afterEffect">
                                  <p:stCondLst>
                                    <p:cond delay="0"/>
                                  </p:stCondLst>
                                  <p:childTnLst>
                                    <p:animMotion origin="layout" path="M -4.58333E-6 -3.33333E-6 L -0.04713 -0.07037 " pathEditMode="relative" rAng="0" ptsTypes="AA">
                                      <p:cBhvr>
                                        <p:cTn id="171" dur="2000" fill="hold"/>
                                        <p:tgtEl>
                                          <p:spTgt spid="86"/>
                                        </p:tgtEl>
                                        <p:attrNameLst>
                                          <p:attrName>ppt_x</p:attrName>
                                          <p:attrName>ppt_y</p:attrName>
                                        </p:attrNameLst>
                                      </p:cBhvr>
                                      <p:rCtr x="-2357" y="-3519"/>
                                    </p:animMotion>
                                  </p:childTnLst>
                                </p:cTn>
                              </p:par>
                            </p:childTnLst>
                          </p:cTn>
                        </p:par>
                        <p:par>
                          <p:cTn id="172" fill="hold">
                            <p:stCondLst>
                              <p:cond delay="16000"/>
                            </p:stCondLst>
                            <p:childTnLst>
                              <p:par>
                                <p:cTn id="173" presetID="10" presetClass="entr" presetSubtype="0" fill="hold" grpId="0" nodeType="afterEffect">
                                  <p:stCondLst>
                                    <p:cond delay="0"/>
                                  </p:stCondLst>
                                  <p:childTnLst>
                                    <p:set>
                                      <p:cBhvr>
                                        <p:cTn id="174" dur="1" fill="hold">
                                          <p:stCondLst>
                                            <p:cond delay="0"/>
                                          </p:stCondLst>
                                        </p:cTn>
                                        <p:tgtEl>
                                          <p:spTgt spid="124"/>
                                        </p:tgtEl>
                                        <p:attrNameLst>
                                          <p:attrName>style.visibility</p:attrName>
                                        </p:attrNameLst>
                                      </p:cBhvr>
                                      <p:to>
                                        <p:strVal val="visible"/>
                                      </p:to>
                                    </p:set>
                                    <p:animEffect transition="in" filter="fade">
                                      <p:cBhvr>
                                        <p:cTn id="175" dur="500"/>
                                        <p:tgtEl>
                                          <p:spTgt spid="12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06"/>
                                        </p:tgtEl>
                                        <p:attrNameLst>
                                          <p:attrName>style.visibility</p:attrName>
                                        </p:attrNameLst>
                                      </p:cBhvr>
                                      <p:to>
                                        <p:strVal val="visible"/>
                                      </p:to>
                                    </p:set>
                                    <p:animEffect transition="in" filter="fade">
                                      <p:cBhvr>
                                        <p:cTn id="178" dur="500"/>
                                        <p:tgtEl>
                                          <p:spTgt spid="10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07"/>
                                        </p:tgtEl>
                                        <p:attrNameLst>
                                          <p:attrName>style.visibility</p:attrName>
                                        </p:attrNameLst>
                                      </p:cBhvr>
                                      <p:to>
                                        <p:strVal val="visible"/>
                                      </p:to>
                                    </p:set>
                                    <p:animEffect transition="in" filter="fade">
                                      <p:cBhvr>
                                        <p:cTn id="181" dur="500"/>
                                        <p:tgtEl>
                                          <p:spTgt spid="10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08"/>
                                        </p:tgtEl>
                                        <p:attrNameLst>
                                          <p:attrName>style.visibility</p:attrName>
                                        </p:attrNameLst>
                                      </p:cBhvr>
                                      <p:to>
                                        <p:strVal val="visible"/>
                                      </p:to>
                                    </p:set>
                                    <p:animEffect transition="in" filter="fade">
                                      <p:cBhvr>
                                        <p:cTn id="184" dur="500"/>
                                        <p:tgtEl>
                                          <p:spTgt spid="10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09"/>
                                        </p:tgtEl>
                                        <p:attrNameLst>
                                          <p:attrName>style.visibility</p:attrName>
                                        </p:attrNameLst>
                                      </p:cBhvr>
                                      <p:to>
                                        <p:strVal val="visible"/>
                                      </p:to>
                                    </p:set>
                                    <p:animEffect transition="in" filter="fade">
                                      <p:cBhvr>
                                        <p:cTn id="187" dur="500"/>
                                        <p:tgtEl>
                                          <p:spTgt spid="109"/>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0"/>
                                        </p:tgtEl>
                                        <p:attrNameLst>
                                          <p:attrName>style.visibility</p:attrName>
                                        </p:attrNameLst>
                                      </p:cBhvr>
                                      <p:to>
                                        <p:strVal val="visible"/>
                                      </p:to>
                                    </p:set>
                                    <p:animEffect transition="in" filter="fade">
                                      <p:cBhvr>
                                        <p:cTn id="190" dur="500"/>
                                        <p:tgtEl>
                                          <p:spTgt spid="110"/>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animEffect transition="in" filter="fade">
                                      <p:cBhvr>
                                        <p:cTn id="193" dur="500"/>
                                        <p:tgtEl>
                                          <p:spTgt spid="111"/>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12"/>
                                        </p:tgtEl>
                                        <p:attrNameLst>
                                          <p:attrName>style.visibility</p:attrName>
                                        </p:attrNameLst>
                                      </p:cBhvr>
                                      <p:to>
                                        <p:strVal val="visible"/>
                                      </p:to>
                                    </p:set>
                                    <p:animEffect transition="in" filter="fade">
                                      <p:cBhvr>
                                        <p:cTn id="196" dur="500"/>
                                        <p:tgtEl>
                                          <p:spTgt spid="112"/>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13"/>
                                        </p:tgtEl>
                                        <p:attrNameLst>
                                          <p:attrName>style.visibility</p:attrName>
                                        </p:attrNameLst>
                                      </p:cBhvr>
                                      <p:to>
                                        <p:strVal val="visible"/>
                                      </p:to>
                                    </p:set>
                                    <p:animEffect transition="in" filter="fade">
                                      <p:cBhvr>
                                        <p:cTn id="199" dur="500"/>
                                        <p:tgtEl>
                                          <p:spTgt spid="113"/>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14"/>
                                        </p:tgtEl>
                                        <p:attrNameLst>
                                          <p:attrName>style.visibility</p:attrName>
                                        </p:attrNameLst>
                                      </p:cBhvr>
                                      <p:to>
                                        <p:strVal val="visible"/>
                                      </p:to>
                                    </p:set>
                                    <p:animEffect transition="in" filter="fade">
                                      <p:cBhvr>
                                        <p:cTn id="202" dur="500"/>
                                        <p:tgtEl>
                                          <p:spTgt spid="11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15"/>
                                        </p:tgtEl>
                                        <p:attrNameLst>
                                          <p:attrName>style.visibility</p:attrName>
                                        </p:attrNameLst>
                                      </p:cBhvr>
                                      <p:to>
                                        <p:strVal val="visible"/>
                                      </p:to>
                                    </p:set>
                                    <p:animEffect transition="in" filter="fade">
                                      <p:cBhvr>
                                        <p:cTn id="205" dur="500"/>
                                        <p:tgtEl>
                                          <p:spTgt spid="11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6"/>
                                        </p:tgtEl>
                                        <p:attrNameLst>
                                          <p:attrName>style.visibility</p:attrName>
                                        </p:attrNameLst>
                                      </p:cBhvr>
                                      <p:to>
                                        <p:strVal val="visible"/>
                                      </p:to>
                                    </p:set>
                                    <p:animEffect transition="in" filter="fade">
                                      <p:cBhvr>
                                        <p:cTn id="208" dur="500"/>
                                        <p:tgtEl>
                                          <p:spTgt spid="116"/>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17"/>
                                        </p:tgtEl>
                                        <p:attrNameLst>
                                          <p:attrName>style.visibility</p:attrName>
                                        </p:attrNameLst>
                                      </p:cBhvr>
                                      <p:to>
                                        <p:strVal val="visible"/>
                                      </p:to>
                                    </p:set>
                                    <p:animEffect transition="in" filter="fade">
                                      <p:cBhvr>
                                        <p:cTn id="211" dur="500"/>
                                        <p:tgtEl>
                                          <p:spTgt spid="117"/>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18"/>
                                        </p:tgtEl>
                                        <p:attrNameLst>
                                          <p:attrName>style.visibility</p:attrName>
                                        </p:attrNameLst>
                                      </p:cBhvr>
                                      <p:to>
                                        <p:strVal val="visible"/>
                                      </p:to>
                                    </p:set>
                                    <p:animEffect transition="in" filter="fade">
                                      <p:cBhvr>
                                        <p:cTn id="214" dur="500"/>
                                        <p:tgtEl>
                                          <p:spTgt spid="11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19"/>
                                        </p:tgtEl>
                                        <p:attrNameLst>
                                          <p:attrName>style.visibility</p:attrName>
                                        </p:attrNameLst>
                                      </p:cBhvr>
                                      <p:to>
                                        <p:strVal val="visible"/>
                                      </p:to>
                                    </p:set>
                                    <p:animEffect transition="in" filter="fade">
                                      <p:cBhvr>
                                        <p:cTn id="217" dur="500"/>
                                        <p:tgtEl>
                                          <p:spTgt spid="119"/>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20"/>
                                        </p:tgtEl>
                                        <p:attrNameLst>
                                          <p:attrName>style.visibility</p:attrName>
                                        </p:attrNameLst>
                                      </p:cBhvr>
                                      <p:to>
                                        <p:strVal val="visible"/>
                                      </p:to>
                                    </p:set>
                                    <p:animEffect transition="in" filter="fade">
                                      <p:cBhvr>
                                        <p:cTn id="220" dur="500"/>
                                        <p:tgtEl>
                                          <p:spTgt spid="12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21"/>
                                        </p:tgtEl>
                                        <p:attrNameLst>
                                          <p:attrName>style.visibility</p:attrName>
                                        </p:attrNameLst>
                                      </p:cBhvr>
                                      <p:to>
                                        <p:strVal val="visible"/>
                                      </p:to>
                                    </p:set>
                                    <p:animEffect transition="in" filter="fade">
                                      <p:cBhvr>
                                        <p:cTn id="223" dur="500"/>
                                        <p:tgtEl>
                                          <p:spTgt spid="121"/>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22"/>
                                        </p:tgtEl>
                                        <p:attrNameLst>
                                          <p:attrName>style.visibility</p:attrName>
                                        </p:attrNameLst>
                                      </p:cBhvr>
                                      <p:to>
                                        <p:strVal val="visible"/>
                                      </p:to>
                                    </p:set>
                                    <p:animEffect transition="in" filter="fade">
                                      <p:cBhvr>
                                        <p:cTn id="226" dur="500"/>
                                        <p:tgtEl>
                                          <p:spTgt spid="122"/>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23"/>
                                        </p:tgtEl>
                                        <p:attrNameLst>
                                          <p:attrName>style.visibility</p:attrName>
                                        </p:attrNameLst>
                                      </p:cBhvr>
                                      <p:to>
                                        <p:strVal val="visible"/>
                                      </p:to>
                                    </p:set>
                                    <p:animEffect transition="in" filter="fade">
                                      <p:cBhvr>
                                        <p:cTn id="229" dur="500"/>
                                        <p:tgtEl>
                                          <p:spTgt spid="123"/>
                                        </p:tgtEl>
                                      </p:cBhvr>
                                    </p:animEffect>
                                  </p:childTnLst>
                                </p:cTn>
                              </p:par>
                            </p:childTnLst>
                          </p:cTn>
                        </p:par>
                        <p:par>
                          <p:cTn id="230" fill="hold">
                            <p:stCondLst>
                              <p:cond delay="16500"/>
                            </p:stCondLst>
                            <p:childTnLst>
                              <p:par>
                                <p:cTn id="231" presetID="1" presetClass="exit" presetSubtype="0" fill="hold" nodeType="afterEffect">
                                  <p:stCondLst>
                                    <p:cond delay="0"/>
                                  </p:stCondLst>
                                  <p:childTnLst>
                                    <p:set>
                                      <p:cBhvr>
                                        <p:cTn id="232" dur="1" fill="hold">
                                          <p:stCondLst>
                                            <p:cond delay="0"/>
                                          </p:stCondLst>
                                        </p:cTn>
                                        <p:tgtEl>
                                          <p:spTgt spid="86"/>
                                        </p:tgtEl>
                                        <p:attrNameLst>
                                          <p:attrName>style.visibility</p:attrName>
                                        </p:attrNameLst>
                                      </p:cBhvr>
                                      <p:to>
                                        <p:strVal val="hidden"/>
                                      </p:to>
                                    </p:set>
                                  </p:childTnLst>
                                </p:cTn>
                              </p:par>
                            </p:childTnLst>
                          </p:cTn>
                        </p:par>
                        <p:par>
                          <p:cTn id="233" fill="hold">
                            <p:stCondLst>
                              <p:cond delay="16500"/>
                            </p:stCondLst>
                            <p:childTnLst>
                              <p:par>
                                <p:cTn id="234" presetID="42" presetClass="path" presetSubtype="0" accel="50000" decel="50000" fill="hold" grpId="1" nodeType="afterEffect">
                                  <p:stCondLst>
                                    <p:cond delay="0"/>
                                  </p:stCondLst>
                                  <p:childTnLst>
                                    <p:animMotion origin="layout" path="M 4.79167E-6 -2.22222E-6 L -0.15222 0.17338 " pathEditMode="relative" rAng="0" ptsTypes="AA">
                                      <p:cBhvr>
                                        <p:cTn id="235" dur="2000" fill="hold"/>
                                        <p:tgtEl>
                                          <p:spTgt spid="112"/>
                                        </p:tgtEl>
                                        <p:attrNameLst>
                                          <p:attrName>ppt_x</p:attrName>
                                          <p:attrName>ppt_y</p:attrName>
                                        </p:attrNameLst>
                                      </p:cBhvr>
                                      <p:rCtr x="-7617" y="8657"/>
                                    </p:animMotion>
                                  </p:childTnLst>
                                </p:cTn>
                              </p:par>
                              <p:par>
                                <p:cTn id="236" presetID="42" presetClass="path" presetSubtype="0" accel="50000" decel="50000" fill="hold" grpId="1" nodeType="withEffect">
                                  <p:stCondLst>
                                    <p:cond delay="0"/>
                                  </p:stCondLst>
                                  <p:childTnLst>
                                    <p:animMotion origin="layout" path="M -2.29167E-6 1.11111E-6 L -0.27135 0.20509 " pathEditMode="relative" rAng="0" ptsTypes="AA">
                                      <p:cBhvr>
                                        <p:cTn id="237" dur="2000" fill="hold"/>
                                        <p:tgtEl>
                                          <p:spTgt spid="119"/>
                                        </p:tgtEl>
                                        <p:attrNameLst>
                                          <p:attrName>ppt_x</p:attrName>
                                          <p:attrName>ppt_y</p:attrName>
                                        </p:attrNameLst>
                                      </p:cBhvr>
                                      <p:rCtr x="-13568" y="10255"/>
                                    </p:animMotion>
                                  </p:childTnLst>
                                </p:cTn>
                              </p:par>
                              <p:par>
                                <p:cTn id="238" presetID="42" presetClass="path" presetSubtype="0" accel="50000" decel="50000" fill="hold" grpId="1" nodeType="withEffect">
                                  <p:stCondLst>
                                    <p:cond delay="0"/>
                                  </p:stCondLst>
                                  <p:childTnLst>
                                    <p:animMotion origin="layout" path="M -2.70833E-6 2.59259E-6 L -0.17356 0.20532 " pathEditMode="relative" rAng="0" ptsTypes="AA">
                                      <p:cBhvr>
                                        <p:cTn id="239" dur="2000" fill="hold"/>
                                        <p:tgtEl>
                                          <p:spTgt spid="107"/>
                                        </p:tgtEl>
                                        <p:attrNameLst>
                                          <p:attrName>ppt_x</p:attrName>
                                          <p:attrName>ppt_y</p:attrName>
                                        </p:attrNameLst>
                                      </p:cBhvr>
                                      <p:rCtr x="-8685" y="10255"/>
                                    </p:animMotion>
                                  </p:childTnLst>
                                </p:cTn>
                              </p:par>
                              <p:par>
                                <p:cTn id="240" presetID="42" presetClass="path" presetSubtype="0" accel="50000" decel="50000" fill="hold" grpId="1" nodeType="withEffect">
                                  <p:stCondLst>
                                    <p:cond delay="0"/>
                                  </p:stCondLst>
                                  <p:childTnLst>
                                    <p:animMotion origin="layout" path="M -2.5E-6 -4.44444E-6 L -0.23099 0.0588 " pathEditMode="relative" rAng="0" ptsTypes="AA">
                                      <p:cBhvr>
                                        <p:cTn id="241" dur="2000" fill="hold"/>
                                        <p:tgtEl>
                                          <p:spTgt spid="117"/>
                                        </p:tgtEl>
                                        <p:attrNameLst>
                                          <p:attrName>ppt_x</p:attrName>
                                          <p:attrName>ppt_y</p:attrName>
                                        </p:attrNameLst>
                                      </p:cBhvr>
                                      <p:rCtr x="-11549" y="2940"/>
                                    </p:animMotion>
                                  </p:childTnLst>
                                </p:cTn>
                              </p:par>
                              <p:par>
                                <p:cTn id="242" presetID="42" presetClass="path" presetSubtype="0" accel="50000" decel="50000" fill="hold" grpId="1" nodeType="withEffect">
                                  <p:stCondLst>
                                    <p:cond delay="0"/>
                                  </p:stCondLst>
                                  <p:childTnLst>
                                    <p:animMotion origin="layout" path="M -4.58333E-6 -2.22222E-6 L -0.15169 -0.12754 " pathEditMode="relative" rAng="0" ptsTypes="AA">
                                      <p:cBhvr>
                                        <p:cTn id="243" dur="2000" fill="hold"/>
                                        <p:tgtEl>
                                          <p:spTgt spid="122"/>
                                        </p:tgtEl>
                                        <p:attrNameLst>
                                          <p:attrName>ppt_x</p:attrName>
                                          <p:attrName>ppt_y</p:attrName>
                                        </p:attrNameLst>
                                      </p:cBhvr>
                                      <p:rCtr x="-7591" y="-6389"/>
                                    </p:animMotion>
                                  </p:childTnLst>
                                </p:cTn>
                              </p:par>
                              <p:par>
                                <p:cTn id="244" presetID="42" presetClass="path" presetSubtype="0" accel="50000" decel="50000" fill="hold" grpId="1" nodeType="withEffect">
                                  <p:stCondLst>
                                    <p:cond delay="0"/>
                                  </p:stCondLst>
                                  <p:childTnLst>
                                    <p:animMotion origin="layout" path="M 1.45833E-6 3.33333E-6 L -0.23581 -0.11204 " pathEditMode="relative" rAng="0" ptsTypes="AA">
                                      <p:cBhvr>
                                        <p:cTn id="245" dur="2000" fill="hold"/>
                                        <p:tgtEl>
                                          <p:spTgt spid="118"/>
                                        </p:tgtEl>
                                        <p:attrNameLst>
                                          <p:attrName>ppt_x</p:attrName>
                                          <p:attrName>ppt_y</p:attrName>
                                        </p:attrNameLst>
                                      </p:cBhvr>
                                      <p:rCtr x="-11797" y="-5602"/>
                                    </p:animMotion>
                                  </p:childTnLst>
                                </p:cTn>
                              </p:par>
                              <p:par>
                                <p:cTn id="246" presetID="42" presetClass="path" presetSubtype="0" accel="50000" decel="50000" fill="hold" grpId="1" nodeType="withEffect">
                                  <p:stCondLst>
                                    <p:cond delay="0"/>
                                  </p:stCondLst>
                                  <p:childTnLst>
                                    <p:animMotion origin="layout" path="M -3.54167E-6 2.22222E-6 L -0.1625 0.08055 " pathEditMode="relative" rAng="0" ptsTypes="AA">
                                      <p:cBhvr>
                                        <p:cTn id="247" dur="2000" fill="hold"/>
                                        <p:tgtEl>
                                          <p:spTgt spid="110"/>
                                        </p:tgtEl>
                                        <p:attrNameLst>
                                          <p:attrName>ppt_x</p:attrName>
                                          <p:attrName>ppt_y</p:attrName>
                                        </p:attrNameLst>
                                      </p:cBhvr>
                                      <p:rCtr x="-8125" y="4028"/>
                                    </p:animMotion>
                                  </p:childTnLst>
                                </p:cTn>
                              </p:par>
                              <p:par>
                                <p:cTn id="248" presetID="42" presetClass="path" presetSubtype="0" accel="50000" decel="50000" fill="hold" grpId="1" nodeType="withEffect">
                                  <p:stCondLst>
                                    <p:cond delay="0"/>
                                  </p:stCondLst>
                                  <p:childTnLst>
                                    <p:animMotion origin="layout" path="M 1.875E-6 -1.85185E-6 L -0.20716 0.11273 " pathEditMode="relative" rAng="0" ptsTypes="AA">
                                      <p:cBhvr>
                                        <p:cTn id="249" dur="2000" fill="hold"/>
                                        <p:tgtEl>
                                          <p:spTgt spid="123"/>
                                        </p:tgtEl>
                                        <p:attrNameLst>
                                          <p:attrName>ppt_x</p:attrName>
                                          <p:attrName>ppt_y</p:attrName>
                                        </p:attrNameLst>
                                      </p:cBhvr>
                                      <p:rCtr x="-10365" y="5625"/>
                                    </p:animMotion>
                                  </p:childTnLst>
                                </p:cTn>
                              </p:par>
                              <p:par>
                                <p:cTn id="250" presetID="42" presetClass="path" presetSubtype="0" accel="50000" decel="50000" fill="hold" grpId="1" nodeType="withEffect">
                                  <p:stCondLst>
                                    <p:cond delay="0"/>
                                  </p:stCondLst>
                                  <p:childTnLst>
                                    <p:animMotion origin="layout" path="M -1.66667E-6 1.11111E-6 L -0.21315 -0.0169 " pathEditMode="relative" rAng="0" ptsTypes="AA">
                                      <p:cBhvr>
                                        <p:cTn id="251" dur="2000" fill="hold"/>
                                        <p:tgtEl>
                                          <p:spTgt spid="111"/>
                                        </p:tgtEl>
                                        <p:attrNameLst>
                                          <p:attrName>ppt_x</p:attrName>
                                          <p:attrName>ppt_y</p:attrName>
                                        </p:attrNameLst>
                                      </p:cBhvr>
                                      <p:rCtr x="-10664" y="-856"/>
                                    </p:animMotion>
                                  </p:childTnLst>
                                </p:cTn>
                              </p:par>
                              <p:par>
                                <p:cTn id="252" presetID="42" presetClass="path" presetSubtype="0" accel="50000" decel="50000" fill="hold" grpId="1" nodeType="withEffect">
                                  <p:stCondLst>
                                    <p:cond delay="0"/>
                                  </p:stCondLst>
                                  <p:childTnLst>
                                    <p:animMotion origin="layout" path="M 1.25E-6 -4.81481E-6 L -0.21693 0.18774 " pathEditMode="relative" rAng="0" ptsTypes="AA">
                                      <p:cBhvr>
                                        <p:cTn id="253" dur="2000" fill="hold"/>
                                        <p:tgtEl>
                                          <p:spTgt spid="115"/>
                                        </p:tgtEl>
                                        <p:attrNameLst>
                                          <p:attrName>ppt_x</p:attrName>
                                          <p:attrName>ppt_y</p:attrName>
                                        </p:attrNameLst>
                                      </p:cBhvr>
                                      <p:rCtr x="-10846" y="9375"/>
                                    </p:animMotion>
                                  </p:childTnLst>
                                </p:cTn>
                              </p:par>
                              <p:par>
                                <p:cTn id="254" presetID="42" presetClass="path" presetSubtype="0" accel="50000" decel="50000" fill="hold" grpId="1" nodeType="withEffect">
                                  <p:stCondLst>
                                    <p:cond delay="0"/>
                                  </p:stCondLst>
                                  <p:childTnLst>
                                    <p:animMotion origin="layout" path="M -2.70833E-6 1.48148E-6 L -0.27435 0.0206 " pathEditMode="relative" rAng="0" ptsTypes="AA">
                                      <p:cBhvr>
                                        <p:cTn id="255" dur="2000" fill="hold"/>
                                        <p:tgtEl>
                                          <p:spTgt spid="114"/>
                                        </p:tgtEl>
                                        <p:attrNameLst>
                                          <p:attrName>ppt_x</p:attrName>
                                          <p:attrName>ppt_y</p:attrName>
                                        </p:attrNameLst>
                                      </p:cBhvr>
                                      <p:rCtr x="-13724" y="1019"/>
                                    </p:animMotion>
                                  </p:childTnLst>
                                </p:cTn>
                              </p:par>
                              <p:par>
                                <p:cTn id="256" presetID="42" presetClass="path" presetSubtype="0" accel="50000" decel="50000" fill="hold" grpId="1" nodeType="withEffect">
                                  <p:stCondLst>
                                    <p:cond delay="0"/>
                                  </p:stCondLst>
                                  <p:childTnLst>
                                    <p:animMotion origin="layout" path="M -2.70833E-6 -1.11111E-6 L -0.20846 -0.11505 " pathEditMode="relative" rAng="0" ptsTypes="AA">
                                      <p:cBhvr>
                                        <p:cTn id="257" dur="2000" fill="hold"/>
                                        <p:tgtEl>
                                          <p:spTgt spid="113"/>
                                        </p:tgtEl>
                                        <p:attrNameLst>
                                          <p:attrName>ppt_x</p:attrName>
                                          <p:attrName>ppt_y</p:attrName>
                                        </p:attrNameLst>
                                      </p:cBhvr>
                                      <p:rCtr x="-10430" y="-5764"/>
                                    </p:animMotion>
                                  </p:childTnLst>
                                </p:cTn>
                              </p:par>
                              <p:par>
                                <p:cTn id="258" presetID="42" presetClass="path" presetSubtype="0" accel="50000" decel="50000" fill="hold" grpId="1" nodeType="withEffect">
                                  <p:stCondLst>
                                    <p:cond delay="0"/>
                                  </p:stCondLst>
                                  <p:childTnLst>
                                    <p:animMotion origin="layout" path="M 3.125E-6 -4.44444E-6 L -0.20196 -0.04976 " pathEditMode="relative" rAng="0" ptsTypes="AA">
                                      <p:cBhvr>
                                        <p:cTn id="259" dur="2000" fill="hold"/>
                                        <p:tgtEl>
                                          <p:spTgt spid="116"/>
                                        </p:tgtEl>
                                        <p:attrNameLst>
                                          <p:attrName>ppt_x</p:attrName>
                                          <p:attrName>ppt_y</p:attrName>
                                        </p:attrNameLst>
                                      </p:cBhvr>
                                      <p:rCtr x="-10104" y="-2500"/>
                                    </p:animMotion>
                                  </p:childTnLst>
                                </p:cTn>
                              </p:par>
                              <p:par>
                                <p:cTn id="260" presetID="42" presetClass="path" presetSubtype="0" accel="50000" decel="50000" fill="hold" grpId="1" nodeType="withEffect">
                                  <p:stCondLst>
                                    <p:cond delay="0"/>
                                  </p:stCondLst>
                                  <p:childTnLst>
                                    <p:animMotion origin="layout" path="M 6.25E-7 2.59259E-6 L -0.2332 0.05347 " pathEditMode="relative" rAng="0" ptsTypes="AA">
                                      <p:cBhvr>
                                        <p:cTn id="261" dur="2000" fill="hold"/>
                                        <p:tgtEl>
                                          <p:spTgt spid="108"/>
                                        </p:tgtEl>
                                        <p:attrNameLst>
                                          <p:attrName>ppt_x</p:attrName>
                                          <p:attrName>ppt_y</p:attrName>
                                        </p:attrNameLst>
                                      </p:cBhvr>
                                      <p:rCtr x="-11667" y="2662"/>
                                    </p:animMotion>
                                  </p:childTnLst>
                                </p:cTn>
                              </p:par>
                              <p:par>
                                <p:cTn id="262" presetID="42" presetClass="path" presetSubtype="0" accel="50000" decel="50000" fill="hold" grpId="1" nodeType="withEffect">
                                  <p:stCondLst>
                                    <p:cond delay="0"/>
                                  </p:stCondLst>
                                  <p:childTnLst>
                                    <p:animMotion origin="layout" path="M -4.79167E-6 -4.07407E-6 L -0.28867 0.04329 " pathEditMode="relative" rAng="0" ptsTypes="AA">
                                      <p:cBhvr>
                                        <p:cTn id="263" dur="2000" fill="hold"/>
                                        <p:tgtEl>
                                          <p:spTgt spid="120"/>
                                        </p:tgtEl>
                                        <p:attrNameLst>
                                          <p:attrName>ppt_x</p:attrName>
                                          <p:attrName>ppt_y</p:attrName>
                                        </p:attrNameLst>
                                      </p:cBhvr>
                                      <p:rCtr x="-14440" y="2153"/>
                                    </p:animMotion>
                                  </p:childTnLst>
                                </p:cTn>
                              </p:par>
                              <p:par>
                                <p:cTn id="264" presetID="42" presetClass="path" presetSubtype="0" accel="50000" decel="50000" fill="hold" grpId="1" nodeType="withEffect">
                                  <p:stCondLst>
                                    <p:cond delay="0"/>
                                  </p:stCondLst>
                                  <p:childTnLst>
                                    <p:animMotion origin="layout" path="M -2.70833E-6 -1.85185E-6 L -0.27929 -0.03379 " pathEditMode="relative" rAng="0" ptsTypes="AA">
                                      <p:cBhvr>
                                        <p:cTn id="265" dur="2000" fill="hold"/>
                                        <p:tgtEl>
                                          <p:spTgt spid="109"/>
                                        </p:tgtEl>
                                        <p:attrNameLst>
                                          <p:attrName>ppt_x</p:attrName>
                                          <p:attrName>ppt_y</p:attrName>
                                        </p:attrNameLst>
                                      </p:cBhvr>
                                      <p:rCtr x="-13971" y="-1690"/>
                                    </p:animMotion>
                                  </p:childTnLst>
                                </p:cTn>
                              </p:par>
                              <p:par>
                                <p:cTn id="266" presetID="42" presetClass="path" presetSubtype="0" accel="50000" decel="50000" fill="hold" grpId="1" nodeType="withEffect">
                                  <p:stCondLst>
                                    <p:cond delay="0"/>
                                  </p:stCondLst>
                                  <p:childTnLst>
                                    <p:animMotion origin="layout" path="M -8.33333E-7 -4.81481E-6 L -0.18099 -0.07708 " pathEditMode="relative" rAng="0" ptsTypes="AA">
                                      <p:cBhvr>
                                        <p:cTn id="267" dur="2000" fill="hold"/>
                                        <p:tgtEl>
                                          <p:spTgt spid="121"/>
                                        </p:tgtEl>
                                        <p:attrNameLst>
                                          <p:attrName>ppt_x</p:attrName>
                                          <p:attrName>ppt_y</p:attrName>
                                        </p:attrNameLst>
                                      </p:cBhvr>
                                      <p:rCtr x="-9049" y="-3866"/>
                                    </p:animMotion>
                                  </p:childTnLst>
                                </p:cTn>
                              </p:par>
                            </p:childTnLst>
                          </p:cTn>
                        </p:par>
                        <p:par>
                          <p:cTn id="268" fill="hold">
                            <p:stCondLst>
                              <p:cond delay="18500"/>
                            </p:stCondLst>
                            <p:childTnLst>
                              <p:par>
                                <p:cTn id="269" presetID="26" presetClass="emph" presetSubtype="0" repeatCount="5000" fill="hold" grpId="2" nodeType="afterEffect">
                                  <p:stCondLst>
                                    <p:cond delay="0"/>
                                  </p:stCondLst>
                                  <p:childTnLst>
                                    <p:animEffect transition="out" filter="fade">
                                      <p:cBhvr>
                                        <p:cTn id="270" dur="1000" tmFilter="0, 0; .2, .5; .8, .5; 1, 0"/>
                                        <p:tgtEl>
                                          <p:spTgt spid="118"/>
                                        </p:tgtEl>
                                      </p:cBhvr>
                                    </p:animEffect>
                                    <p:animScale>
                                      <p:cBhvr>
                                        <p:cTn id="271" dur="500" autoRev="1" fill="hold"/>
                                        <p:tgtEl>
                                          <p:spTgt spid="118"/>
                                        </p:tgtEl>
                                      </p:cBhvr>
                                      <p:by x="105000" y="105000"/>
                                    </p:animScale>
                                  </p:childTnLst>
                                </p:cTn>
                              </p:par>
                              <p:par>
                                <p:cTn id="272" presetID="26" presetClass="emph" presetSubtype="0" repeatCount="5000" fill="hold" grpId="0" nodeType="withEffect">
                                  <p:stCondLst>
                                    <p:cond delay="0"/>
                                  </p:stCondLst>
                                  <p:childTnLst>
                                    <p:animEffect transition="out" filter="fade">
                                      <p:cBhvr>
                                        <p:cTn id="273" dur="1000" tmFilter="0, 0; .2, .5; .8, .5; 1, 0"/>
                                        <p:tgtEl>
                                          <p:spTgt spid="79"/>
                                        </p:tgtEl>
                                      </p:cBhvr>
                                    </p:animEffect>
                                    <p:animScale>
                                      <p:cBhvr>
                                        <p:cTn id="274" dur="500" autoRev="1" fill="hold"/>
                                        <p:tgtEl>
                                          <p:spTgt spid="79"/>
                                        </p:tgtEl>
                                      </p:cBhvr>
                                      <p:by x="105000" y="105000"/>
                                    </p:animScale>
                                  </p:childTnLst>
                                </p:cTn>
                              </p:par>
                              <p:par>
                                <p:cTn id="275" presetID="26" presetClass="emph" presetSubtype="0" repeatCount="5000" fill="hold" grpId="2" nodeType="withEffect">
                                  <p:stCondLst>
                                    <p:cond delay="0"/>
                                  </p:stCondLst>
                                  <p:childTnLst>
                                    <p:animEffect transition="out" filter="fade">
                                      <p:cBhvr>
                                        <p:cTn id="276" dur="1000" tmFilter="0, 0; .2, .5; .8, .5; 1, 0"/>
                                        <p:tgtEl>
                                          <p:spTgt spid="119"/>
                                        </p:tgtEl>
                                      </p:cBhvr>
                                    </p:animEffect>
                                    <p:animScale>
                                      <p:cBhvr>
                                        <p:cTn id="277" dur="500" autoRev="1" fill="hold"/>
                                        <p:tgtEl>
                                          <p:spTgt spid="119"/>
                                        </p:tgtEl>
                                      </p:cBhvr>
                                      <p:by x="105000" y="105000"/>
                                    </p:animScale>
                                  </p:childTnLst>
                                </p:cTn>
                              </p:par>
                              <p:par>
                                <p:cTn id="278" presetID="26" presetClass="emph" presetSubtype="0" repeatCount="5000" fill="hold" grpId="0" nodeType="withEffect">
                                  <p:stCondLst>
                                    <p:cond delay="0"/>
                                  </p:stCondLst>
                                  <p:childTnLst>
                                    <p:animEffect transition="out" filter="fade">
                                      <p:cBhvr>
                                        <p:cTn id="279" dur="1000" tmFilter="0, 0; .2, .5; .8, .5; 1, 0"/>
                                        <p:tgtEl>
                                          <p:spTgt spid="80"/>
                                        </p:tgtEl>
                                      </p:cBhvr>
                                    </p:animEffect>
                                    <p:animScale>
                                      <p:cBhvr>
                                        <p:cTn id="280" dur="500" autoRev="1" fill="hold"/>
                                        <p:tgtEl>
                                          <p:spTgt spid="80"/>
                                        </p:tgtEl>
                                      </p:cBhvr>
                                      <p:by x="105000" y="105000"/>
                                    </p:animScale>
                                  </p:childTnLst>
                                </p:cTn>
                              </p:par>
                            </p:childTnLst>
                          </p:cTn>
                        </p:par>
                        <p:par>
                          <p:cTn id="281" fill="hold">
                            <p:stCondLst>
                              <p:cond delay="23500"/>
                            </p:stCondLst>
                            <p:childTnLst>
                              <p:par>
                                <p:cTn id="282" presetID="10" presetClass="entr" presetSubtype="0" fill="hold" grpId="0" nodeType="afterEffect">
                                  <p:stCondLst>
                                    <p:cond delay="0"/>
                                  </p:stCondLst>
                                  <p:childTnLst>
                                    <p:set>
                                      <p:cBhvr>
                                        <p:cTn id="283" dur="1" fill="hold">
                                          <p:stCondLst>
                                            <p:cond delay="0"/>
                                          </p:stCondLst>
                                        </p:cTn>
                                        <p:tgtEl>
                                          <p:spTgt spid="136"/>
                                        </p:tgtEl>
                                        <p:attrNameLst>
                                          <p:attrName>style.visibility</p:attrName>
                                        </p:attrNameLst>
                                      </p:cBhvr>
                                      <p:to>
                                        <p:strVal val="visible"/>
                                      </p:to>
                                    </p:set>
                                    <p:animEffect transition="in" filter="fade">
                                      <p:cBhvr>
                                        <p:cTn id="284" dur="500"/>
                                        <p:tgtEl>
                                          <p:spTgt spid="136"/>
                                        </p:tgtEl>
                                      </p:cBhvr>
                                    </p:animEffect>
                                  </p:childTnLst>
                                </p:cTn>
                              </p:par>
                              <p:par>
                                <p:cTn id="285" presetID="59" presetClass="path" presetSubtype="0" accel="50000" decel="50000" fill="hold" grpId="1" nodeType="withEffect">
                                  <p:stCondLst>
                                    <p:cond delay="0"/>
                                  </p:stCondLst>
                                  <p:childTnLst>
                                    <p:animMotion origin="layout" path="M 1.47994E-17 1.11111E-6 C 0.00703 0.00787 0.00273 0.04259 -0.01003 0.07685 C -0.02279 0.1125 -0.03867 0.13403 -0.04609 0.12569 C -0.05326 0.11759 -0.06927 0.13889 -0.08203 0.1743 C -0.09479 0.2081 -0.09922 0.24329 -0.09193 0.25139 " pathEditMode="relative" rAng="7380000" ptsTypes="AAAAA">
                                      <p:cBhvr>
                                        <p:cTn id="286" dur="2000" fill="hold"/>
                                        <p:tgtEl>
                                          <p:spTgt spid="136"/>
                                        </p:tgtEl>
                                        <p:attrNameLst>
                                          <p:attrName>ppt_x</p:attrName>
                                          <p:attrName>ppt_y</p:attrName>
                                        </p:attrNameLst>
                                      </p:cBhvr>
                                      <p:rCtr x="-4596" y="12569"/>
                                    </p:animMotion>
                                  </p:childTnLst>
                                </p:cTn>
                              </p:par>
                            </p:childTnLst>
                          </p:cTn>
                        </p:par>
                        <p:par>
                          <p:cTn id="287" fill="hold">
                            <p:stCondLst>
                              <p:cond delay="25500"/>
                            </p:stCondLst>
                            <p:childTnLst>
                              <p:par>
                                <p:cTn id="288" presetID="6" presetClass="emph" presetSubtype="0" fill="hold" grpId="2" nodeType="afterEffect">
                                  <p:stCondLst>
                                    <p:cond delay="0"/>
                                  </p:stCondLst>
                                  <p:childTnLst>
                                    <p:animScale>
                                      <p:cBhvr>
                                        <p:cTn id="289" dur="2000" fill="hold"/>
                                        <p:tgtEl>
                                          <p:spTgt spid="132"/>
                                        </p:tgtEl>
                                      </p:cBhvr>
                                      <p:by x="150000" y="150000"/>
                                    </p:animScale>
                                  </p:childTnLst>
                                </p:cTn>
                              </p:par>
                              <p:par>
                                <p:cTn id="290" presetID="6" presetClass="emph" presetSubtype="0" fill="hold" grpId="2" nodeType="withEffect">
                                  <p:stCondLst>
                                    <p:cond delay="0"/>
                                  </p:stCondLst>
                                  <p:childTnLst>
                                    <p:animScale>
                                      <p:cBhvr>
                                        <p:cTn id="291" dur="2000" fill="hold"/>
                                        <p:tgtEl>
                                          <p:spTgt spid="13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75" grpId="0"/>
      <p:bldP spid="79" grpId="0" animBg="1"/>
      <p:bldP spid="80" grpId="0" animBg="1"/>
      <p:bldP spid="83" grpId="0"/>
      <p:bldP spid="106" grpId="0" animBg="1"/>
      <p:bldP spid="124" grpId="0" animBg="1"/>
      <p:bldP spid="126" grpId="0"/>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8" grpId="2" animBg="1"/>
      <p:bldP spid="119" grpId="0" animBg="1"/>
      <p:bldP spid="119" grpId="1" animBg="1"/>
      <p:bldP spid="119" grpId="2" animBg="1"/>
      <p:bldP spid="120" grpId="0" animBg="1"/>
      <p:bldP spid="120" grpId="1" animBg="1"/>
      <p:bldP spid="121" grpId="0" animBg="1"/>
      <p:bldP spid="121" grpId="1" animBg="1"/>
      <p:bldP spid="122" grpId="0" animBg="1"/>
      <p:bldP spid="122" grpId="1" animBg="1"/>
      <p:bldP spid="123" grpId="0" animBg="1"/>
      <p:bldP spid="123" grpId="1" animBg="1"/>
      <p:bldP spid="132" grpId="0" animBg="1"/>
      <p:bldP spid="132" grpId="1" animBg="1"/>
      <p:bldP spid="132" grpId="2" animBg="1"/>
      <p:bldP spid="136" grpId="0" animBg="1"/>
      <p:bldP spid="136" grpId="1" animBg="1"/>
      <p:bldP spid="13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CB45933-356D-4C09-BA75-42130D228D91}"/>
              </a:ext>
            </a:extLst>
          </p:cNvPr>
          <p:cNvGraphicFramePr>
            <a:graphicFrameLocks noGrp="1"/>
          </p:cNvGraphicFramePr>
          <p:nvPr/>
        </p:nvGraphicFramePr>
        <p:xfrm>
          <a:off x="806450" y="376822"/>
          <a:ext cx="10533360" cy="5973180"/>
        </p:xfrm>
        <a:graphic>
          <a:graphicData uri="http://schemas.openxmlformats.org/drawingml/2006/table">
            <a:tbl>
              <a:tblPr firstRow="1" bandRow="1">
                <a:tableStyleId>{7DF18680-E054-41AD-8BC1-D1AEF772440D}</a:tableStyleId>
              </a:tblPr>
              <a:tblGrid>
                <a:gridCol w="2106672">
                  <a:extLst>
                    <a:ext uri="{9D8B030D-6E8A-4147-A177-3AD203B41FA5}">
                      <a16:colId xmlns:a16="http://schemas.microsoft.com/office/drawing/2014/main" val="3731312029"/>
                    </a:ext>
                  </a:extLst>
                </a:gridCol>
                <a:gridCol w="2106672">
                  <a:extLst>
                    <a:ext uri="{9D8B030D-6E8A-4147-A177-3AD203B41FA5}">
                      <a16:colId xmlns:a16="http://schemas.microsoft.com/office/drawing/2014/main" val="3754622936"/>
                    </a:ext>
                  </a:extLst>
                </a:gridCol>
                <a:gridCol w="2106672">
                  <a:extLst>
                    <a:ext uri="{9D8B030D-6E8A-4147-A177-3AD203B41FA5}">
                      <a16:colId xmlns:a16="http://schemas.microsoft.com/office/drawing/2014/main" val="1522825042"/>
                    </a:ext>
                  </a:extLst>
                </a:gridCol>
                <a:gridCol w="2106672">
                  <a:extLst>
                    <a:ext uri="{9D8B030D-6E8A-4147-A177-3AD203B41FA5}">
                      <a16:colId xmlns:a16="http://schemas.microsoft.com/office/drawing/2014/main" val="146689464"/>
                    </a:ext>
                  </a:extLst>
                </a:gridCol>
                <a:gridCol w="2106672">
                  <a:extLst>
                    <a:ext uri="{9D8B030D-6E8A-4147-A177-3AD203B41FA5}">
                      <a16:colId xmlns:a16="http://schemas.microsoft.com/office/drawing/2014/main" val="1270109885"/>
                    </a:ext>
                  </a:extLst>
                </a:gridCol>
              </a:tblGrid>
              <a:tr h="1493295">
                <a:tc>
                  <a:txBody>
                    <a:bodyPr/>
                    <a:lstStyle/>
                    <a:p>
                      <a:pPr algn="ctr"/>
                      <a:r>
                        <a:rPr lang="en-US" sz="2300" dirty="0">
                          <a:latin typeface="Ink Free" panose="03080402000500000000" pitchFamily="66" charset="0"/>
                          <a:hlinkClick r:id="rId2" action="ppaction://hlinksldjump"/>
                        </a:rPr>
                        <a:t>Topicals</a:t>
                      </a:r>
                      <a:endParaRPr lang="en-US" sz="2300" dirty="0">
                        <a:latin typeface="Ink Free" panose="03080402000500000000" pitchFamily="66" charset="0"/>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3" action="ppaction://hlinksldjump"/>
                        </a:rPr>
                        <a:t>Anti-Depressants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4" action="ppaction://hlinksldjump"/>
                        </a:rPr>
                        <a:t>Anti-Epileptics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5" action="ppaction://hlinksldjump"/>
                        </a:rPr>
                        <a:t>Muscle Relaxants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6" action="ppaction://hlinksldjump"/>
                        </a:rPr>
                        <a:t>IV Therapies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extLst>
                  <a:ext uri="{0D108BD9-81ED-4DB2-BD59-A6C34878D82A}">
                    <a16:rowId xmlns:a16="http://schemas.microsoft.com/office/drawing/2014/main" val="1379328807"/>
                  </a:ext>
                </a:extLst>
              </a:tr>
              <a:tr h="1493295">
                <a:tc>
                  <a:txBody>
                    <a:bodyPr/>
                    <a:lstStyle/>
                    <a:p>
                      <a:pPr algn="ctr"/>
                      <a:r>
                        <a:rPr lang="en-US" sz="2200" dirty="0">
                          <a:latin typeface="Ink Free" panose="03080402000500000000" pitchFamily="66" charset="0"/>
                          <a:hlinkClick r:id="rId7" action="ppaction://hlinksldjump"/>
                        </a:rPr>
                        <a:t>Lidocaine</a:t>
                      </a:r>
                      <a:endParaRPr lang="en-US" sz="2200" dirty="0">
                        <a:latin typeface="Ink Free" panose="03080402000500000000" pitchFamily="66" charset="0"/>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8" action="ppaction://hlinksldjump"/>
                        </a:rPr>
                        <a:t>TCAs</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9" action="ppaction://hlinksldjump"/>
                        </a:rPr>
                        <a:t>Gabapentin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0" action="ppaction://hlinksldjump"/>
                        </a:rPr>
                        <a:t>Cyclobenzaprine</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1" action="ppaction://hlinksldjump"/>
                        </a:rPr>
                        <a:t>Acetaminophen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extLst>
                  <a:ext uri="{0D108BD9-81ED-4DB2-BD59-A6C34878D82A}">
                    <a16:rowId xmlns:a16="http://schemas.microsoft.com/office/drawing/2014/main" val="699260931"/>
                  </a:ext>
                </a:extLst>
              </a:tr>
              <a:tr h="1493295">
                <a:tc>
                  <a:txBody>
                    <a:bodyPr/>
                    <a:lstStyle/>
                    <a:p>
                      <a:pPr algn="ctr"/>
                      <a:r>
                        <a:rPr lang="en-US" sz="2200" dirty="0">
                          <a:latin typeface="Ink Free" panose="03080402000500000000" pitchFamily="66" charset="0"/>
                          <a:hlinkClick r:id="rId12" action="ppaction://hlinksldjump"/>
                        </a:rPr>
                        <a:t>NSAIDs</a:t>
                      </a:r>
                      <a:endParaRPr lang="en-US" sz="2200" dirty="0">
                        <a:latin typeface="Ink Free" panose="03080402000500000000" pitchFamily="66" charset="0"/>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3" action="ppaction://hlinksldjump"/>
                        </a:rPr>
                        <a:t>SNRIs</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4" action="ppaction://hlinksldjump"/>
                        </a:rPr>
                        <a:t>Pregabalin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5" action="ppaction://hlinksldjump"/>
                        </a:rPr>
                        <a:t>Baclofen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6" action="ppaction://hlinksldjump"/>
                        </a:rPr>
                        <a:t>Ketamine</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extLst>
                  <a:ext uri="{0D108BD9-81ED-4DB2-BD59-A6C34878D82A}">
                    <a16:rowId xmlns:a16="http://schemas.microsoft.com/office/drawing/2014/main" val="2837452294"/>
                  </a:ext>
                </a:extLst>
              </a:tr>
              <a:tr h="1493295">
                <a:tc>
                  <a:txBody>
                    <a:bodyPr/>
                    <a:lstStyle/>
                    <a:p>
                      <a:pPr algn="ctr"/>
                      <a:r>
                        <a:rPr lang="en-US" sz="2200" dirty="0">
                          <a:latin typeface="Ink Free" panose="03080402000500000000" pitchFamily="66" charset="0"/>
                          <a:hlinkClick r:id="rId17" action="ppaction://hlinksldjump"/>
                        </a:rPr>
                        <a:t>Capsaicin</a:t>
                      </a:r>
                      <a:endParaRPr lang="en-US" sz="2200" dirty="0">
                        <a:latin typeface="Ink Free" panose="03080402000500000000" pitchFamily="66" charset="0"/>
                      </a:endParaRPr>
                    </a:p>
                  </a:txBody>
                  <a:tcPr marL="118500" marR="118500" marT="59250" marB="59250" anchor="ctr"/>
                </a:tc>
                <a:tc>
                  <a:txBody>
                    <a:bodyPr/>
                    <a:lstStyle/>
                    <a:p>
                      <a:pPr algn="ctr"/>
                      <a:endParaRPr lang="en-US" sz="2200" kern="1200" dirty="0">
                        <a:solidFill>
                          <a:schemeClr val="dk1"/>
                        </a:solidFill>
                        <a:latin typeface="Ink Free" panose="03080402000500000000" pitchFamily="66" charset="0"/>
                        <a:ea typeface="+mn-ea"/>
                        <a:cs typeface="+mn-cs"/>
                      </a:endParaRPr>
                    </a:p>
                  </a:txBody>
                  <a:tcPr marL="118500" marR="118500" marT="59250" marB="59250" anchor="ctr">
                    <a:solidFill>
                      <a:schemeClr val="accent5">
                        <a:tint val="40000"/>
                        <a:alpha val="0"/>
                      </a:schemeClr>
                    </a:solidFill>
                  </a:tcPr>
                </a:tc>
                <a:tc>
                  <a:txBody>
                    <a:bodyPr/>
                    <a:lstStyle/>
                    <a:p>
                      <a:pPr algn="ctr"/>
                      <a:r>
                        <a:rPr lang="en-US" sz="2200" kern="1200" dirty="0">
                          <a:solidFill>
                            <a:schemeClr val="dk1"/>
                          </a:solidFill>
                          <a:latin typeface="Ink Free" panose="03080402000500000000" pitchFamily="66" charset="0"/>
                          <a:hlinkClick r:id="rId18" action="ppaction://hlinksldjump"/>
                        </a:rPr>
                        <a:t>Carbamazepine</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9" action="ppaction://hlinksldjump"/>
                        </a:rPr>
                        <a:t>Methocarbamol</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endParaRPr lang="en-US" sz="2200" kern="1200" dirty="0">
                        <a:solidFill>
                          <a:schemeClr val="dk1"/>
                        </a:solidFill>
                        <a:latin typeface="Ink Free" panose="03080402000500000000" pitchFamily="66" charset="0"/>
                        <a:ea typeface="+mn-ea"/>
                        <a:cs typeface="+mn-cs"/>
                      </a:endParaRPr>
                    </a:p>
                  </a:txBody>
                  <a:tcPr marL="118500" marR="118500" marT="59250" marB="59250" anchor="ctr">
                    <a:solidFill>
                      <a:schemeClr val="accent5">
                        <a:tint val="40000"/>
                        <a:alpha val="0"/>
                      </a:schemeClr>
                    </a:solidFill>
                  </a:tcPr>
                </a:tc>
                <a:extLst>
                  <a:ext uri="{0D108BD9-81ED-4DB2-BD59-A6C34878D82A}">
                    <a16:rowId xmlns:a16="http://schemas.microsoft.com/office/drawing/2014/main" val="1747574714"/>
                  </a:ext>
                </a:extLst>
              </a:tr>
            </a:tbl>
          </a:graphicData>
        </a:graphic>
      </p:graphicFrame>
    </p:spTree>
    <p:extLst>
      <p:ext uri="{BB962C8B-B14F-4D97-AF65-F5344CB8AC3E}">
        <p14:creationId xmlns:p14="http://schemas.microsoft.com/office/powerpoint/2010/main" val="1047757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raphic 134" descr="Badge Unfollow with solid fill">
            <a:extLst>
              <a:ext uri="{FF2B5EF4-FFF2-40B4-BE49-F238E27FC236}">
                <a16:creationId xmlns:a16="http://schemas.microsoft.com/office/drawing/2014/main" id="{4F112A9C-D4D7-4FCA-A5A6-A9FD73D71FD7}"/>
              </a:ext>
            </a:extLst>
          </p:cNvPr>
          <p:cNvSpPr/>
          <p:nvPr/>
        </p:nvSpPr>
        <p:spPr>
          <a:xfrm>
            <a:off x="6096000" y="4616748"/>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4 h 311353"/>
              <a:gd name="connsiteX5" fmla="*/ 155795 w 311353"/>
              <a:gd name="connsiteY5" fmla="*/ 0 h 311353"/>
              <a:gd name="connsiteX6" fmla="*/ 155676 w 311353"/>
              <a:gd name="connsiteY6" fmla="*/ 0 h 311353"/>
              <a:gd name="connsiteX7" fmla="*/ 227897 w 311353"/>
              <a:gd name="connsiteY7" fmla="*/ 169535 h 311353"/>
              <a:gd name="connsiteX8" fmla="*/ 83456 w 311353"/>
              <a:gd name="connsiteY8" fmla="*/ 169535 h 311353"/>
              <a:gd name="connsiteX9" fmla="*/ 83456 w 311353"/>
              <a:gd name="connsiteY9" fmla="*/ 141826 h 311353"/>
              <a:gd name="connsiteX10" fmla="*/ 227897 w 311353"/>
              <a:gd name="connsiteY10" fmla="*/ 141826 h 311353"/>
              <a:gd name="connsiteX11" fmla="*/ 227897 w 311353"/>
              <a:gd name="connsiteY11"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353" h="311353" fill="none" extrusionOk="0">
                <a:moveTo>
                  <a:pt x="155676" y="0"/>
                </a:moveTo>
                <a:cubicBezTo>
                  <a:pt x="61896" y="-15390"/>
                  <a:pt x="24077" y="64231"/>
                  <a:pt x="0" y="155676"/>
                </a:cubicBezTo>
                <a:cubicBezTo>
                  <a:pt x="-1609" y="240771"/>
                  <a:pt x="69794" y="318743"/>
                  <a:pt x="155676" y="311353"/>
                </a:cubicBezTo>
                <a:cubicBezTo>
                  <a:pt x="249848" y="318452"/>
                  <a:pt x="309059" y="243208"/>
                  <a:pt x="311353" y="155676"/>
                </a:cubicBezTo>
                <a:cubicBezTo>
                  <a:pt x="311352" y="155669"/>
                  <a:pt x="311353" y="155669"/>
                  <a:pt x="311353" y="155664"/>
                </a:cubicBezTo>
                <a:cubicBezTo>
                  <a:pt x="313126" y="71203"/>
                  <a:pt x="243228" y="20437"/>
                  <a:pt x="155795" y="0"/>
                </a:cubicBezTo>
                <a:cubicBezTo>
                  <a:pt x="155759" y="4"/>
                  <a:pt x="155701" y="-2"/>
                  <a:pt x="155676" y="0"/>
                </a:cubicBezTo>
                <a:close/>
                <a:moveTo>
                  <a:pt x="227897" y="169535"/>
                </a:moveTo>
                <a:cubicBezTo>
                  <a:pt x="171810" y="181453"/>
                  <a:pt x="126453" y="169482"/>
                  <a:pt x="83456" y="169535"/>
                </a:cubicBezTo>
                <a:cubicBezTo>
                  <a:pt x="81918" y="157661"/>
                  <a:pt x="86423" y="147976"/>
                  <a:pt x="83456" y="141826"/>
                </a:cubicBezTo>
                <a:cubicBezTo>
                  <a:pt x="132499" y="134304"/>
                  <a:pt x="177049" y="144110"/>
                  <a:pt x="227897" y="141826"/>
                </a:cubicBezTo>
                <a:cubicBezTo>
                  <a:pt x="229867" y="152218"/>
                  <a:pt x="224700" y="160533"/>
                  <a:pt x="227897" y="169535"/>
                </a:cubicBezTo>
                <a:close/>
              </a:path>
              <a:path w="311353" h="311353" stroke="0" extrusionOk="0">
                <a:moveTo>
                  <a:pt x="155676" y="0"/>
                </a:moveTo>
                <a:cubicBezTo>
                  <a:pt x="83384" y="424"/>
                  <a:pt x="-5848" y="57419"/>
                  <a:pt x="0" y="155676"/>
                </a:cubicBezTo>
                <a:cubicBezTo>
                  <a:pt x="-16205" y="228677"/>
                  <a:pt x="73689" y="314402"/>
                  <a:pt x="155676" y="311353"/>
                </a:cubicBezTo>
                <a:cubicBezTo>
                  <a:pt x="243708" y="306734"/>
                  <a:pt x="315823" y="247129"/>
                  <a:pt x="311353" y="155676"/>
                </a:cubicBezTo>
                <a:cubicBezTo>
                  <a:pt x="311353" y="155671"/>
                  <a:pt x="311354" y="155669"/>
                  <a:pt x="311353" y="155664"/>
                </a:cubicBezTo>
                <a:cubicBezTo>
                  <a:pt x="310163" y="77265"/>
                  <a:pt x="258155" y="15911"/>
                  <a:pt x="155795" y="0"/>
                </a:cubicBezTo>
                <a:cubicBezTo>
                  <a:pt x="155767" y="0"/>
                  <a:pt x="155729" y="-1"/>
                  <a:pt x="155676" y="0"/>
                </a:cubicBezTo>
                <a:close/>
                <a:moveTo>
                  <a:pt x="227897" y="169535"/>
                </a:moveTo>
                <a:cubicBezTo>
                  <a:pt x="196498" y="173401"/>
                  <a:pt x="142763" y="156409"/>
                  <a:pt x="83456" y="169535"/>
                </a:cubicBezTo>
                <a:cubicBezTo>
                  <a:pt x="81484" y="155736"/>
                  <a:pt x="86247" y="151356"/>
                  <a:pt x="83456" y="141826"/>
                </a:cubicBezTo>
                <a:cubicBezTo>
                  <a:pt x="139423" y="140475"/>
                  <a:pt x="181225" y="148613"/>
                  <a:pt x="227897" y="141826"/>
                </a:cubicBezTo>
                <a:cubicBezTo>
                  <a:pt x="229324" y="147501"/>
                  <a:pt x="226572" y="158084"/>
                  <a:pt x="227897" y="169535"/>
                </a:cubicBezTo>
                <a:close/>
              </a:path>
            </a:pathLst>
          </a:custGeom>
          <a:solidFill>
            <a:srgbClr val="7030A0"/>
          </a:solidFill>
          <a:ln w="38100" cap="flat">
            <a:solidFill>
              <a:srgbClr val="002060"/>
            </a:solidFill>
            <a:prstDash val="solid"/>
            <a:miter/>
            <a:extLst>
              <a:ext uri="{C807C97D-BFC1-408E-A445-0C87EB9F89A2}">
                <ask:lineSketchStyleProps xmlns:ask="http://schemas.microsoft.com/office/drawing/2018/sketchyshapes" sd="119332749">
                  <a:custGeom>
                    <a:avLst/>
                    <a:gdLst>
                      <a:gd name="connsiteX0" fmla="*/ 167749 w 335497"/>
                      <a:gd name="connsiteY0" fmla="*/ 0 h 335497"/>
                      <a:gd name="connsiteX1" fmla="*/ 0 w 335497"/>
                      <a:gd name="connsiteY1" fmla="*/ 167749 h 335497"/>
                      <a:gd name="connsiteX2" fmla="*/ 167749 w 335497"/>
                      <a:gd name="connsiteY2" fmla="*/ 335498 h 335497"/>
                      <a:gd name="connsiteX3" fmla="*/ 335498 w 335497"/>
                      <a:gd name="connsiteY3" fmla="*/ 167749 h 335497"/>
                      <a:gd name="connsiteX4" fmla="*/ 335498 w 335497"/>
                      <a:gd name="connsiteY4" fmla="*/ 167736 h 335497"/>
                      <a:gd name="connsiteX5" fmla="*/ 167877 w 335497"/>
                      <a:gd name="connsiteY5" fmla="*/ 0 h 335497"/>
                      <a:gd name="connsiteX6" fmla="*/ 167749 w 335497"/>
                      <a:gd name="connsiteY6" fmla="*/ 0 h 335497"/>
                      <a:gd name="connsiteX7" fmla="*/ 245570 w 335497"/>
                      <a:gd name="connsiteY7" fmla="*/ 182682 h 335497"/>
                      <a:gd name="connsiteX8" fmla="*/ 89928 w 335497"/>
                      <a:gd name="connsiteY8" fmla="*/ 182682 h 335497"/>
                      <a:gd name="connsiteX9" fmla="*/ 89928 w 335497"/>
                      <a:gd name="connsiteY9" fmla="*/ 152824 h 335497"/>
                      <a:gd name="connsiteX10" fmla="*/ 245570 w 335497"/>
                      <a:gd name="connsiteY10" fmla="*/ 152824 h 33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497" h="335497">
                        <a:moveTo>
                          <a:pt x="167749" y="0"/>
                        </a:moveTo>
                        <a:cubicBezTo>
                          <a:pt x="75104" y="0"/>
                          <a:pt x="0" y="75104"/>
                          <a:pt x="0" y="167749"/>
                        </a:cubicBezTo>
                        <a:cubicBezTo>
                          <a:pt x="0" y="260394"/>
                          <a:pt x="75104" y="335498"/>
                          <a:pt x="167749" y="335498"/>
                        </a:cubicBezTo>
                        <a:cubicBezTo>
                          <a:pt x="260394" y="335498"/>
                          <a:pt x="335498" y="260394"/>
                          <a:pt x="335498" y="167749"/>
                        </a:cubicBezTo>
                        <a:cubicBezTo>
                          <a:pt x="335498" y="167744"/>
                          <a:pt x="335498" y="167740"/>
                          <a:pt x="335498" y="167736"/>
                        </a:cubicBezTo>
                        <a:cubicBezTo>
                          <a:pt x="335530" y="75129"/>
                          <a:pt x="260483" y="32"/>
                          <a:pt x="167877" y="0"/>
                        </a:cubicBezTo>
                        <a:cubicBezTo>
                          <a:pt x="167834" y="0"/>
                          <a:pt x="167792" y="0"/>
                          <a:pt x="167749" y="0"/>
                        </a:cubicBezTo>
                        <a:close/>
                        <a:moveTo>
                          <a:pt x="245570" y="182682"/>
                        </a:moveTo>
                        <a:lnTo>
                          <a:pt x="89928" y="182682"/>
                        </a:lnTo>
                        <a:lnTo>
                          <a:pt x="89928" y="152824"/>
                        </a:lnTo>
                        <a:lnTo>
                          <a:pt x="245570" y="152824"/>
                        </a:lnTo>
                        <a:close/>
                      </a:path>
                    </a:pathLst>
                  </a:custGeom>
                  <ask:type>
                    <ask:lineSketchScribble/>
                  </ask:type>
                </ask:lineSketchStyleProps>
              </a:ext>
            </a:extLst>
          </a:ln>
        </p:spPr>
        <p:txBody>
          <a:bodyPr rtlCol="0" anchor="ctr"/>
          <a:lstStyle/>
          <a:p>
            <a:endParaRPr lang="en-US"/>
          </a:p>
        </p:txBody>
      </p:sp>
      <p:sp>
        <p:nvSpPr>
          <p:cNvPr id="133" name="Graphic 134" descr="Badge Unfollow with solid fill">
            <a:extLst>
              <a:ext uri="{FF2B5EF4-FFF2-40B4-BE49-F238E27FC236}">
                <a16:creationId xmlns:a16="http://schemas.microsoft.com/office/drawing/2014/main" id="{3F515091-A528-4EBD-8349-2BB9C57FC08D}"/>
              </a:ext>
            </a:extLst>
          </p:cNvPr>
          <p:cNvSpPr/>
          <p:nvPr/>
        </p:nvSpPr>
        <p:spPr>
          <a:xfrm>
            <a:off x="6096203" y="4616748"/>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4 h 311353"/>
              <a:gd name="connsiteX5" fmla="*/ 155795 w 311353"/>
              <a:gd name="connsiteY5" fmla="*/ 0 h 311353"/>
              <a:gd name="connsiteX6" fmla="*/ 155676 w 311353"/>
              <a:gd name="connsiteY6" fmla="*/ 0 h 311353"/>
              <a:gd name="connsiteX7" fmla="*/ 227897 w 311353"/>
              <a:gd name="connsiteY7" fmla="*/ 169535 h 311353"/>
              <a:gd name="connsiteX8" fmla="*/ 83456 w 311353"/>
              <a:gd name="connsiteY8" fmla="*/ 169535 h 311353"/>
              <a:gd name="connsiteX9" fmla="*/ 83456 w 311353"/>
              <a:gd name="connsiteY9" fmla="*/ 141826 h 311353"/>
              <a:gd name="connsiteX10" fmla="*/ 227897 w 311353"/>
              <a:gd name="connsiteY10" fmla="*/ 141826 h 311353"/>
              <a:gd name="connsiteX11" fmla="*/ 227897 w 311353"/>
              <a:gd name="connsiteY11"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353" h="311353" fill="none" extrusionOk="0">
                <a:moveTo>
                  <a:pt x="155676" y="0"/>
                </a:moveTo>
                <a:cubicBezTo>
                  <a:pt x="61896" y="-15390"/>
                  <a:pt x="24077" y="64231"/>
                  <a:pt x="0" y="155676"/>
                </a:cubicBezTo>
                <a:cubicBezTo>
                  <a:pt x="-1609" y="240771"/>
                  <a:pt x="69794" y="318743"/>
                  <a:pt x="155676" y="311353"/>
                </a:cubicBezTo>
                <a:cubicBezTo>
                  <a:pt x="249848" y="318452"/>
                  <a:pt x="309059" y="243208"/>
                  <a:pt x="311353" y="155676"/>
                </a:cubicBezTo>
                <a:cubicBezTo>
                  <a:pt x="311352" y="155669"/>
                  <a:pt x="311353" y="155669"/>
                  <a:pt x="311353" y="155664"/>
                </a:cubicBezTo>
                <a:cubicBezTo>
                  <a:pt x="313126" y="71203"/>
                  <a:pt x="243228" y="20437"/>
                  <a:pt x="155795" y="0"/>
                </a:cubicBezTo>
                <a:cubicBezTo>
                  <a:pt x="155759" y="4"/>
                  <a:pt x="155701" y="-2"/>
                  <a:pt x="155676" y="0"/>
                </a:cubicBezTo>
                <a:close/>
                <a:moveTo>
                  <a:pt x="227897" y="169535"/>
                </a:moveTo>
                <a:cubicBezTo>
                  <a:pt x="171810" y="181453"/>
                  <a:pt x="126453" y="169482"/>
                  <a:pt x="83456" y="169535"/>
                </a:cubicBezTo>
                <a:cubicBezTo>
                  <a:pt x="81918" y="157661"/>
                  <a:pt x="86423" y="147976"/>
                  <a:pt x="83456" y="141826"/>
                </a:cubicBezTo>
                <a:cubicBezTo>
                  <a:pt x="132499" y="134304"/>
                  <a:pt x="177049" y="144110"/>
                  <a:pt x="227897" y="141826"/>
                </a:cubicBezTo>
                <a:cubicBezTo>
                  <a:pt x="229867" y="152218"/>
                  <a:pt x="224700" y="160533"/>
                  <a:pt x="227897" y="169535"/>
                </a:cubicBezTo>
                <a:close/>
              </a:path>
              <a:path w="311353" h="311353" stroke="0" extrusionOk="0">
                <a:moveTo>
                  <a:pt x="155676" y="0"/>
                </a:moveTo>
                <a:cubicBezTo>
                  <a:pt x="83384" y="424"/>
                  <a:pt x="-5848" y="57419"/>
                  <a:pt x="0" y="155676"/>
                </a:cubicBezTo>
                <a:cubicBezTo>
                  <a:pt x="-16205" y="228677"/>
                  <a:pt x="73689" y="314402"/>
                  <a:pt x="155676" y="311353"/>
                </a:cubicBezTo>
                <a:cubicBezTo>
                  <a:pt x="243708" y="306734"/>
                  <a:pt x="315823" y="247129"/>
                  <a:pt x="311353" y="155676"/>
                </a:cubicBezTo>
                <a:cubicBezTo>
                  <a:pt x="311353" y="155671"/>
                  <a:pt x="311354" y="155669"/>
                  <a:pt x="311353" y="155664"/>
                </a:cubicBezTo>
                <a:cubicBezTo>
                  <a:pt x="310163" y="77265"/>
                  <a:pt x="258155" y="15911"/>
                  <a:pt x="155795" y="0"/>
                </a:cubicBezTo>
                <a:cubicBezTo>
                  <a:pt x="155767" y="0"/>
                  <a:pt x="155729" y="-1"/>
                  <a:pt x="155676" y="0"/>
                </a:cubicBezTo>
                <a:close/>
                <a:moveTo>
                  <a:pt x="227897" y="169535"/>
                </a:moveTo>
                <a:cubicBezTo>
                  <a:pt x="196498" y="173401"/>
                  <a:pt x="142763" y="156409"/>
                  <a:pt x="83456" y="169535"/>
                </a:cubicBezTo>
                <a:cubicBezTo>
                  <a:pt x="81484" y="155736"/>
                  <a:pt x="86247" y="151356"/>
                  <a:pt x="83456" y="141826"/>
                </a:cubicBezTo>
                <a:cubicBezTo>
                  <a:pt x="139423" y="140475"/>
                  <a:pt x="181225" y="148613"/>
                  <a:pt x="227897" y="141826"/>
                </a:cubicBezTo>
                <a:cubicBezTo>
                  <a:pt x="229324" y="147501"/>
                  <a:pt x="226572" y="158084"/>
                  <a:pt x="227897" y="169535"/>
                </a:cubicBezTo>
                <a:close/>
              </a:path>
            </a:pathLst>
          </a:custGeom>
          <a:solidFill>
            <a:srgbClr val="7030A0"/>
          </a:solidFill>
          <a:ln w="38100" cap="flat">
            <a:solidFill>
              <a:srgbClr val="002060"/>
            </a:solidFill>
            <a:prstDash val="solid"/>
            <a:miter/>
            <a:extLst>
              <a:ext uri="{C807C97D-BFC1-408E-A445-0C87EB9F89A2}">
                <ask:lineSketchStyleProps xmlns:ask="http://schemas.microsoft.com/office/drawing/2018/sketchyshapes" sd="119332749">
                  <a:custGeom>
                    <a:avLst/>
                    <a:gdLst>
                      <a:gd name="connsiteX0" fmla="*/ 167749 w 335497"/>
                      <a:gd name="connsiteY0" fmla="*/ 0 h 335497"/>
                      <a:gd name="connsiteX1" fmla="*/ 0 w 335497"/>
                      <a:gd name="connsiteY1" fmla="*/ 167749 h 335497"/>
                      <a:gd name="connsiteX2" fmla="*/ 167749 w 335497"/>
                      <a:gd name="connsiteY2" fmla="*/ 335498 h 335497"/>
                      <a:gd name="connsiteX3" fmla="*/ 335498 w 335497"/>
                      <a:gd name="connsiteY3" fmla="*/ 167749 h 335497"/>
                      <a:gd name="connsiteX4" fmla="*/ 335498 w 335497"/>
                      <a:gd name="connsiteY4" fmla="*/ 167736 h 335497"/>
                      <a:gd name="connsiteX5" fmla="*/ 167877 w 335497"/>
                      <a:gd name="connsiteY5" fmla="*/ 0 h 335497"/>
                      <a:gd name="connsiteX6" fmla="*/ 167749 w 335497"/>
                      <a:gd name="connsiteY6" fmla="*/ 0 h 335497"/>
                      <a:gd name="connsiteX7" fmla="*/ 245570 w 335497"/>
                      <a:gd name="connsiteY7" fmla="*/ 182682 h 335497"/>
                      <a:gd name="connsiteX8" fmla="*/ 89928 w 335497"/>
                      <a:gd name="connsiteY8" fmla="*/ 182682 h 335497"/>
                      <a:gd name="connsiteX9" fmla="*/ 89928 w 335497"/>
                      <a:gd name="connsiteY9" fmla="*/ 152824 h 335497"/>
                      <a:gd name="connsiteX10" fmla="*/ 245570 w 335497"/>
                      <a:gd name="connsiteY10" fmla="*/ 152824 h 33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497" h="335497">
                        <a:moveTo>
                          <a:pt x="167749" y="0"/>
                        </a:moveTo>
                        <a:cubicBezTo>
                          <a:pt x="75104" y="0"/>
                          <a:pt x="0" y="75104"/>
                          <a:pt x="0" y="167749"/>
                        </a:cubicBezTo>
                        <a:cubicBezTo>
                          <a:pt x="0" y="260394"/>
                          <a:pt x="75104" y="335498"/>
                          <a:pt x="167749" y="335498"/>
                        </a:cubicBezTo>
                        <a:cubicBezTo>
                          <a:pt x="260394" y="335498"/>
                          <a:pt x="335498" y="260394"/>
                          <a:pt x="335498" y="167749"/>
                        </a:cubicBezTo>
                        <a:cubicBezTo>
                          <a:pt x="335498" y="167744"/>
                          <a:pt x="335498" y="167740"/>
                          <a:pt x="335498" y="167736"/>
                        </a:cubicBezTo>
                        <a:cubicBezTo>
                          <a:pt x="335530" y="75129"/>
                          <a:pt x="260483" y="32"/>
                          <a:pt x="167877" y="0"/>
                        </a:cubicBezTo>
                        <a:cubicBezTo>
                          <a:pt x="167834" y="0"/>
                          <a:pt x="167792" y="0"/>
                          <a:pt x="167749" y="0"/>
                        </a:cubicBezTo>
                        <a:close/>
                        <a:moveTo>
                          <a:pt x="245570" y="182682"/>
                        </a:moveTo>
                        <a:lnTo>
                          <a:pt x="89928" y="182682"/>
                        </a:lnTo>
                        <a:lnTo>
                          <a:pt x="89928" y="152824"/>
                        </a:lnTo>
                        <a:lnTo>
                          <a:pt x="245570" y="152824"/>
                        </a:lnTo>
                        <a:close/>
                      </a:path>
                    </a:pathLst>
                  </a:custGeom>
                  <ask:type>
                    <ask:lineSketchScribble/>
                  </ask:type>
                </ask:lineSketchStyleProps>
              </a:ext>
            </a:extLst>
          </a:ln>
        </p:spPr>
        <p:txBody>
          <a:bodyPr rtlCol="0" anchor="ctr"/>
          <a:lstStyle/>
          <a:p>
            <a:endParaRPr lang="en-US"/>
          </a:p>
        </p:txBody>
      </p:sp>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Cube 124">
            <a:extLst>
              <a:ext uri="{FF2B5EF4-FFF2-40B4-BE49-F238E27FC236}">
                <a16:creationId xmlns:a16="http://schemas.microsoft.com/office/drawing/2014/main" id="{48AE342C-2731-412C-9817-F0073F11908C}"/>
              </a:ext>
            </a:extLst>
          </p:cNvPr>
          <p:cNvSpPr/>
          <p:nvPr/>
        </p:nvSpPr>
        <p:spPr>
          <a:xfrm>
            <a:off x="4741271" y="403792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7575" y="-98317"/>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1802808" y="749174"/>
            <a:ext cx="3211254" cy="369332"/>
          </a:xfrm>
          <a:prstGeom prst="rect">
            <a:avLst/>
          </a:prstGeom>
          <a:noFill/>
        </p:spPr>
        <p:txBody>
          <a:bodyPr wrap="square" rtlCol="0">
            <a:spAutoFit/>
          </a:bodyPr>
          <a:lstStyle/>
          <a:p>
            <a:r>
              <a:rPr lang="en-US" b="1" dirty="0">
                <a:latin typeface="Ink Free" panose="03080402000500000000" pitchFamily="66" charset="0"/>
              </a:rPr>
              <a:t>Pre-synaptic Motor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1490966" y="6178424"/>
            <a:ext cx="3316673" cy="369332"/>
          </a:xfrm>
          <a:prstGeom prst="rect">
            <a:avLst/>
          </a:prstGeom>
          <a:noFill/>
        </p:spPr>
        <p:txBody>
          <a:bodyPr wrap="square" rtlCol="0">
            <a:spAutoFit/>
          </a:bodyPr>
          <a:lstStyle/>
          <a:p>
            <a:r>
              <a:rPr lang="en-US" b="1" dirty="0">
                <a:latin typeface="Ink Free" panose="03080402000500000000" pitchFamily="66" charset="0"/>
              </a:rPr>
              <a:t>Post-synaptic Motor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660400" y="1599803"/>
            <a:ext cx="3516120" cy="369332"/>
          </a:xfrm>
          <a:prstGeom prst="rect">
            <a:avLst/>
          </a:prstGeom>
          <a:noFill/>
        </p:spPr>
        <p:txBody>
          <a:bodyPr wrap="square" rtlCol="0">
            <a:spAutoFit/>
          </a:bodyPr>
          <a:lstStyle/>
          <a:p>
            <a:r>
              <a:rPr lang="en-US" b="1" dirty="0">
                <a:latin typeface="Ink Free" panose="03080402000500000000" pitchFamily="66" charset="0"/>
              </a:rPr>
              <a:t>Excitatory 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351715" y="1572456"/>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stCxn id="6" idx="4"/>
            <a:endCxn id="70" idx="1"/>
          </p:cNvCxnSpPr>
          <p:nvPr/>
        </p:nvCxnSpPr>
        <p:spPr>
          <a:xfrm>
            <a:off x="6839387" y="1597840"/>
            <a:ext cx="512328" cy="159282"/>
          </a:xfrm>
          <a:prstGeom prst="line">
            <a:avLst/>
          </a:prstGeom>
          <a:ln w="38100"/>
        </p:spPr>
        <p:style>
          <a:lnRef idx="1">
            <a:schemeClr val="dk1"/>
          </a:lnRef>
          <a:fillRef idx="0">
            <a:schemeClr val="dk1"/>
          </a:fillRef>
          <a:effectRef idx="0">
            <a:schemeClr val="dk1"/>
          </a:effectRef>
          <a:fontRef idx="minor">
            <a:schemeClr val="tx1"/>
          </a:fontRef>
        </p:style>
      </p:cxnSp>
      <p:sp>
        <p:nvSpPr>
          <p:cNvPr id="74" name="Freeform: Shape 73">
            <a:extLst>
              <a:ext uri="{FF2B5EF4-FFF2-40B4-BE49-F238E27FC236}">
                <a16:creationId xmlns:a16="http://schemas.microsoft.com/office/drawing/2014/main" id="{77F96BE1-60A4-49C0-9DB8-35E06C9E3CAB}"/>
              </a:ext>
            </a:extLst>
          </p:cNvPr>
          <p:cNvSpPr/>
          <p:nvPr/>
        </p:nvSpPr>
        <p:spPr>
          <a:xfrm rot="5400000">
            <a:off x="9105078" y="2257219"/>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CFC0BBF-BA03-4000-9318-51CAA99973E1}"/>
              </a:ext>
            </a:extLst>
          </p:cNvPr>
          <p:cNvSpPr txBox="1"/>
          <p:nvPr/>
        </p:nvSpPr>
        <p:spPr>
          <a:xfrm>
            <a:off x="8553378" y="5809092"/>
            <a:ext cx="3316673" cy="369332"/>
          </a:xfrm>
          <a:prstGeom prst="rect">
            <a:avLst/>
          </a:prstGeom>
          <a:noFill/>
        </p:spPr>
        <p:txBody>
          <a:bodyPr wrap="square" rtlCol="0">
            <a:spAutoFit/>
          </a:bodyPr>
          <a:lstStyle/>
          <a:p>
            <a:r>
              <a:rPr lang="en-US" b="1" dirty="0">
                <a:latin typeface="Ink Free" panose="03080402000500000000" pitchFamily="66" charset="0"/>
              </a:rPr>
              <a:t>Inhibitory Interneuron</a:t>
            </a:r>
          </a:p>
        </p:txBody>
      </p:sp>
      <p:cxnSp>
        <p:nvCxnSpPr>
          <p:cNvPr id="76" name="Straight Connector 75">
            <a:extLst>
              <a:ext uri="{FF2B5EF4-FFF2-40B4-BE49-F238E27FC236}">
                <a16:creationId xmlns:a16="http://schemas.microsoft.com/office/drawing/2014/main" id="{C4A7E725-FD90-4189-8AE7-57080FD9B6CA}"/>
              </a:ext>
            </a:extLst>
          </p:cNvPr>
          <p:cNvCxnSpPr>
            <a:cxnSpLocks/>
          </p:cNvCxnSpPr>
          <p:nvPr/>
        </p:nvCxnSpPr>
        <p:spPr>
          <a:xfrm flipV="1">
            <a:off x="9864671" y="5522504"/>
            <a:ext cx="0" cy="312608"/>
          </a:xfrm>
          <a:prstGeom prst="line">
            <a:avLst/>
          </a:prstGeom>
          <a:ln w="38100"/>
        </p:spPr>
        <p:style>
          <a:lnRef idx="1">
            <a:schemeClr val="dk1"/>
          </a:lnRef>
          <a:fillRef idx="0">
            <a:schemeClr val="dk1"/>
          </a:fillRef>
          <a:effectRef idx="0">
            <a:schemeClr val="dk1"/>
          </a:effectRef>
          <a:fontRef idx="minor">
            <a:schemeClr val="tx1"/>
          </a:fontRef>
        </p:style>
      </p:cxnSp>
      <p:sp>
        <p:nvSpPr>
          <p:cNvPr id="79" name="Cube 78">
            <a:extLst>
              <a:ext uri="{FF2B5EF4-FFF2-40B4-BE49-F238E27FC236}">
                <a16:creationId xmlns:a16="http://schemas.microsoft.com/office/drawing/2014/main" id="{A63A317A-0FB8-4C95-95A0-0EBA7ED1363D}"/>
              </a:ext>
            </a:extLst>
          </p:cNvPr>
          <p:cNvSpPr/>
          <p:nvPr/>
        </p:nvSpPr>
        <p:spPr>
          <a:xfrm rot="7730795">
            <a:off x="6771153" y="227481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rgbClr val="7030A0"/>
          </a:solidFill>
          <a:ln w="38100">
            <a:solidFill>
              <a:srgbClr val="002060"/>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79">
            <a:extLst>
              <a:ext uri="{FF2B5EF4-FFF2-40B4-BE49-F238E27FC236}">
                <a16:creationId xmlns:a16="http://schemas.microsoft.com/office/drawing/2014/main" id="{826C1DF8-32FD-4343-83FA-6278566DD390}"/>
              </a:ext>
            </a:extLst>
          </p:cNvPr>
          <p:cNvSpPr/>
          <p:nvPr/>
        </p:nvSpPr>
        <p:spPr>
          <a:xfrm rot="3511170">
            <a:off x="6651823" y="4370086"/>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rgbClr val="7030A0"/>
          </a:solidFill>
          <a:ln w="38100">
            <a:solidFill>
              <a:srgbClr val="002060"/>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B87F34D7-1702-43AC-A380-DBCC413CDF32}"/>
              </a:ext>
            </a:extLst>
          </p:cNvPr>
          <p:cNvCxnSpPr>
            <a:cxnSpLocks/>
          </p:cNvCxnSpPr>
          <p:nvPr/>
        </p:nvCxnSpPr>
        <p:spPr>
          <a:xfrm>
            <a:off x="7169245" y="2795852"/>
            <a:ext cx="182470" cy="454611"/>
          </a:xfrm>
          <a:prstGeom prst="line">
            <a:avLst/>
          </a:prstGeom>
          <a:ln w="38100"/>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D40F5BD9-407B-46A8-A0F2-C0BDD131B619}"/>
              </a:ext>
            </a:extLst>
          </p:cNvPr>
          <p:cNvSpPr txBox="1"/>
          <p:nvPr/>
        </p:nvSpPr>
        <p:spPr>
          <a:xfrm>
            <a:off x="6528156" y="3228548"/>
            <a:ext cx="1922048"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GABA</a:t>
            </a:r>
            <a:r>
              <a:rPr lang="en-US" b="1" baseline="-25000" dirty="0">
                <a:latin typeface="Ink Free" panose="03080402000500000000" pitchFamily="66" charset="0"/>
                <a:sym typeface="Symbol" panose="05050102010706020507" pitchFamily="18" charset="2"/>
              </a:rPr>
              <a:t>B</a:t>
            </a:r>
            <a:r>
              <a:rPr lang="en-US" b="1" dirty="0">
                <a:latin typeface="Ink Free" panose="03080402000500000000" pitchFamily="66" charset="0"/>
                <a:sym typeface="Symbol" panose="05050102010706020507" pitchFamily="18" charset="2"/>
              </a:rPr>
              <a:t> Receptor</a:t>
            </a:r>
            <a:endParaRPr lang="en-US" b="1" dirty="0">
              <a:latin typeface="Ink Free" panose="03080402000500000000" pitchFamily="66" charset="0"/>
            </a:endParaRPr>
          </a:p>
        </p:txBody>
      </p:sp>
      <p:cxnSp>
        <p:nvCxnSpPr>
          <p:cNvPr id="84" name="Straight Connector 83">
            <a:extLst>
              <a:ext uri="{FF2B5EF4-FFF2-40B4-BE49-F238E27FC236}">
                <a16:creationId xmlns:a16="http://schemas.microsoft.com/office/drawing/2014/main" id="{E50C9579-9B50-4A84-A9C8-F2AAB7792797}"/>
              </a:ext>
            </a:extLst>
          </p:cNvPr>
          <p:cNvCxnSpPr>
            <a:cxnSpLocks/>
          </p:cNvCxnSpPr>
          <p:nvPr/>
        </p:nvCxnSpPr>
        <p:spPr>
          <a:xfrm flipH="1">
            <a:off x="7095551" y="3648134"/>
            <a:ext cx="332397" cy="694894"/>
          </a:xfrm>
          <a:prstGeom prst="line">
            <a:avLst/>
          </a:prstGeom>
          <a:ln w="38100"/>
        </p:spPr>
        <p:style>
          <a:lnRef idx="1">
            <a:schemeClr val="dk1"/>
          </a:lnRef>
          <a:fillRef idx="0">
            <a:schemeClr val="dk1"/>
          </a:fillRef>
          <a:effectRef idx="0">
            <a:schemeClr val="dk1"/>
          </a:effectRef>
          <a:fontRef idx="minor">
            <a:schemeClr val="tx1"/>
          </a:fontRef>
        </p:style>
      </p:cxnSp>
      <p:sp>
        <p:nvSpPr>
          <p:cNvPr id="106" name="Oval 105">
            <a:extLst>
              <a:ext uri="{FF2B5EF4-FFF2-40B4-BE49-F238E27FC236}">
                <a16:creationId xmlns:a16="http://schemas.microsoft.com/office/drawing/2014/main" id="{C7573B7A-4ADB-4695-A286-5A8A8C2D0CB4}"/>
              </a:ext>
            </a:extLst>
          </p:cNvPr>
          <p:cNvSpPr/>
          <p:nvPr/>
        </p:nvSpPr>
        <p:spPr>
          <a:xfrm>
            <a:off x="9755690" y="2930234"/>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F617E741-DF06-41FF-AA30-E030A122AB16}"/>
              </a:ext>
            </a:extLst>
          </p:cNvPr>
          <p:cNvSpPr/>
          <p:nvPr/>
        </p:nvSpPr>
        <p:spPr>
          <a:xfrm rot="4758099">
            <a:off x="9639743" y="3292740"/>
            <a:ext cx="208721" cy="98140"/>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ACFD960-5D6C-4647-9397-DD4374EEBD26}"/>
              </a:ext>
            </a:extLst>
          </p:cNvPr>
          <p:cNvGrpSpPr/>
          <p:nvPr/>
        </p:nvGrpSpPr>
        <p:grpSpPr>
          <a:xfrm>
            <a:off x="10330430" y="3413214"/>
            <a:ext cx="746567" cy="746567"/>
            <a:chOff x="5075498" y="1093808"/>
            <a:chExt cx="746567" cy="746567"/>
          </a:xfrm>
        </p:grpSpPr>
        <p:sp>
          <p:nvSpPr>
            <p:cNvPr id="87" name="Oval 86">
              <a:extLst>
                <a:ext uri="{FF2B5EF4-FFF2-40B4-BE49-F238E27FC236}">
                  <a16:creationId xmlns:a16="http://schemas.microsoft.com/office/drawing/2014/main" id="{C12B1E86-C91A-4030-AA11-BEA96053905A}"/>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B0EBFD5-7D3F-461F-8A13-4A79028FC79B}"/>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F332513-A0CC-409A-BCB7-79C52110477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5FB73C46-EC46-4039-A23E-73827332B37A}"/>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3ADA8E1-C791-4E61-8141-631BCD37241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CBE4E45-9DCC-47BC-A535-B0754CE35787}"/>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E92B36F-672B-431A-837B-16B4E3DFAAB8}"/>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2D4A4AF-2ABD-4780-B1EE-7328F8F0C7A2}"/>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B016C235-67EB-44EC-83F9-7F5BF3433F30}"/>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4CD3961E-EA75-4286-A334-518A01734DE9}"/>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66E5000-F027-4E6E-BB1F-F93864B499EC}"/>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EADE774-B67C-4253-B628-AC4A5CCBF0C2}"/>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AC09B17-8826-4FCD-9A4A-6FD24636EC08}"/>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0912AE5-5332-4E18-BAEC-E991164ED367}"/>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7A17A15C-ADF2-4A04-BA06-E859A682EDFC}"/>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DFBED75-7F15-402D-9316-F3A419D1F638}"/>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82C2F30-14C7-4B18-805B-4EB961C2489E}"/>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1401134B-9CAC-41C0-92BF-BC5BD580BF18}"/>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TextBox 125">
            <a:extLst>
              <a:ext uri="{FF2B5EF4-FFF2-40B4-BE49-F238E27FC236}">
                <a16:creationId xmlns:a16="http://schemas.microsoft.com/office/drawing/2014/main" id="{44604A0C-1BC0-42A6-B8A2-8D3C290BA0A7}"/>
              </a:ext>
            </a:extLst>
          </p:cNvPr>
          <p:cNvSpPr txBox="1"/>
          <p:nvPr/>
        </p:nvSpPr>
        <p:spPr>
          <a:xfrm>
            <a:off x="0" y="4042134"/>
            <a:ext cx="4183344" cy="369332"/>
          </a:xfrm>
          <a:prstGeom prst="rect">
            <a:avLst/>
          </a:prstGeom>
          <a:noFill/>
        </p:spPr>
        <p:txBody>
          <a:bodyPr wrap="square" rtlCol="0">
            <a:spAutoFit/>
          </a:bodyPr>
          <a:lstStyle/>
          <a:p>
            <a:pPr algn="r"/>
            <a:r>
              <a:rPr lang="en-US" b="1" dirty="0">
                <a:latin typeface="Ink Free" panose="03080402000500000000" pitchFamily="66" charset="0"/>
              </a:rPr>
              <a:t>Excitatory Neurotransmitter Receptor</a:t>
            </a:r>
          </a:p>
        </p:txBody>
      </p:sp>
      <p:cxnSp>
        <p:nvCxnSpPr>
          <p:cNvPr id="127" name="Straight Connector 126">
            <a:extLst>
              <a:ext uri="{FF2B5EF4-FFF2-40B4-BE49-F238E27FC236}">
                <a16:creationId xmlns:a16="http://schemas.microsoft.com/office/drawing/2014/main" id="{D6664E3E-34C7-4114-9562-69C1FF36EA1A}"/>
              </a:ext>
            </a:extLst>
          </p:cNvPr>
          <p:cNvCxnSpPr>
            <a:cxnSpLocks/>
          </p:cNvCxnSpPr>
          <p:nvPr/>
        </p:nvCxnSpPr>
        <p:spPr>
          <a:xfrm flipV="1">
            <a:off x="4117425" y="4155515"/>
            <a:ext cx="571608" cy="114096"/>
          </a:xfrm>
          <a:prstGeom prst="line">
            <a:avLst/>
          </a:prstGeom>
          <a:ln w="38100"/>
        </p:spPr>
        <p:style>
          <a:lnRef idx="1">
            <a:schemeClr val="dk1"/>
          </a:lnRef>
          <a:fillRef idx="0">
            <a:schemeClr val="dk1"/>
          </a:fillRef>
          <a:effectRef idx="0">
            <a:schemeClr val="dk1"/>
          </a:effectRef>
          <a:fontRef idx="minor">
            <a:schemeClr val="tx1"/>
          </a:fontRef>
        </p:style>
      </p:cxnSp>
      <p:sp>
        <p:nvSpPr>
          <p:cNvPr id="107" name="Oval 106">
            <a:extLst>
              <a:ext uri="{FF2B5EF4-FFF2-40B4-BE49-F238E27FC236}">
                <a16:creationId xmlns:a16="http://schemas.microsoft.com/office/drawing/2014/main" id="{E5589BFD-493A-48C8-9888-55242D7815AE}"/>
              </a:ext>
            </a:extLst>
          </p:cNvPr>
          <p:cNvSpPr/>
          <p:nvPr/>
        </p:nvSpPr>
        <p:spPr>
          <a:xfrm>
            <a:off x="9957959" y="30491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8C3C0C7C-A0ED-4C7B-90BD-6E94B75F541F}"/>
              </a:ext>
            </a:extLst>
          </p:cNvPr>
          <p:cNvSpPr/>
          <p:nvPr/>
        </p:nvSpPr>
        <p:spPr>
          <a:xfrm>
            <a:off x="10237499" y="317705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06C64AB1-387D-416E-A01C-F245025039D6}"/>
              </a:ext>
            </a:extLst>
          </p:cNvPr>
          <p:cNvSpPr/>
          <p:nvPr/>
        </p:nvSpPr>
        <p:spPr>
          <a:xfrm>
            <a:off x="10262759" y="3353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B0F3B4E-0782-4F3A-AC6A-422859DDDA65}"/>
              </a:ext>
            </a:extLst>
          </p:cNvPr>
          <p:cNvSpPr/>
          <p:nvPr/>
        </p:nvSpPr>
        <p:spPr>
          <a:xfrm>
            <a:off x="9887386" y="318846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46126F8-1A43-49E7-9F02-3C6403BD6176}"/>
              </a:ext>
            </a:extLst>
          </p:cNvPr>
          <p:cNvSpPr/>
          <p:nvPr/>
        </p:nvSpPr>
        <p:spPr>
          <a:xfrm>
            <a:off x="10026103" y="33082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1D2AF14C-A866-4F7D-B14C-7106BA6612A5}"/>
              </a:ext>
            </a:extLst>
          </p:cNvPr>
          <p:cNvSpPr/>
          <p:nvPr/>
        </p:nvSpPr>
        <p:spPr>
          <a:xfrm>
            <a:off x="10128973" y="29790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46E8AE5D-B3CD-4845-B3E3-9F3FF708A797}"/>
              </a:ext>
            </a:extLst>
          </p:cNvPr>
          <p:cNvSpPr/>
          <p:nvPr/>
        </p:nvSpPr>
        <p:spPr>
          <a:xfrm>
            <a:off x="10110358" y="34606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1FB6EE4E-F4BA-493D-B2A8-DFFC00CDBFD6}"/>
              </a:ext>
            </a:extLst>
          </p:cNvPr>
          <p:cNvSpPr/>
          <p:nvPr/>
        </p:nvSpPr>
        <p:spPr>
          <a:xfrm>
            <a:off x="10110359" y="32112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08F97590-7785-4AD8-8024-244E3429E91C}"/>
              </a:ext>
            </a:extLst>
          </p:cNvPr>
          <p:cNvSpPr/>
          <p:nvPr/>
        </p:nvSpPr>
        <p:spPr>
          <a:xfrm>
            <a:off x="10079389" y="30988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9664B1C-7B0D-4CEB-AE74-D2D2719D344D}"/>
              </a:ext>
            </a:extLst>
          </p:cNvPr>
          <p:cNvSpPr/>
          <p:nvPr/>
        </p:nvSpPr>
        <p:spPr>
          <a:xfrm>
            <a:off x="10141329" y="334494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24C06E0C-63AD-4ECC-A71B-5D1C0AD18E9F}"/>
              </a:ext>
            </a:extLst>
          </p:cNvPr>
          <p:cNvSpPr/>
          <p:nvPr/>
        </p:nvSpPr>
        <p:spPr>
          <a:xfrm>
            <a:off x="9803944" y="330256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B7CFD2E-FA6F-4C40-8A20-24C075A53F67}"/>
              </a:ext>
            </a:extLst>
          </p:cNvPr>
          <p:cNvSpPr/>
          <p:nvPr/>
        </p:nvSpPr>
        <p:spPr>
          <a:xfrm>
            <a:off x="9926375" y="3369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1500D1C1-CDDD-4C34-B6A2-EFD72B4686D3}"/>
              </a:ext>
            </a:extLst>
          </p:cNvPr>
          <p:cNvSpPr/>
          <p:nvPr/>
        </p:nvSpPr>
        <p:spPr>
          <a:xfrm>
            <a:off x="10258689" y="305079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4AC93A9-E597-49D0-B3A3-20CFE0B9C0C1}"/>
              </a:ext>
            </a:extLst>
          </p:cNvPr>
          <p:cNvSpPr/>
          <p:nvPr/>
        </p:nvSpPr>
        <p:spPr>
          <a:xfrm>
            <a:off x="10354036" y="324954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10788107-9727-4795-94C0-F4FD26C9A510}"/>
              </a:ext>
            </a:extLst>
          </p:cNvPr>
          <p:cNvSpPr/>
          <p:nvPr/>
        </p:nvSpPr>
        <p:spPr>
          <a:xfrm>
            <a:off x="10248702" y="348511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D9730CED-B2E2-4919-B614-5F225AF2D1BB}"/>
              </a:ext>
            </a:extLst>
          </p:cNvPr>
          <p:cNvSpPr/>
          <p:nvPr/>
        </p:nvSpPr>
        <p:spPr>
          <a:xfrm>
            <a:off x="9972013" y="34925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68821DD-EA14-44F9-831B-EC0F43E38E8B}"/>
              </a:ext>
            </a:extLst>
          </p:cNvPr>
          <p:cNvSpPr/>
          <p:nvPr/>
        </p:nvSpPr>
        <p:spPr>
          <a:xfrm>
            <a:off x="9998872" y="3181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raphic 130" descr="Badge Follow with solid fill">
            <a:extLst>
              <a:ext uri="{FF2B5EF4-FFF2-40B4-BE49-F238E27FC236}">
                <a16:creationId xmlns:a16="http://schemas.microsoft.com/office/drawing/2014/main" id="{A41091BA-E63A-444A-AC73-F047EE2A33DA}"/>
              </a:ext>
            </a:extLst>
          </p:cNvPr>
          <p:cNvSpPr/>
          <p:nvPr/>
        </p:nvSpPr>
        <p:spPr>
          <a:xfrm>
            <a:off x="4854765" y="4654843"/>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4" name="Oval 3">
            <a:extLst>
              <a:ext uri="{FF2B5EF4-FFF2-40B4-BE49-F238E27FC236}">
                <a16:creationId xmlns:a16="http://schemas.microsoft.com/office/drawing/2014/main" id="{4FEB735F-BFC0-42C4-9912-E3FCE08CB7F5}"/>
              </a:ext>
            </a:extLst>
          </p:cNvPr>
          <p:cNvSpPr/>
          <p:nvPr/>
        </p:nvSpPr>
        <p:spPr>
          <a:xfrm>
            <a:off x="2313935" y="2901110"/>
            <a:ext cx="209049" cy="209049"/>
          </a:xfrm>
          <a:custGeom>
            <a:avLst/>
            <a:gdLst>
              <a:gd name="connsiteX0" fmla="*/ 0 w 209049"/>
              <a:gd name="connsiteY0" fmla="*/ 104525 h 209049"/>
              <a:gd name="connsiteX1" fmla="*/ 104525 w 209049"/>
              <a:gd name="connsiteY1" fmla="*/ 0 h 209049"/>
              <a:gd name="connsiteX2" fmla="*/ 209050 w 209049"/>
              <a:gd name="connsiteY2" fmla="*/ 104525 h 209049"/>
              <a:gd name="connsiteX3" fmla="*/ 104525 w 209049"/>
              <a:gd name="connsiteY3" fmla="*/ 209050 h 209049"/>
              <a:gd name="connsiteX4" fmla="*/ 0 w 209049"/>
              <a:gd name="connsiteY4" fmla="*/ 104525 h 2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49" h="209049" fill="none" extrusionOk="0">
                <a:moveTo>
                  <a:pt x="0" y="104525"/>
                </a:moveTo>
                <a:cubicBezTo>
                  <a:pt x="-6729" y="47882"/>
                  <a:pt x="31269" y="3876"/>
                  <a:pt x="104525" y="0"/>
                </a:cubicBezTo>
                <a:cubicBezTo>
                  <a:pt x="152281" y="7009"/>
                  <a:pt x="218936" y="42916"/>
                  <a:pt x="209050" y="104525"/>
                </a:cubicBezTo>
                <a:cubicBezTo>
                  <a:pt x="221307" y="165542"/>
                  <a:pt x="158710" y="212413"/>
                  <a:pt x="104525" y="209050"/>
                </a:cubicBezTo>
                <a:cubicBezTo>
                  <a:pt x="45050" y="205939"/>
                  <a:pt x="7064" y="161213"/>
                  <a:pt x="0" y="104525"/>
                </a:cubicBezTo>
                <a:close/>
              </a:path>
              <a:path w="209049" h="209049" stroke="0" extrusionOk="0">
                <a:moveTo>
                  <a:pt x="0" y="104525"/>
                </a:moveTo>
                <a:cubicBezTo>
                  <a:pt x="7135" y="46774"/>
                  <a:pt x="49252" y="-9716"/>
                  <a:pt x="104525" y="0"/>
                </a:cubicBezTo>
                <a:cubicBezTo>
                  <a:pt x="161366" y="6041"/>
                  <a:pt x="203168" y="57503"/>
                  <a:pt x="209050" y="104525"/>
                </a:cubicBezTo>
                <a:cubicBezTo>
                  <a:pt x="199296" y="166595"/>
                  <a:pt x="170830" y="219669"/>
                  <a:pt x="104525" y="209050"/>
                </a:cubicBezTo>
                <a:cubicBezTo>
                  <a:pt x="51540" y="201934"/>
                  <a:pt x="2024" y="162767"/>
                  <a:pt x="0" y="104525"/>
                </a:cubicBezTo>
                <a:close/>
              </a:path>
            </a:pathLst>
          </a:custGeom>
          <a:solidFill>
            <a:srgbClr val="99FF66"/>
          </a:solidFill>
          <a:ln w="38100">
            <a:solidFill>
              <a:srgbClr val="009900"/>
            </a:solidFill>
            <a:extLst>
              <a:ext uri="{C807C97D-BFC1-408E-A445-0C87EB9F89A2}">
                <ask:lineSketchStyleProps xmlns:ask="http://schemas.microsoft.com/office/drawing/2018/sketchyshapes" sd="95570850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B32C7D37-6962-4147-857F-4330EE12C1FD}"/>
              </a:ext>
            </a:extLst>
          </p:cNvPr>
          <p:cNvSpPr/>
          <p:nvPr/>
        </p:nvSpPr>
        <p:spPr>
          <a:xfrm>
            <a:off x="2796535" y="3368640"/>
            <a:ext cx="209049" cy="209049"/>
          </a:xfrm>
          <a:custGeom>
            <a:avLst/>
            <a:gdLst>
              <a:gd name="connsiteX0" fmla="*/ 0 w 209049"/>
              <a:gd name="connsiteY0" fmla="*/ 104525 h 209049"/>
              <a:gd name="connsiteX1" fmla="*/ 104525 w 209049"/>
              <a:gd name="connsiteY1" fmla="*/ 0 h 209049"/>
              <a:gd name="connsiteX2" fmla="*/ 209050 w 209049"/>
              <a:gd name="connsiteY2" fmla="*/ 104525 h 209049"/>
              <a:gd name="connsiteX3" fmla="*/ 104525 w 209049"/>
              <a:gd name="connsiteY3" fmla="*/ 209050 h 209049"/>
              <a:gd name="connsiteX4" fmla="*/ 0 w 209049"/>
              <a:gd name="connsiteY4" fmla="*/ 104525 h 2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49" h="209049" fill="none" extrusionOk="0">
                <a:moveTo>
                  <a:pt x="0" y="104525"/>
                </a:moveTo>
                <a:cubicBezTo>
                  <a:pt x="-6729" y="47882"/>
                  <a:pt x="31269" y="3876"/>
                  <a:pt x="104525" y="0"/>
                </a:cubicBezTo>
                <a:cubicBezTo>
                  <a:pt x="152281" y="7009"/>
                  <a:pt x="218936" y="42916"/>
                  <a:pt x="209050" y="104525"/>
                </a:cubicBezTo>
                <a:cubicBezTo>
                  <a:pt x="221307" y="165542"/>
                  <a:pt x="158710" y="212413"/>
                  <a:pt x="104525" y="209050"/>
                </a:cubicBezTo>
                <a:cubicBezTo>
                  <a:pt x="45050" y="205939"/>
                  <a:pt x="7064" y="161213"/>
                  <a:pt x="0" y="104525"/>
                </a:cubicBezTo>
                <a:close/>
              </a:path>
              <a:path w="209049" h="209049" stroke="0" extrusionOk="0">
                <a:moveTo>
                  <a:pt x="0" y="104525"/>
                </a:moveTo>
                <a:cubicBezTo>
                  <a:pt x="7135" y="46774"/>
                  <a:pt x="49252" y="-9716"/>
                  <a:pt x="104525" y="0"/>
                </a:cubicBezTo>
                <a:cubicBezTo>
                  <a:pt x="161366" y="6041"/>
                  <a:pt x="203168" y="57503"/>
                  <a:pt x="209050" y="104525"/>
                </a:cubicBezTo>
                <a:cubicBezTo>
                  <a:pt x="199296" y="166595"/>
                  <a:pt x="170830" y="219669"/>
                  <a:pt x="104525" y="209050"/>
                </a:cubicBezTo>
                <a:cubicBezTo>
                  <a:pt x="51540" y="201934"/>
                  <a:pt x="2024" y="162767"/>
                  <a:pt x="0" y="104525"/>
                </a:cubicBezTo>
                <a:close/>
              </a:path>
            </a:pathLst>
          </a:custGeom>
          <a:solidFill>
            <a:srgbClr val="99FF66"/>
          </a:solidFill>
          <a:ln w="38100">
            <a:solidFill>
              <a:srgbClr val="009900"/>
            </a:solidFill>
            <a:extLst>
              <a:ext uri="{C807C97D-BFC1-408E-A445-0C87EB9F89A2}">
                <ask:lineSketchStyleProps xmlns:ask="http://schemas.microsoft.com/office/drawing/2018/sketchyshapes" sd="95570850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a16="http://schemas.microsoft.com/office/drawing/2014/main" id="{B54BFFB9-E2EE-4793-AEC6-22525A011341}"/>
              </a:ext>
            </a:extLst>
          </p:cNvPr>
          <p:cNvSpPr txBox="1"/>
          <p:nvPr/>
        </p:nvSpPr>
        <p:spPr>
          <a:xfrm>
            <a:off x="728133" y="3254031"/>
            <a:ext cx="1135092" cy="369332"/>
          </a:xfrm>
          <a:prstGeom prst="rect">
            <a:avLst/>
          </a:prstGeom>
          <a:noFill/>
        </p:spPr>
        <p:txBody>
          <a:bodyPr wrap="square" rtlCol="0">
            <a:spAutoFit/>
          </a:bodyPr>
          <a:lstStyle/>
          <a:p>
            <a:r>
              <a:rPr lang="en-US" b="1" dirty="0">
                <a:latin typeface="Ink Free" panose="03080402000500000000" pitchFamily="66" charset="0"/>
              </a:rPr>
              <a:t>Baclofen</a:t>
            </a:r>
          </a:p>
        </p:txBody>
      </p:sp>
      <p:cxnSp>
        <p:nvCxnSpPr>
          <p:cNvPr id="130" name="Straight Connector 129">
            <a:extLst>
              <a:ext uri="{FF2B5EF4-FFF2-40B4-BE49-F238E27FC236}">
                <a16:creationId xmlns:a16="http://schemas.microsoft.com/office/drawing/2014/main" id="{B4DBD763-3734-4888-B6A1-F1C082E0EAA1}"/>
              </a:ext>
            </a:extLst>
          </p:cNvPr>
          <p:cNvCxnSpPr>
            <a:cxnSpLocks/>
          </p:cNvCxnSpPr>
          <p:nvPr/>
        </p:nvCxnSpPr>
        <p:spPr>
          <a:xfrm flipV="1">
            <a:off x="1699798" y="3070293"/>
            <a:ext cx="513094" cy="376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373506E-8181-4119-9123-B6B71EF1319E}"/>
              </a:ext>
            </a:extLst>
          </p:cNvPr>
          <p:cNvCxnSpPr>
            <a:cxnSpLocks/>
          </p:cNvCxnSpPr>
          <p:nvPr/>
        </p:nvCxnSpPr>
        <p:spPr>
          <a:xfrm>
            <a:off x="1699798" y="3436223"/>
            <a:ext cx="1039793" cy="80045"/>
          </a:xfrm>
          <a:prstGeom prst="line">
            <a:avLst/>
          </a:prstGeom>
          <a:ln w="38100"/>
        </p:spPr>
        <p:style>
          <a:lnRef idx="1">
            <a:schemeClr val="dk1"/>
          </a:lnRef>
          <a:fillRef idx="0">
            <a:schemeClr val="dk1"/>
          </a:fillRef>
          <a:effectRef idx="0">
            <a:schemeClr val="dk1"/>
          </a:effectRef>
          <a:fontRef idx="minor">
            <a:schemeClr val="tx1"/>
          </a:fontRef>
        </p:style>
      </p:cxnSp>
      <p:sp>
        <p:nvSpPr>
          <p:cNvPr id="134" name="Graphic 134" descr="Badge Unfollow with solid fill">
            <a:extLst>
              <a:ext uri="{FF2B5EF4-FFF2-40B4-BE49-F238E27FC236}">
                <a16:creationId xmlns:a16="http://schemas.microsoft.com/office/drawing/2014/main" id="{D234E799-9DE0-451F-B3A8-01B1F5200A50}"/>
              </a:ext>
            </a:extLst>
          </p:cNvPr>
          <p:cNvSpPr/>
          <p:nvPr/>
        </p:nvSpPr>
        <p:spPr>
          <a:xfrm>
            <a:off x="6281103" y="2014757"/>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4 h 311353"/>
              <a:gd name="connsiteX5" fmla="*/ 155795 w 311353"/>
              <a:gd name="connsiteY5" fmla="*/ 0 h 311353"/>
              <a:gd name="connsiteX6" fmla="*/ 155676 w 311353"/>
              <a:gd name="connsiteY6" fmla="*/ 0 h 311353"/>
              <a:gd name="connsiteX7" fmla="*/ 227897 w 311353"/>
              <a:gd name="connsiteY7" fmla="*/ 169535 h 311353"/>
              <a:gd name="connsiteX8" fmla="*/ 83456 w 311353"/>
              <a:gd name="connsiteY8" fmla="*/ 169535 h 311353"/>
              <a:gd name="connsiteX9" fmla="*/ 83456 w 311353"/>
              <a:gd name="connsiteY9" fmla="*/ 141826 h 311353"/>
              <a:gd name="connsiteX10" fmla="*/ 227897 w 311353"/>
              <a:gd name="connsiteY10" fmla="*/ 141826 h 311353"/>
              <a:gd name="connsiteX11" fmla="*/ 227897 w 311353"/>
              <a:gd name="connsiteY11"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353" h="311353" fill="none" extrusionOk="0">
                <a:moveTo>
                  <a:pt x="155676" y="0"/>
                </a:moveTo>
                <a:cubicBezTo>
                  <a:pt x="61896" y="-15390"/>
                  <a:pt x="24077" y="64231"/>
                  <a:pt x="0" y="155676"/>
                </a:cubicBezTo>
                <a:cubicBezTo>
                  <a:pt x="-1609" y="240771"/>
                  <a:pt x="69794" y="318743"/>
                  <a:pt x="155676" y="311353"/>
                </a:cubicBezTo>
                <a:cubicBezTo>
                  <a:pt x="249848" y="318452"/>
                  <a:pt x="309059" y="243208"/>
                  <a:pt x="311353" y="155676"/>
                </a:cubicBezTo>
                <a:cubicBezTo>
                  <a:pt x="311352" y="155669"/>
                  <a:pt x="311353" y="155669"/>
                  <a:pt x="311353" y="155664"/>
                </a:cubicBezTo>
                <a:cubicBezTo>
                  <a:pt x="313126" y="71203"/>
                  <a:pt x="243228" y="20437"/>
                  <a:pt x="155795" y="0"/>
                </a:cubicBezTo>
                <a:cubicBezTo>
                  <a:pt x="155759" y="4"/>
                  <a:pt x="155701" y="-2"/>
                  <a:pt x="155676" y="0"/>
                </a:cubicBezTo>
                <a:close/>
                <a:moveTo>
                  <a:pt x="227897" y="169535"/>
                </a:moveTo>
                <a:cubicBezTo>
                  <a:pt x="171810" y="181453"/>
                  <a:pt x="126453" y="169482"/>
                  <a:pt x="83456" y="169535"/>
                </a:cubicBezTo>
                <a:cubicBezTo>
                  <a:pt x="81918" y="157661"/>
                  <a:pt x="86423" y="147976"/>
                  <a:pt x="83456" y="141826"/>
                </a:cubicBezTo>
                <a:cubicBezTo>
                  <a:pt x="132499" y="134304"/>
                  <a:pt x="177049" y="144110"/>
                  <a:pt x="227897" y="141826"/>
                </a:cubicBezTo>
                <a:cubicBezTo>
                  <a:pt x="229867" y="152218"/>
                  <a:pt x="224700" y="160533"/>
                  <a:pt x="227897" y="169535"/>
                </a:cubicBezTo>
                <a:close/>
              </a:path>
              <a:path w="311353" h="311353" stroke="0" extrusionOk="0">
                <a:moveTo>
                  <a:pt x="155676" y="0"/>
                </a:moveTo>
                <a:cubicBezTo>
                  <a:pt x="83384" y="424"/>
                  <a:pt x="-5848" y="57419"/>
                  <a:pt x="0" y="155676"/>
                </a:cubicBezTo>
                <a:cubicBezTo>
                  <a:pt x="-16205" y="228677"/>
                  <a:pt x="73689" y="314402"/>
                  <a:pt x="155676" y="311353"/>
                </a:cubicBezTo>
                <a:cubicBezTo>
                  <a:pt x="243708" y="306734"/>
                  <a:pt x="315823" y="247129"/>
                  <a:pt x="311353" y="155676"/>
                </a:cubicBezTo>
                <a:cubicBezTo>
                  <a:pt x="311353" y="155671"/>
                  <a:pt x="311354" y="155669"/>
                  <a:pt x="311353" y="155664"/>
                </a:cubicBezTo>
                <a:cubicBezTo>
                  <a:pt x="310163" y="77265"/>
                  <a:pt x="258155" y="15911"/>
                  <a:pt x="155795" y="0"/>
                </a:cubicBezTo>
                <a:cubicBezTo>
                  <a:pt x="155767" y="0"/>
                  <a:pt x="155729" y="-1"/>
                  <a:pt x="155676" y="0"/>
                </a:cubicBezTo>
                <a:close/>
                <a:moveTo>
                  <a:pt x="227897" y="169535"/>
                </a:moveTo>
                <a:cubicBezTo>
                  <a:pt x="196498" y="173401"/>
                  <a:pt x="142763" y="156409"/>
                  <a:pt x="83456" y="169535"/>
                </a:cubicBezTo>
                <a:cubicBezTo>
                  <a:pt x="81484" y="155736"/>
                  <a:pt x="86247" y="151356"/>
                  <a:pt x="83456" y="141826"/>
                </a:cubicBezTo>
                <a:cubicBezTo>
                  <a:pt x="139423" y="140475"/>
                  <a:pt x="181225" y="148613"/>
                  <a:pt x="227897" y="141826"/>
                </a:cubicBezTo>
                <a:cubicBezTo>
                  <a:pt x="229324" y="147501"/>
                  <a:pt x="226572" y="158084"/>
                  <a:pt x="227897" y="169535"/>
                </a:cubicBezTo>
                <a:close/>
              </a:path>
            </a:pathLst>
          </a:custGeom>
          <a:solidFill>
            <a:srgbClr val="7030A0"/>
          </a:solidFill>
          <a:ln w="38100" cap="flat">
            <a:solidFill>
              <a:srgbClr val="002060"/>
            </a:solidFill>
            <a:prstDash val="solid"/>
            <a:miter/>
            <a:extLst>
              <a:ext uri="{C807C97D-BFC1-408E-A445-0C87EB9F89A2}">
                <ask:lineSketchStyleProps xmlns:ask="http://schemas.microsoft.com/office/drawing/2018/sketchyshapes" sd="119332749">
                  <a:custGeom>
                    <a:avLst/>
                    <a:gdLst>
                      <a:gd name="connsiteX0" fmla="*/ 167749 w 335497"/>
                      <a:gd name="connsiteY0" fmla="*/ 0 h 335497"/>
                      <a:gd name="connsiteX1" fmla="*/ 0 w 335497"/>
                      <a:gd name="connsiteY1" fmla="*/ 167749 h 335497"/>
                      <a:gd name="connsiteX2" fmla="*/ 167749 w 335497"/>
                      <a:gd name="connsiteY2" fmla="*/ 335498 h 335497"/>
                      <a:gd name="connsiteX3" fmla="*/ 335498 w 335497"/>
                      <a:gd name="connsiteY3" fmla="*/ 167749 h 335497"/>
                      <a:gd name="connsiteX4" fmla="*/ 335498 w 335497"/>
                      <a:gd name="connsiteY4" fmla="*/ 167736 h 335497"/>
                      <a:gd name="connsiteX5" fmla="*/ 167877 w 335497"/>
                      <a:gd name="connsiteY5" fmla="*/ 0 h 335497"/>
                      <a:gd name="connsiteX6" fmla="*/ 167749 w 335497"/>
                      <a:gd name="connsiteY6" fmla="*/ 0 h 335497"/>
                      <a:gd name="connsiteX7" fmla="*/ 245570 w 335497"/>
                      <a:gd name="connsiteY7" fmla="*/ 182682 h 335497"/>
                      <a:gd name="connsiteX8" fmla="*/ 89928 w 335497"/>
                      <a:gd name="connsiteY8" fmla="*/ 182682 h 335497"/>
                      <a:gd name="connsiteX9" fmla="*/ 89928 w 335497"/>
                      <a:gd name="connsiteY9" fmla="*/ 152824 h 335497"/>
                      <a:gd name="connsiteX10" fmla="*/ 245570 w 335497"/>
                      <a:gd name="connsiteY10" fmla="*/ 152824 h 33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497" h="335497">
                        <a:moveTo>
                          <a:pt x="167749" y="0"/>
                        </a:moveTo>
                        <a:cubicBezTo>
                          <a:pt x="75104" y="0"/>
                          <a:pt x="0" y="75104"/>
                          <a:pt x="0" y="167749"/>
                        </a:cubicBezTo>
                        <a:cubicBezTo>
                          <a:pt x="0" y="260394"/>
                          <a:pt x="75104" y="335498"/>
                          <a:pt x="167749" y="335498"/>
                        </a:cubicBezTo>
                        <a:cubicBezTo>
                          <a:pt x="260394" y="335498"/>
                          <a:pt x="335498" y="260394"/>
                          <a:pt x="335498" y="167749"/>
                        </a:cubicBezTo>
                        <a:cubicBezTo>
                          <a:pt x="335498" y="167744"/>
                          <a:pt x="335498" y="167740"/>
                          <a:pt x="335498" y="167736"/>
                        </a:cubicBezTo>
                        <a:cubicBezTo>
                          <a:pt x="335530" y="75129"/>
                          <a:pt x="260483" y="32"/>
                          <a:pt x="167877" y="0"/>
                        </a:cubicBezTo>
                        <a:cubicBezTo>
                          <a:pt x="167834" y="0"/>
                          <a:pt x="167792" y="0"/>
                          <a:pt x="167749" y="0"/>
                        </a:cubicBezTo>
                        <a:close/>
                        <a:moveTo>
                          <a:pt x="245570" y="182682"/>
                        </a:moveTo>
                        <a:lnTo>
                          <a:pt x="89928" y="182682"/>
                        </a:lnTo>
                        <a:lnTo>
                          <a:pt x="89928" y="152824"/>
                        </a:lnTo>
                        <a:lnTo>
                          <a:pt x="245570" y="152824"/>
                        </a:lnTo>
                        <a:close/>
                      </a:path>
                    </a:pathLst>
                  </a:custGeom>
                  <ask:type>
                    <ask:lineSketchScribble/>
                  </ask:type>
                </ask:lineSketchStyleProps>
              </a:ext>
            </a:extLst>
          </a:ln>
        </p:spPr>
        <p:txBody>
          <a:bodyPr rtlCol="0" anchor="ctr"/>
          <a:lstStyle/>
          <a:p>
            <a:endParaRPr lang="en-US"/>
          </a:p>
        </p:txBody>
      </p:sp>
    </p:spTree>
    <p:extLst>
      <p:ext uri="{BB962C8B-B14F-4D97-AF65-F5344CB8AC3E}">
        <p14:creationId xmlns:p14="http://schemas.microsoft.com/office/powerpoint/2010/main" val="36909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par>
                                <p:cTn id="14" presetID="10" presetClass="entr" presetSubtype="0" fill="hold" nodeType="withEffect">
                                  <p:stCondLst>
                                    <p:cond delay="100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par>
                                <p:cTn id="17" presetID="10" presetClass="entr" presetSubtype="0" fill="hold" nodeType="withEffect">
                                  <p:stCondLst>
                                    <p:cond delay="100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63"/>
                                        </p:tgtEl>
                                      </p:cBhvr>
                                    </p:animEffect>
                                    <p:set>
                                      <p:cBhvr>
                                        <p:cTn id="30" dur="1" fill="hold">
                                          <p:stCondLst>
                                            <p:cond delay="499"/>
                                          </p:stCondLst>
                                        </p:cTn>
                                        <p:tgtEl>
                                          <p:spTgt spid="6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4"/>
                                        </p:tgtEl>
                                      </p:cBhvr>
                                    </p:animEffect>
                                    <p:set>
                                      <p:cBhvr>
                                        <p:cTn id="33" dur="1" fill="hold">
                                          <p:stCondLst>
                                            <p:cond delay="499"/>
                                          </p:stCondLst>
                                        </p:cTn>
                                        <p:tgtEl>
                                          <p:spTgt spid="6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6"/>
                                        </p:tgtEl>
                                      </p:cBhvr>
                                    </p:animEffect>
                                    <p:set>
                                      <p:cBhvr>
                                        <p:cTn id="36" dur="1" fill="hold">
                                          <p:stCondLst>
                                            <p:cond delay="499"/>
                                          </p:stCondLst>
                                        </p:cTn>
                                        <p:tgtEl>
                                          <p:spTgt spid="6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5"/>
                                        </p:tgtEl>
                                      </p:cBhvr>
                                    </p:animEffect>
                                    <p:set>
                                      <p:cBhvr>
                                        <p:cTn id="39" dur="1" fill="hold">
                                          <p:stCondLst>
                                            <p:cond delay="499"/>
                                          </p:stCondLst>
                                        </p:cTn>
                                        <p:tgtEl>
                                          <p:spTgt spid="6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70"/>
                                        </p:tgtEl>
                                      </p:cBhvr>
                                    </p:animEffect>
                                    <p:set>
                                      <p:cBhvr>
                                        <p:cTn id="45" dur="1" fill="hold">
                                          <p:stCondLst>
                                            <p:cond delay="499"/>
                                          </p:stCondLst>
                                        </p:cTn>
                                        <p:tgtEl>
                                          <p:spTgt spid="7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61"/>
                                        </p:tgtEl>
                                      </p:cBhvr>
                                    </p:animEffect>
                                    <p:set>
                                      <p:cBhvr>
                                        <p:cTn id="48" dur="1" fill="hold">
                                          <p:stCondLst>
                                            <p:cond delay="499"/>
                                          </p:stCondLst>
                                        </p:cTn>
                                        <p:tgtEl>
                                          <p:spTgt spid="6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2"/>
                                        </p:tgtEl>
                                      </p:cBhvr>
                                    </p:animEffect>
                                    <p:set>
                                      <p:cBhvr>
                                        <p:cTn id="51" dur="1" fill="hold">
                                          <p:stCondLst>
                                            <p:cond delay="499"/>
                                          </p:stCondLst>
                                        </p:cTn>
                                        <p:tgtEl>
                                          <p:spTgt spid="62"/>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75"/>
                                        </p:tgtEl>
                                      </p:cBhvr>
                                    </p:animEffect>
                                    <p:set>
                                      <p:cBhvr>
                                        <p:cTn id="54" dur="1" fill="hold">
                                          <p:stCondLst>
                                            <p:cond delay="499"/>
                                          </p:stCondLst>
                                        </p:cTn>
                                        <p:tgtEl>
                                          <p:spTgt spid="7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6"/>
                                        </p:tgtEl>
                                      </p:cBhvr>
                                    </p:animEffect>
                                    <p:set>
                                      <p:cBhvr>
                                        <p:cTn id="57" dur="1" fill="hold">
                                          <p:stCondLst>
                                            <p:cond delay="499"/>
                                          </p:stCondLst>
                                        </p:cTn>
                                        <p:tgtEl>
                                          <p:spTgt spid="7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1"/>
                                        </p:tgtEl>
                                      </p:cBhvr>
                                    </p:animEffect>
                                    <p:set>
                                      <p:cBhvr>
                                        <p:cTn id="60" dur="1" fill="hold">
                                          <p:stCondLst>
                                            <p:cond delay="499"/>
                                          </p:stCondLst>
                                        </p:cTn>
                                        <p:tgtEl>
                                          <p:spTgt spid="81"/>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83"/>
                                        </p:tgtEl>
                                      </p:cBhvr>
                                    </p:animEffect>
                                    <p:set>
                                      <p:cBhvr>
                                        <p:cTn id="63" dur="1" fill="hold">
                                          <p:stCondLst>
                                            <p:cond delay="499"/>
                                          </p:stCondLst>
                                        </p:cTn>
                                        <p:tgtEl>
                                          <p:spTgt spid="8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84"/>
                                        </p:tgtEl>
                                      </p:cBhvr>
                                    </p:animEffect>
                                    <p:set>
                                      <p:cBhvr>
                                        <p:cTn id="66" dur="1" fill="hold">
                                          <p:stCondLst>
                                            <p:cond delay="499"/>
                                          </p:stCondLst>
                                        </p:cTn>
                                        <p:tgtEl>
                                          <p:spTgt spid="84"/>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26"/>
                                        </p:tgtEl>
                                      </p:cBhvr>
                                    </p:animEffect>
                                    <p:set>
                                      <p:cBhvr>
                                        <p:cTn id="69" dur="1" fill="hold">
                                          <p:stCondLst>
                                            <p:cond delay="499"/>
                                          </p:stCondLst>
                                        </p:cTn>
                                        <p:tgtEl>
                                          <p:spTgt spid="1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27"/>
                                        </p:tgtEl>
                                      </p:cBhvr>
                                    </p:animEffect>
                                    <p:set>
                                      <p:cBhvr>
                                        <p:cTn id="72" dur="1" fill="hold">
                                          <p:stCondLst>
                                            <p:cond delay="499"/>
                                          </p:stCondLst>
                                        </p:cTn>
                                        <p:tgtEl>
                                          <p:spTgt spid="127"/>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129"/>
                                        </p:tgtEl>
                                      </p:cBhvr>
                                    </p:animEffect>
                                    <p:set>
                                      <p:cBhvr>
                                        <p:cTn id="75" dur="1" fill="hold">
                                          <p:stCondLst>
                                            <p:cond delay="499"/>
                                          </p:stCondLst>
                                        </p:cTn>
                                        <p:tgtEl>
                                          <p:spTgt spid="12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30"/>
                                        </p:tgtEl>
                                      </p:cBhvr>
                                    </p:animEffect>
                                    <p:set>
                                      <p:cBhvr>
                                        <p:cTn id="78" dur="1" fill="hold">
                                          <p:stCondLst>
                                            <p:cond delay="499"/>
                                          </p:stCondLst>
                                        </p:cTn>
                                        <p:tgtEl>
                                          <p:spTgt spid="13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31"/>
                                        </p:tgtEl>
                                      </p:cBhvr>
                                    </p:animEffect>
                                    <p:set>
                                      <p:cBhvr>
                                        <p:cTn id="81" dur="1" fill="hold">
                                          <p:stCondLst>
                                            <p:cond delay="499"/>
                                          </p:stCondLst>
                                        </p:cTn>
                                        <p:tgtEl>
                                          <p:spTgt spid="131"/>
                                        </p:tgtEl>
                                        <p:attrNameLst>
                                          <p:attrName>style.visibility</p:attrName>
                                        </p:attrNameLst>
                                      </p:cBhvr>
                                      <p:to>
                                        <p:strVal val="hidden"/>
                                      </p:to>
                                    </p:set>
                                  </p:childTnLst>
                                </p:cTn>
                              </p:par>
                            </p:childTnLst>
                          </p:cTn>
                        </p:par>
                        <p:par>
                          <p:cTn id="82" fill="hold">
                            <p:stCondLst>
                              <p:cond delay="500"/>
                            </p:stCondLst>
                            <p:childTnLst>
                              <p:par>
                                <p:cTn id="83" presetID="43" presetClass="path" presetSubtype="0" accel="50000" decel="50000" fill="hold" grpId="1" nodeType="afterEffect">
                                  <p:stCondLst>
                                    <p:cond delay="0"/>
                                  </p:stCondLst>
                                  <p:childTnLst>
                                    <p:animMotion origin="layout" path="M 2.70833E-6 -4.44444E-6 L 0.19362 -4.44444E-6 C 0.28034 -4.44444E-6 0.38724 -0.01388 0.38724 -0.02546 L 0.38724 -0.05023 " pathEditMode="relative" rAng="0" ptsTypes="AAAA">
                                      <p:cBhvr>
                                        <p:cTn id="84" dur="2000" fill="hold"/>
                                        <p:tgtEl>
                                          <p:spTgt spid="4"/>
                                        </p:tgtEl>
                                        <p:attrNameLst>
                                          <p:attrName>ppt_x</p:attrName>
                                          <p:attrName>ppt_y</p:attrName>
                                        </p:attrNameLst>
                                      </p:cBhvr>
                                      <p:rCtr x="19362" y="-2523"/>
                                    </p:animMotion>
                                  </p:childTnLst>
                                </p:cTn>
                              </p:par>
                              <p:par>
                                <p:cTn id="85" presetID="50" presetClass="path" presetSubtype="0" accel="50000" decel="50000" fill="hold" grpId="1" nodeType="withEffect">
                                  <p:stCondLst>
                                    <p:cond delay="0"/>
                                  </p:stCondLst>
                                  <p:childTnLst>
                                    <p:animMotion origin="layout" path="M -6.25E-7 -1.48148E-6 L 0.16966 -1.48148E-6 C 0.2457 -1.48148E-6 0.33945 0.04028 0.33945 0.07338 L 0.33945 0.14699 " pathEditMode="relative" rAng="0" ptsTypes="AAAA">
                                      <p:cBhvr>
                                        <p:cTn id="86" dur="2000" fill="hold"/>
                                        <p:tgtEl>
                                          <p:spTgt spid="128"/>
                                        </p:tgtEl>
                                        <p:attrNameLst>
                                          <p:attrName>ppt_x</p:attrName>
                                          <p:attrName>ppt_y</p:attrName>
                                        </p:attrNameLst>
                                      </p:cBhvr>
                                      <p:rCtr x="16966" y="7338"/>
                                    </p:animMotion>
                                  </p:childTnLst>
                                </p:cTn>
                              </p:par>
                            </p:childTnLst>
                          </p:cTn>
                        </p:par>
                        <p:par>
                          <p:cTn id="87" fill="hold">
                            <p:stCondLst>
                              <p:cond delay="2500"/>
                            </p:stCondLst>
                            <p:childTnLst>
                              <p:par>
                                <p:cTn id="88" presetID="26" presetClass="emph" presetSubtype="0" repeatCount="5000" fill="hold" grpId="2" nodeType="afterEffect">
                                  <p:stCondLst>
                                    <p:cond delay="0"/>
                                  </p:stCondLst>
                                  <p:childTnLst>
                                    <p:animEffect transition="out" filter="fade">
                                      <p:cBhvr>
                                        <p:cTn id="89" dur="1000" tmFilter="0, 0; .2, .5; .8, .5; 1, 0"/>
                                        <p:tgtEl>
                                          <p:spTgt spid="4"/>
                                        </p:tgtEl>
                                      </p:cBhvr>
                                    </p:animEffect>
                                    <p:animScale>
                                      <p:cBhvr>
                                        <p:cTn id="90" dur="500" autoRev="1" fill="hold"/>
                                        <p:tgtEl>
                                          <p:spTgt spid="4"/>
                                        </p:tgtEl>
                                      </p:cBhvr>
                                      <p:by x="105000" y="105000"/>
                                    </p:animScale>
                                  </p:childTnLst>
                                </p:cTn>
                              </p:par>
                              <p:par>
                                <p:cTn id="91" presetID="26" presetClass="emph" presetSubtype="0" repeatCount="5000" fill="hold" grpId="2" nodeType="withEffect">
                                  <p:stCondLst>
                                    <p:cond delay="0"/>
                                  </p:stCondLst>
                                  <p:childTnLst>
                                    <p:animEffect transition="out" filter="fade">
                                      <p:cBhvr>
                                        <p:cTn id="92" dur="1000" tmFilter="0, 0; .2, .5; .8, .5; 1, 0"/>
                                        <p:tgtEl>
                                          <p:spTgt spid="128"/>
                                        </p:tgtEl>
                                      </p:cBhvr>
                                    </p:animEffect>
                                    <p:animScale>
                                      <p:cBhvr>
                                        <p:cTn id="93" dur="500" autoRev="1" fill="hold"/>
                                        <p:tgtEl>
                                          <p:spTgt spid="128"/>
                                        </p:tgtEl>
                                      </p:cBhvr>
                                      <p:by x="105000" y="105000"/>
                                    </p:animScale>
                                  </p:childTnLst>
                                </p:cTn>
                              </p:par>
                              <p:par>
                                <p:cTn id="94" presetID="26" presetClass="emph" presetSubtype="0" repeatCount="5000" fill="hold" grpId="1" nodeType="withEffect">
                                  <p:stCondLst>
                                    <p:cond delay="0"/>
                                  </p:stCondLst>
                                  <p:childTnLst>
                                    <p:animEffect transition="out" filter="fade">
                                      <p:cBhvr>
                                        <p:cTn id="95" dur="1000" tmFilter="0, 0; .2, .5; .8, .5; 1, 0"/>
                                        <p:tgtEl>
                                          <p:spTgt spid="79"/>
                                        </p:tgtEl>
                                      </p:cBhvr>
                                    </p:animEffect>
                                    <p:animScale>
                                      <p:cBhvr>
                                        <p:cTn id="96" dur="500" autoRev="1" fill="hold"/>
                                        <p:tgtEl>
                                          <p:spTgt spid="79"/>
                                        </p:tgtEl>
                                      </p:cBhvr>
                                      <p:by x="105000" y="105000"/>
                                    </p:animScale>
                                  </p:childTnLst>
                                </p:cTn>
                              </p:par>
                              <p:par>
                                <p:cTn id="97" presetID="26" presetClass="emph" presetSubtype="0" repeatCount="5000" fill="hold" grpId="1" nodeType="withEffect">
                                  <p:stCondLst>
                                    <p:cond delay="0"/>
                                  </p:stCondLst>
                                  <p:childTnLst>
                                    <p:animEffect transition="out" filter="fade">
                                      <p:cBhvr>
                                        <p:cTn id="98" dur="1000" tmFilter="0, 0; .2, .5; .8, .5; 1, 0"/>
                                        <p:tgtEl>
                                          <p:spTgt spid="80"/>
                                        </p:tgtEl>
                                      </p:cBhvr>
                                    </p:animEffect>
                                    <p:animScale>
                                      <p:cBhvr>
                                        <p:cTn id="99" dur="500" autoRev="1" fill="hold"/>
                                        <p:tgtEl>
                                          <p:spTgt spid="80"/>
                                        </p:tgtEl>
                                      </p:cBhvr>
                                      <p:by x="105000" y="105000"/>
                                    </p:animScale>
                                  </p:childTnLst>
                                </p:cTn>
                              </p:par>
                            </p:childTnLst>
                          </p:cTn>
                        </p:par>
                        <p:par>
                          <p:cTn id="100" fill="hold">
                            <p:stCondLst>
                              <p:cond delay="7500"/>
                            </p:stCondLst>
                            <p:childTnLst>
                              <p:par>
                                <p:cTn id="101" presetID="10" presetClass="entr" presetSubtype="0" fill="hold" grpId="0" nodeType="afterEffect">
                                  <p:stCondLst>
                                    <p:cond delay="0"/>
                                  </p:stCondLst>
                                  <p:childTnLst>
                                    <p:set>
                                      <p:cBhvr>
                                        <p:cTn id="102" dur="1" fill="hold">
                                          <p:stCondLst>
                                            <p:cond delay="0"/>
                                          </p:stCondLst>
                                        </p:cTn>
                                        <p:tgtEl>
                                          <p:spTgt spid="133"/>
                                        </p:tgtEl>
                                        <p:attrNameLst>
                                          <p:attrName>style.visibility</p:attrName>
                                        </p:attrNameLst>
                                      </p:cBhvr>
                                      <p:to>
                                        <p:strVal val="visible"/>
                                      </p:to>
                                    </p:set>
                                    <p:animEffect transition="in" filter="fade">
                                      <p:cBhvr>
                                        <p:cTn id="103" dur="500"/>
                                        <p:tgtEl>
                                          <p:spTgt spid="133"/>
                                        </p:tgtEl>
                                      </p:cBhvr>
                                    </p:animEffect>
                                  </p:childTnLst>
                                </p:cTn>
                              </p:par>
                              <p:par>
                                <p:cTn id="104" presetID="59" presetClass="path" presetSubtype="0" accel="50000" decel="50000" fill="hold" grpId="1" nodeType="withEffect">
                                  <p:stCondLst>
                                    <p:cond delay="0"/>
                                  </p:stCondLst>
                                  <p:childTnLst>
                                    <p:animMotion origin="layout" path="M -0.00039 -0.00162 C 0.00664 0.00625 0.00221 0.04121 -0.01042 0.07547 C -0.02331 0.11111 -0.03906 0.13264 -0.04648 0.12431 C -0.05352 0.11621 -0.06979 0.13727 -0.08242 0.17315 C -0.09531 0.20648 -0.09948 0.2419 -0.09245 0.24954 " pathEditMode="relative" rAng="7380000" ptsTypes="AAAAA">
                                      <p:cBhvr>
                                        <p:cTn id="105" dur="2000" fill="hold"/>
                                        <p:tgtEl>
                                          <p:spTgt spid="133"/>
                                        </p:tgtEl>
                                        <p:attrNameLst>
                                          <p:attrName>ppt_x</p:attrName>
                                          <p:attrName>ppt_y</p:attrName>
                                        </p:attrNameLst>
                                      </p:cBhvr>
                                      <p:rCtr x="-4583" y="12569"/>
                                    </p:animMotion>
                                  </p:childTnLst>
                                </p:cTn>
                              </p:par>
                              <p:par>
                                <p:cTn id="106" presetID="10"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500"/>
                                        <p:tgtEl>
                                          <p:spTgt spid="134"/>
                                        </p:tgtEl>
                                      </p:cBhvr>
                                    </p:animEffect>
                                  </p:childTnLst>
                                </p:cTn>
                              </p:par>
                              <p:par>
                                <p:cTn id="109" presetID="39" presetClass="path" presetSubtype="0" accel="50000" decel="50000" fill="hold" grpId="1" nodeType="withEffect">
                                  <p:stCondLst>
                                    <p:cond delay="0"/>
                                  </p:stCondLst>
                                  <p:childTnLst>
                                    <p:animMotion origin="layout" path="M -0.00013 4.81481E-6 C -0.00013 -0.01413 -0.00755 -0.02547 -0.01679 -0.02547 C -0.0263 -0.02547 -0.03398 -0.01413 -0.03398 4.81481E-6 C -0.03398 0.01435 -0.04166 0.02523 -0.05117 0.02523 C -0.06028 0.02523 -0.06822 0.01435 -0.06822 4.81481E-6 " pathEditMode="relative" rAng="10800000" ptsTypes="AAAAA">
                                      <p:cBhvr>
                                        <p:cTn id="110" dur="2000" fill="hold"/>
                                        <p:tgtEl>
                                          <p:spTgt spid="134"/>
                                        </p:tgtEl>
                                        <p:attrNameLst>
                                          <p:attrName>ppt_x</p:attrName>
                                          <p:attrName>ppt_y</p:attrName>
                                        </p:attrNameLst>
                                      </p:cBhvr>
                                      <p:rCtr x="-3398" y="0"/>
                                    </p:animMotion>
                                  </p:childTnLst>
                                </p:cTn>
                              </p:par>
                            </p:childTnLst>
                          </p:cTn>
                        </p:par>
                        <p:par>
                          <p:cTn id="111" fill="hold">
                            <p:stCondLst>
                              <p:cond delay="9500"/>
                            </p:stCondLst>
                            <p:childTnLst>
                              <p:par>
                                <p:cTn id="112" presetID="42" presetClass="path" presetSubtype="0" accel="50000" decel="50000" fill="hold" nodeType="afterEffect">
                                  <p:stCondLst>
                                    <p:cond delay="0"/>
                                  </p:stCondLst>
                                  <p:childTnLst>
                                    <p:animMotion origin="layout" path="M -2.08333E-6 -7.40741E-7 L -0.0414 0.06644 " pathEditMode="relative" rAng="0" ptsTypes="AA">
                                      <p:cBhvr>
                                        <p:cTn id="113" dur="5000" fill="hold"/>
                                        <p:tgtEl>
                                          <p:spTgt spid="26"/>
                                        </p:tgtEl>
                                        <p:attrNameLst>
                                          <p:attrName>ppt_x</p:attrName>
                                          <p:attrName>ppt_y</p:attrName>
                                        </p:attrNameLst>
                                      </p:cBhvr>
                                      <p:rCtr x="-2070" y="3310"/>
                                    </p:animMotion>
                                  </p:childTnLst>
                                </p:cTn>
                              </p:par>
                            </p:childTnLst>
                          </p:cTn>
                        </p:par>
                        <p:par>
                          <p:cTn id="114" fill="hold">
                            <p:stCondLst>
                              <p:cond delay="14500"/>
                            </p:stCondLst>
                            <p:childTnLst>
                              <p:par>
                                <p:cTn id="115" presetID="10" presetClass="entr" presetSubtype="0"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par>
                          <p:cTn id="118" fill="hold">
                            <p:stCondLst>
                              <p:cond delay="15000"/>
                            </p:stCondLst>
                            <p:childTnLst>
                              <p:par>
                                <p:cTn id="119" presetID="1"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4"/>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childTnLst>
                                </p:cTn>
                              </p:par>
                              <p:par>
                                <p:cTn id="155" presetID="1" presetClass="exit" presetSubtype="0" fill="hold" nodeType="withEffect">
                                  <p:stCondLst>
                                    <p:cond delay="0"/>
                                  </p:stCondLst>
                                  <p:childTnLst>
                                    <p:set>
                                      <p:cBhvr>
                                        <p:cTn id="156" dur="1" fill="hold">
                                          <p:stCondLst>
                                            <p:cond delay="0"/>
                                          </p:stCondLst>
                                        </p:cTn>
                                        <p:tgtEl>
                                          <p:spTgt spid="26"/>
                                        </p:tgtEl>
                                        <p:attrNameLst>
                                          <p:attrName>style.visibility</p:attrName>
                                        </p:attrNameLst>
                                      </p:cBhvr>
                                      <p:to>
                                        <p:strVal val="hidden"/>
                                      </p:to>
                                    </p:set>
                                  </p:childTnLst>
                                </p:cTn>
                              </p:par>
                            </p:childTnLst>
                          </p:cTn>
                        </p:par>
                        <p:par>
                          <p:cTn id="157" fill="hold">
                            <p:stCondLst>
                              <p:cond delay="15000"/>
                            </p:stCondLst>
                            <p:childTnLst>
                              <p:par>
                                <p:cTn id="158" presetID="42" presetClass="path" presetSubtype="0" accel="50000" decel="50000" fill="hold" grpId="1" nodeType="afterEffect">
                                  <p:stCondLst>
                                    <p:cond delay="0"/>
                                  </p:stCondLst>
                                  <p:childTnLst>
                                    <p:animMotion origin="layout" path="M -1.45833E-6 -3.7037E-6 L 0.02643 0.15926 " pathEditMode="relative" rAng="0" ptsTypes="AA">
                                      <p:cBhvr>
                                        <p:cTn id="159" dur="2000" fill="hold"/>
                                        <p:tgtEl>
                                          <p:spTgt spid="46"/>
                                        </p:tgtEl>
                                        <p:attrNameLst>
                                          <p:attrName>ppt_x</p:attrName>
                                          <p:attrName>ppt_y</p:attrName>
                                        </p:attrNameLst>
                                      </p:cBhvr>
                                      <p:rCtr x="1315" y="7963"/>
                                    </p:animMotion>
                                  </p:childTnLst>
                                </p:cTn>
                              </p:par>
                              <p:par>
                                <p:cTn id="160" presetID="42" presetClass="path" presetSubtype="0" accel="50000" decel="50000" fill="hold" grpId="1" nodeType="withEffect">
                                  <p:stCondLst>
                                    <p:cond delay="0"/>
                                  </p:stCondLst>
                                  <p:childTnLst>
                                    <p:animMotion origin="layout" path="M 2.29167E-6 2.22222E-6 L -0.03021 0.14467 " pathEditMode="relative" rAng="0" ptsTypes="AA">
                                      <p:cBhvr>
                                        <p:cTn id="161" dur="2000" fill="hold"/>
                                        <p:tgtEl>
                                          <p:spTgt spid="45"/>
                                        </p:tgtEl>
                                        <p:attrNameLst>
                                          <p:attrName>ppt_x</p:attrName>
                                          <p:attrName>ppt_y</p:attrName>
                                        </p:attrNameLst>
                                      </p:cBhvr>
                                      <p:rCtr x="-1510" y="7222"/>
                                    </p:animMotion>
                                  </p:childTnLst>
                                </p:cTn>
                              </p:par>
                              <p:par>
                                <p:cTn id="162" presetID="42" presetClass="path" presetSubtype="0" accel="50000" decel="50000" fill="hold" grpId="1" nodeType="withEffect">
                                  <p:stCondLst>
                                    <p:cond delay="0"/>
                                  </p:stCondLst>
                                  <p:childTnLst>
                                    <p:animMotion origin="layout" path="M 4.16667E-7 -4.07407E-6 L -0.00378 0.26829 " pathEditMode="relative" rAng="0" ptsTypes="AA">
                                      <p:cBhvr>
                                        <p:cTn id="163" dur="2000" fill="hold"/>
                                        <p:tgtEl>
                                          <p:spTgt spid="37"/>
                                        </p:tgtEl>
                                        <p:attrNameLst>
                                          <p:attrName>ppt_x</p:attrName>
                                          <p:attrName>ppt_y</p:attrName>
                                        </p:attrNameLst>
                                      </p:cBhvr>
                                      <p:rCtr x="-195" y="13403"/>
                                    </p:animMotion>
                                  </p:childTnLst>
                                </p:cTn>
                              </p:par>
                              <p:par>
                                <p:cTn id="164" presetID="42" presetClass="path" presetSubtype="0" accel="50000" decel="50000" fill="hold" grpId="1" nodeType="withEffect">
                                  <p:stCondLst>
                                    <p:cond delay="0"/>
                                  </p:stCondLst>
                                  <p:childTnLst>
                                    <p:animMotion origin="layout" path="M 4.16667E-7 -4.81481E-6 L -0.0612 0.25672 " pathEditMode="relative" rAng="0" ptsTypes="AA">
                                      <p:cBhvr>
                                        <p:cTn id="165" dur="2000" fill="hold"/>
                                        <p:tgtEl>
                                          <p:spTgt spid="33"/>
                                        </p:tgtEl>
                                        <p:attrNameLst>
                                          <p:attrName>ppt_x</p:attrName>
                                          <p:attrName>ppt_y</p:attrName>
                                        </p:attrNameLst>
                                      </p:cBhvr>
                                      <p:rCtr x="-3060" y="12824"/>
                                    </p:animMotion>
                                  </p:childTnLst>
                                </p:cTn>
                              </p:par>
                              <p:par>
                                <p:cTn id="166" presetID="42" presetClass="path" presetSubtype="0" accel="50000" decel="50000" fill="hold" grpId="1" nodeType="withEffect">
                                  <p:stCondLst>
                                    <p:cond delay="0"/>
                                  </p:stCondLst>
                                  <p:childTnLst>
                                    <p:animMotion origin="layout" path="M -1.45833E-6 2.96296E-6 L -0.07135 0.2331 " pathEditMode="relative" rAng="0" ptsTypes="AA">
                                      <p:cBhvr>
                                        <p:cTn id="167" dur="2000" fill="hold"/>
                                        <p:tgtEl>
                                          <p:spTgt spid="44"/>
                                        </p:tgtEl>
                                        <p:attrNameLst>
                                          <p:attrName>ppt_x</p:attrName>
                                          <p:attrName>ppt_y</p:attrName>
                                        </p:attrNameLst>
                                      </p:cBhvr>
                                      <p:rCtr x="-3568" y="11644"/>
                                    </p:animMotion>
                                  </p:childTnLst>
                                </p:cTn>
                              </p:par>
                              <p:par>
                                <p:cTn id="168" presetID="42" presetClass="path" presetSubtype="0" accel="50000" decel="50000" fill="hold" grpId="1" nodeType="withEffect">
                                  <p:stCondLst>
                                    <p:cond delay="0"/>
                                  </p:stCondLst>
                                  <p:childTnLst>
                                    <p:animMotion origin="layout" path="M 4.58333E-6 3.7037E-7 L 0.03125 0.14398 " pathEditMode="relative" rAng="0" ptsTypes="AA">
                                      <p:cBhvr>
                                        <p:cTn id="169" dur="2000" fill="hold"/>
                                        <p:tgtEl>
                                          <p:spTgt spid="42"/>
                                        </p:tgtEl>
                                        <p:attrNameLst>
                                          <p:attrName>ppt_x</p:attrName>
                                          <p:attrName>ppt_y</p:attrName>
                                        </p:attrNameLst>
                                      </p:cBhvr>
                                      <p:rCtr x="1563" y="7199"/>
                                    </p:animMotion>
                                  </p:childTnLst>
                                </p:cTn>
                              </p:par>
                              <p:par>
                                <p:cTn id="170" presetID="42" presetClass="path" presetSubtype="0" accel="50000" decel="50000" fill="hold" grpId="1" nodeType="withEffect">
                                  <p:stCondLst>
                                    <p:cond delay="0"/>
                                  </p:stCondLst>
                                  <p:childTnLst>
                                    <p:animMotion origin="layout" path="M 1.45833E-6 -1.85185E-6 L 0.0168 0.26667 " pathEditMode="relative" rAng="0" ptsTypes="AA">
                                      <p:cBhvr>
                                        <p:cTn id="171" dur="2000" fill="hold"/>
                                        <p:tgtEl>
                                          <p:spTgt spid="35"/>
                                        </p:tgtEl>
                                        <p:attrNameLst>
                                          <p:attrName>ppt_x</p:attrName>
                                          <p:attrName>ppt_y</p:attrName>
                                        </p:attrNameLst>
                                      </p:cBhvr>
                                      <p:rCtr x="833" y="13333"/>
                                    </p:animMotion>
                                  </p:childTnLst>
                                </p:cTn>
                              </p:par>
                              <p:par>
                                <p:cTn id="172" presetID="42" presetClass="path" presetSubtype="0" accel="50000" decel="50000" fill="hold" grpId="1" nodeType="withEffect">
                                  <p:stCondLst>
                                    <p:cond delay="0"/>
                                  </p:stCondLst>
                                  <p:childTnLst>
                                    <p:animMotion origin="layout" path="M 6.25E-7 2.59259E-6 L 0.06875 0.21759 " pathEditMode="relative" rAng="0" ptsTypes="AA">
                                      <p:cBhvr>
                                        <p:cTn id="173" dur="2000" fill="hold"/>
                                        <p:tgtEl>
                                          <p:spTgt spid="41"/>
                                        </p:tgtEl>
                                        <p:attrNameLst>
                                          <p:attrName>ppt_x</p:attrName>
                                          <p:attrName>ppt_y</p:attrName>
                                        </p:attrNameLst>
                                      </p:cBhvr>
                                      <p:rCtr x="3438" y="10880"/>
                                    </p:animMotion>
                                  </p:childTnLst>
                                </p:cTn>
                              </p:par>
                              <p:par>
                                <p:cTn id="174" presetID="42" presetClass="path" presetSubtype="0" accel="50000" decel="50000" fill="hold" grpId="1" nodeType="withEffect">
                                  <p:stCondLst>
                                    <p:cond delay="0"/>
                                  </p:stCondLst>
                                  <p:childTnLst>
                                    <p:animMotion origin="layout" path="M 3.75E-6 -3.7037E-7 L -0.01029 0.21736 " pathEditMode="relative" rAng="0" ptsTypes="AA">
                                      <p:cBhvr>
                                        <p:cTn id="175" dur="2000" fill="hold"/>
                                        <p:tgtEl>
                                          <p:spTgt spid="32"/>
                                        </p:tgtEl>
                                        <p:attrNameLst>
                                          <p:attrName>ppt_x</p:attrName>
                                          <p:attrName>ppt_y</p:attrName>
                                        </p:attrNameLst>
                                      </p:cBhvr>
                                      <p:rCtr x="-521" y="10856"/>
                                    </p:animMotion>
                                  </p:childTnLst>
                                </p:cTn>
                              </p:par>
                              <p:par>
                                <p:cTn id="176" presetID="42" presetClass="path" presetSubtype="0" accel="50000" decel="50000" fill="hold" grpId="1" nodeType="withEffect">
                                  <p:stCondLst>
                                    <p:cond delay="0"/>
                                  </p:stCondLst>
                                  <p:childTnLst>
                                    <p:animMotion origin="layout" path="M -4.16667E-7 -7.40741E-7 L 0.04193 0.2588 " pathEditMode="relative" rAng="0" ptsTypes="AA">
                                      <p:cBhvr>
                                        <p:cTn id="177" dur="2000" fill="hold"/>
                                        <p:tgtEl>
                                          <p:spTgt spid="34"/>
                                        </p:tgtEl>
                                        <p:attrNameLst>
                                          <p:attrName>ppt_x</p:attrName>
                                          <p:attrName>ppt_y</p:attrName>
                                        </p:attrNameLst>
                                      </p:cBhvr>
                                      <p:rCtr x="2096" y="12940"/>
                                    </p:animMotion>
                                  </p:childTnLst>
                                </p:cTn>
                              </p:par>
                              <p:par>
                                <p:cTn id="178" presetID="42" presetClass="path" presetSubtype="0" accel="50000" decel="50000" fill="hold" grpId="1" nodeType="withEffect">
                                  <p:stCondLst>
                                    <p:cond delay="0"/>
                                  </p:stCondLst>
                                  <p:childTnLst>
                                    <p:animMotion origin="layout" path="M 5E-6 -4.81481E-6 L 0.01667 0.25371 " pathEditMode="relative" rAng="0" ptsTypes="AA">
                                      <p:cBhvr>
                                        <p:cTn id="179" dur="2000" fill="hold"/>
                                        <p:tgtEl>
                                          <p:spTgt spid="47"/>
                                        </p:tgtEl>
                                        <p:attrNameLst>
                                          <p:attrName>ppt_x</p:attrName>
                                          <p:attrName>ppt_y</p:attrName>
                                        </p:attrNameLst>
                                      </p:cBhvr>
                                      <p:rCtr x="833" y="12685"/>
                                    </p:animMotion>
                                  </p:childTnLst>
                                </p:cTn>
                              </p:par>
                              <p:par>
                                <p:cTn id="180" presetID="42" presetClass="path" presetSubtype="0" accel="50000" decel="50000" fill="hold" grpId="1" nodeType="withEffect">
                                  <p:stCondLst>
                                    <p:cond delay="0"/>
                                  </p:stCondLst>
                                  <p:childTnLst>
                                    <p:animMotion origin="layout" path="M 4.16667E-7 -1.48148E-6 L -0.00456 0.18102 " pathEditMode="relative" rAng="0" ptsTypes="AA">
                                      <p:cBhvr>
                                        <p:cTn id="181" dur="2000" fill="hold"/>
                                        <p:tgtEl>
                                          <p:spTgt spid="38"/>
                                        </p:tgtEl>
                                        <p:attrNameLst>
                                          <p:attrName>ppt_x</p:attrName>
                                          <p:attrName>ppt_y</p:attrName>
                                        </p:attrNameLst>
                                      </p:cBhvr>
                                      <p:rCtr x="-234" y="9051"/>
                                    </p:animMotion>
                                  </p:childTnLst>
                                </p:cTn>
                              </p:par>
                              <p:par>
                                <p:cTn id="182" presetID="42" presetClass="path" presetSubtype="0" accel="50000" decel="50000" fill="hold" grpId="1" nodeType="withEffect">
                                  <p:stCondLst>
                                    <p:cond delay="0"/>
                                  </p:stCondLst>
                                  <p:childTnLst>
                                    <p:animMotion origin="layout" path="M 1.04167E-6 -1.85185E-6 L -0.03971 0.29375 " pathEditMode="relative" rAng="0" ptsTypes="AA">
                                      <p:cBhvr>
                                        <p:cTn id="183" dur="2000" fill="hold"/>
                                        <p:tgtEl>
                                          <p:spTgt spid="43"/>
                                        </p:tgtEl>
                                        <p:attrNameLst>
                                          <p:attrName>ppt_x</p:attrName>
                                          <p:attrName>ppt_y</p:attrName>
                                        </p:attrNameLst>
                                      </p:cBhvr>
                                      <p:rCtr x="-1992" y="14676"/>
                                    </p:animMotion>
                                  </p:childTnLst>
                                </p:cTn>
                              </p:par>
                              <p:par>
                                <p:cTn id="184" presetID="42" presetClass="path" presetSubtype="0" accel="50000" decel="50000" fill="hold" grpId="1" nodeType="withEffect">
                                  <p:stCondLst>
                                    <p:cond delay="0"/>
                                  </p:stCondLst>
                                  <p:childTnLst>
                                    <p:animMotion origin="layout" path="M 4.58333E-6 3.7037E-6 L -0.00977 0.26458 " pathEditMode="relative" rAng="0" ptsTypes="AA">
                                      <p:cBhvr>
                                        <p:cTn id="185" dur="2000" fill="hold"/>
                                        <p:tgtEl>
                                          <p:spTgt spid="39"/>
                                        </p:tgtEl>
                                        <p:attrNameLst>
                                          <p:attrName>ppt_x</p:attrName>
                                          <p:attrName>ppt_y</p:attrName>
                                        </p:attrNameLst>
                                      </p:cBhvr>
                                      <p:rCtr x="-495" y="13218"/>
                                    </p:animMotion>
                                  </p:childTnLst>
                                </p:cTn>
                              </p:par>
                              <p:par>
                                <p:cTn id="186" presetID="42" presetClass="path" presetSubtype="0" accel="50000" decel="50000" fill="hold" grpId="1" nodeType="withEffect">
                                  <p:stCondLst>
                                    <p:cond delay="0"/>
                                  </p:stCondLst>
                                  <p:childTnLst>
                                    <p:animMotion origin="layout" path="M 4.16667E-7 -3.7037E-7 L 0.04271 0.24097 " pathEditMode="relative" rAng="0" ptsTypes="AA">
                                      <p:cBhvr>
                                        <p:cTn id="187" dur="2000" fill="hold"/>
                                        <p:tgtEl>
                                          <p:spTgt spid="31"/>
                                        </p:tgtEl>
                                        <p:attrNameLst>
                                          <p:attrName>ppt_x</p:attrName>
                                          <p:attrName>ppt_y</p:attrName>
                                        </p:attrNameLst>
                                      </p:cBhvr>
                                      <p:rCtr x="2135" y="12037"/>
                                    </p:animMotion>
                                  </p:childTnLst>
                                </p:cTn>
                              </p:par>
                              <p:par>
                                <p:cTn id="188" presetID="42" presetClass="path" presetSubtype="0" accel="50000" decel="50000" fill="hold" grpId="1" nodeType="withEffect">
                                  <p:stCondLst>
                                    <p:cond delay="0"/>
                                  </p:stCondLst>
                                  <p:childTnLst>
                                    <p:animMotion origin="layout" path="M -1.875E-6 4.81481E-6 L -0.01836 0.25115 " pathEditMode="relative" rAng="0" ptsTypes="AA">
                                      <p:cBhvr>
                                        <p:cTn id="189" dur="2000" fill="hold"/>
                                        <p:tgtEl>
                                          <p:spTgt spid="36"/>
                                        </p:tgtEl>
                                        <p:attrNameLst>
                                          <p:attrName>ppt_x</p:attrName>
                                          <p:attrName>ppt_y</p:attrName>
                                        </p:attrNameLst>
                                      </p:cBhvr>
                                      <p:rCtr x="-924" y="12546"/>
                                    </p:animMotion>
                                  </p:childTnLst>
                                </p:cTn>
                              </p:par>
                              <p:par>
                                <p:cTn id="190" presetID="42" presetClass="path" presetSubtype="0" accel="50000" decel="50000" fill="hold" grpId="1" nodeType="withEffect">
                                  <p:stCondLst>
                                    <p:cond delay="0"/>
                                  </p:stCondLst>
                                  <p:childTnLst>
                                    <p:animMotion origin="layout" path="M -3.54167E-6 2.59259E-6 L -0.0056 0.13379 " pathEditMode="relative" rAng="0" ptsTypes="AA">
                                      <p:cBhvr>
                                        <p:cTn id="191" dur="2000" fill="hold"/>
                                        <p:tgtEl>
                                          <p:spTgt spid="40"/>
                                        </p:tgtEl>
                                        <p:attrNameLst>
                                          <p:attrName>ppt_x</p:attrName>
                                          <p:attrName>ppt_y</p:attrName>
                                        </p:attrNameLst>
                                      </p:cBhvr>
                                      <p:rCtr x="-286" y="6690"/>
                                    </p:animMotion>
                                  </p:childTnLst>
                                </p:cTn>
                              </p:par>
                            </p:childTnLst>
                          </p:cTn>
                        </p:par>
                        <p:par>
                          <p:cTn id="192" fill="hold">
                            <p:stCondLst>
                              <p:cond delay="17000"/>
                            </p:stCondLst>
                            <p:childTnLst>
                              <p:par>
                                <p:cTn id="193" presetID="26" presetClass="emph" presetSubtype="0" repeatCount="5000" fill="hold" grpId="0" nodeType="afterEffect">
                                  <p:stCondLst>
                                    <p:cond delay="0"/>
                                  </p:stCondLst>
                                  <p:childTnLst>
                                    <p:animEffect transition="out" filter="fade">
                                      <p:cBhvr>
                                        <p:cTn id="194" dur="1000" tmFilter="0, 0; .2, .5; .8, .5; 1, 0"/>
                                        <p:tgtEl>
                                          <p:spTgt spid="125"/>
                                        </p:tgtEl>
                                      </p:cBhvr>
                                    </p:animEffect>
                                    <p:animScale>
                                      <p:cBhvr>
                                        <p:cTn id="195" dur="500" autoRev="1" fill="hold"/>
                                        <p:tgtEl>
                                          <p:spTgt spid="125"/>
                                        </p:tgtEl>
                                      </p:cBhvr>
                                      <p:by x="105000" y="105000"/>
                                    </p:animScale>
                                  </p:childTnLst>
                                </p:cTn>
                              </p:par>
                              <p:par>
                                <p:cTn id="196" presetID="26" presetClass="emph" presetSubtype="0" repeatCount="5000" fill="hold" grpId="2" nodeType="withEffect">
                                  <p:stCondLst>
                                    <p:cond delay="0"/>
                                  </p:stCondLst>
                                  <p:childTnLst>
                                    <p:animEffect transition="out" filter="fade">
                                      <p:cBhvr>
                                        <p:cTn id="197" dur="1000" tmFilter="0, 0; .2, .5; .8, .5; 1, 0"/>
                                        <p:tgtEl>
                                          <p:spTgt spid="37"/>
                                        </p:tgtEl>
                                      </p:cBhvr>
                                    </p:animEffect>
                                    <p:animScale>
                                      <p:cBhvr>
                                        <p:cTn id="198" dur="500" autoRev="1" fill="hold"/>
                                        <p:tgtEl>
                                          <p:spTgt spid="37"/>
                                        </p:tgtEl>
                                      </p:cBhvr>
                                      <p:by x="105000" y="105000"/>
                                    </p:animScale>
                                  </p:childTnLst>
                                </p:cTn>
                              </p:par>
                            </p:childTnLst>
                          </p:cTn>
                        </p:par>
                        <p:par>
                          <p:cTn id="199" fill="hold">
                            <p:stCondLst>
                              <p:cond delay="22000"/>
                            </p:stCondLst>
                            <p:childTnLst>
                              <p:par>
                                <p:cTn id="200" presetID="10" presetClass="entr" presetSubtype="0" fill="hold" grpId="0" nodeType="afterEffect">
                                  <p:stCondLst>
                                    <p:cond delay="0"/>
                                  </p:stCondLst>
                                  <p:childTnLst>
                                    <p:set>
                                      <p:cBhvr>
                                        <p:cTn id="201" dur="1" fill="hold">
                                          <p:stCondLst>
                                            <p:cond delay="0"/>
                                          </p:stCondLst>
                                        </p:cTn>
                                        <p:tgtEl>
                                          <p:spTgt spid="132"/>
                                        </p:tgtEl>
                                        <p:attrNameLst>
                                          <p:attrName>style.visibility</p:attrName>
                                        </p:attrNameLst>
                                      </p:cBhvr>
                                      <p:to>
                                        <p:strVal val="visible"/>
                                      </p:to>
                                    </p:set>
                                    <p:animEffect transition="in" filter="fade">
                                      <p:cBhvr>
                                        <p:cTn id="202" dur="500"/>
                                        <p:tgtEl>
                                          <p:spTgt spid="132"/>
                                        </p:tgtEl>
                                      </p:cBhvr>
                                    </p:animEffect>
                                  </p:childTnLst>
                                </p:cTn>
                              </p:par>
                              <p:par>
                                <p:cTn id="203" presetID="40" presetClass="path" presetSubtype="0" accel="50000" decel="50000" fill="hold" grpId="1" nodeType="withEffect">
                                  <p:stCondLst>
                                    <p:cond delay="0"/>
                                  </p:stCondLst>
                                  <p:childTnLst>
                                    <p:animMotion origin="layout" path="M 0.00013 -0.00023 C 0.00442 0.00023 0.00859 0.00185 0.01028 0.00903 C 0.01198 0.01736 0.00963 0.02639 0.00586 0.02847 C 0.00208 0.03495 -0.00143 0.04074 0.00013 0.05023 C 0.00169 0.05926 0.00742 0.06088 0.01211 0.06018 C 0.01627 0.06065 0.0207 0.06111 0.02252 0.06967 C 0.02422 0.07755 0.02122 0.08333 0.0181 0.08889 C 0.01445 0.09514 0.01054 0.10208 0.01263 0.10972 C 0.01458 0.11921 0.02474 0.12014 0.02422 0.1206 C 0.02851 0.12083 0.0332 0.1213 0.03476 0.12963 C 0.03659 0.13842 0.03333 0.14329 0.0306 0.14815 C 0.02643 0.15555 0.02278 0.16065 0.025 0.1713 C 0.02656 0.17917 0.03203 0.18125 0.03698 0.18009 C 0.0414 0.18171 0.04518 0.18171 0.047 0.19074 C 0.04857 0.19861 0.04531 0.2044 0.04297 0.20949 C 0.03893 0.21597 0.03502 0.22199 0.03672 0.23055 C 0.03919 0.23935 0.04414 0.23958 0.04961 0.2419 " pathEditMode="relative" rAng="4200000" ptsTypes="AAAAAAAAAAAAAAAAA">
                                      <p:cBhvr>
                                        <p:cTn id="204" dur="2000" fill="hold"/>
                                        <p:tgtEl>
                                          <p:spTgt spid="132"/>
                                        </p:tgtEl>
                                        <p:attrNameLst>
                                          <p:attrName>ppt_x</p:attrName>
                                          <p:attrName>ppt_y</p:attrName>
                                        </p:attrNameLst>
                                      </p:cBhvr>
                                      <p:rCtr x="2370" y="12176"/>
                                    </p:animMotion>
                                  </p:childTnLst>
                                </p:cTn>
                              </p:par>
                            </p:childTnLst>
                          </p:cTn>
                        </p:par>
                        <p:par>
                          <p:cTn id="205" fill="hold">
                            <p:stCondLst>
                              <p:cond delay="24000"/>
                            </p:stCondLst>
                            <p:childTnLst>
                              <p:par>
                                <p:cTn id="206" presetID="42" presetClass="path" presetSubtype="0" accel="50000" decel="50000" fill="hold" nodeType="afterEffect">
                                  <p:stCondLst>
                                    <p:cond delay="0"/>
                                  </p:stCondLst>
                                  <p:childTnLst>
                                    <p:animMotion origin="layout" path="M -4.58333E-6 -3.33333E-6 L -0.04713 -0.07037 " pathEditMode="relative" rAng="0" ptsTypes="AA">
                                      <p:cBhvr>
                                        <p:cTn id="207" dur="2000" fill="hold"/>
                                        <p:tgtEl>
                                          <p:spTgt spid="86"/>
                                        </p:tgtEl>
                                        <p:attrNameLst>
                                          <p:attrName>ppt_x</p:attrName>
                                          <p:attrName>ppt_y</p:attrName>
                                        </p:attrNameLst>
                                      </p:cBhvr>
                                      <p:rCtr x="-2357" y="-3519"/>
                                    </p:animMotion>
                                  </p:childTnLst>
                                </p:cTn>
                              </p:par>
                            </p:childTnLst>
                          </p:cTn>
                        </p:par>
                        <p:par>
                          <p:cTn id="208" fill="hold">
                            <p:stCondLst>
                              <p:cond delay="26000"/>
                            </p:stCondLst>
                            <p:childTnLst>
                              <p:par>
                                <p:cTn id="209" presetID="10" presetClass="entr" presetSubtype="0" fill="hold" grpId="0" nodeType="afterEffect">
                                  <p:stCondLst>
                                    <p:cond delay="0"/>
                                  </p:stCondLst>
                                  <p:childTnLst>
                                    <p:set>
                                      <p:cBhvr>
                                        <p:cTn id="210" dur="1" fill="hold">
                                          <p:stCondLst>
                                            <p:cond delay="0"/>
                                          </p:stCondLst>
                                        </p:cTn>
                                        <p:tgtEl>
                                          <p:spTgt spid="124"/>
                                        </p:tgtEl>
                                        <p:attrNameLst>
                                          <p:attrName>style.visibility</p:attrName>
                                        </p:attrNameLst>
                                      </p:cBhvr>
                                      <p:to>
                                        <p:strVal val="visible"/>
                                      </p:to>
                                    </p:set>
                                    <p:animEffect transition="in" filter="fade">
                                      <p:cBhvr>
                                        <p:cTn id="211" dur="500"/>
                                        <p:tgtEl>
                                          <p:spTgt spid="12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06"/>
                                        </p:tgtEl>
                                        <p:attrNameLst>
                                          <p:attrName>style.visibility</p:attrName>
                                        </p:attrNameLst>
                                      </p:cBhvr>
                                      <p:to>
                                        <p:strVal val="visible"/>
                                      </p:to>
                                    </p:set>
                                    <p:animEffect transition="in" filter="fade">
                                      <p:cBhvr>
                                        <p:cTn id="214" dur="500"/>
                                        <p:tgtEl>
                                          <p:spTgt spid="10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07"/>
                                        </p:tgtEl>
                                        <p:attrNameLst>
                                          <p:attrName>style.visibility</p:attrName>
                                        </p:attrNameLst>
                                      </p:cBhvr>
                                      <p:to>
                                        <p:strVal val="visible"/>
                                      </p:to>
                                    </p:set>
                                    <p:animEffect transition="in" filter="fade">
                                      <p:cBhvr>
                                        <p:cTn id="217" dur="500"/>
                                        <p:tgtEl>
                                          <p:spTgt spid="10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08"/>
                                        </p:tgtEl>
                                        <p:attrNameLst>
                                          <p:attrName>style.visibility</p:attrName>
                                        </p:attrNameLst>
                                      </p:cBhvr>
                                      <p:to>
                                        <p:strVal val="visible"/>
                                      </p:to>
                                    </p:set>
                                    <p:animEffect transition="in" filter="fade">
                                      <p:cBhvr>
                                        <p:cTn id="220" dur="500"/>
                                        <p:tgtEl>
                                          <p:spTgt spid="10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09"/>
                                        </p:tgtEl>
                                        <p:attrNameLst>
                                          <p:attrName>style.visibility</p:attrName>
                                        </p:attrNameLst>
                                      </p:cBhvr>
                                      <p:to>
                                        <p:strVal val="visible"/>
                                      </p:to>
                                    </p:set>
                                    <p:animEffect transition="in" filter="fade">
                                      <p:cBhvr>
                                        <p:cTn id="223" dur="500"/>
                                        <p:tgtEl>
                                          <p:spTgt spid="10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10"/>
                                        </p:tgtEl>
                                        <p:attrNameLst>
                                          <p:attrName>style.visibility</p:attrName>
                                        </p:attrNameLst>
                                      </p:cBhvr>
                                      <p:to>
                                        <p:strVal val="visible"/>
                                      </p:to>
                                    </p:set>
                                    <p:animEffect transition="in" filter="fade">
                                      <p:cBhvr>
                                        <p:cTn id="226" dur="500"/>
                                        <p:tgtEl>
                                          <p:spTgt spid="11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11"/>
                                        </p:tgtEl>
                                        <p:attrNameLst>
                                          <p:attrName>style.visibility</p:attrName>
                                        </p:attrNameLst>
                                      </p:cBhvr>
                                      <p:to>
                                        <p:strVal val="visible"/>
                                      </p:to>
                                    </p:set>
                                    <p:animEffect transition="in" filter="fade">
                                      <p:cBhvr>
                                        <p:cTn id="229" dur="500"/>
                                        <p:tgtEl>
                                          <p:spTgt spid="11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12"/>
                                        </p:tgtEl>
                                        <p:attrNameLst>
                                          <p:attrName>style.visibility</p:attrName>
                                        </p:attrNameLst>
                                      </p:cBhvr>
                                      <p:to>
                                        <p:strVal val="visible"/>
                                      </p:to>
                                    </p:set>
                                    <p:animEffect transition="in" filter="fade">
                                      <p:cBhvr>
                                        <p:cTn id="232" dur="500"/>
                                        <p:tgtEl>
                                          <p:spTgt spid="11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13"/>
                                        </p:tgtEl>
                                        <p:attrNameLst>
                                          <p:attrName>style.visibility</p:attrName>
                                        </p:attrNameLst>
                                      </p:cBhvr>
                                      <p:to>
                                        <p:strVal val="visible"/>
                                      </p:to>
                                    </p:set>
                                    <p:animEffect transition="in" filter="fade">
                                      <p:cBhvr>
                                        <p:cTn id="235" dur="500"/>
                                        <p:tgtEl>
                                          <p:spTgt spid="11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14"/>
                                        </p:tgtEl>
                                        <p:attrNameLst>
                                          <p:attrName>style.visibility</p:attrName>
                                        </p:attrNameLst>
                                      </p:cBhvr>
                                      <p:to>
                                        <p:strVal val="visible"/>
                                      </p:to>
                                    </p:set>
                                    <p:animEffect transition="in" filter="fade">
                                      <p:cBhvr>
                                        <p:cTn id="238" dur="500"/>
                                        <p:tgtEl>
                                          <p:spTgt spid="11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15"/>
                                        </p:tgtEl>
                                        <p:attrNameLst>
                                          <p:attrName>style.visibility</p:attrName>
                                        </p:attrNameLst>
                                      </p:cBhvr>
                                      <p:to>
                                        <p:strVal val="visible"/>
                                      </p:to>
                                    </p:set>
                                    <p:animEffect transition="in" filter="fade">
                                      <p:cBhvr>
                                        <p:cTn id="241" dur="500"/>
                                        <p:tgtEl>
                                          <p:spTgt spid="11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16"/>
                                        </p:tgtEl>
                                        <p:attrNameLst>
                                          <p:attrName>style.visibility</p:attrName>
                                        </p:attrNameLst>
                                      </p:cBhvr>
                                      <p:to>
                                        <p:strVal val="visible"/>
                                      </p:to>
                                    </p:set>
                                    <p:animEffect transition="in" filter="fade">
                                      <p:cBhvr>
                                        <p:cTn id="244" dur="500"/>
                                        <p:tgtEl>
                                          <p:spTgt spid="11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17"/>
                                        </p:tgtEl>
                                        <p:attrNameLst>
                                          <p:attrName>style.visibility</p:attrName>
                                        </p:attrNameLst>
                                      </p:cBhvr>
                                      <p:to>
                                        <p:strVal val="visible"/>
                                      </p:to>
                                    </p:set>
                                    <p:animEffect transition="in" filter="fade">
                                      <p:cBhvr>
                                        <p:cTn id="247" dur="500"/>
                                        <p:tgtEl>
                                          <p:spTgt spid="11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18"/>
                                        </p:tgtEl>
                                        <p:attrNameLst>
                                          <p:attrName>style.visibility</p:attrName>
                                        </p:attrNameLst>
                                      </p:cBhvr>
                                      <p:to>
                                        <p:strVal val="visible"/>
                                      </p:to>
                                    </p:set>
                                    <p:animEffect transition="in" filter="fade">
                                      <p:cBhvr>
                                        <p:cTn id="250" dur="500"/>
                                        <p:tgtEl>
                                          <p:spTgt spid="11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19"/>
                                        </p:tgtEl>
                                        <p:attrNameLst>
                                          <p:attrName>style.visibility</p:attrName>
                                        </p:attrNameLst>
                                      </p:cBhvr>
                                      <p:to>
                                        <p:strVal val="visible"/>
                                      </p:to>
                                    </p:set>
                                    <p:animEffect transition="in" filter="fade">
                                      <p:cBhvr>
                                        <p:cTn id="253" dur="500"/>
                                        <p:tgtEl>
                                          <p:spTgt spid="11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20"/>
                                        </p:tgtEl>
                                        <p:attrNameLst>
                                          <p:attrName>style.visibility</p:attrName>
                                        </p:attrNameLst>
                                      </p:cBhvr>
                                      <p:to>
                                        <p:strVal val="visible"/>
                                      </p:to>
                                    </p:set>
                                    <p:animEffect transition="in" filter="fade">
                                      <p:cBhvr>
                                        <p:cTn id="256" dur="500"/>
                                        <p:tgtEl>
                                          <p:spTgt spid="12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21"/>
                                        </p:tgtEl>
                                        <p:attrNameLst>
                                          <p:attrName>style.visibility</p:attrName>
                                        </p:attrNameLst>
                                      </p:cBhvr>
                                      <p:to>
                                        <p:strVal val="visible"/>
                                      </p:to>
                                    </p:set>
                                    <p:animEffect transition="in" filter="fade">
                                      <p:cBhvr>
                                        <p:cTn id="259" dur="500"/>
                                        <p:tgtEl>
                                          <p:spTgt spid="12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22"/>
                                        </p:tgtEl>
                                        <p:attrNameLst>
                                          <p:attrName>style.visibility</p:attrName>
                                        </p:attrNameLst>
                                      </p:cBhvr>
                                      <p:to>
                                        <p:strVal val="visible"/>
                                      </p:to>
                                    </p:set>
                                    <p:animEffect transition="in" filter="fade">
                                      <p:cBhvr>
                                        <p:cTn id="262" dur="500"/>
                                        <p:tgtEl>
                                          <p:spTgt spid="12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23"/>
                                        </p:tgtEl>
                                        <p:attrNameLst>
                                          <p:attrName>style.visibility</p:attrName>
                                        </p:attrNameLst>
                                      </p:cBhvr>
                                      <p:to>
                                        <p:strVal val="visible"/>
                                      </p:to>
                                    </p:set>
                                    <p:animEffect transition="in" filter="fade">
                                      <p:cBhvr>
                                        <p:cTn id="265" dur="500"/>
                                        <p:tgtEl>
                                          <p:spTgt spid="123"/>
                                        </p:tgtEl>
                                      </p:cBhvr>
                                    </p:animEffect>
                                  </p:childTnLst>
                                </p:cTn>
                              </p:par>
                            </p:childTnLst>
                          </p:cTn>
                        </p:par>
                        <p:par>
                          <p:cTn id="266" fill="hold">
                            <p:stCondLst>
                              <p:cond delay="26500"/>
                            </p:stCondLst>
                            <p:childTnLst>
                              <p:par>
                                <p:cTn id="267" presetID="1" presetClass="exit" presetSubtype="0" fill="hold" nodeType="afterEffect">
                                  <p:stCondLst>
                                    <p:cond delay="0"/>
                                  </p:stCondLst>
                                  <p:childTnLst>
                                    <p:set>
                                      <p:cBhvr>
                                        <p:cTn id="268" dur="1" fill="hold">
                                          <p:stCondLst>
                                            <p:cond delay="0"/>
                                          </p:stCondLst>
                                        </p:cTn>
                                        <p:tgtEl>
                                          <p:spTgt spid="86"/>
                                        </p:tgtEl>
                                        <p:attrNameLst>
                                          <p:attrName>style.visibility</p:attrName>
                                        </p:attrNameLst>
                                      </p:cBhvr>
                                      <p:to>
                                        <p:strVal val="hidden"/>
                                      </p:to>
                                    </p:set>
                                  </p:childTnLst>
                                </p:cTn>
                              </p:par>
                              <p:par>
                                <p:cTn id="269" presetID="10" presetClass="exit" presetSubtype="0" fill="hold" grpId="3" nodeType="withEffect">
                                  <p:stCondLst>
                                    <p:cond delay="0"/>
                                  </p:stCondLst>
                                  <p:childTnLst>
                                    <p:animEffect transition="out" filter="fade">
                                      <p:cBhvr>
                                        <p:cTn id="270" dur="500"/>
                                        <p:tgtEl>
                                          <p:spTgt spid="4"/>
                                        </p:tgtEl>
                                      </p:cBhvr>
                                    </p:animEffect>
                                    <p:set>
                                      <p:cBhvr>
                                        <p:cTn id="271" dur="1" fill="hold">
                                          <p:stCondLst>
                                            <p:cond delay="499"/>
                                          </p:stCondLst>
                                        </p:cTn>
                                        <p:tgtEl>
                                          <p:spTgt spid="4"/>
                                        </p:tgtEl>
                                        <p:attrNameLst>
                                          <p:attrName>style.visibility</p:attrName>
                                        </p:attrNameLst>
                                      </p:cBhvr>
                                      <p:to>
                                        <p:strVal val="hidden"/>
                                      </p:to>
                                    </p:set>
                                  </p:childTnLst>
                                </p:cTn>
                              </p:par>
                              <p:par>
                                <p:cTn id="272" presetID="10" presetClass="exit" presetSubtype="0" fill="hold" grpId="3" nodeType="withEffect">
                                  <p:stCondLst>
                                    <p:cond delay="0"/>
                                  </p:stCondLst>
                                  <p:childTnLst>
                                    <p:animEffect transition="out" filter="fade">
                                      <p:cBhvr>
                                        <p:cTn id="273" dur="500"/>
                                        <p:tgtEl>
                                          <p:spTgt spid="128"/>
                                        </p:tgtEl>
                                      </p:cBhvr>
                                    </p:animEffect>
                                    <p:set>
                                      <p:cBhvr>
                                        <p:cTn id="274" dur="1" fill="hold">
                                          <p:stCondLst>
                                            <p:cond delay="499"/>
                                          </p:stCondLst>
                                        </p:cTn>
                                        <p:tgtEl>
                                          <p:spTgt spid="128"/>
                                        </p:tgtEl>
                                        <p:attrNameLst>
                                          <p:attrName>style.visibility</p:attrName>
                                        </p:attrNameLst>
                                      </p:cBhvr>
                                      <p:to>
                                        <p:strVal val="hidden"/>
                                      </p:to>
                                    </p:set>
                                  </p:childTnLst>
                                </p:cTn>
                              </p:par>
                            </p:childTnLst>
                          </p:cTn>
                        </p:par>
                        <p:par>
                          <p:cTn id="275" fill="hold">
                            <p:stCondLst>
                              <p:cond delay="27000"/>
                            </p:stCondLst>
                            <p:childTnLst>
                              <p:par>
                                <p:cTn id="276" presetID="42" presetClass="path" presetSubtype="0" accel="50000" decel="50000" fill="hold" grpId="1" nodeType="afterEffect">
                                  <p:stCondLst>
                                    <p:cond delay="0"/>
                                  </p:stCondLst>
                                  <p:childTnLst>
                                    <p:animMotion origin="layout" path="M 4.79167E-6 -2.22222E-6 L -0.15222 0.17338 " pathEditMode="relative" rAng="0" ptsTypes="AA">
                                      <p:cBhvr>
                                        <p:cTn id="277" dur="2000" fill="hold"/>
                                        <p:tgtEl>
                                          <p:spTgt spid="112"/>
                                        </p:tgtEl>
                                        <p:attrNameLst>
                                          <p:attrName>ppt_x</p:attrName>
                                          <p:attrName>ppt_y</p:attrName>
                                        </p:attrNameLst>
                                      </p:cBhvr>
                                      <p:rCtr x="-7617" y="8657"/>
                                    </p:animMotion>
                                  </p:childTnLst>
                                </p:cTn>
                              </p:par>
                              <p:par>
                                <p:cTn id="278" presetID="42" presetClass="path" presetSubtype="0" accel="50000" decel="50000" fill="hold" grpId="1" nodeType="withEffect">
                                  <p:stCondLst>
                                    <p:cond delay="0"/>
                                  </p:stCondLst>
                                  <p:childTnLst>
                                    <p:animMotion origin="layout" path="M -2.29167E-6 1.11111E-6 L -0.27135 0.20509 " pathEditMode="relative" rAng="0" ptsTypes="AA">
                                      <p:cBhvr>
                                        <p:cTn id="279" dur="2000" fill="hold"/>
                                        <p:tgtEl>
                                          <p:spTgt spid="119"/>
                                        </p:tgtEl>
                                        <p:attrNameLst>
                                          <p:attrName>ppt_x</p:attrName>
                                          <p:attrName>ppt_y</p:attrName>
                                        </p:attrNameLst>
                                      </p:cBhvr>
                                      <p:rCtr x="-13568" y="10255"/>
                                    </p:animMotion>
                                  </p:childTnLst>
                                </p:cTn>
                              </p:par>
                              <p:par>
                                <p:cTn id="280" presetID="42" presetClass="path" presetSubtype="0" accel="50000" decel="50000" fill="hold" grpId="1" nodeType="withEffect">
                                  <p:stCondLst>
                                    <p:cond delay="0"/>
                                  </p:stCondLst>
                                  <p:childTnLst>
                                    <p:animMotion origin="layout" path="M -2.70833E-6 2.59259E-6 L -0.17356 0.20532 " pathEditMode="relative" rAng="0" ptsTypes="AA">
                                      <p:cBhvr>
                                        <p:cTn id="281" dur="2000" fill="hold"/>
                                        <p:tgtEl>
                                          <p:spTgt spid="107"/>
                                        </p:tgtEl>
                                        <p:attrNameLst>
                                          <p:attrName>ppt_x</p:attrName>
                                          <p:attrName>ppt_y</p:attrName>
                                        </p:attrNameLst>
                                      </p:cBhvr>
                                      <p:rCtr x="-8685" y="10255"/>
                                    </p:animMotion>
                                  </p:childTnLst>
                                </p:cTn>
                              </p:par>
                              <p:par>
                                <p:cTn id="282" presetID="42" presetClass="path" presetSubtype="0" accel="50000" decel="50000" fill="hold" grpId="1" nodeType="withEffect">
                                  <p:stCondLst>
                                    <p:cond delay="0"/>
                                  </p:stCondLst>
                                  <p:childTnLst>
                                    <p:animMotion origin="layout" path="M -2.5E-6 -4.44444E-6 L -0.23099 0.0588 " pathEditMode="relative" rAng="0" ptsTypes="AA">
                                      <p:cBhvr>
                                        <p:cTn id="283" dur="2000" fill="hold"/>
                                        <p:tgtEl>
                                          <p:spTgt spid="117"/>
                                        </p:tgtEl>
                                        <p:attrNameLst>
                                          <p:attrName>ppt_x</p:attrName>
                                          <p:attrName>ppt_y</p:attrName>
                                        </p:attrNameLst>
                                      </p:cBhvr>
                                      <p:rCtr x="-11549" y="2940"/>
                                    </p:animMotion>
                                  </p:childTnLst>
                                </p:cTn>
                              </p:par>
                              <p:par>
                                <p:cTn id="284" presetID="42" presetClass="path" presetSubtype="0" accel="50000" decel="50000" fill="hold" grpId="1" nodeType="withEffect">
                                  <p:stCondLst>
                                    <p:cond delay="0"/>
                                  </p:stCondLst>
                                  <p:childTnLst>
                                    <p:animMotion origin="layout" path="M -4.58333E-6 -2.22222E-6 L -0.15169 -0.12754 " pathEditMode="relative" rAng="0" ptsTypes="AA">
                                      <p:cBhvr>
                                        <p:cTn id="285" dur="2000" fill="hold"/>
                                        <p:tgtEl>
                                          <p:spTgt spid="122"/>
                                        </p:tgtEl>
                                        <p:attrNameLst>
                                          <p:attrName>ppt_x</p:attrName>
                                          <p:attrName>ppt_y</p:attrName>
                                        </p:attrNameLst>
                                      </p:cBhvr>
                                      <p:rCtr x="-7591" y="-6389"/>
                                    </p:animMotion>
                                  </p:childTnLst>
                                </p:cTn>
                              </p:par>
                              <p:par>
                                <p:cTn id="286" presetID="42" presetClass="path" presetSubtype="0" accel="50000" decel="50000" fill="hold" grpId="1" nodeType="withEffect">
                                  <p:stCondLst>
                                    <p:cond delay="0"/>
                                  </p:stCondLst>
                                  <p:childTnLst>
                                    <p:animMotion origin="layout" path="M 1.45833E-6 3.33333E-6 L -0.23581 -0.11204 " pathEditMode="relative" rAng="0" ptsTypes="AA">
                                      <p:cBhvr>
                                        <p:cTn id="287" dur="2000" fill="hold"/>
                                        <p:tgtEl>
                                          <p:spTgt spid="118"/>
                                        </p:tgtEl>
                                        <p:attrNameLst>
                                          <p:attrName>ppt_x</p:attrName>
                                          <p:attrName>ppt_y</p:attrName>
                                        </p:attrNameLst>
                                      </p:cBhvr>
                                      <p:rCtr x="-11797" y="-5602"/>
                                    </p:animMotion>
                                  </p:childTnLst>
                                </p:cTn>
                              </p:par>
                              <p:par>
                                <p:cTn id="288" presetID="42" presetClass="path" presetSubtype="0" accel="50000" decel="50000" fill="hold" grpId="1" nodeType="withEffect">
                                  <p:stCondLst>
                                    <p:cond delay="0"/>
                                  </p:stCondLst>
                                  <p:childTnLst>
                                    <p:animMotion origin="layout" path="M -3.54167E-6 2.22222E-6 L -0.1625 0.08055 " pathEditMode="relative" rAng="0" ptsTypes="AA">
                                      <p:cBhvr>
                                        <p:cTn id="289" dur="2000" fill="hold"/>
                                        <p:tgtEl>
                                          <p:spTgt spid="110"/>
                                        </p:tgtEl>
                                        <p:attrNameLst>
                                          <p:attrName>ppt_x</p:attrName>
                                          <p:attrName>ppt_y</p:attrName>
                                        </p:attrNameLst>
                                      </p:cBhvr>
                                      <p:rCtr x="-8125" y="4028"/>
                                    </p:animMotion>
                                  </p:childTnLst>
                                </p:cTn>
                              </p:par>
                              <p:par>
                                <p:cTn id="290" presetID="42" presetClass="path" presetSubtype="0" accel="50000" decel="50000" fill="hold" grpId="1" nodeType="withEffect">
                                  <p:stCondLst>
                                    <p:cond delay="0"/>
                                  </p:stCondLst>
                                  <p:childTnLst>
                                    <p:animMotion origin="layout" path="M 1.875E-6 -1.85185E-6 L -0.20716 0.11273 " pathEditMode="relative" rAng="0" ptsTypes="AA">
                                      <p:cBhvr>
                                        <p:cTn id="291" dur="2000" fill="hold"/>
                                        <p:tgtEl>
                                          <p:spTgt spid="123"/>
                                        </p:tgtEl>
                                        <p:attrNameLst>
                                          <p:attrName>ppt_x</p:attrName>
                                          <p:attrName>ppt_y</p:attrName>
                                        </p:attrNameLst>
                                      </p:cBhvr>
                                      <p:rCtr x="-10365" y="5625"/>
                                    </p:animMotion>
                                  </p:childTnLst>
                                </p:cTn>
                              </p:par>
                              <p:par>
                                <p:cTn id="292" presetID="42" presetClass="path" presetSubtype="0" accel="50000" decel="50000" fill="hold" grpId="1" nodeType="withEffect">
                                  <p:stCondLst>
                                    <p:cond delay="0"/>
                                  </p:stCondLst>
                                  <p:childTnLst>
                                    <p:animMotion origin="layout" path="M -1.66667E-6 1.11111E-6 L -0.21315 -0.0169 " pathEditMode="relative" rAng="0" ptsTypes="AA">
                                      <p:cBhvr>
                                        <p:cTn id="293" dur="2000" fill="hold"/>
                                        <p:tgtEl>
                                          <p:spTgt spid="111"/>
                                        </p:tgtEl>
                                        <p:attrNameLst>
                                          <p:attrName>ppt_x</p:attrName>
                                          <p:attrName>ppt_y</p:attrName>
                                        </p:attrNameLst>
                                      </p:cBhvr>
                                      <p:rCtr x="-10664" y="-856"/>
                                    </p:animMotion>
                                  </p:childTnLst>
                                </p:cTn>
                              </p:par>
                              <p:par>
                                <p:cTn id="294" presetID="42" presetClass="path" presetSubtype="0" accel="50000" decel="50000" fill="hold" grpId="1" nodeType="withEffect">
                                  <p:stCondLst>
                                    <p:cond delay="0"/>
                                  </p:stCondLst>
                                  <p:childTnLst>
                                    <p:animMotion origin="layout" path="M 1.25E-6 -4.81481E-6 L -0.21693 0.18774 " pathEditMode="relative" rAng="0" ptsTypes="AA">
                                      <p:cBhvr>
                                        <p:cTn id="295" dur="2000" fill="hold"/>
                                        <p:tgtEl>
                                          <p:spTgt spid="115"/>
                                        </p:tgtEl>
                                        <p:attrNameLst>
                                          <p:attrName>ppt_x</p:attrName>
                                          <p:attrName>ppt_y</p:attrName>
                                        </p:attrNameLst>
                                      </p:cBhvr>
                                      <p:rCtr x="-10846" y="9375"/>
                                    </p:animMotion>
                                  </p:childTnLst>
                                </p:cTn>
                              </p:par>
                              <p:par>
                                <p:cTn id="296" presetID="42" presetClass="path" presetSubtype="0" accel="50000" decel="50000" fill="hold" grpId="1" nodeType="withEffect">
                                  <p:stCondLst>
                                    <p:cond delay="0"/>
                                  </p:stCondLst>
                                  <p:childTnLst>
                                    <p:animMotion origin="layout" path="M -2.70833E-6 1.48148E-6 L -0.27435 0.0206 " pathEditMode="relative" rAng="0" ptsTypes="AA">
                                      <p:cBhvr>
                                        <p:cTn id="297" dur="2000" fill="hold"/>
                                        <p:tgtEl>
                                          <p:spTgt spid="114"/>
                                        </p:tgtEl>
                                        <p:attrNameLst>
                                          <p:attrName>ppt_x</p:attrName>
                                          <p:attrName>ppt_y</p:attrName>
                                        </p:attrNameLst>
                                      </p:cBhvr>
                                      <p:rCtr x="-13724" y="1019"/>
                                    </p:animMotion>
                                  </p:childTnLst>
                                </p:cTn>
                              </p:par>
                              <p:par>
                                <p:cTn id="298" presetID="42" presetClass="path" presetSubtype="0" accel="50000" decel="50000" fill="hold" grpId="1" nodeType="withEffect">
                                  <p:stCondLst>
                                    <p:cond delay="0"/>
                                  </p:stCondLst>
                                  <p:childTnLst>
                                    <p:animMotion origin="layout" path="M -2.70833E-6 -1.11111E-6 L -0.20846 -0.11505 " pathEditMode="relative" rAng="0" ptsTypes="AA">
                                      <p:cBhvr>
                                        <p:cTn id="299" dur="2000" fill="hold"/>
                                        <p:tgtEl>
                                          <p:spTgt spid="113"/>
                                        </p:tgtEl>
                                        <p:attrNameLst>
                                          <p:attrName>ppt_x</p:attrName>
                                          <p:attrName>ppt_y</p:attrName>
                                        </p:attrNameLst>
                                      </p:cBhvr>
                                      <p:rCtr x="-10430" y="-5764"/>
                                    </p:animMotion>
                                  </p:childTnLst>
                                </p:cTn>
                              </p:par>
                              <p:par>
                                <p:cTn id="300" presetID="42" presetClass="path" presetSubtype="0" accel="50000" decel="50000" fill="hold" grpId="1" nodeType="withEffect">
                                  <p:stCondLst>
                                    <p:cond delay="0"/>
                                  </p:stCondLst>
                                  <p:childTnLst>
                                    <p:animMotion origin="layout" path="M 3.125E-6 -4.44444E-6 L -0.20196 -0.04976 " pathEditMode="relative" rAng="0" ptsTypes="AA">
                                      <p:cBhvr>
                                        <p:cTn id="301" dur="2000" fill="hold"/>
                                        <p:tgtEl>
                                          <p:spTgt spid="116"/>
                                        </p:tgtEl>
                                        <p:attrNameLst>
                                          <p:attrName>ppt_x</p:attrName>
                                          <p:attrName>ppt_y</p:attrName>
                                        </p:attrNameLst>
                                      </p:cBhvr>
                                      <p:rCtr x="-10104" y="-2500"/>
                                    </p:animMotion>
                                  </p:childTnLst>
                                </p:cTn>
                              </p:par>
                              <p:par>
                                <p:cTn id="302" presetID="42" presetClass="path" presetSubtype="0" accel="50000" decel="50000" fill="hold" grpId="1" nodeType="withEffect">
                                  <p:stCondLst>
                                    <p:cond delay="0"/>
                                  </p:stCondLst>
                                  <p:childTnLst>
                                    <p:animMotion origin="layout" path="M 6.25E-7 2.59259E-6 L -0.2332 0.05347 " pathEditMode="relative" rAng="0" ptsTypes="AA">
                                      <p:cBhvr>
                                        <p:cTn id="303" dur="2000" fill="hold"/>
                                        <p:tgtEl>
                                          <p:spTgt spid="108"/>
                                        </p:tgtEl>
                                        <p:attrNameLst>
                                          <p:attrName>ppt_x</p:attrName>
                                          <p:attrName>ppt_y</p:attrName>
                                        </p:attrNameLst>
                                      </p:cBhvr>
                                      <p:rCtr x="-11667" y="2662"/>
                                    </p:animMotion>
                                  </p:childTnLst>
                                </p:cTn>
                              </p:par>
                              <p:par>
                                <p:cTn id="304" presetID="42" presetClass="path" presetSubtype="0" accel="50000" decel="50000" fill="hold" grpId="1" nodeType="withEffect">
                                  <p:stCondLst>
                                    <p:cond delay="0"/>
                                  </p:stCondLst>
                                  <p:childTnLst>
                                    <p:animMotion origin="layout" path="M -4.79167E-6 -4.07407E-6 L -0.28867 0.04329 " pathEditMode="relative" rAng="0" ptsTypes="AA">
                                      <p:cBhvr>
                                        <p:cTn id="305" dur="2000" fill="hold"/>
                                        <p:tgtEl>
                                          <p:spTgt spid="120"/>
                                        </p:tgtEl>
                                        <p:attrNameLst>
                                          <p:attrName>ppt_x</p:attrName>
                                          <p:attrName>ppt_y</p:attrName>
                                        </p:attrNameLst>
                                      </p:cBhvr>
                                      <p:rCtr x="-14440" y="2153"/>
                                    </p:animMotion>
                                  </p:childTnLst>
                                </p:cTn>
                              </p:par>
                              <p:par>
                                <p:cTn id="306" presetID="42" presetClass="path" presetSubtype="0" accel="50000" decel="50000" fill="hold" grpId="1" nodeType="withEffect">
                                  <p:stCondLst>
                                    <p:cond delay="0"/>
                                  </p:stCondLst>
                                  <p:childTnLst>
                                    <p:animMotion origin="layout" path="M -2.70833E-6 -1.85185E-6 L -0.27929 -0.03379 " pathEditMode="relative" rAng="0" ptsTypes="AA">
                                      <p:cBhvr>
                                        <p:cTn id="307" dur="2000" fill="hold"/>
                                        <p:tgtEl>
                                          <p:spTgt spid="109"/>
                                        </p:tgtEl>
                                        <p:attrNameLst>
                                          <p:attrName>ppt_x</p:attrName>
                                          <p:attrName>ppt_y</p:attrName>
                                        </p:attrNameLst>
                                      </p:cBhvr>
                                      <p:rCtr x="-13971" y="-1690"/>
                                    </p:animMotion>
                                  </p:childTnLst>
                                </p:cTn>
                              </p:par>
                              <p:par>
                                <p:cTn id="308" presetID="42" presetClass="path" presetSubtype="0" accel="50000" decel="50000" fill="hold" grpId="1" nodeType="withEffect">
                                  <p:stCondLst>
                                    <p:cond delay="0"/>
                                  </p:stCondLst>
                                  <p:childTnLst>
                                    <p:animMotion origin="layout" path="M -8.33333E-7 -4.81481E-6 L -0.18099 -0.07708 " pathEditMode="relative" rAng="0" ptsTypes="AA">
                                      <p:cBhvr>
                                        <p:cTn id="309" dur="2000" fill="hold"/>
                                        <p:tgtEl>
                                          <p:spTgt spid="121"/>
                                        </p:tgtEl>
                                        <p:attrNameLst>
                                          <p:attrName>ppt_x</p:attrName>
                                          <p:attrName>ppt_y</p:attrName>
                                        </p:attrNameLst>
                                      </p:cBhvr>
                                      <p:rCtr x="-9049" y="-3866"/>
                                    </p:animMotion>
                                  </p:childTnLst>
                                </p:cTn>
                              </p:par>
                            </p:childTnLst>
                          </p:cTn>
                        </p:par>
                        <p:par>
                          <p:cTn id="310" fill="hold">
                            <p:stCondLst>
                              <p:cond delay="29000"/>
                            </p:stCondLst>
                            <p:childTnLst>
                              <p:par>
                                <p:cTn id="311" presetID="26" presetClass="emph" presetSubtype="0" repeatCount="5000" fill="hold" grpId="2" nodeType="afterEffect">
                                  <p:stCondLst>
                                    <p:cond delay="0"/>
                                  </p:stCondLst>
                                  <p:childTnLst>
                                    <p:animEffect transition="out" filter="fade">
                                      <p:cBhvr>
                                        <p:cTn id="312" dur="1000" tmFilter="0, 0; .2, .5; .8, .5; 1, 0"/>
                                        <p:tgtEl>
                                          <p:spTgt spid="118"/>
                                        </p:tgtEl>
                                      </p:cBhvr>
                                    </p:animEffect>
                                    <p:animScale>
                                      <p:cBhvr>
                                        <p:cTn id="313" dur="500" autoRev="1" fill="hold"/>
                                        <p:tgtEl>
                                          <p:spTgt spid="118"/>
                                        </p:tgtEl>
                                      </p:cBhvr>
                                      <p:by x="105000" y="105000"/>
                                    </p:animScale>
                                  </p:childTnLst>
                                </p:cTn>
                              </p:par>
                              <p:par>
                                <p:cTn id="314" presetID="26" presetClass="emph" presetSubtype="0" repeatCount="5000" fill="hold" grpId="0" nodeType="withEffect">
                                  <p:stCondLst>
                                    <p:cond delay="0"/>
                                  </p:stCondLst>
                                  <p:childTnLst>
                                    <p:animEffect transition="out" filter="fade">
                                      <p:cBhvr>
                                        <p:cTn id="315" dur="1000" tmFilter="0, 0; .2, .5; .8, .5; 1, 0"/>
                                        <p:tgtEl>
                                          <p:spTgt spid="79"/>
                                        </p:tgtEl>
                                      </p:cBhvr>
                                    </p:animEffect>
                                    <p:animScale>
                                      <p:cBhvr>
                                        <p:cTn id="316" dur="500" autoRev="1" fill="hold"/>
                                        <p:tgtEl>
                                          <p:spTgt spid="79"/>
                                        </p:tgtEl>
                                      </p:cBhvr>
                                      <p:by x="105000" y="105000"/>
                                    </p:animScale>
                                  </p:childTnLst>
                                </p:cTn>
                              </p:par>
                              <p:par>
                                <p:cTn id="317" presetID="26" presetClass="emph" presetSubtype="0" repeatCount="5000" fill="hold" grpId="2" nodeType="withEffect">
                                  <p:stCondLst>
                                    <p:cond delay="0"/>
                                  </p:stCondLst>
                                  <p:childTnLst>
                                    <p:animEffect transition="out" filter="fade">
                                      <p:cBhvr>
                                        <p:cTn id="318" dur="1000" tmFilter="0, 0; .2, .5; .8, .5; 1, 0"/>
                                        <p:tgtEl>
                                          <p:spTgt spid="119"/>
                                        </p:tgtEl>
                                      </p:cBhvr>
                                    </p:animEffect>
                                    <p:animScale>
                                      <p:cBhvr>
                                        <p:cTn id="319" dur="500" autoRev="1" fill="hold"/>
                                        <p:tgtEl>
                                          <p:spTgt spid="119"/>
                                        </p:tgtEl>
                                      </p:cBhvr>
                                      <p:by x="105000" y="105000"/>
                                    </p:animScale>
                                  </p:childTnLst>
                                </p:cTn>
                              </p:par>
                              <p:par>
                                <p:cTn id="320" presetID="26" presetClass="emph" presetSubtype="0" repeatCount="5000" fill="hold" grpId="0" nodeType="withEffect">
                                  <p:stCondLst>
                                    <p:cond delay="0"/>
                                  </p:stCondLst>
                                  <p:childTnLst>
                                    <p:animEffect transition="out" filter="fade">
                                      <p:cBhvr>
                                        <p:cTn id="321" dur="1000" tmFilter="0, 0; .2, .5; .8, .5; 1, 0"/>
                                        <p:tgtEl>
                                          <p:spTgt spid="80"/>
                                        </p:tgtEl>
                                      </p:cBhvr>
                                    </p:animEffect>
                                    <p:animScale>
                                      <p:cBhvr>
                                        <p:cTn id="322" dur="500" autoRev="1" fill="hold"/>
                                        <p:tgtEl>
                                          <p:spTgt spid="80"/>
                                        </p:tgtEl>
                                      </p:cBhvr>
                                      <p:by x="105000" y="105000"/>
                                    </p:animScale>
                                  </p:childTnLst>
                                </p:cTn>
                              </p:par>
                            </p:childTnLst>
                          </p:cTn>
                        </p:par>
                        <p:par>
                          <p:cTn id="323" fill="hold">
                            <p:stCondLst>
                              <p:cond delay="34000"/>
                            </p:stCondLst>
                            <p:childTnLst>
                              <p:par>
                                <p:cTn id="324" presetID="10" presetClass="entr" presetSubtype="0" fill="hold" grpId="0" nodeType="afterEffect">
                                  <p:stCondLst>
                                    <p:cond delay="0"/>
                                  </p:stCondLst>
                                  <p:childTnLst>
                                    <p:set>
                                      <p:cBhvr>
                                        <p:cTn id="325" dur="1" fill="hold">
                                          <p:stCondLst>
                                            <p:cond delay="0"/>
                                          </p:stCondLst>
                                        </p:cTn>
                                        <p:tgtEl>
                                          <p:spTgt spid="136"/>
                                        </p:tgtEl>
                                        <p:attrNameLst>
                                          <p:attrName>style.visibility</p:attrName>
                                        </p:attrNameLst>
                                      </p:cBhvr>
                                      <p:to>
                                        <p:strVal val="visible"/>
                                      </p:to>
                                    </p:set>
                                    <p:animEffect transition="in" filter="fade">
                                      <p:cBhvr>
                                        <p:cTn id="326" dur="500"/>
                                        <p:tgtEl>
                                          <p:spTgt spid="136"/>
                                        </p:tgtEl>
                                      </p:cBhvr>
                                    </p:animEffect>
                                  </p:childTnLst>
                                </p:cTn>
                              </p:par>
                              <p:par>
                                <p:cTn id="327" presetID="59" presetClass="path" presetSubtype="0" accel="50000" decel="50000" fill="hold" grpId="1" nodeType="withEffect">
                                  <p:stCondLst>
                                    <p:cond delay="0"/>
                                  </p:stCondLst>
                                  <p:childTnLst>
                                    <p:animMotion origin="layout" path="M -4.16667E-7 -0.00023 C 0.00742 0.00648 0.00833 0.03102 0.00117 0.05463 C -0.00534 0.07871 -0.01693 0.0926 -0.02474 0.08565 C -0.03229 0.07894 -0.04401 0.09236 -0.05078 0.1169 C -0.05794 0.13982 -0.05716 0.16482 -0.04935 0.17176 " pathEditMode="relative" rAng="7020000" ptsTypes="AAAAA">
                                      <p:cBhvr>
                                        <p:cTn id="328" dur="2000" fill="hold"/>
                                        <p:tgtEl>
                                          <p:spTgt spid="136"/>
                                        </p:tgtEl>
                                        <p:attrNameLst>
                                          <p:attrName>ppt_x</p:attrName>
                                          <p:attrName>ppt_y</p:attrName>
                                        </p:attrNameLst>
                                      </p:cBhvr>
                                      <p:rCtr x="-2474" y="8588"/>
                                    </p:animMotion>
                                  </p:childTnLst>
                                </p:cTn>
                              </p:par>
                            </p:childTnLst>
                          </p:cTn>
                        </p:par>
                        <p:par>
                          <p:cTn id="329" fill="hold">
                            <p:stCondLst>
                              <p:cond delay="36000"/>
                            </p:stCondLst>
                            <p:childTnLst>
                              <p:par>
                                <p:cTn id="330" presetID="6" presetClass="emph" presetSubtype="0" fill="hold" grpId="2" nodeType="afterEffect">
                                  <p:stCondLst>
                                    <p:cond delay="0"/>
                                  </p:stCondLst>
                                  <p:childTnLst>
                                    <p:animScale>
                                      <p:cBhvr>
                                        <p:cTn id="331" dur="2000" fill="hold"/>
                                        <p:tgtEl>
                                          <p:spTgt spid="132"/>
                                        </p:tgtEl>
                                      </p:cBhvr>
                                      <p:by x="50000" y="50000"/>
                                    </p:animScale>
                                  </p:childTnLst>
                                </p:cTn>
                              </p:par>
                              <p:par>
                                <p:cTn id="332" presetID="6" presetClass="emph" presetSubtype="0" fill="hold" grpId="2" nodeType="withEffect">
                                  <p:stCondLst>
                                    <p:cond delay="0"/>
                                  </p:stCondLst>
                                  <p:childTnLst>
                                    <p:animScale>
                                      <p:cBhvr>
                                        <p:cTn id="333" dur="2000" fill="hold"/>
                                        <p:tgtEl>
                                          <p:spTgt spid="136"/>
                                        </p:tgtEl>
                                      </p:cBhvr>
                                      <p:by x="150000" y="150000"/>
                                    </p:animScale>
                                  </p:childTnLst>
                                </p:cTn>
                              </p:par>
                              <p:par>
                                <p:cTn id="334" presetID="6" presetClass="emph" presetSubtype="0" fill="hold" grpId="2" nodeType="withEffect">
                                  <p:stCondLst>
                                    <p:cond delay="0"/>
                                  </p:stCondLst>
                                  <p:childTnLst>
                                    <p:animScale>
                                      <p:cBhvr>
                                        <p:cTn id="335" dur="2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6" grpId="1" animBg="1"/>
      <p:bldP spid="136" grpId="2" animBg="1"/>
      <p:bldP spid="133" grpId="0" animBg="1"/>
      <p:bldP spid="133" grpId="1" animBg="1"/>
      <p:bldP spid="133" grpId="2" animBg="1"/>
      <p:bldP spid="125" grpId="0" animBg="1"/>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2" grpId="0"/>
      <p:bldP spid="61" grpId="0"/>
      <p:bldP spid="63" grpId="0"/>
      <p:bldP spid="65" grpId="0"/>
      <p:bldP spid="70" grpId="0"/>
      <p:bldP spid="75" grpId="0"/>
      <p:bldP spid="79" grpId="0" animBg="1"/>
      <p:bldP spid="79" grpId="1" animBg="1"/>
      <p:bldP spid="80" grpId="0" animBg="1"/>
      <p:bldP spid="80" grpId="1" animBg="1"/>
      <p:bldP spid="83" grpId="0"/>
      <p:bldP spid="106" grpId="0" animBg="1"/>
      <p:bldP spid="124" grpId="0" animBg="1"/>
      <p:bldP spid="126" grpId="0"/>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8" grpId="2" animBg="1"/>
      <p:bldP spid="119" grpId="0" animBg="1"/>
      <p:bldP spid="119" grpId="1" animBg="1"/>
      <p:bldP spid="119" grpId="2" animBg="1"/>
      <p:bldP spid="120" grpId="0" animBg="1"/>
      <p:bldP spid="120" grpId="1" animBg="1"/>
      <p:bldP spid="121" grpId="0" animBg="1"/>
      <p:bldP spid="121" grpId="1" animBg="1"/>
      <p:bldP spid="122" grpId="0" animBg="1"/>
      <p:bldP spid="122" grpId="1" animBg="1"/>
      <p:bldP spid="123" grpId="0" animBg="1"/>
      <p:bldP spid="123" grpId="1" animBg="1"/>
      <p:bldP spid="132" grpId="0" animBg="1"/>
      <p:bldP spid="132" grpId="1" animBg="1"/>
      <p:bldP spid="132" grpId="2" animBg="1"/>
      <p:bldP spid="4" grpId="0" animBg="1"/>
      <p:bldP spid="4" grpId="1" animBg="1"/>
      <p:bldP spid="4" grpId="2" animBg="1"/>
      <p:bldP spid="4" grpId="3" animBg="1"/>
      <p:bldP spid="128" grpId="0" animBg="1"/>
      <p:bldP spid="128" grpId="1" animBg="1"/>
      <p:bldP spid="128" grpId="2" animBg="1"/>
      <p:bldP spid="128" grpId="3" animBg="1"/>
      <p:bldP spid="129" grpId="0"/>
      <p:bldP spid="129" grpId="1"/>
      <p:bldP spid="134" grpId="0" animBg="1"/>
      <p:bldP spid="13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Tablet</a:t>
            </a:r>
          </a:p>
          <a:p>
            <a:r>
              <a:rPr lang="en-US" dirty="0"/>
              <a:t>Oral solution</a:t>
            </a:r>
          </a:p>
          <a:p>
            <a:r>
              <a:rPr lang="en-US" dirty="0"/>
              <a:t>Intrathecal solution</a:t>
            </a:r>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Muscle spasticity</a:t>
            </a:r>
          </a:p>
          <a:p>
            <a:pPr lvl="1"/>
            <a:r>
              <a:rPr lang="en-US" dirty="0"/>
              <a:t>Cerebral palsy</a:t>
            </a:r>
          </a:p>
          <a:p>
            <a:pPr lvl="1"/>
            <a:r>
              <a:rPr lang="en-US" dirty="0"/>
              <a:t>Spinal cord injury</a:t>
            </a:r>
          </a:p>
          <a:p>
            <a:pPr lvl="1"/>
            <a:r>
              <a:rPr lang="en-US" dirty="0"/>
              <a:t>Multiple sclerosis</a:t>
            </a:r>
          </a:p>
        </p:txBody>
      </p:sp>
    </p:spTree>
    <p:extLst>
      <p:ext uri="{BB962C8B-B14F-4D97-AF65-F5344CB8AC3E}">
        <p14:creationId xmlns:p14="http://schemas.microsoft.com/office/powerpoint/2010/main" val="1869830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Methocarbamol</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84324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42DFC-3FBB-4706-9557-BF52D64AAA45}"/>
              </a:ext>
            </a:extLst>
          </p:cNvPr>
          <p:cNvSpPr txBox="1"/>
          <p:nvPr/>
        </p:nvSpPr>
        <p:spPr>
          <a:xfrm>
            <a:off x="1860431" y="749174"/>
            <a:ext cx="3153631" cy="369332"/>
          </a:xfrm>
          <a:prstGeom prst="rect">
            <a:avLst/>
          </a:prstGeom>
          <a:noFill/>
          <a:ln>
            <a:solidFill>
              <a:schemeClr val="bg1"/>
            </a:solidFill>
          </a:ln>
        </p:spPr>
        <p:txBody>
          <a:bodyPr wrap="square" rtlCol="0">
            <a:spAutoFit/>
          </a:bodyPr>
          <a:lstStyle/>
          <a:p>
            <a:r>
              <a:rPr lang="en-US" b="1" dirty="0">
                <a:latin typeface="Ink Free" panose="03080402000500000000" pitchFamily="66" charset="0"/>
              </a:rPr>
              <a:t>Pre-synaptic Motor Neuron</a:t>
            </a:r>
          </a:p>
        </p:txBody>
      </p:sp>
      <p:sp>
        <p:nvSpPr>
          <p:cNvPr id="61" name="TextBox 60">
            <a:extLst>
              <a:ext uri="{FF2B5EF4-FFF2-40B4-BE49-F238E27FC236}">
                <a16:creationId xmlns:a16="http://schemas.microsoft.com/office/drawing/2014/main" id="{FCF382EE-CF97-4DBB-A804-4A832582CE9E}"/>
              </a:ext>
            </a:extLst>
          </p:cNvPr>
          <p:cNvSpPr txBox="1"/>
          <p:nvPr/>
        </p:nvSpPr>
        <p:spPr>
          <a:xfrm>
            <a:off x="1490968" y="6178424"/>
            <a:ext cx="3316672" cy="369332"/>
          </a:xfrm>
          <a:prstGeom prst="rect">
            <a:avLst/>
          </a:prstGeom>
          <a:noFill/>
          <a:ln>
            <a:solidFill>
              <a:schemeClr val="bg1"/>
            </a:solidFill>
          </a:ln>
        </p:spPr>
        <p:txBody>
          <a:bodyPr wrap="square" rtlCol="0">
            <a:spAutoFit/>
          </a:bodyPr>
          <a:lstStyle/>
          <a:p>
            <a:r>
              <a:rPr lang="en-US" b="1" dirty="0">
                <a:latin typeface="Ink Free" panose="03080402000500000000" pitchFamily="66" charset="0"/>
              </a:rPr>
              <a:t>Post-synaptic Motor Neuron</a:t>
            </a:r>
          </a:p>
        </p:txBody>
      </p: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a:ln>
            <a:solidFill>
              <a:schemeClr val="bg1"/>
            </a:solidFill>
          </a:ln>
        </p:spPr>
        <p:txBody>
          <a:bodyPr wrap="square" rtlCol="0">
            <a:spAutoFit/>
          </a:bodyPr>
          <a:lstStyle/>
          <a:p>
            <a:r>
              <a:rPr lang="en-US" b="1" dirty="0">
                <a:latin typeface="Ink Free" panose="03080402000500000000" pitchFamily="66" charset="0"/>
              </a:rPr>
              <a:t>Neurotransmitters</a:t>
            </a:r>
          </a:p>
        </p:txBody>
      </p:sp>
      <p:sp>
        <p:nvSpPr>
          <p:cNvPr id="65" name="TextBox 64">
            <a:extLst>
              <a:ext uri="{FF2B5EF4-FFF2-40B4-BE49-F238E27FC236}">
                <a16:creationId xmlns:a16="http://schemas.microsoft.com/office/drawing/2014/main" id="{E4849495-A036-4AFC-AB8A-E13873B80D3C}"/>
              </a:ext>
            </a:extLst>
          </p:cNvPr>
          <p:cNvSpPr txBox="1"/>
          <p:nvPr/>
        </p:nvSpPr>
        <p:spPr>
          <a:xfrm>
            <a:off x="7030192" y="4117812"/>
            <a:ext cx="2520686" cy="369332"/>
          </a:xfrm>
          <a:prstGeom prst="rect">
            <a:avLst/>
          </a:prstGeom>
          <a:noFill/>
          <a:ln>
            <a:solidFill>
              <a:schemeClr val="bg1"/>
            </a:solidFill>
          </a:ln>
        </p:spPr>
        <p:txBody>
          <a:bodyPr wrap="square" rtlCol="0">
            <a:spAutoFit/>
          </a:bodyPr>
          <a:lstStyle/>
          <a:p>
            <a:r>
              <a:rPr lang="en-US" b="1" dirty="0">
                <a:latin typeface="Ink Free" panose="03080402000500000000" pitchFamily="66" charset="0"/>
              </a:rPr>
              <a:t>Calcium</a:t>
            </a:r>
          </a:p>
        </p:txBody>
      </p: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a:ln>
            <a:solidFill>
              <a:schemeClr val="bg1"/>
            </a:solidFill>
          </a:ln>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grpSp>
        <p:nvGrpSpPr>
          <p:cNvPr id="28" name="Group 27">
            <a:extLst>
              <a:ext uri="{FF2B5EF4-FFF2-40B4-BE49-F238E27FC236}">
                <a16:creationId xmlns:a16="http://schemas.microsoft.com/office/drawing/2014/main" id="{19A34CF2-A5AD-44C6-9D3C-3510D8E98E5C}"/>
              </a:ext>
            </a:extLst>
          </p:cNvPr>
          <p:cNvGrpSpPr/>
          <p:nvPr/>
        </p:nvGrpSpPr>
        <p:grpSpPr>
          <a:xfrm>
            <a:off x="3683524" y="-85691"/>
            <a:ext cx="4526460" cy="6943691"/>
            <a:chOff x="3683524" y="-85691"/>
            <a:chExt cx="4526460" cy="6943691"/>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tx1"/>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tx1"/>
              </a:solidFill>
              <a:ln>
                <a:solidFill>
                  <a:schemeClr val="tx1"/>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solidFill>
              <a:schemeClr val="tx1"/>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tx1"/>
            </a:solidFill>
            <a:ln>
              <a:solidFill>
                <a:schemeClr val="tx1"/>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solidFill>
              <a:schemeClr val="tx1"/>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solidFill>
              <a:schemeClr val="tx1"/>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solidFill>
              <a:schemeClr val="tx1"/>
            </a:solidFill>
            <a:ln w="38100">
              <a:solidFill>
                <a:schemeClr val="tx1"/>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29593"/>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98575" cy="98575"/>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D34CA63A-C3FA-4E60-87AC-305C37B904FE}"/>
                </a:ext>
              </a:extLst>
            </p:cNvPr>
            <p:cNvSpPr/>
            <p:nvPr/>
          </p:nvSpPr>
          <p:spPr>
            <a:xfrm>
              <a:off x="6041173" y="3535004"/>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a:solidFill>
              <a:schemeClr val="tx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93" name="TextBox 92">
            <a:extLst>
              <a:ext uri="{FF2B5EF4-FFF2-40B4-BE49-F238E27FC236}">
                <a16:creationId xmlns:a16="http://schemas.microsoft.com/office/drawing/2014/main" id="{50736ED0-E310-4ADE-BC9F-8D62E4AFDAB9}"/>
              </a:ext>
            </a:extLst>
          </p:cNvPr>
          <p:cNvSpPr txBox="1"/>
          <p:nvPr/>
        </p:nvSpPr>
        <p:spPr>
          <a:xfrm>
            <a:off x="2337860" y="3689749"/>
            <a:ext cx="889471" cy="369332"/>
          </a:xfrm>
          <a:prstGeom prst="rect">
            <a:avLst/>
          </a:prstGeom>
          <a:noFill/>
          <a:ln>
            <a:solidFill>
              <a:schemeClr val="bg1"/>
            </a:solidFill>
          </a:ln>
        </p:spPr>
        <p:txBody>
          <a:bodyPr wrap="square" rtlCol="0">
            <a:spAutoFit/>
          </a:bodyPr>
          <a:lstStyle/>
          <a:p>
            <a:r>
              <a:rPr lang="en-US" b="1" dirty="0">
                <a:latin typeface="Ink Free" panose="03080402000500000000" pitchFamily="66" charset="0"/>
              </a:rPr>
              <a:t>Sodium</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6681859" y="3912288"/>
            <a:ext cx="401499" cy="39885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04A312B1-BD89-4872-885A-D368E39C6378}"/>
              </a:ext>
            </a:extLst>
          </p:cNvPr>
          <p:cNvCxnSpPr>
            <a:cxnSpLocks/>
          </p:cNvCxnSpPr>
          <p:nvPr/>
        </p:nvCxnSpPr>
        <p:spPr>
          <a:xfrm flipV="1">
            <a:off x="3122514" y="3524728"/>
            <a:ext cx="611366" cy="28178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68" name="Group 67">
            <a:extLst>
              <a:ext uri="{FF2B5EF4-FFF2-40B4-BE49-F238E27FC236}">
                <a16:creationId xmlns:a16="http://schemas.microsoft.com/office/drawing/2014/main" id="{2760F64A-9F84-4B7C-8BA5-4788B39ADC0A}"/>
              </a:ext>
            </a:extLst>
          </p:cNvPr>
          <p:cNvGrpSpPr/>
          <p:nvPr/>
        </p:nvGrpSpPr>
        <p:grpSpPr>
          <a:xfrm rot="20078579">
            <a:off x="3778388" y="366796"/>
            <a:ext cx="3127771" cy="6296709"/>
            <a:chOff x="8567649" y="2852061"/>
            <a:chExt cx="955174" cy="1922922"/>
          </a:xfrm>
        </p:grpSpPr>
        <p:pic>
          <p:nvPicPr>
            <p:cNvPr id="74" name="Graphic 73" descr="Nerve outline">
              <a:extLst>
                <a:ext uri="{FF2B5EF4-FFF2-40B4-BE49-F238E27FC236}">
                  <a16:creationId xmlns:a16="http://schemas.microsoft.com/office/drawing/2014/main" id="{AA66F526-10F6-44CB-B8B1-5E8772B74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533193">
              <a:off x="8608423" y="2852061"/>
              <a:ext cx="914400" cy="914400"/>
            </a:xfrm>
            <a:prstGeom prst="rect">
              <a:avLst/>
            </a:prstGeom>
          </p:spPr>
        </p:pic>
        <p:pic>
          <p:nvPicPr>
            <p:cNvPr id="84" name="Graphic 83" descr="Nerve outline">
              <a:extLst>
                <a:ext uri="{FF2B5EF4-FFF2-40B4-BE49-F238E27FC236}">
                  <a16:creationId xmlns:a16="http://schemas.microsoft.com/office/drawing/2014/main" id="{D9FF876E-AA92-48BE-B21E-A6359AE8C2D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859209">
              <a:off x="8567649" y="3961751"/>
              <a:ext cx="813232" cy="813232"/>
            </a:xfrm>
            <a:prstGeom prst="rect">
              <a:avLst/>
            </a:prstGeom>
          </p:spPr>
        </p:pic>
      </p:grpSp>
      <p:pic>
        <p:nvPicPr>
          <p:cNvPr id="85" name="Graphic 84" descr="Brain outline">
            <a:extLst>
              <a:ext uri="{FF2B5EF4-FFF2-40B4-BE49-F238E27FC236}">
                <a16:creationId xmlns:a16="http://schemas.microsoft.com/office/drawing/2014/main" id="{52C41C22-328F-4085-808C-C920A59A6E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12974" y="663507"/>
            <a:ext cx="5481360" cy="5481360"/>
          </a:xfrm>
          <a:prstGeom prst="rect">
            <a:avLst/>
          </a:prstGeom>
        </p:spPr>
      </p:pic>
      <p:sp>
        <p:nvSpPr>
          <p:cNvPr id="29" name="Rectangle: Rounded Corners 28">
            <a:extLst>
              <a:ext uri="{FF2B5EF4-FFF2-40B4-BE49-F238E27FC236}">
                <a16:creationId xmlns:a16="http://schemas.microsoft.com/office/drawing/2014/main" id="{9F2D0F08-7475-4700-975D-3C3F19B01C2E}"/>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7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3"/>
                                        </p:tgtEl>
                                      </p:cBhvr>
                                    </p:animEffect>
                                    <p:set>
                                      <p:cBhvr>
                                        <p:cTn id="37" dur="1" fill="hold">
                                          <p:stCondLst>
                                            <p:cond delay="499"/>
                                          </p:stCondLst>
                                        </p:cTn>
                                        <p:tgtEl>
                                          <p:spTgt spid="9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4"/>
                                        </p:tgtEl>
                                      </p:cBhvr>
                                    </p:animEffect>
                                    <p:set>
                                      <p:cBhvr>
                                        <p:cTn id="40" dur="1" fill="hold">
                                          <p:stCondLst>
                                            <p:cond delay="499"/>
                                          </p:stCondLst>
                                        </p:cTn>
                                        <p:tgtEl>
                                          <p:spTgt spid="94"/>
                                        </p:tgtEl>
                                        <p:attrNameLst>
                                          <p:attrName>style.visibility</p:attrName>
                                        </p:attrNameLst>
                                      </p:cBhvr>
                                      <p:to>
                                        <p:strVal val="hidden"/>
                                      </p:to>
                                    </p:set>
                                  </p:childTnLst>
                                </p:cTn>
                              </p:par>
                            </p:childTnLst>
                          </p:cTn>
                        </p:par>
                        <p:par>
                          <p:cTn id="41" fill="hold">
                            <p:stCondLst>
                              <p:cond delay="500"/>
                            </p:stCondLst>
                            <p:childTnLst>
                              <p:par>
                                <p:cTn id="42" presetID="6" presetClass="emph" presetSubtype="0" fill="hold" nodeType="afterEffect">
                                  <p:stCondLst>
                                    <p:cond delay="0"/>
                                  </p:stCondLst>
                                  <p:childTnLst>
                                    <p:animScale>
                                      <p:cBhvr>
                                        <p:cTn id="43" dur="2000" fill="hold"/>
                                        <p:tgtEl>
                                          <p:spTgt spid="28"/>
                                        </p:tgtEl>
                                      </p:cBhvr>
                                      <p:by x="10000" y="10000"/>
                                    </p:animScale>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par>
                          <p:cTn id="48" fill="hold">
                            <p:stCondLst>
                              <p:cond delay="3000"/>
                            </p:stCondLst>
                            <p:childTnLst>
                              <p:par>
                                <p:cTn id="49" presetID="6" presetClass="emph" presetSubtype="0" fill="hold" nodeType="afterEffect">
                                  <p:stCondLst>
                                    <p:cond delay="0"/>
                                  </p:stCondLst>
                                  <p:childTnLst>
                                    <p:animScale>
                                      <p:cBhvr>
                                        <p:cTn id="50" dur="2000" fill="hold"/>
                                        <p:tgtEl>
                                          <p:spTgt spid="28"/>
                                        </p:tgtEl>
                                      </p:cBhvr>
                                      <p:by x="10000" y="10000"/>
                                    </p:animScale>
                                  </p:childTnLst>
                                </p:cTn>
                              </p:par>
                              <p:par>
                                <p:cTn id="51" presetID="35" presetClass="path" presetSubtype="0" accel="50000" decel="50000" fill="hold" nodeType="withEffect">
                                  <p:stCondLst>
                                    <p:cond delay="0"/>
                                  </p:stCondLst>
                                  <p:childTnLst>
                                    <p:animMotion origin="layout" path="M -0.00443 0.00324 L -0.11159 0.00324 " pathEditMode="relative" rAng="0" ptsTypes="AA">
                                      <p:cBhvr>
                                        <p:cTn id="52" dur="3000" fill="hold"/>
                                        <p:tgtEl>
                                          <p:spTgt spid="28"/>
                                        </p:tgtEl>
                                        <p:attrNameLst>
                                          <p:attrName>ppt_x</p:attrName>
                                          <p:attrName>ppt_y</p:attrName>
                                        </p:attrNameLst>
                                      </p:cBhvr>
                                      <p:rCtr x="-5365" y="0"/>
                                    </p:animMotion>
                                  </p:childTnLst>
                                </p:cTn>
                              </p:par>
                              <p:par>
                                <p:cTn id="53" presetID="10" presetClass="exit" presetSubtype="0" fill="hold" nodeType="withEffect">
                                  <p:stCondLst>
                                    <p:cond delay="5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6" presetClass="emph" presetSubtype="0" fill="hold" nodeType="withEffect">
                                  <p:stCondLst>
                                    <p:cond delay="0"/>
                                  </p:stCondLst>
                                  <p:childTnLst>
                                    <p:animScale>
                                      <p:cBhvr>
                                        <p:cTn id="57" dur="2000" fill="hold"/>
                                        <p:tgtEl>
                                          <p:spTgt spid="68"/>
                                        </p:tgtEl>
                                      </p:cBhvr>
                                      <p:by x="10000" y="10000"/>
                                    </p:animScale>
                                  </p:childTnLst>
                                </p:cTn>
                              </p:par>
                              <p:par>
                                <p:cTn id="58" presetID="10" presetClass="exit" presetSubtype="0" fill="hold" nodeType="withEffect">
                                  <p:stCondLst>
                                    <p:cond delay="2000"/>
                                  </p:stCondLst>
                                  <p:childTnLst>
                                    <p:animEffect transition="out" filter="fade">
                                      <p:cBhvr>
                                        <p:cTn id="59" dur="500"/>
                                        <p:tgtEl>
                                          <p:spTgt spid="68"/>
                                        </p:tgtEl>
                                      </p:cBhvr>
                                    </p:animEffect>
                                    <p:set>
                                      <p:cBhvr>
                                        <p:cTn id="60" dur="1" fill="hold">
                                          <p:stCondLst>
                                            <p:cond delay="499"/>
                                          </p:stCondLst>
                                        </p:cTn>
                                        <p:tgtEl>
                                          <p:spTgt spid="68"/>
                                        </p:tgtEl>
                                        <p:attrNameLst>
                                          <p:attrName>style.visibility</p:attrName>
                                        </p:attrNameLst>
                                      </p:cBhvr>
                                      <p:to>
                                        <p:strVal val="hidden"/>
                                      </p:to>
                                    </p:set>
                                  </p:childTnLst>
                                </p:cTn>
                              </p:par>
                              <p:par>
                                <p:cTn id="61" presetID="10" presetClass="entr" presetSubtype="0" fill="hold" nodeType="withEffect">
                                  <p:stCondLst>
                                    <p:cond delay="150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animBg="1"/>
      <p:bldP spid="63" grpId="0" animBg="1"/>
      <p:bldP spid="65" grpId="0" animBg="1"/>
      <p:bldP spid="70" grpId="0" animBg="1"/>
      <p:bldP spid="9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F2D0F08-7475-4700-975D-3C3F19B01C2E}"/>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descr="Table&#10;&#10;Description automatically generated with medium confidence">
            <a:extLst>
              <a:ext uri="{FF2B5EF4-FFF2-40B4-BE49-F238E27FC236}">
                <a16:creationId xmlns:a16="http://schemas.microsoft.com/office/drawing/2014/main" id="{63059444-0633-4B79-8B88-1896B47BB2C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4511"/>
          <a:stretch/>
        </p:blipFill>
        <p:spPr>
          <a:xfrm>
            <a:off x="0" y="-376519"/>
            <a:ext cx="12290613" cy="8118154"/>
          </a:xfrm>
          <a:prstGeom prst="rect">
            <a:avLst/>
          </a:prstGeom>
        </p:spPr>
      </p:pic>
      <p:pic>
        <p:nvPicPr>
          <p:cNvPr id="67" name="Graphic 66" descr="Brain outline">
            <a:extLst>
              <a:ext uri="{FF2B5EF4-FFF2-40B4-BE49-F238E27FC236}">
                <a16:creationId xmlns:a16="http://schemas.microsoft.com/office/drawing/2014/main" id="{D066AA34-C6C2-4B2C-A66B-7B2F2D14F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2974" y="667512"/>
            <a:ext cx="5481360" cy="5481360"/>
          </a:xfrm>
          <a:prstGeom prst="rect">
            <a:avLst/>
          </a:prstGeom>
        </p:spPr>
      </p:pic>
      <p:pic>
        <p:nvPicPr>
          <p:cNvPr id="35" name="Picture 34" descr="Shape&#10;&#10;Description automatically generated with low confidence">
            <a:extLst>
              <a:ext uri="{FF2B5EF4-FFF2-40B4-BE49-F238E27FC236}">
                <a16:creationId xmlns:a16="http://schemas.microsoft.com/office/drawing/2014/main" id="{854BF178-C84D-4B3E-81C6-64D81F066B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7333" y="1211576"/>
            <a:ext cx="4434847" cy="4434847"/>
          </a:xfrm>
          <a:prstGeom prst="rect">
            <a:avLst/>
          </a:prstGeom>
        </p:spPr>
      </p:pic>
    </p:spTree>
    <p:extLst>
      <p:ext uri="{BB962C8B-B14F-4D97-AF65-F5344CB8AC3E}">
        <p14:creationId xmlns:p14="http://schemas.microsoft.com/office/powerpoint/2010/main" val="18917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withEffect">
                                  <p:stCondLst>
                                    <p:cond delay="0"/>
                                  </p:stCondLst>
                                  <p:childTnLst>
                                    <p:animEffect transition="out" filter="circle(out)">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2000"/>
                                        <p:tgtEl>
                                          <p:spTgt spid="82"/>
                                        </p:tgtEl>
                                      </p:cBhvr>
                                    </p:animEffect>
                                  </p:childTnLst>
                                </p:cTn>
                              </p:par>
                            </p:childTnLst>
                          </p:cTn>
                        </p:par>
                        <p:par>
                          <p:cTn id="11" fill="hold">
                            <p:stCondLst>
                              <p:cond delay="3000"/>
                            </p:stCondLst>
                            <p:childTnLst>
                              <p:par>
                                <p:cTn id="12" presetID="35" presetClass="path" presetSubtype="0" accel="50000" decel="50000" fill="hold" nodeType="afterEffect">
                                  <p:stCondLst>
                                    <p:cond delay="0"/>
                                  </p:stCondLst>
                                  <p:childTnLst>
                                    <p:animMotion origin="layout" path="M 4.375E-6 7.40741E-7 L -0.1612 0.0037 " pathEditMode="relative" rAng="0" ptsTypes="AA">
                                      <p:cBhvr>
                                        <p:cTn id="13" dur="2000" fill="hold"/>
                                        <p:tgtEl>
                                          <p:spTgt spid="67"/>
                                        </p:tgtEl>
                                        <p:attrNameLst>
                                          <p:attrName>ppt_x</p:attrName>
                                          <p:attrName>ppt_y</p:attrName>
                                        </p:attrNameLst>
                                      </p:cBhvr>
                                      <p:rCtr x="-8060" y="185"/>
                                    </p:animMotion>
                                  </p:childTnLst>
                                </p:cTn>
                              </p:par>
                              <p:par>
                                <p:cTn id="14" presetID="10" presetClass="entr" presetSubtype="0" fill="hold" nodeType="withEffect">
                                  <p:stCondLst>
                                    <p:cond delay="15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1802808" y="749174"/>
            <a:ext cx="3211254" cy="369332"/>
          </a:xfrm>
          <a:prstGeom prst="rect">
            <a:avLst/>
          </a:prstGeom>
          <a:noFill/>
        </p:spPr>
        <p:txBody>
          <a:bodyPr wrap="square" rtlCol="0">
            <a:spAutoFit/>
          </a:bodyPr>
          <a:lstStyle/>
          <a:p>
            <a:r>
              <a:rPr lang="en-US" b="1" dirty="0">
                <a:latin typeface="Ink Free" panose="03080402000500000000" pitchFamily="66" charset="0"/>
              </a:rPr>
              <a:t>Pre-synaptic Motor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1490968" y="6178424"/>
            <a:ext cx="3316672" cy="369332"/>
          </a:xfrm>
          <a:prstGeom prst="rect">
            <a:avLst/>
          </a:prstGeom>
          <a:noFill/>
        </p:spPr>
        <p:txBody>
          <a:bodyPr wrap="square" rtlCol="0">
            <a:spAutoFit/>
          </a:bodyPr>
          <a:lstStyle/>
          <a:p>
            <a:r>
              <a:rPr lang="en-US" b="1" dirty="0">
                <a:latin typeface="Ink Free" panose="03080402000500000000" pitchFamily="66" charset="0"/>
              </a:rPr>
              <a:t>Post-synaptic Motor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902E4A5B-BE31-4B65-AB7F-75FC2921D3D1}"/>
              </a:ext>
            </a:extLst>
          </p:cNvPr>
          <p:cNvSpPr txBox="1"/>
          <p:nvPr/>
        </p:nvSpPr>
        <p:spPr>
          <a:xfrm>
            <a:off x="2131017" y="3678124"/>
            <a:ext cx="1263870"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6" name="Straight Connector 85">
            <a:extLst>
              <a:ext uri="{FF2B5EF4-FFF2-40B4-BE49-F238E27FC236}">
                <a16:creationId xmlns:a16="http://schemas.microsoft.com/office/drawing/2014/main" id="{D6890BDE-538D-48DA-985C-9BF676638DC7}"/>
              </a:ext>
            </a:extLst>
          </p:cNvPr>
          <p:cNvCxnSpPr>
            <a:cxnSpLocks/>
          </p:cNvCxnSpPr>
          <p:nvPr/>
        </p:nvCxnSpPr>
        <p:spPr>
          <a:xfrm flipV="1">
            <a:off x="2967370" y="3538654"/>
            <a:ext cx="768831" cy="33541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27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5"/>
                                        </p:tgtEl>
                                      </p:cBhvr>
                                    </p:animEffect>
                                    <p:set>
                                      <p:cBhvr>
                                        <p:cTn id="43" dur="1" fill="hold">
                                          <p:stCondLst>
                                            <p:cond delay="499"/>
                                          </p:stCondLst>
                                        </p:cTn>
                                        <p:tgtEl>
                                          <p:spTgt spid="8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6"/>
                                        </p:tgtEl>
                                      </p:cBhvr>
                                    </p:animEffect>
                                    <p:set>
                                      <p:cBhvr>
                                        <p:cTn id="46" dur="1" fill="hold">
                                          <p:stCondLst>
                                            <p:cond delay="499"/>
                                          </p:stCondLst>
                                        </p:cTn>
                                        <p:tgtEl>
                                          <p:spTgt spid="86"/>
                                        </p:tgtEl>
                                        <p:attrNameLst>
                                          <p:attrName>style.visibility</p:attrName>
                                        </p:attrNameLst>
                                      </p:cBhvr>
                                      <p:to>
                                        <p:strVal val="hidden"/>
                                      </p:to>
                                    </p:set>
                                  </p:childTnLst>
                                </p:cTn>
                              </p:par>
                            </p:childTnLst>
                          </p:cTn>
                        </p:par>
                        <p:par>
                          <p:cTn id="47" fill="hold">
                            <p:stCondLst>
                              <p:cond delay="500"/>
                            </p:stCondLst>
                            <p:childTnLst>
                              <p:par>
                                <p:cTn id="4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9" dur="2000" fill="hold"/>
                                        <p:tgtEl>
                                          <p:spTgt spid="51"/>
                                        </p:tgtEl>
                                        <p:attrNameLst>
                                          <p:attrName>ppt_x</p:attrName>
                                          <p:attrName>ppt_y</p:attrName>
                                        </p:attrNameLst>
                                      </p:cBhvr>
                                      <p:rCtr x="-3190" y="12153"/>
                                    </p:animMotion>
                                  </p:childTnLst>
                                </p:cTn>
                              </p:par>
                              <p:par>
                                <p:cTn id="5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51" dur="2000" fill="hold"/>
                                        <p:tgtEl>
                                          <p:spTgt spid="55"/>
                                        </p:tgtEl>
                                        <p:attrNameLst>
                                          <p:attrName>ppt_x</p:attrName>
                                          <p:attrName>ppt_y</p:attrName>
                                        </p:attrNameLst>
                                      </p:cBhvr>
                                      <p:rCtr x="-6237" y="11667"/>
                                    </p:animMotion>
                                  </p:childTnLst>
                                </p:cTn>
                              </p:par>
                              <p:par>
                                <p:cTn id="5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53" dur="2000" fill="hold"/>
                                        <p:tgtEl>
                                          <p:spTgt spid="60"/>
                                        </p:tgtEl>
                                        <p:attrNameLst>
                                          <p:attrName>ppt_x</p:attrName>
                                          <p:attrName>ppt_y</p:attrName>
                                        </p:attrNameLst>
                                      </p:cBhvr>
                                      <p:rCtr x="-8359" y="11921"/>
                                    </p:animMotion>
                                  </p:childTnLst>
                                </p:cTn>
                              </p:par>
                              <p:par>
                                <p:cTn id="5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55" dur="2000" fill="hold"/>
                                        <p:tgtEl>
                                          <p:spTgt spid="57"/>
                                        </p:tgtEl>
                                        <p:attrNameLst>
                                          <p:attrName>ppt_x</p:attrName>
                                          <p:attrName>ppt_y</p:attrName>
                                        </p:attrNameLst>
                                      </p:cBhvr>
                                      <p:rCtr x="-7370" y="13611"/>
                                    </p:animMotion>
                                  </p:childTnLst>
                                </p:cTn>
                              </p:par>
                              <p:par>
                                <p:cTn id="5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7" dur="2000" fill="hold"/>
                                        <p:tgtEl>
                                          <p:spTgt spid="49"/>
                                        </p:tgtEl>
                                        <p:attrNameLst>
                                          <p:attrName>ppt_x</p:attrName>
                                          <p:attrName>ppt_y</p:attrName>
                                        </p:attrNameLst>
                                      </p:cBhvr>
                                      <p:rCtr x="-9388" y="10995"/>
                                    </p:animMotion>
                                  </p:childTnLst>
                                </p:cTn>
                              </p:par>
                              <p:par>
                                <p:cTn id="5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9" dur="2000" fill="hold"/>
                                        <p:tgtEl>
                                          <p:spTgt spid="58"/>
                                        </p:tgtEl>
                                        <p:attrNameLst>
                                          <p:attrName>ppt_x</p:attrName>
                                          <p:attrName>ppt_y</p:attrName>
                                        </p:attrNameLst>
                                      </p:cBhvr>
                                      <p:rCtr x="-5586" y="7593"/>
                                    </p:animMotion>
                                  </p:childTnLst>
                                </p:cTn>
                              </p:par>
                              <p:par>
                                <p:cTn id="6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61" dur="2000" fill="hold"/>
                                        <p:tgtEl>
                                          <p:spTgt spid="59"/>
                                        </p:tgtEl>
                                        <p:attrNameLst>
                                          <p:attrName>ppt_x</p:attrName>
                                          <p:attrName>ppt_y</p:attrName>
                                        </p:attrNameLst>
                                      </p:cBhvr>
                                      <p:rCtr x="-4284" y="10023"/>
                                    </p:animMotion>
                                  </p:childTnLst>
                                </p:cTn>
                              </p:par>
                              <p:par>
                                <p:cTn id="6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63" dur="2000" fill="hold"/>
                                        <p:tgtEl>
                                          <p:spTgt spid="53"/>
                                        </p:tgtEl>
                                        <p:attrNameLst>
                                          <p:attrName>ppt_x</p:attrName>
                                          <p:attrName>ppt_y</p:attrName>
                                        </p:attrNameLst>
                                      </p:cBhvr>
                                      <p:rCtr x="-5586" y="10162"/>
                                    </p:animMotion>
                                  </p:childTnLst>
                                </p:cTn>
                              </p:par>
                              <p:par>
                                <p:cTn id="6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65" dur="2000" fill="hold"/>
                                        <p:tgtEl>
                                          <p:spTgt spid="56"/>
                                        </p:tgtEl>
                                        <p:attrNameLst>
                                          <p:attrName>ppt_x</p:attrName>
                                          <p:attrName>ppt_y</p:attrName>
                                        </p:attrNameLst>
                                      </p:cBhvr>
                                      <p:rCtr x="-5404" y="8194"/>
                                    </p:animMotion>
                                  </p:childTnLst>
                                </p:cTn>
                              </p:par>
                            </p:childTnLst>
                          </p:cTn>
                        </p:par>
                        <p:par>
                          <p:cTn id="66" fill="hold">
                            <p:stCondLst>
                              <p:cond delay="2500"/>
                            </p:stCondLst>
                            <p:childTnLst>
                              <p:par>
                                <p:cTn id="67" presetID="42" presetClass="path" presetSubtype="0" accel="50000" decel="50000" fill="hold" nodeType="afterEffect">
                                  <p:stCondLst>
                                    <p:cond delay="0"/>
                                  </p:stCondLst>
                                  <p:childTnLst>
                                    <p:animMotion origin="layout" path="M -2.08333E-6 -7.40741E-7 L -0.0414 0.06644 " pathEditMode="relative" rAng="0" ptsTypes="AA">
                                      <p:cBhvr>
                                        <p:cTn id="68" dur="2000" fill="hold"/>
                                        <p:tgtEl>
                                          <p:spTgt spid="26"/>
                                        </p:tgtEl>
                                        <p:attrNameLst>
                                          <p:attrName>ppt_x</p:attrName>
                                          <p:attrName>ppt_y</p:attrName>
                                        </p:attrNameLst>
                                      </p:cBhvr>
                                      <p:rCtr x="-2070" y="3310"/>
                                    </p:animMotion>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0"/>
                            </p:stCondLst>
                            <p:childTnLst>
                              <p:par>
                                <p:cTn id="74" presetID="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childTnLst>
                                </p:cTn>
                              </p:par>
                              <p:par>
                                <p:cTn id="110" presetID="1" presetClass="exit" presetSubtype="0" fill="hold" nodeType="withEffect">
                                  <p:stCondLst>
                                    <p:cond delay="0"/>
                                  </p:stCondLst>
                                  <p:childTnLst>
                                    <p:set>
                                      <p:cBhvr>
                                        <p:cTn id="111" dur="1" fill="hold">
                                          <p:stCondLst>
                                            <p:cond delay="0"/>
                                          </p:stCondLst>
                                        </p:cTn>
                                        <p:tgtEl>
                                          <p:spTgt spid="26"/>
                                        </p:tgtEl>
                                        <p:attrNameLst>
                                          <p:attrName>style.visibility</p:attrName>
                                        </p:attrNameLst>
                                      </p:cBhvr>
                                      <p:to>
                                        <p:strVal val="hidden"/>
                                      </p:to>
                                    </p:set>
                                  </p:childTnLst>
                                </p:cTn>
                              </p:par>
                            </p:childTnLst>
                          </p:cTn>
                        </p:par>
                        <p:par>
                          <p:cTn id="112" fill="hold">
                            <p:stCondLst>
                              <p:cond delay="5000"/>
                            </p:stCondLst>
                            <p:childTnLst>
                              <p:par>
                                <p:cTn id="113" presetID="42" presetClass="path" presetSubtype="0" accel="50000" decel="50000" fill="hold" grpId="1" nodeType="afterEffect">
                                  <p:stCondLst>
                                    <p:cond delay="0"/>
                                  </p:stCondLst>
                                  <p:childTnLst>
                                    <p:animMotion origin="layout" path="M -1.45833E-6 -3.7037E-6 L 0.02552 0.14954 " pathEditMode="relative" rAng="0" ptsTypes="AA">
                                      <p:cBhvr>
                                        <p:cTn id="114" dur="2000" fill="hold"/>
                                        <p:tgtEl>
                                          <p:spTgt spid="46"/>
                                        </p:tgtEl>
                                        <p:attrNameLst>
                                          <p:attrName>ppt_x</p:attrName>
                                          <p:attrName>ppt_y</p:attrName>
                                        </p:attrNameLst>
                                      </p:cBhvr>
                                      <p:rCtr x="1276" y="7477"/>
                                    </p:animMotion>
                                  </p:childTnLst>
                                </p:cTn>
                              </p:par>
                              <p:par>
                                <p:cTn id="115" presetID="42" presetClass="path" presetSubtype="0" accel="50000" decel="50000" fill="hold" grpId="1" nodeType="withEffect">
                                  <p:stCondLst>
                                    <p:cond delay="0"/>
                                  </p:stCondLst>
                                  <p:childTnLst>
                                    <p:animMotion origin="layout" path="M 2.29167E-6 2.22222E-6 L -0.03972 0.16018 " pathEditMode="relative" rAng="0" ptsTypes="AA">
                                      <p:cBhvr>
                                        <p:cTn id="116" dur="2000" fill="hold"/>
                                        <p:tgtEl>
                                          <p:spTgt spid="45"/>
                                        </p:tgtEl>
                                        <p:attrNameLst>
                                          <p:attrName>ppt_x</p:attrName>
                                          <p:attrName>ppt_y</p:attrName>
                                        </p:attrNameLst>
                                      </p:cBhvr>
                                      <p:rCtr x="-1992" y="8009"/>
                                    </p:animMotion>
                                  </p:childTnLst>
                                </p:cTn>
                              </p:par>
                              <p:par>
                                <p:cTn id="117" presetID="42" presetClass="path" presetSubtype="0" accel="50000" decel="50000" fill="hold" grpId="1" nodeType="withEffect">
                                  <p:stCondLst>
                                    <p:cond delay="0"/>
                                  </p:stCondLst>
                                  <p:childTnLst>
                                    <p:animMotion origin="layout" path="M 4.16667E-7 -4.07407E-6 L 0.00208 0.23172 " pathEditMode="relative" rAng="0" ptsTypes="AA">
                                      <p:cBhvr>
                                        <p:cTn id="118" dur="2000" fill="hold"/>
                                        <p:tgtEl>
                                          <p:spTgt spid="37"/>
                                        </p:tgtEl>
                                        <p:attrNameLst>
                                          <p:attrName>ppt_x</p:attrName>
                                          <p:attrName>ppt_y</p:attrName>
                                        </p:attrNameLst>
                                      </p:cBhvr>
                                      <p:rCtr x="104" y="11574"/>
                                    </p:animMotion>
                                  </p:childTnLst>
                                </p:cTn>
                              </p:par>
                              <p:par>
                                <p:cTn id="119" presetID="42" presetClass="path" presetSubtype="0" accel="50000" decel="50000" fill="hold" grpId="1" nodeType="withEffect">
                                  <p:stCondLst>
                                    <p:cond delay="0"/>
                                  </p:stCondLst>
                                  <p:childTnLst>
                                    <p:animMotion origin="layout" path="M 4.16667E-7 -4.81481E-6 L -0.05208 0.19352 " pathEditMode="relative" rAng="0" ptsTypes="AA">
                                      <p:cBhvr>
                                        <p:cTn id="120" dur="2000" fill="hold"/>
                                        <p:tgtEl>
                                          <p:spTgt spid="33"/>
                                        </p:tgtEl>
                                        <p:attrNameLst>
                                          <p:attrName>ppt_x</p:attrName>
                                          <p:attrName>ppt_y</p:attrName>
                                        </p:attrNameLst>
                                      </p:cBhvr>
                                      <p:rCtr x="-2604" y="9676"/>
                                    </p:animMotion>
                                  </p:childTnLst>
                                </p:cTn>
                              </p:par>
                              <p:par>
                                <p:cTn id="121" presetID="42" presetClass="path" presetSubtype="0" accel="50000" decel="50000" fill="hold" grpId="1" nodeType="withEffect">
                                  <p:stCondLst>
                                    <p:cond delay="0"/>
                                  </p:stCondLst>
                                  <p:childTnLst>
                                    <p:animMotion origin="layout" path="M -1.45833E-6 2.96296E-6 L -0.07135 0.2331 " pathEditMode="relative" rAng="0" ptsTypes="AA">
                                      <p:cBhvr>
                                        <p:cTn id="122" dur="2000" fill="hold"/>
                                        <p:tgtEl>
                                          <p:spTgt spid="44"/>
                                        </p:tgtEl>
                                        <p:attrNameLst>
                                          <p:attrName>ppt_x</p:attrName>
                                          <p:attrName>ppt_y</p:attrName>
                                        </p:attrNameLst>
                                      </p:cBhvr>
                                      <p:rCtr x="-3568" y="11644"/>
                                    </p:animMotion>
                                  </p:childTnLst>
                                </p:cTn>
                              </p:par>
                              <p:par>
                                <p:cTn id="123" presetID="42" presetClass="path" presetSubtype="0" accel="50000" decel="50000" fill="hold" grpId="1" nodeType="withEffect">
                                  <p:stCondLst>
                                    <p:cond delay="0"/>
                                  </p:stCondLst>
                                  <p:childTnLst>
                                    <p:animMotion origin="layout" path="M 4.58333E-6 3.7037E-7 L 0.04583 0.2169 " pathEditMode="relative" rAng="0" ptsTypes="AA">
                                      <p:cBhvr>
                                        <p:cTn id="124" dur="2000" fill="hold"/>
                                        <p:tgtEl>
                                          <p:spTgt spid="42"/>
                                        </p:tgtEl>
                                        <p:attrNameLst>
                                          <p:attrName>ppt_x</p:attrName>
                                          <p:attrName>ppt_y</p:attrName>
                                        </p:attrNameLst>
                                      </p:cBhvr>
                                      <p:rCtr x="2292" y="10833"/>
                                    </p:animMotion>
                                  </p:childTnLst>
                                </p:cTn>
                              </p:par>
                              <p:par>
                                <p:cTn id="125" presetID="42" presetClass="path" presetSubtype="0" accel="50000" decel="50000" fill="hold" grpId="1" nodeType="withEffect">
                                  <p:stCondLst>
                                    <p:cond delay="0"/>
                                  </p:stCondLst>
                                  <p:childTnLst>
                                    <p:animMotion origin="layout" path="M 1.45833E-6 -1.85185E-6 L 0.01497 0.23102 " pathEditMode="relative" rAng="0" ptsTypes="AA">
                                      <p:cBhvr>
                                        <p:cTn id="126" dur="2000" fill="hold"/>
                                        <p:tgtEl>
                                          <p:spTgt spid="35"/>
                                        </p:tgtEl>
                                        <p:attrNameLst>
                                          <p:attrName>ppt_x</p:attrName>
                                          <p:attrName>ppt_y</p:attrName>
                                        </p:attrNameLst>
                                      </p:cBhvr>
                                      <p:rCtr x="742" y="11551"/>
                                    </p:animMotion>
                                  </p:childTnLst>
                                </p:cTn>
                              </p:par>
                              <p:par>
                                <p:cTn id="127" presetID="42" presetClass="path" presetSubtype="0" accel="50000" decel="50000" fill="hold" grpId="1" nodeType="withEffect">
                                  <p:stCondLst>
                                    <p:cond delay="0"/>
                                  </p:stCondLst>
                                  <p:childTnLst>
                                    <p:animMotion origin="layout" path="M -4.16667E-7 -2.96296E-6 L 0.08307 0.23796 " pathEditMode="relative" rAng="0" ptsTypes="AA">
                                      <p:cBhvr>
                                        <p:cTn id="128" dur="2000" fill="hold"/>
                                        <p:tgtEl>
                                          <p:spTgt spid="41"/>
                                        </p:tgtEl>
                                        <p:attrNameLst>
                                          <p:attrName>ppt_x</p:attrName>
                                          <p:attrName>ppt_y</p:attrName>
                                        </p:attrNameLst>
                                      </p:cBhvr>
                                      <p:rCtr x="4115" y="11921"/>
                                    </p:animMotion>
                                  </p:childTnLst>
                                </p:cTn>
                              </p:par>
                              <p:par>
                                <p:cTn id="129" presetID="42" presetClass="path" presetSubtype="0" accel="50000" decel="50000" fill="hold" grpId="1" nodeType="withEffect">
                                  <p:stCondLst>
                                    <p:cond delay="0"/>
                                  </p:stCondLst>
                                  <p:childTnLst>
                                    <p:animMotion origin="layout" path="M 3.75E-6 -3.7037E-7 L -0.0155 0.24398 " pathEditMode="relative" rAng="0" ptsTypes="AA">
                                      <p:cBhvr>
                                        <p:cTn id="130" dur="2000" fill="hold"/>
                                        <p:tgtEl>
                                          <p:spTgt spid="32"/>
                                        </p:tgtEl>
                                        <p:attrNameLst>
                                          <p:attrName>ppt_x</p:attrName>
                                          <p:attrName>ppt_y</p:attrName>
                                        </p:attrNameLst>
                                      </p:cBhvr>
                                      <p:rCtr x="-781" y="12199"/>
                                    </p:animMotion>
                                  </p:childTnLst>
                                </p:cTn>
                              </p:par>
                              <p:par>
                                <p:cTn id="131" presetID="42" presetClass="path" presetSubtype="0" accel="50000" decel="50000" fill="hold" grpId="1" nodeType="withEffect">
                                  <p:stCondLst>
                                    <p:cond delay="0"/>
                                  </p:stCondLst>
                                  <p:childTnLst>
                                    <p:animMotion origin="layout" path="M 7.03105E-17 4.81481E-6 L 0.03529 0.23079 " pathEditMode="relative" rAng="0" ptsTypes="AA">
                                      <p:cBhvr>
                                        <p:cTn id="132" dur="2000" fill="hold"/>
                                        <p:tgtEl>
                                          <p:spTgt spid="34"/>
                                        </p:tgtEl>
                                        <p:attrNameLst>
                                          <p:attrName>ppt_x</p:attrName>
                                          <p:attrName>ppt_y</p:attrName>
                                        </p:attrNameLst>
                                      </p:cBhvr>
                                      <p:rCtr x="1771" y="11505"/>
                                    </p:animMotion>
                                  </p:childTnLst>
                                </p:cTn>
                              </p:par>
                              <p:par>
                                <p:cTn id="133" presetID="42" presetClass="path" presetSubtype="0" accel="50000" decel="50000" fill="hold" grpId="1" nodeType="withEffect">
                                  <p:stCondLst>
                                    <p:cond delay="0"/>
                                  </p:stCondLst>
                                  <p:childTnLst>
                                    <p:animMotion origin="layout" path="M 5E-6 -4.81481E-6 L 0.0142 0.21436 " pathEditMode="relative" rAng="0" ptsTypes="AA">
                                      <p:cBhvr>
                                        <p:cTn id="134" dur="2000" fill="hold"/>
                                        <p:tgtEl>
                                          <p:spTgt spid="47"/>
                                        </p:tgtEl>
                                        <p:attrNameLst>
                                          <p:attrName>ppt_x</p:attrName>
                                          <p:attrName>ppt_y</p:attrName>
                                        </p:attrNameLst>
                                      </p:cBhvr>
                                      <p:rCtr x="703" y="10718"/>
                                    </p:animMotion>
                                  </p:childTnLst>
                                </p:cTn>
                              </p:par>
                              <p:par>
                                <p:cTn id="135" presetID="42" presetClass="path" presetSubtype="0" accel="50000" decel="50000" fill="hold" grpId="1" nodeType="withEffect">
                                  <p:stCondLst>
                                    <p:cond delay="0"/>
                                  </p:stCondLst>
                                  <p:childTnLst>
                                    <p:animMotion origin="layout" path="M 4.16667E-7 -1.48148E-6 L -0.00391 0.16713 " pathEditMode="relative" rAng="0" ptsTypes="AA">
                                      <p:cBhvr>
                                        <p:cTn id="136" dur="2000" fill="hold"/>
                                        <p:tgtEl>
                                          <p:spTgt spid="38"/>
                                        </p:tgtEl>
                                        <p:attrNameLst>
                                          <p:attrName>ppt_x</p:attrName>
                                          <p:attrName>ppt_y</p:attrName>
                                        </p:attrNameLst>
                                      </p:cBhvr>
                                      <p:rCtr x="-195" y="8356"/>
                                    </p:animMotion>
                                  </p:childTnLst>
                                </p:cTn>
                              </p:par>
                              <p:par>
                                <p:cTn id="137" presetID="42" presetClass="path" presetSubtype="0" accel="50000" decel="50000" fill="hold" grpId="1" nodeType="withEffect">
                                  <p:stCondLst>
                                    <p:cond delay="0"/>
                                  </p:stCondLst>
                                  <p:childTnLst>
                                    <p:animMotion origin="layout" path="M 1.04167E-6 -1.85185E-6 L -0.03971 0.29375 " pathEditMode="relative" rAng="0" ptsTypes="AA">
                                      <p:cBhvr>
                                        <p:cTn id="138" dur="2000" fill="hold"/>
                                        <p:tgtEl>
                                          <p:spTgt spid="43"/>
                                        </p:tgtEl>
                                        <p:attrNameLst>
                                          <p:attrName>ppt_x</p:attrName>
                                          <p:attrName>ppt_y</p:attrName>
                                        </p:attrNameLst>
                                      </p:cBhvr>
                                      <p:rCtr x="-1992" y="14676"/>
                                    </p:animMotion>
                                  </p:childTnLst>
                                </p:cTn>
                              </p:par>
                              <p:par>
                                <p:cTn id="139" presetID="42" presetClass="path" presetSubtype="0" accel="50000" decel="50000" fill="hold" grpId="1" nodeType="withEffect">
                                  <p:stCondLst>
                                    <p:cond delay="0"/>
                                  </p:stCondLst>
                                  <p:childTnLst>
                                    <p:animMotion origin="layout" path="M 4.58333E-6 3.7037E-6 L -0.00625 0.23379 " pathEditMode="relative" rAng="0" ptsTypes="AA">
                                      <p:cBhvr>
                                        <p:cTn id="140" dur="2000" fill="hold"/>
                                        <p:tgtEl>
                                          <p:spTgt spid="39"/>
                                        </p:tgtEl>
                                        <p:attrNameLst>
                                          <p:attrName>ppt_x</p:attrName>
                                          <p:attrName>ppt_y</p:attrName>
                                        </p:attrNameLst>
                                      </p:cBhvr>
                                      <p:rCtr x="-313" y="11690"/>
                                    </p:animMotion>
                                  </p:childTnLst>
                                </p:cTn>
                              </p:par>
                              <p:par>
                                <p:cTn id="141" presetID="42" presetClass="path" presetSubtype="0" accel="50000" decel="50000" fill="hold" grpId="1" nodeType="withEffect">
                                  <p:stCondLst>
                                    <p:cond delay="0"/>
                                  </p:stCondLst>
                                  <p:childTnLst>
                                    <p:animMotion origin="layout" path="M 4.16667E-7 -3.7037E-7 L 0.04089 0.22384 " pathEditMode="relative" rAng="0" ptsTypes="AA">
                                      <p:cBhvr>
                                        <p:cTn id="142" dur="2000" fill="hold"/>
                                        <p:tgtEl>
                                          <p:spTgt spid="31"/>
                                        </p:tgtEl>
                                        <p:attrNameLst>
                                          <p:attrName>ppt_x</p:attrName>
                                          <p:attrName>ppt_y</p:attrName>
                                        </p:attrNameLst>
                                      </p:cBhvr>
                                      <p:rCtr x="2044" y="11181"/>
                                    </p:animMotion>
                                  </p:childTnLst>
                                </p:cTn>
                              </p:par>
                              <p:par>
                                <p:cTn id="143" presetID="42" presetClass="path" presetSubtype="0" accel="50000" decel="50000" fill="hold" grpId="1" nodeType="withEffect">
                                  <p:stCondLst>
                                    <p:cond delay="0"/>
                                  </p:stCondLst>
                                  <p:childTnLst>
                                    <p:animMotion origin="layout" path="M -1.875E-6 4.81481E-6 L -0.02344 0.26597 " pathEditMode="relative" rAng="0" ptsTypes="AA">
                                      <p:cBhvr>
                                        <p:cTn id="144" dur="2000" fill="hold"/>
                                        <p:tgtEl>
                                          <p:spTgt spid="36"/>
                                        </p:tgtEl>
                                        <p:attrNameLst>
                                          <p:attrName>ppt_x</p:attrName>
                                          <p:attrName>ppt_y</p:attrName>
                                        </p:attrNameLst>
                                      </p:cBhvr>
                                      <p:rCtr x="-1172" y="13287"/>
                                    </p:animMotion>
                                  </p:childTnLst>
                                </p:cTn>
                              </p:par>
                              <p:par>
                                <p:cTn id="145" presetID="42" presetClass="path" presetSubtype="0" accel="50000" decel="50000" fill="hold" grpId="1" nodeType="withEffect">
                                  <p:stCondLst>
                                    <p:cond delay="0"/>
                                  </p:stCondLst>
                                  <p:childTnLst>
                                    <p:animMotion origin="layout" path="M -3.54167E-6 2.59259E-6 L -0.0164 0.25625 " pathEditMode="relative" rAng="0" ptsTypes="AA">
                                      <p:cBhvr>
                                        <p:cTn id="146" dur="2000" fill="hold"/>
                                        <p:tgtEl>
                                          <p:spTgt spid="40"/>
                                        </p:tgtEl>
                                        <p:attrNameLst>
                                          <p:attrName>ppt_x</p:attrName>
                                          <p:attrName>ppt_y</p:attrName>
                                        </p:attrNameLst>
                                      </p:cBhvr>
                                      <p:rCtr x="-820" y="12801"/>
                                    </p:animMotion>
                                  </p:childTnLst>
                                </p:cTn>
                              </p:par>
                            </p:childTnLst>
                          </p:cTn>
                        </p:par>
                        <p:par>
                          <p:cTn id="147" fill="hold">
                            <p:stCondLst>
                              <p:cond delay="7000"/>
                            </p:stCondLst>
                            <p:childTnLst>
                              <p:par>
                                <p:cTn id="148" presetID="50" presetClass="path" presetSubtype="0" accel="50000" decel="50000" fill="hold" grpId="0" nodeType="afterEffect">
                                  <p:stCondLst>
                                    <p:cond delay="0"/>
                                  </p:stCondLst>
                                  <p:childTnLst>
                                    <p:animMotion origin="layout" path="M -1.66667E-6 2.22222E-6 L 0.01107 2.22222E-6 C 0.01602 2.22222E-6 0.02227 0.06203 0.02227 0.11273 L 0.02227 0.22592 " pathEditMode="relative" rAng="0" ptsTypes="AAAA">
                                      <p:cBhvr>
                                        <p:cTn id="149" dur="2000" fill="hold"/>
                                        <p:tgtEl>
                                          <p:spTgt spid="69"/>
                                        </p:tgtEl>
                                        <p:attrNameLst>
                                          <p:attrName>ppt_x</p:attrName>
                                          <p:attrName>ppt_y</p:attrName>
                                        </p:attrNameLst>
                                      </p:cBhvr>
                                      <p:rCtr x="1107" y="11296"/>
                                    </p:animMotion>
                                  </p:childTnLst>
                                </p:cTn>
                              </p:par>
                              <p:par>
                                <p:cTn id="150" presetID="50" presetClass="path" presetSubtype="0" accel="50000" decel="50000" fill="hold" grpId="0" nodeType="withEffect">
                                  <p:stCondLst>
                                    <p:cond delay="0"/>
                                  </p:stCondLst>
                                  <p:childTnLst>
                                    <p:animMotion origin="layout" path="M 8.33333E-7 -3.7037E-7 L 0.02591 -3.7037E-7 C 0.0375 -3.7037E-7 0.05195 0.05787 0.05195 0.10509 L 0.05195 0.21042 " pathEditMode="relative" rAng="0" ptsTypes="AAAA">
                                      <p:cBhvr>
                                        <p:cTn id="151" dur="2000" fill="hold"/>
                                        <p:tgtEl>
                                          <p:spTgt spid="27"/>
                                        </p:tgtEl>
                                        <p:attrNameLst>
                                          <p:attrName>ppt_x</p:attrName>
                                          <p:attrName>ppt_y</p:attrName>
                                        </p:attrNameLst>
                                      </p:cBhvr>
                                      <p:rCtr x="2591" y="10509"/>
                                    </p:animMotion>
                                  </p:childTnLst>
                                </p:cTn>
                              </p:par>
                              <p:par>
                                <p:cTn id="152" presetID="50" presetClass="path" presetSubtype="0" accel="50000" decel="50000" fill="hold" grpId="0" nodeType="withEffect">
                                  <p:stCondLst>
                                    <p:cond delay="0"/>
                                  </p:stCondLst>
                                  <p:childTnLst>
                                    <p:animMotion origin="layout" path="M -2.29167E-6 3.33333E-6 L -0.01328 3.33333E-6 C -0.01914 3.33333E-6 -0.02643 0.07199 -0.02643 0.13032 L -0.02643 0.26134 " pathEditMode="relative" rAng="0" ptsTypes="AAAA">
                                      <p:cBhvr>
                                        <p:cTn id="153" dur="2000" fill="hold"/>
                                        <p:tgtEl>
                                          <p:spTgt spid="75"/>
                                        </p:tgtEl>
                                        <p:attrNameLst>
                                          <p:attrName>ppt_x</p:attrName>
                                          <p:attrName>ppt_y</p:attrName>
                                        </p:attrNameLst>
                                      </p:cBhvr>
                                      <p:rCtr x="-1328" y="13056"/>
                                    </p:animMotion>
                                  </p:childTnLst>
                                </p:cTn>
                              </p:par>
                              <p:par>
                                <p:cTn id="154" presetID="50" presetClass="path" presetSubtype="0" accel="50000" decel="50000" fill="hold" grpId="0" nodeType="withEffect">
                                  <p:stCondLst>
                                    <p:cond delay="0"/>
                                  </p:stCondLst>
                                  <p:childTnLst>
                                    <p:animMotion origin="layout" path="M 2.08333E-6 -4.44444E-6 L 0.01653 -4.44444E-6 C 0.02383 -4.44444E-6 0.03307 0.06899 0.03307 0.125 L 0.03307 0.25 " pathEditMode="relative" rAng="0" ptsTypes="AAAA">
                                      <p:cBhvr>
                                        <p:cTn id="155" dur="2000" fill="hold"/>
                                        <p:tgtEl>
                                          <p:spTgt spid="81"/>
                                        </p:tgtEl>
                                        <p:attrNameLst>
                                          <p:attrName>ppt_x</p:attrName>
                                          <p:attrName>ppt_y</p:attrName>
                                        </p:attrNameLst>
                                      </p:cBhvr>
                                      <p:rCtr x="1654"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8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1802808" y="749174"/>
            <a:ext cx="3211254" cy="369332"/>
          </a:xfrm>
          <a:prstGeom prst="rect">
            <a:avLst/>
          </a:prstGeom>
          <a:noFill/>
        </p:spPr>
        <p:txBody>
          <a:bodyPr wrap="square" rtlCol="0">
            <a:spAutoFit/>
          </a:bodyPr>
          <a:lstStyle/>
          <a:p>
            <a:r>
              <a:rPr lang="en-US" b="1" dirty="0">
                <a:latin typeface="Ink Free" panose="03080402000500000000" pitchFamily="66" charset="0"/>
              </a:rPr>
              <a:t>Pre-synaptic Motor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1490966" y="6178424"/>
            <a:ext cx="3316673" cy="369332"/>
          </a:xfrm>
          <a:prstGeom prst="rect">
            <a:avLst/>
          </a:prstGeom>
          <a:noFill/>
        </p:spPr>
        <p:txBody>
          <a:bodyPr wrap="square" rtlCol="0">
            <a:spAutoFit/>
          </a:bodyPr>
          <a:lstStyle/>
          <a:p>
            <a:r>
              <a:rPr lang="en-US" b="1" dirty="0">
                <a:latin typeface="Ink Free" panose="03080402000500000000" pitchFamily="66" charset="0"/>
              </a:rPr>
              <a:t>Post-synaptic Motor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EB7F0971-2DD7-4A5A-BF1C-E3EF7FFE9D1F}"/>
              </a:ext>
            </a:extLst>
          </p:cNvPr>
          <p:cNvSpPr/>
          <p:nvPr/>
        </p:nvSpPr>
        <p:spPr>
          <a:xfrm>
            <a:off x="3447498" y="3033777"/>
            <a:ext cx="192419" cy="192419"/>
          </a:xfrm>
          <a:custGeom>
            <a:avLst/>
            <a:gdLst>
              <a:gd name="connsiteX0" fmla="*/ 0 w 192419"/>
              <a:gd name="connsiteY0" fmla="*/ 0 h 192419"/>
              <a:gd name="connsiteX1" fmla="*/ 192419 w 192419"/>
              <a:gd name="connsiteY1" fmla="*/ 0 h 192419"/>
              <a:gd name="connsiteX2" fmla="*/ 192419 w 192419"/>
              <a:gd name="connsiteY2" fmla="*/ 192419 h 192419"/>
              <a:gd name="connsiteX3" fmla="*/ 0 w 192419"/>
              <a:gd name="connsiteY3" fmla="*/ 192419 h 192419"/>
              <a:gd name="connsiteX4" fmla="*/ 0 w 192419"/>
              <a:gd name="connsiteY4" fmla="*/ 0 h 1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9" h="192419" fill="none" extrusionOk="0">
                <a:moveTo>
                  <a:pt x="0" y="0"/>
                </a:moveTo>
                <a:cubicBezTo>
                  <a:pt x="64794" y="-19128"/>
                  <a:pt x="101376" y="20609"/>
                  <a:pt x="192419" y="0"/>
                </a:cubicBezTo>
                <a:cubicBezTo>
                  <a:pt x="192487" y="40468"/>
                  <a:pt x="181839" y="116227"/>
                  <a:pt x="192419" y="192419"/>
                </a:cubicBezTo>
                <a:cubicBezTo>
                  <a:pt x="113722" y="202327"/>
                  <a:pt x="47016" y="174924"/>
                  <a:pt x="0" y="192419"/>
                </a:cubicBezTo>
                <a:cubicBezTo>
                  <a:pt x="-22052" y="134309"/>
                  <a:pt x="14063" y="40983"/>
                  <a:pt x="0" y="0"/>
                </a:cubicBezTo>
                <a:close/>
              </a:path>
              <a:path w="192419" h="192419" stroke="0" extrusionOk="0">
                <a:moveTo>
                  <a:pt x="0" y="0"/>
                </a:moveTo>
                <a:cubicBezTo>
                  <a:pt x="82235" y="-17066"/>
                  <a:pt x="131914" y="15438"/>
                  <a:pt x="192419" y="0"/>
                </a:cubicBezTo>
                <a:cubicBezTo>
                  <a:pt x="200740" y="71965"/>
                  <a:pt x="177861" y="121776"/>
                  <a:pt x="192419" y="192419"/>
                </a:cubicBezTo>
                <a:cubicBezTo>
                  <a:pt x="118725" y="193758"/>
                  <a:pt x="85836" y="189981"/>
                  <a:pt x="0" y="192419"/>
                </a:cubicBezTo>
                <a:cubicBezTo>
                  <a:pt x="-6201" y="112012"/>
                  <a:pt x="7861" y="55547"/>
                  <a:pt x="0" y="0"/>
                </a:cubicBezTo>
                <a:close/>
              </a:path>
            </a:pathLst>
          </a:custGeom>
          <a:solidFill>
            <a:schemeClr val="accent2">
              <a:lumMod val="60000"/>
              <a:lumOff val="40000"/>
            </a:schemeClr>
          </a:solidFill>
          <a:ln w="38100">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31996E3-68F1-40DD-A2ED-005D5700D93E}"/>
              </a:ext>
            </a:extLst>
          </p:cNvPr>
          <p:cNvSpPr txBox="1"/>
          <p:nvPr/>
        </p:nvSpPr>
        <p:spPr>
          <a:xfrm>
            <a:off x="1379586" y="2846695"/>
            <a:ext cx="1750067" cy="369332"/>
          </a:xfrm>
          <a:prstGeom prst="rect">
            <a:avLst/>
          </a:prstGeom>
          <a:noFill/>
        </p:spPr>
        <p:txBody>
          <a:bodyPr wrap="square" rtlCol="0">
            <a:spAutoFit/>
          </a:bodyPr>
          <a:lstStyle/>
          <a:p>
            <a:r>
              <a:rPr lang="en-US" b="1" dirty="0">
                <a:latin typeface="Ink Free" panose="03080402000500000000" pitchFamily="66" charset="0"/>
              </a:rPr>
              <a:t>Methocarbamol</a:t>
            </a:r>
          </a:p>
        </p:txBody>
      </p:sp>
      <p:cxnSp>
        <p:nvCxnSpPr>
          <p:cNvPr id="85" name="Straight Connector 84">
            <a:extLst>
              <a:ext uri="{FF2B5EF4-FFF2-40B4-BE49-F238E27FC236}">
                <a16:creationId xmlns:a16="http://schemas.microsoft.com/office/drawing/2014/main" id="{C53F5028-5597-42A8-93FA-12C7C852DC5B}"/>
              </a:ext>
            </a:extLst>
          </p:cNvPr>
          <p:cNvCxnSpPr>
            <a:cxnSpLocks/>
          </p:cNvCxnSpPr>
          <p:nvPr/>
        </p:nvCxnSpPr>
        <p:spPr>
          <a:xfrm>
            <a:off x="3023763" y="3033777"/>
            <a:ext cx="351114" cy="75459"/>
          </a:xfrm>
          <a:prstGeom prst="line">
            <a:avLst/>
          </a:prstGeom>
          <a:ln w="38100"/>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B52FE60C-74B0-4142-B355-C72214147AB9}"/>
              </a:ext>
            </a:extLst>
          </p:cNvPr>
          <p:cNvSpPr txBox="1"/>
          <p:nvPr/>
        </p:nvSpPr>
        <p:spPr>
          <a:xfrm>
            <a:off x="2131017" y="3678124"/>
            <a:ext cx="1263870"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87" name="Straight Connector 86">
            <a:extLst>
              <a:ext uri="{FF2B5EF4-FFF2-40B4-BE49-F238E27FC236}">
                <a16:creationId xmlns:a16="http://schemas.microsoft.com/office/drawing/2014/main" id="{144DE26D-F013-47D7-B785-97328C75A529}"/>
              </a:ext>
            </a:extLst>
          </p:cNvPr>
          <p:cNvCxnSpPr>
            <a:cxnSpLocks/>
          </p:cNvCxnSpPr>
          <p:nvPr/>
        </p:nvCxnSpPr>
        <p:spPr>
          <a:xfrm flipV="1">
            <a:off x="2967370" y="3538654"/>
            <a:ext cx="768831" cy="33541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43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10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100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3"/>
                                        </p:tgtEl>
                                      </p:cBhvr>
                                    </p:animEffect>
                                    <p:set>
                                      <p:cBhvr>
                                        <p:cTn id="51" dur="1" fill="hold">
                                          <p:stCondLst>
                                            <p:cond delay="499"/>
                                          </p:stCondLst>
                                        </p:cTn>
                                        <p:tgtEl>
                                          <p:spTgt spid="8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5"/>
                                        </p:tgtEl>
                                      </p:cBhvr>
                                    </p:animEffect>
                                    <p:set>
                                      <p:cBhvr>
                                        <p:cTn id="57" dur="1" fill="hold">
                                          <p:stCondLst>
                                            <p:cond delay="499"/>
                                          </p:stCondLst>
                                        </p:cTn>
                                        <p:tgtEl>
                                          <p:spTgt spid="85"/>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86"/>
                                        </p:tgtEl>
                                      </p:cBhvr>
                                    </p:animEffect>
                                    <p:set>
                                      <p:cBhvr>
                                        <p:cTn id="60" dur="1" fill="hold">
                                          <p:stCondLst>
                                            <p:cond delay="499"/>
                                          </p:stCondLst>
                                        </p:cTn>
                                        <p:tgtEl>
                                          <p:spTgt spid="8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7"/>
                                        </p:tgtEl>
                                      </p:cBhvr>
                                    </p:animEffect>
                                    <p:set>
                                      <p:cBhvr>
                                        <p:cTn id="63" dur="1" fill="hold">
                                          <p:stCondLst>
                                            <p:cond delay="499"/>
                                          </p:stCondLst>
                                        </p:cTn>
                                        <p:tgtEl>
                                          <p:spTgt spid="87"/>
                                        </p:tgtEl>
                                        <p:attrNameLst>
                                          <p:attrName>style.visibility</p:attrName>
                                        </p:attrNameLst>
                                      </p:cBhvr>
                                      <p:to>
                                        <p:strVal val="hidden"/>
                                      </p:to>
                                    </p:set>
                                  </p:childTnLst>
                                </p:cTn>
                              </p:par>
                            </p:childTnLst>
                          </p:cTn>
                        </p:par>
                        <p:par>
                          <p:cTn id="64" fill="hold">
                            <p:stCondLst>
                              <p:cond delay="500"/>
                            </p:stCondLst>
                            <p:childTnLst>
                              <p:par>
                                <p:cTn id="65" presetID="50" presetClass="path" presetSubtype="0" accel="50000" decel="50000" fill="hold" grpId="1" nodeType="afterEffect">
                                  <p:stCondLst>
                                    <p:cond delay="0"/>
                                  </p:stCondLst>
                                  <p:childTnLst>
                                    <p:animMotion origin="layout" path="M 5E-6 -5.55112E-17 L 0.03933 -5.55112E-17 C 0.05691 -5.55112E-17 0.07865 0.04792 0.07865 0.08704 L 0.07865 0.17431 " pathEditMode="relative" rAng="0" ptsTypes="AAAA">
                                      <p:cBhvr>
                                        <p:cTn id="66" dur="2000" fill="hold"/>
                                        <p:tgtEl>
                                          <p:spTgt spid="48"/>
                                        </p:tgtEl>
                                        <p:attrNameLst>
                                          <p:attrName>ppt_x</p:attrName>
                                          <p:attrName>ppt_y</p:attrName>
                                        </p:attrNameLst>
                                      </p:cBhvr>
                                      <p:rCtr x="3932" y="8704"/>
                                    </p:animMotion>
                                  </p:childTnLst>
                                </p:cTn>
                              </p:par>
                            </p:childTnLst>
                          </p:cTn>
                        </p:par>
                        <p:par>
                          <p:cTn id="67" fill="hold">
                            <p:stCondLst>
                              <p:cond delay="2500"/>
                            </p:stCondLst>
                            <p:childTnLst>
                              <p:par>
                                <p:cTn id="6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69" dur="2000" fill="hold"/>
                                        <p:tgtEl>
                                          <p:spTgt spid="51"/>
                                        </p:tgtEl>
                                        <p:attrNameLst>
                                          <p:attrName>ppt_x</p:attrName>
                                          <p:attrName>ppt_y</p:attrName>
                                        </p:attrNameLst>
                                      </p:cBhvr>
                                      <p:rCtr x="-3190" y="12153"/>
                                    </p:animMotion>
                                  </p:childTnLst>
                                </p:cTn>
                              </p:par>
                              <p:par>
                                <p:cTn id="7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1" dur="2000" fill="hold"/>
                                        <p:tgtEl>
                                          <p:spTgt spid="55"/>
                                        </p:tgtEl>
                                        <p:attrNameLst>
                                          <p:attrName>ppt_x</p:attrName>
                                          <p:attrName>ppt_y</p:attrName>
                                        </p:attrNameLst>
                                      </p:cBhvr>
                                      <p:rCtr x="-6237" y="11667"/>
                                    </p:animMotion>
                                  </p:childTnLst>
                                </p:cTn>
                              </p:par>
                              <p:par>
                                <p:cTn id="7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3" dur="2000" fill="hold"/>
                                        <p:tgtEl>
                                          <p:spTgt spid="60"/>
                                        </p:tgtEl>
                                        <p:attrNameLst>
                                          <p:attrName>ppt_x</p:attrName>
                                          <p:attrName>ppt_y</p:attrName>
                                        </p:attrNameLst>
                                      </p:cBhvr>
                                      <p:rCtr x="-8359" y="11921"/>
                                    </p:animMotion>
                                  </p:childTnLst>
                                </p:cTn>
                              </p:par>
                              <p:par>
                                <p:cTn id="7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75" dur="2000" fill="hold"/>
                                        <p:tgtEl>
                                          <p:spTgt spid="57"/>
                                        </p:tgtEl>
                                        <p:attrNameLst>
                                          <p:attrName>ppt_x</p:attrName>
                                          <p:attrName>ppt_y</p:attrName>
                                        </p:attrNameLst>
                                      </p:cBhvr>
                                      <p:rCtr x="-7370" y="13611"/>
                                    </p:animMotion>
                                  </p:childTnLst>
                                </p:cTn>
                              </p:par>
                              <p:par>
                                <p:cTn id="7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77" dur="2000" fill="hold"/>
                                        <p:tgtEl>
                                          <p:spTgt spid="49"/>
                                        </p:tgtEl>
                                        <p:attrNameLst>
                                          <p:attrName>ppt_x</p:attrName>
                                          <p:attrName>ppt_y</p:attrName>
                                        </p:attrNameLst>
                                      </p:cBhvr>
                                      <p:rCtr x="-9388" y="10995"/>
                                    </p:animMotion>
                                  </p:childTnLst>
                                </p:cTn>
                              </p:par>
                              <p:par>
                                <p:cTn id="7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79" dur="2000" fill="hold"/>
                                        <p:tgtEl>
                                          <p:spTgt spid="58"/>
                                        </p:tgtEl>
                                        <p:attrNameLst>
                                          <p:attrName>ppt_x</p:attrName>
                                          <p:attrName>ppt_y</p:attrName>
                                        </p:attrNameLst>
                                      </p:cBhvr>
                                      <p:rCtr x="-5586" y="7593"/>
                                    </p:animMotion>
                                  </p:childTnLst>
                                </p:cTn>
                              </p:par>
                              <p:par>
                                <p:cTn id="8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1" dur="2000" fill="hold"/>
                                        <p:tgtEl>
                                          <p:spTgt spid="59"/>
                                        </p:tgtEl>
                                        <p:attrNameLst>
                                          <p:attrName>ppt_x</p:attrName>
                                          <p:attrName>ppt_y</p:attrName>
                                        </p:attrNameLst>
                                      </p:cBhvr>
                                      <p:rCtr x="-4284" y="10023"/>
                                    </p:animMotion>
                                  </p:childTnLst>
                                </p:cTn>
                              </p:par>
                              <p:par>
                                <p:cTn id="8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3" dur="2000" fill="hold"/>
                                        <p:tgtEl>
                                          <p:spTgt spid="53"/>
                                        </p:tgtEl>
                                        <p:attrNameLst>
                                          <p:attrName>ppt_x</p:attrName>
                                          <p:attrName>ppt_y</p:attrName>
                                        </p:attrNameLst>
                                      </p:cBhvr>
                                      <p:rCtr x="-5586" y="10162"/>
                                    </p:animMotion>
                                  </p:childTnLst>
                                </p:cTn>
                              </p:par>
                              <p:par>
                                <p:cTn id="8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85" dur="2000" fill="hold"/>
                                        <p:tgtEl>
                                          <p:spTgt spid="56"/>
                                        </p:tgtEl>
                                        <p:attrNameLst>
                                          <p:attrName>ppt_x</p:attrName>
                                          <p:attrName>ppt_y</p:attrName>
                                        </p:attrNameLst>
                                      </p:cBhvr>
                                      <p:rCtr x="-5404" y="8194"/>
                                    </p:animMotion>
                                  </p:childTnLst>
                                </p:cTn>
                              </p:par>
                            </p:childTnLst>
                          </p:cTn>
                        </p:par>
                        <p:par>
                          <p:cTn id="86" fill="hold">
                            <p:stCondLst>
                              <p:cond delay="4500"/>
                            </p:stCondLst>
                            <p:childTnLst>
                              <p:par>
                                <p:cTn id="87" presetID="42" presetClass="path" presetSubtype="0" accel="50000" decel="50000" fill="hold" nodeType="afterEffect">
                                  <p:stCondLst>
                                    <p:cond delay="0"/>
                                  </p:stCondLst>
                                  <p:childTnLst>
                                    <p:animMotion origin="layout" path="M -2.08333E-6 -7.40741E-7 L -0.0414 0.06644 " pathEditMode="relative" rAng="0" ptsTypes="AA">
                                      <p:cBhvr>
                                        <p:cTn id="88" dur="2000" fill="hold"/>
                                        <p:tgtEl>
                                          <p:spTgt spid="26"/>
                                        </p:tgtEl>
                                        <p:attrNameLst>
                                          <p:attrName>ppt_x</p:attrName>
                                          <p:attrName>ppt_y</p:attrName>
                                        </p:attrNameLst>
                                      </p:cBhvr>
                                      <p:rCtr x="-2070" y="3310"/>
                                    </p:animMotion>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700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26"/>
                                        </p:tgtEl>
                                        <p:attrNameLst>
                                          <p:attrName>style.visibility</p:attrName>
                                        </p:attrNameLst>
                                      </p:cBhvr>
                                      <p:to>
                                        <p:strVal val="hidden"/>
                                      </p:to>
                                    </p:set>
                                  </p:childTnLst>
                                </p:cTn>
                              </p:par>
                            </p:childTnLst>
                          </p:cTn>
                        </p:par>
                        <p:par>
                          <p:cTn id="132" fill="hold">
                            <p:stCondLst>
                              <p:cond delay="7000"/>
                            </p:stCondLst>
                            <p:childTnLst>
                              <p:par>
                                <p:cTn id="133" presetID="42" presetClass="path" presetSubtype="0" accel="50000" decel="50000" fill="hold" grpId="1" nodeType="afterEffect">
                                  <p:stCondLst>
                                    <p:cond delay="0"/>
                                  </p:stCondLst>
                                  <p:childTnLst>
                                    <p:animMotion origin="layout" path="M -1.45833E-6 -3.7037E-6 L 0.02552 0.14954 " pathEditMode="relative" rAng="0" ptsTypes="AA">
                                      <p:cBhvr>
                                        <p:cTn id="134" dur="2000" fill="hold"/>
                                        <p:tgtEl>
                                          <p:spTgt spid="46"/>
                                        </p:tgtEl>
                                        <p:attrNameLst>
                                          <p:attrName>ppt_x</p:attrName>
                                          <p:attrName>ppt_y</p:attrName>
                                        </p:attrNameLst>
                                      </p:cBhvr>
                                      <p:rCtr x="1276" y="7477"/>
                                    </p:animMotion>
                                  </p:childTnLst>
                                </p:cTn>
                              </p:par>
                              <p:par>
                                <p:cTn id="135" presetID="42" presetClass="path" presetSubtype="0" accel="50000" decel="50000" fill="hold" grpId="1" nodeType="withEffect">
                                  <p:stCondLst>
                                    <p:cond delay="0"/>
                                  </p:stCondLst>
                                  <p:childTnLst>
                                    <p:animMotion origin="layout" path="M 2.29167E-6 2.22222E-6 L -0.03972 0.16018 " pathEditMode="relative" rAng="0" ptsTypes="AA">
                                      <p:cBhvr>
                                        <p:cTn id="136" dur="2000" fill="hold"/>
                                        <p:tgtEl>
                                          <p:spTgt spid="45"/>
                                        </p:tgtEl>
                                        <p:attrNameLst>
                                          <p:attrName>ppt_x</p:attrName>
                                          <p:attrName>ppt_y</p:attrName>
                                        </p:attrNameLst>
                                      </p:cBhvr>
                                      <p:rCtr x="-1992" y="8009"/>
                                    </p:animMotion>
                                  </p:childTnLst>
                                </p:cTn>
                              </p:par>
                              <p:par>
                                <p:cTn id="137" presetID="42" presetClass="path" presetSubtype="0" accel="50000" decel="50000" fill="hold" grpId="1" nodeType="withEffect">
                                  <p:stCondLst>
                                    <p:cond delay="0"/>
                                  </p:stCondLst>
                                  <p:childTnLst>
                                    <p:animMotion origin="layout" path="M 4.16667E-7 -4.07407E-6 L 0.00208 0.23172 " pathEditMode="relative" rAng="0" ptsTypes="AA">
                                      <p:cBhvr>
                                        <p:cTn id="138" dur="2000" fill="hold"/>
                                        <p:tgtEl>
                                          <p:spTgt spid="37"/>
                                        </p:tgtEl>
                                        <p:attrNameLst>
                                          <p:attrName>ppt_x</p:attrName>
                                          <p:attrName>ppt_y</p:attrName>
                                        </p:attrNameLst>
                                      </p:cBhvr>
                                      <p:rCtr x="104" y="11574"/>
                                    </p:animMotion>
                                  </p:childTnLst>
                                </p:cTn>
                              </p:par>
                              <p:par>
                                <p:cTn id="139" presetID="42" presetClass="path" presetSubtype="0" accel="50000" decel="50000" fill="hold" grpId="1" nodeType="withEffect">
                                  <p:stCondLst>
                                    <p:cond delay="0"/>
                                  </p:stCondLst>
                                  <p:childTnLst>
                                    <p:animMotion origin="layout" path="M 4.16667E-7 -4.81481E-6 L -0.05208 0.19352 " pathEditMode="relative" rAng="0" ptsTypes="AA">
                                      <p:cBhvr>
                                        <p:cTn id="140" dur="2000" fill="hold"/>
                                        <p:tgtEl>
                                          <p:spTgt spid="33"/>
                                        </p:tgtEl>
                                        <p:attrNameLst>
                                          <p:attrName>ppt_x</p:attrName>
                                          <p:attrName>ppt_y</p:attrName>
                                        </p:attrNameLst>
                                      </p:cBhvr>
                                      <p:rCtr x="-2604" y="9676"/>
                                    </p:animMotion>
                                  </p:childTnLst>
                                </p:cTn>
                              </p:par>
                              <p:par>
                                <p:cTn id="141" presetID="42" presetClass="path" presetSubtype="0" accel="50000" decel="50000" fill="hold" grpId="1" nodeType="withEffect">
                                  <p:stCondLst>
                                    <p:cond delay="0"/>
                                  </p:stCondLst>
                                  <p:childTnLst>
                                    <p:animMotion origin="layout" path="M -1.45833E-6 2.96296E-6 L -0.07135 0.2331 " pathEditMode="relative" rAng="0" ptsTypes="AA">
                                      <p:cBhvr>
                                        <p:cTn id="142" dur="2000" fill="hold"/>
                                        <p:tgtEl>
                                          <p:spTgt spid="44"/>
                                        </p:tgtEl>
                                        <p:attrNameLst>
                                          <p:attrName>ppt_x</p:attrName>
                                          <p:attrName>ppt_y</p:attrName>
                                        </p:attrNameLst>
                                      </p:cBhvr>
                                      <p:rCtr x="-3568" y="11644"/>
                                    </p:animMotion>
                                  </p:childTnLst>
                                </p:cTn>
                              </p:par>
                              <p:par>
                                <p:cTn id="143" presetID="42" presetClass="path" presetSubtype="0" accel="50000" decel="50000" fill="hold" grpId="1" nodeType="withEffect">
                                  <p:stCondLst>
                                    <p:cond delay="0"/>
                                  </p:stCondLst>
                                  <p:childTnLst>
                                    <p:animMotion origin="layout" path="M 4.58333E-6 3.7037E-7 L 0.04583 0.2169 " pathEditMode="relative" rAng="0" ptsTypes="AA">
                                      <p:cBhvr>
                                        <p:cTn id="144" dur="2000" fill="hold"/>
                                        <p:tgtEl>
                                          <p:spTgt spid="42"/>
                                        </p:tgtEl>
                                        <p:attrNameLst>
                                          <p:attrName>ppt_x</p:attrName>
                                          <p:attrName>ppt_y</p:attrName>
                                        </p:attrNameLst>
                                      </p:cBhvr>
                                      <p:rCtr x="2292" y="10833"/>
                                    </p:animMotion>
                                  </p:childTnLst>
                                </p:cTn>
                              </p:par>
                              <p:par>
                                <p:cTn id="145" presetID="42" presetClass="path" presetSubtype="0" accel="50000" decel="50000" fill="hold" grpId="1" nodeType="withEffect">
                                  <p:stCondLst>
                                    <p:cond delay="0"/>
                                  </p:stCondLst>
                                  <p:childTnLst>
                                    <p:animMotion origin="layout" path="M 1.45833E-6 -1.85185E-6 L 0.01497 0.23102 " pathEditMode="relative" rAng="0" ptsTypes="AA">
                                      <p:cBhvr>
                                        <p:cTn id="146" dur="2000" fill="hold"/>
                                        <p:tgtEl>
                                          <p:spTgt spid="35"/>
                                        </p:tgtEl>
                                        <p:attrNameLst>
                                          <p:attrName>ppt_x</p:attrName>
                                          <p:attrName>ppt_y</p:attrName>
                                        </p:attrNameLst>
                                      </p:cBhvr>
                                      <p:rCtr x="742" y="11551"/>
                                    </p:animMotion>
                                  </p:childTnLst>
                                </p:cTn>
                              </p:par>
                              <p:par>
                                <p:cTn id="147" presetID="42" presetClass="path" presetSubtype="0" accel="50000" decel="50000" fill="hold" grpId="1" nodeType="withEffect">
                                  <p:stCondLst>
                                    <p:cond delay="0"/>
                                  </p:stCondLst>
                                  <p:childTnLst>
                                    <p:animMotion origin="layout" path="M -4.16667E-7 -2.96296E-6 L 0.08307 0.23796 " pathEditMode="relative" rAng="0" ptsTypes="AA">
                                      <p:cBhvr>
                                        <p:cTn id="148" dur="2000" fill="hold"/>
                                        <p:tgtEl>
                                          <p:spTgt spid="41"/>
                                        </p:tgtEl>
                                        <p:attrNameLst>
                                          <p:attrName>ppt_x</p:attrName>
                                          <p:attrName>ppt_y</p:attrName>
                                        </p:attrNameLst>
                                      </p:cBhvr>
                                      <p:rCtr x="4115" y="11921"/>
                                    </p:animMotion>
                                  </p:childTnLst>
                                </p:cTn>
                              </p:par>
                              <p:par>
                                <p:cTn id="149" presetID="42" presetClass="path" presetSubtype="0" accel="50000" decel="50000" fill="hold" grpId="1" nodeType="withEffect">
                                  <p:stCondLst>
                                    <p:cond delay="0"/>
                                  </p:stCondLst>
                                  <p:childTnLst>
                                    <p:animMotion origin="layout" path="M 3.75E-6 -3.7037E-7 L -0.0155 0.24398 " pathEditMode="relative" rAng="0" ptsTypes="AA">
                                      <p:cBhvr>
                                        <p:cTn id="150" dur="2000" fill="hold"/>
                                        <p:tgtEl>
                                          <p:spTgt spid="32"/>
                                        </p:tgtEl>
                                        <p:attrNameLst>
                                          <p:attrName>ppt_x</p:attrName>
                                          <p:attrName>ppt_y</p:attrName>
                                        </p:attrNameLst>
                                      </p:cBhvr>
                                      <p:rCtr x="-781" y="12199"/>
                                    </p:animMotion>
                                  </p:childTnLst>
                                </p:cTn>
                              </p:par>
                              <p:par>
                                <p:cTn id="151" presetID="42" presetClass="path" presetSubtype="0" accel="50000" decel="50000" fill="hold" grpId="1" nodeType="withEffect">
                                  <p:stCondLst>
                                    <p:cond delay="0"/>
                                  </p:stCondLst>
                                  <p:childTnLst>
                                    <p:animMotion origin="layout" path="M 7.03105E-17 4.81481E-6 L 0.03529 0.23079 " pathEditMode="relative" rAng="0" ptsTypes="AA">
                                      <p:cBhvr>
                                        <p:cTn id="152" dur="2000" fill="hold"/>
                                        <p:tgtEl>
                                          <p:spTgt spid="34"/>
                                        </p:tgtEl>
                                        <p:attrNameLst>
                                          <p:attrName>ppt_x</p:attrName>
                                          <p:attrName>ppt_y</p:attrName>
                                        </p:attrNameLst>
                                      </p:cBhvr>
                                      <p:rCtr x="1771" y="11505"/>
                                    </p:animMotion>
                                  </p:childTnLst>
                                </p:cTn>
                              </p:par>
                              <p:par>
                                <p:cTn id="153" presetID="42" presetClass="path" presetSubtype="0" accel="50000" decel="50000" fill="hold" grpId="1" nodeType="withEffect">
                                  <p:stCondLst>
                                    <p:cond delay="0"/>
                                  </p:stCondLst>
                                  <p:childTnLst>
                                    <p:animMotion origin="layout" path="M 5E-6 -4.81481E-6 L 0.0142 0.21436 " pathEditMode="relative" rAng="0" ptsTypes="AA">
                                      <p:cBhvr>
                                        <p:cTn id="154" dur="2000" fill="hold"/>
                                        <p:tgtEl>
                                          <p:spTgt spid="47"/>
                                        </p:tgtEl>
                                        <p:attrNameLst>
                                          <p:attrName>ppt_x</p:attrName>
                                          <p:attrName>ppt_y</p:attrName>
                                        </p:attrNameLst>
                                      </p:cBhvr>
                                      <p:rCtr x="703" y="10718"/>
                                    </p:animMotion>
                                  </p:childTnLst>
                                </p:cTn>
                              </p:par>
                              <p:par>
                                <p:cTn id="155" presetID="42" presetClass="path" presetSubtype="0" accel="50000" decel="50000" fill="hold" grpId="1" nodeType="withEffect">
                                  <p:stCondLst>
                                    <p:cond delay="0"/>
                                  </p:stCondLst>
                                  <p:childTnLst>
                                    <p:animMotion origin="layout" path="M 4.16667E-7 -1.48148E-6 L -0.00391 0.16713 " pathEditMode="relative" rAng="0" ptsTypes="AA">
                                      <p:cBhvr>
                                        <p:cTn id="156" dur="2000" fill="hold"/>
                                        <p:tgtEl>
                                          <p:spTgt spid="38"/>
                                        </p:tgtEl>
                                        <p:attrNameLst>
                                          <p:attrName>ppt_x</p:attrName>
                                          <p:attrName>ppt_y</p:attrName>
                                        </p:attrNameLst>
                                      </p:cBhvr>
                                      <p:rCtr x="-195" y="8356"/>
                                    </p:animMotion>
                                  </p:childTnLst>
                                </p:cTn>
                              </p:par>
                              <p:par>
                                <p:cTn id="157" presetID="42" presetClass="path" presetSubtype="0" accel="50000" decel="50000" fill="hold" grpId="1" nodeType="withEffect">
                                  <p:stCondLst>
                                    <p:cond delay="0"/>
                                  </p:stCondLst>
                                  <p:childTnLst>
                                    <p:animMotion origin="layout" path="M 1.04167E-6 -1.85185E-6 L -0.03971 0.29375 " pathEditMode="relative" rAng="0" ptsTypes="AA">
                                      <p:cBhvr>
                                        <p:cTn id="158" dur="2000" fill="hold"/>
                                        <p:tgtEl>
                                          <p:spTgt spid="43"/>
                                        </p:tgtEl>
                                        <p:attrNameLst>
                                          <p:attrName>ppt_x</p:attrName>
                                          <p:attrName>ppt_y</p:attrName>
                                        </p:attrNameLst>
                                      </p:cBhvr>
                                      <p:rCtr x="-1992" y="14676"/>
                                    </p:animMotion>
                                  </p:childTnLst>
                                </p:cTn>
                              </p:par>
                              <p:par>
                                <p:cTn id="159" presetID="42" presetClass="path" presetSubtype="0" accel="50000" decel="50000" fill="hold" grpId="1" nodeType="withEffect">
                                  <p:stCondLst>
                                    <p:cond delay="0"/>
                                  </p:stCondLst>
                                  <p:childTnLst>
                                    <p:animMotion origin="layout" path="M 4.58333E-6 3.7037E-6 L -0.00625 0.23379 " pathEditMode="relative" rAng="0" ptsTypes="AA">
                                      <p:cBhvr>
                                        <p:cTn id="160" dur="2000" fill="hold"/>
                                        <p:tgtEl>
                                          <p:spTgt spid="39"/>
                                        </p:tgtEl>
                                        <p:attrNameLst>
                                          <p:attrName>ppt_x</p:attrName>
                                          <p:attrName>ppt_y</p:attrName>
                                        </p:attrNameLst>
                                      </p:cBhvr>
                                      <p:rCtr x="-313" y="11690"/>
                                    </p:animMotion>
                                  </p:childTnLst>
                                </p:cTn>
                              </p:par>
                              <p:par>
                                <p:cTn id="161" presetID="42" presetClass="path" presetSubtype="0" accel="50000" decel="50000" fill="hold" grpId="1" nodeType="withEffect">
                                  <p:stCondLst>
                                    <p:cond delay="0"/>
                                  </p:stCondLst>
                                  <p:childTnLst>
                                    <p:animMotion origin="layout" path="M 4.16667E-7 -3.7037E-7 L 0.04089 0.22384 " pathEditMode="relative" rAng="0" ptsTypes="AA">
                                      <p:cBhvr>
                                        <p:cTn id="162" dur="2000" fill="hold"/>
                                        <p:tgtEl>
                                          <p:spTgt spid="31"/>
                                        </p:tgtEl>
                                        <p:attrNameLst>
                                          <p:attrName>ppt_x</p:attrName>
                                          <p:attrName>ppt_y</p:attrName>
                                        </p:attrNameLst>
                                      </p:cBhvr>
                                      <p:rCtr x="2044" y="11181"/>
                                    </p:animMotion>
                                  </p:childTnLst>
                                </p:cTn>
                              </p:par>
                              <p:par>
                                <p:cTn id="163" presetID="42" presetClass="path" presetSubtype="0" accel="50000" decel="50000" fill="hold" grpId="1" nodeType="withEffect">
                                  <p:stCondLst>
                                    <p:cond delay="0"/>
                                  </p:stCondLst>
                                  <p:childTnLst>
                                    <p:animMotion origin="layout" path="M -1.875E-6 4.81481E-6 L -0.02344 0.26597 " pathEditMode="relative" rAng="0" ptsTypes="AA">
                                      <p:cBhvr>
                                        <p:cTn id="164" dur="2000" fill="hold"/>
                                        <p:tgtEl>
                                          <p:spTgt spid="36"/>
                                        </p:tgtEl>
                                        <p:attrNameLst>
                                          <p:attrName>ppt_x</p:attrName>
                                          <p:attrName>ppt_y</p:attrName>
                                        </p:attrNameLst>
                                      </p:cBhvr>
                                      <p:rCtr x="-1172" y="13287"/>
                                    </p:animMotion>
                                  </p:childTnLst>
                                </p:cTn>
                              </p:par>
                              <p:par>
                                <p:cTn id="165" presetID="42" presetClass="path" presetSubtype="0" accel="50000" decel="50000" fill="hold" grpId="1" nodeType="withEffect">
                                  <p:stCondLst>
                                    <p:cond delay="0"/>
                                  </p:stCondLst>
                                  <p:childTnLst>
                                    <p:animMotion origin="layout" path="M -3.54167E-6 2.59259E-6 L -0.0164 0.25625 " pathEditMode="relative" rAng="0" ptsTypes="AA">
                                      <p:cBhvr>
                                        <p:cTn id="166" dur="2000" fill="hold"/>
                                        <p:tgtEl>
                                          <p:spTgt spid="40"/>
                                        </p:tgtEl>
                                        <p:attrNameLst>
                                          <p:attrName>ppt_x</p:attrName>
                                          <p:attrName>ppt_y</p:attrName>
                                        </p:attrNameLst>
                                      </p:cBhvr>
                                      <p:rCtr x="-820" y="12801"/>
                                    </p:animMotion>
                                  </p:childTnLst>
                                </p:cTn>
                              </p:par>
                            </p:childTnLst>
                          </p:cTn>
                        </p:par>
                        <p:par>
                          <p:cTn id="167" fill="hold">
                            <p:stCondLst>
                              <p:cond delay="9000"/>
                            </p:stCondLst>
                            <p:childTnLst>
                              <p:par>
                                <p:cTn id="168" presetID="50" presetClass="path" presetSubtype="0" accel="50000" decel="50000" fill="hold" grpId="0" nodeType="afterEffect">
                                  <p:stCondLst>
                                    <p:cond delay="0"/>
                                  </p:stCondLst>
                                  <p:childTnLst>
                                    <p:animMotion origin="layout" path="M 4.79167E-6 -2.22222E-6 L 0.00989 -2.22222E-6 C 0.01432 -2.22222E-6 0.02005 0.00672 0.02005 0.01227 L 0.02005 0.025 " pathEditMode="relative" rAng="0" ptsTypes="AAAA">
                                      <p:cBhvr>
                                        <p:cTn id="169" dur="2000" fill="hold"/>
                                        <p:tgtEl>
                                          <p:spTgt spid="69"/>
                                        </p:tgtEl>
                                        <p:attrNameLst>
                                          <p:attrName>ppt_x</p:attrName>
                                          <p:attrName>ppt_y</p:attrName>
                                        </p:attrNameLst>
                                      </p:cBhvr>
                                      <p:rCtr x="1003" y="1250"/>
                                    </p:animMotion>
                                  </p:childTnLst>
                                </p:cTn>
                              </p:par>
                              <p:par>
                                <p:cTn id="170" presetID="50" presetClass="path" presetSubtype="0" accel="50000" decel="50000" fill="hold" grpId="0" nodeType="withEffect">
                                  <p:stCondLst>
                                    <p:cond delay="0"/>
                                  </p:stCondLst>
                                  <p:childTnLst>
                                    <p:animMotion origin="layout" path="M 8.33333E-7 -3.7037E-7 L 0.022 -3.7037E-7 C 0.0319 -3.7037E-7 0.04427 0.01806 0.04427 0.0331 L 0.04427 0.06644 " pathEditMode="relative" rAng="0" ptsTypes="AAAA">
                                      <p:cBhvr>
                                        <p:cTn id="171" dur="2000" fill="hold"/>
                                        <p:tgtEl>
                                          <p:spTgt spid="27"/>
                                        </p:tgtEl>
                                        <p:attrNameLst>
                                          <p:attrName>ppt_x</p:attrName>
                                          <p:attrName>ppt_y</p:attrName>
                                        </p:attrNameLst>
                                      </p:cBhvr>
                                      <p:rCtr x="2214" y="3310"/>
                                    </p:animMotion>
                                  </p:childTnLst>
                                </p:cTn>
                              </p:par>
                              <p:par>
                                <p:cTn id="172" presetID="50" presetClass="path" presetSubtype="0" accel="50000" decel="50000" fill="hold" grpId="0" nodeType="withEffect">
                                  <p:stCondLst>
                                    <p:cond delay="0"/>
                                  </p:stCondLst>
                                  <p:childTnLst>
                                    <p:animMotion origin="layout" path="M 4.16667E-7 4.81481E-6 L -0.00755 4.81481E-6 C -0.01094 4.81481E-6 -0.01497 0.02314 -0.01497 0.04189 L -0.01497 0.08425 " pathEditMode="relative" rAng="0" ptsTypes="AAAA">
                                      <p:cBhvr>
                                        <p:cTn id="173" dur="2000" fill="hold"/>
                                        <p:tgtEl>
                                          <p:spTgt spid="75"/>
                                        </p:tgtEl>
                                        <p:attrNameLst>
                                          <p:attrName>ppt_x</p:attrName>
                                          <p:attrName>ppt_y</p:attrName>
                                        </p:attrNameLst>
                                      </p:cBhvr>
                                      <p:rCtr x="-755" y="4213"/>
                                    </p:animMotion>
                                  </p:childTnLst>
                                </p:cTn>
                              </p:par>
                              <p:par>
                                <p:cTn id="174" presetID="50" presetClass="path" presetSubtype="0" accel="50000" decel="50000" fill="hold" grpId="0" nodeType="withEffect">
                                  <p:stCondLst>
                                    <p:cond delay="0"/>
                                  </p:stCondLst>
                                  <p:childTnLst>
                                    <p:animMotion origin="layout" path="M 2.08333E-6 -4.44444E-6 L 0.01653 -4.44444E-6 C 0.02383 -4.44444E-6 0.03307 0.03334 0.03307 0.06065 L 0.03307 0.1213 " pathEditMode="relative" rAng="0" ptsTypes="AAAA">
                                      <p:cBhvr>
                                        <p:cTn id="175" dur="2000" fill="hold"/>
                                        <p:tgtEl>
                                          <p:spTgt spid="81"/>
                                        </p:tgtEl>
                                        <p:attrNameLst>
                                          <p:attrName>ppt_x</p:attrName>
                                          <p:attrName>ppt_y</p:attrName>
                                        </p:attrNameLst>
                                      </p:cBhvr>
                                      <p:rCtr x="1654"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P spid="48" grpId="0" animBg="1"/>
      <p:bldP spid="48" grpId="1" animBg="1"/>
      <p:bldP spid="84" grpId="0"/>
      <p:bldP spid="84" grpId="1"/>
      <p:bldP spid="86"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dirty="0">
                <a:latin typeface="Ink Free" panose="03080402000500000000" pitchFamily="66" charset="0"/>
              </a:rPr>
              <a:t>Formulations and 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r>
              <a:rPr lang="en-US" dirty="0"/>
              <a:t>Tablet</a:t>
            </a:r>
          </a:p>
          <a:p>
            <a:r>
              <a:rPr lang="en-US" dirty="0"/>
              <a:t>IV</a:t>
            </a:r>
          </a:p>
          <a:p>
            <a:r>
              <a:rPr lang="en-US" dirty="0"/>
              <a:t>IM</a:t>
            </a:r>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Musculoskeletal injury</a:t>
            </a:r>
          </a:p>
        </p:txBody>
      </p:sp>
    </p:spTree>
    <p:extLst>
      <p:ext uri="{BB962C8B-B14F-4D97-AF65-F5344CB8AC3E}">
        <p14:creationId xmlns:p14="http://schemas.microsoft.com/office/powerpoint/2010/main" val="2528107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BD90BD-44F6-4C17-A048-5ED9AE880966}"/>
              </a:ext>
            </a:extLst>
          </p:cNvPr>
          <p:cNvSpPr/>
          <p:nvPr/>
        </p:nvSpPr>
        <p:spPr>
          <a:xfrm>
            <a:off x="0" y="1"/>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a:xfrm>
            <a:off x="3155576" y="365125"/>
            <a:ext cx="8198224" cy="1325563"/>
          </a:xfrm>
        </p:spPr>
        <p:txBody>
          <a:bodyPr/>
          <a:lstStyle/>
          <a:p>
            <a:r>
              <a:rPr lang="en-US" dirty="0">
                <a:latin typeface="Ink Free" panose="03080402000500000000" pitchFamily="66" charset="0"/>
              </a:rPr>
              <a:t>When to Reach for a Muscle Relaxant</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a:xfrm>
            <a:off x="3155576" y="1825625"/>
            <a:ext cx="8198224" cy="4351338"/>
          </a:xfrm>
        </p:spPr>
        <p:txBody>
          <a:bodyPr/>
          <a:lstStyle/>
          <a:p>
            <a:r>
              <a:rPr lang="en-US" dirty="0"/>
              <a:t>Musculoskeletal pain/injury/spasticity</a:t>
            </a:r>
          </a:p>
          <a:p>
            <a:r>
              <a:rPr lang="en-US" dirty="0"/>
              <a:t>Acute &gt; chronic</a:t>
            </a:r>
          </a:p>
          <a:p>
            <a:endParaRPr lang="en-US" dirty="0"/>
          </a:p>
        </p:txBody>
      </p:sp>
      <p:sp>
        <p:nvSpPr>
          <p:cNvPr id="9" name="Rectangle: Rounded Corners 8">
            <a:extLst>
              <a:ext uri="{FF2B5EF4-FFF2-40B4-BE49-F238E27FC236}">
                <a16:creationId xmlns:a16="http://schemas.microsoft.com/office/drawing/2014/main" id="{022CCD3A-AAF3-420F-9AF7-56EB86C5031D}"/>
              </a:ext>
            </a:extLst>
          </p:cNvPr>
          <p:cNvSpPr/>
          <p:nvPr/>
        </p:nvSpPr>
        <p:spPr>
          <a:xfrm>
            <a:off x="384048" y="1077469"/>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 action="ppaction://hlinksldjump"/>
              </a:rPr>
              <a:t>Med List</a:t>
            </a:r>
            <a:endParaRPr lang="en-US" sz="3000" dirty="0">
              <a:latin typeface="Ink Free" panose="03080402000500000000" pitchFamily="66" charset="0"/>
            </a:endParaRPr>
          </a:p>
        </p:txBody>
      </p:sp>
      <p:sp>
        <p:nvSpPr>
          <p:cNvPr id="10" name="Rectangle: Rounded Corners 9">
            <a:extLst>
              <a:ext uri="{FF2B5EF4-FFF2-40B4-BE49-F238E27FC236}">
                <a16:creationId xmlns:a16="http://schemas.microsoft.com/office/drawing/2014/main" id="{2F8C02D0-89EC-4EC0-8E2B-3163F88D58BC}"/>
              </a:ext>
            </a:extLst>
          </p:cNvPr>
          <p:cNvSpPr/>
          <p:nvPr/>
        </p:nvSpPr>
        <p:spPr>
          <a:xfrm>
            <a:off x="384048" y="2708545"/>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3" action="ppaction://hlinksldjump"/>
              </a:rPr>
              <a:t>Return to Case 1</a:t>
            </a:r>
            <a:endParaRPr lang="en-US" sz="3000" dirty="0">
              <a:latin typeface="Ink Free" panose="03080402000500000000" pitchFamily="66" charset="0"/>
            </a:endParaRPr>
          </a:p>
        </p:txBody>
      </p:sp>
      <p:sp>
        <p:nvSpPr>
          <p:cNvPr id="11" name="Rectangle: Rounded Corners 10">
            <a:extLst>
              <a:ext uri="{FF2B5EF4-FFF2-40B4-BE49-F238E27FC236}">
                <a16:creationId xmlns:a16="http://schemas.microsoft.com/office/drawing/2014/main" id="{530D58D2-6E88-4438-A113-74678032E321}"/>
              </a:ext>
            </a:extLst>
          </p:cNvPr>
          <p:cNvSpPr/>
          <p:nvPr/>
        </p:nvSpPr>
        <p:spPr>
          <a:xfrm>
            <a:off x="429768" y="4339622"/>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4" action="ppaction://hlinksldjump"/>
              </a:rPr>
              <a:t>Return to Case 2</a:t>
            </a:r>
            <a:endParaRPr lang="en-US" sz="3000" dirty="0">
              <a:latin typeface="Ink Free" panose="03080402000500000000" pitchFamily="66" charset="0"/>
            </a:endParaRPr>
          </a:p>
        </p:txBody>
      </p:sp>
    </p:spTree>
    <p:extLst>
      <p:ext uri="{BB962C8B-B14F-4D97-AF65-F5344CB8AC3E}">
        <p14:creationId xmlns:p14="http://schemas.microsoft.com/office/powerpoint/2010/main" val="17868033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IV Therapies</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649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6430-2791-490E-A5C8-5C23B02C450A}"/>
              </a:ext>
            </a:extLst>
          </p:cNvPr>
          <p:cNvSpPr>
            <a:spLocks noGrp="1"/>
          </p:cNvSpPr>
          <p:nvPr>
            <p:ph type="title"/>
          </p:nvPr>
        </p:nvSpPr>
        <p:spPr/>
        <p:txBody>
          <a:bodyPr/>
          <a:lstStyle/>
          <a:p>
            <a:r>
              <a:rPr lang="en-US">
                <a:latin typeface="Ink Free" panose="03080402000500000000" pitchFamily="66" charset="0"/>
              </a:rPr>
              <a:t>Case #1</a:t>
            </a:r>
            <a:endParaRPr lang="en-US" dirty="0">
              <a:latin typeface="Ink Free" panose="03080402000500000000" pitchFamily="66" charset="0"/>
            </a:endParaRPr>
          </a:p>
        </p:txBody>
      </p:sp>
      <p:sp>
        <p:nvSpPr>
          <p:cNvPr id="3" name="Content Placeholder 2">
            <a:extLst>
              <a:ext uri="{FF2B5EF4-FFF2-40B4-BE49-F238E27FC236}">
                <a16:creationId xmlns:a16="http://schemas.microsoft.com/office/drawing/2014/main" id="{7B519F1F-B28C-4FF1-ADD3-A82E6CBB4FF9}"/>
              </a:ext>
            </a:extLst>
          </p:cNvPr>
          <p:cNvSpPr>
            <a:spLocks noGrp="1"/>
          </p:cNvSpPr>
          <p:nvPr>
            <p:ph sz="half" idx="1"/>
          </p:nvPr>
        </p:nvSpPr>
        <p:spPr/>
        <p:txBody>
          <a:bodyPr/>
          <a:lstStyle/>
          <a:p>
            <a:r>
              <a:rPr lang="en-US" dirty="0"/>
              <a:t>55-year-old male</a:t>
            </a:r>
          </a:p>
          <a:p>
            <a:r>
              <a:rPr lang="en-US" dirty="0"/>
              <a:t>Previous lumbar fusion</a:t>
            </a:r>
          </a:p>
          <a:p>
            <a:pPr lvl="1"/>
            <a:r>
              <a:rPr lang="en-US" dirty="0"/>
              <a:t>Postsurgical persistent pain</a:t>
            </a:r>
          </a:p>
          <a:p>
            <a:pPr lvl="1"/>
            <a:r>
              <a:rPr lang="en-US" dirty="0"/>
              <a:t>Lumbar radiculopathy</a:t>
            </a:r>
          </a:p>
          <a:p>
            <a:r>
              <a:rPr lang="en-US" dirty="0"/>
              <a:t>Met. pancreatic cancer</a:t>
            </a:r>
          </a:p>
          <a:p>
            <a:pPr lvl="1"/>
            <a:r>
              <a:rPr lang="en-US" dirty="0"/>
              <a:t>Abdominal pain</a:t>
            </a:r>
          </a:p>
          <a:p>
            <a:endParaRPr lang="en-US" dirty="0"/>
          </a:p>
          <a:p>
            <a:pPr lvl="1"/>
            <a:endParaRPr lang="en-US" dirty="0"/>
          </a:p>
          <a:p>
            <a:endParaRPr lang="en-US" dirty="0"/>
          </a:p>
          <a:p>
            <a:pPr lvl="1"/>
            <a:endParaRPr lang="en-US" dirty="0"/>
          </a:p>
        </p:txBody>
      </p:sp>
      <p:pic>
        <p:nvPicPr>
          <p:cNvPr id="10" name="Content Placeholder 9" descr="Qr code&#10;&#10;Description automatically generated">
            <a:extLst>
              <a:ext uri="{FF2B5EF4-FFF2-40B4-BE49-F238E27FC236}">
                <a16:creationId xmlns:a16="http://schemas.microsoft.com/office/drawing/2014/main" id="{651F044D-5A8B-45F9-BDD6-0E4A891C47C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62260" y="1507573"/>
            <a:ext cx="4351338" cy="4351338"/>
          </a:xfrm>
        </p:spPr>
      </p:pic>
    </p:spTree>
    <p:extLst>
      <p:ext uri="{BB962C8B-B14F-4D97-AF65-F5344CB8AC3E}">
        <p14:creationId xmlns:p14="http://schemas.microsoft.com/office/powerpoint/2010/main" val="37593114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Old man using walker">
            <a:extLst>
              <a:ext uri="{FF2B5EF4-FFF2-40B4-BE49-F238E27FC236}">
                <a16:creationId xmlns:a16="http://schemas.microsoft.com/office/drawing/2014/main" id="{2A7DFEA9-E2F6-4DCA-9419-22F2658371C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584" y="681037"/>
            <a:ext cx="2752393" cy="5710188"/>
          </a:xfrm>
        </p:spPr>
      </p:pic>
      <p:pic>
        <p:nvPicPr>
          <p:cNvPr id="15" name="Content Placeholder 5" descr="Old man using walker">
            <a:extLst>
              <a:ext uri="{FF2B5EF4-FFF2-40B4-BE49-F238E27FC236}">
                <a16:creationId xmlns:a16="http://schemas.microsoft.com/office/drawing/2014/main" id="{3505483D-D93D-48F6-B67A-168D95A9CF72}"/>
              </a:ext>
            </a:extLst>
          </p:cNvPr>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10583" y="681037"/>
            <a:ext cx="2752393" cy="5710188"/>
          </a:xfrm>
          <a:prstGeom prst="rect">
            <a:avLst/>
          </a:prstGeom>
        </p:spPr>
      </p:pic>
      <p:sp>
        <p:nvSpPr>
          <p:cNvPr id="2" name="Title 1">
            <a:extLst>
              <a:ext uri="{FF2B5EF4-FFF2-40B4-BE49-F238E27FC236}">
                <a16:creationId xmlns:a16="http://schemas.microsoft.com/office/drawing/2014/main" id="{F32F4A7F-630A-4F15-8B7B-6208AF3B7980}"/>
              </a:ext>
            </a:extLst>
          </p:cNvPr>
          <p:cNvSpPr>
            <a:spLocks noGrp="1"/>
          </p:cNvSpPr>
          <p:nvPr>
            <p:ph type="title"/>
          </p:nvPr>
        </p:nvSpPr>
        <p:spPr/>
        <p:txBody>
          <a:bodyPr/>
          <a:lstStyle/>
          <a:p>
            <a:r>
              <a:rPr lang="en-US" dirty="0">
                <a:latin typeface="Ink Free" panose="03080402000500000000" pitchFamily="66" charset="0"/>
              </a:rPr>
              <a:t>Indications</a:t>
            </a:r>
          </a:p>
        </p:txBody>
      </p:sp>
      <p:sp>
        <p:nvSpPr>
          <p:cNvPr id="3" name="Content Placeholder 2">
            <a:extLst>
              <a:ext uri="{FF2B5EF4-FFF2-40B4-BE49-F238E27FC236}">
                <a16:creationId xmlns:a16="http://schemas.microsoft.com/office/drawing/2014/main" id="{AECD25F9-35FF-4E5D-9F83-883271A0AFB9}"/>
              </a:ext>
            </a:extLst>
          </p:cNvPr>
          <p:cNvSpPr>
            <a:spLocks noGrp="1"/>
          </p:cNvSpPr>
          <p:nvPr>
            <p:ph sz="half" idx="1"/>
          </p:nvPr>
        </p:nvSpPr>
        <p:spPr/>
        <p:txBody>
          <a:bodyPr/>
          <a:lstStyle/>
          <a:p>
            <a:r>
              <a:rPr lang="en-US" dirty="0"/>
              <a:t>NPO</a:t>
            </a:r>
          </a:p>
          <a:p>
            <a:r>
              <a:rPr lang="en-US" dirty="0"/>
              <a:t>Uncontrolled with oral meds</a:t>
            </a:r>
          </a:p>
        </p:txBody>
      </p:sp>
      <p:pic>
        <p:nvPicPr>
          <p:cNvPr id="7" name="Graphic 6" descr="Elderly man without hair">
            <a:extLst>
              <a:ext uri="{FF2B5EF4-FFF2-40B4-BE49-F238E27FC236}">
                <a16:creationId xmlns:a16="http://schemas.microsoft.com/office/drawing/2014/main" id="{D870449B-C95D-4462-9BAA-D81D218561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52381" y="95299"/>
            <a:ext cx="905372" cy="1069985"/>
          </a:xfrm>
          <a:prstGeom prst="rect">
            <a:avLst/>
          </a:prstGeom>
        </p:spPr>
      </p:pic>
      <p:pic>
        <p:nvPicPr>
          <p:cNvPr id="9" name="Graphic 8" descr="Angry man face">
            <a:extLst>
              <a:ext uri="{FF2B5EF4-FFF2-40B4-BE49-F238E27FC236}">
                <a16:creationId xmlns:a16="http://schemas.microsoft.com/office/drawing/2014/main" id="{E8D74CDC-B751-44A5-911E-1E9965884F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8134" y="464576"/>
            <a:ext cx="619374" cy="619374"/>
          </a:xfrm>
          <a:prstGeom prst="rect">
            <a:avLst/>
          </a:prstGeom>
        </p:spPr>
      </p:pic>
      <p:sp>
        <p:nvSpPr>
          <p:cNvPr id="4" name="Cross 3">
            <a:extLst>
              <a:ext uri="{FF2B5EF4-FFF2-40B4-BE49-F238E27FC236}">
                <a16:creationId xmlns:a16="http://schemas.microsoft.com/office/drawing/2014/main" id="{E5352432-DA9F-44E2-89A1-E91DEC3D0E7F}"/>
              </a:ext>
            </a:extLst>
          </p:cNvPr>
          <p:cNvSpPr/>
          <p:nvPr/>
        </p:nvSpPr>
        <p:spPr>
          <a:xfrm rot="2700000">
            <a:off x="8320304" y="647526"/>
            <a:ext cx="585076" cy="585076"/>
          </a:xfrm>
          <a:custGeom>
            <a:avLst/>
            <a:gdLst>
              <a:gd name="connsiteX0" fmla="*/ 0 w 585076"/>
              <a:gd name="connsiteY0" fmla="*/ 244696 h 585076"/>
              <a:gd name="connsiteX1" fmla="*/ 244696 w 585076"/>
              <a:gd name="connsiteY1" fmla="*/ 244696 h 585076"/>
              <a:gd name="connsiteX2" fmla="*/ 244696 w 585076"/>
              <a:gd name="connsiteY2" fmla="*/ 0 h 585076"/>
              <a:gd name="connsiteX3" fmla="*/ 340380 w 585076"/>
              <a:gd name="connsiteY3" fmla="*/ 0 h 585076"/>
              <a:gd name="connsiteX4" fmla="*/ 340380 w 585076"/>
              <a:gd name="connsiteY4" fmla="*/ 244696 h 585076"/>
              <a:gd name="connsiteX5" fmla="*/ 585076 w 585076"/>
              <a:gd name="connsiteY5" fmla="*/ 244696 h 585076"/>
              <a:gd name="connsiteX6" fmla="*/ 585076 w 585076"/>
              <a:gd name="connsiteY6" fmla="*/ 340380 h 585076"/>
              <a:gd name="connsiteX7" fmla="*/ 340380 w 585076"/>
              <a:gd name="connsiteY7" fmla="*/ 340380 h 585076"/>
              <a:gd name="connsiteX8" fmla="*/ 340380 w 585076"/>
              <a:gd name="connsiteY8" fmla="*/ 585076 h 585076"/>
              <a:gd name="connsiteX9" fmla="*/ 244696 w 585076"/>
              <a:gd name="connsiteY9" fmla="*/ 585076 h 585076"/>
              <a:gd name="connsiteX10" fmla="*/ 244696 w 585076"/>
              <a:gd name="connsiteY10" fmla="*/ 340380 h 585076"/>
              <a:gd name="connsiteX11" fmla="*/ 0 w 585076"/>
              <a:gd name="connsiteY11" fmla="*/ 340380 h 585076"/>
              <a:gd name="connsiteX12" fmla="*/ 0 w 585076"/>
              <a:gd name="connsiteY12" fmla="*/ 244696 h 58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076" h="585076" fill="none" extrusionOk="0">
                <a:moveTo>
                  <a:pt x="0" y="244696"/>
                </a:moveTo>
                <a:cubicBezTo>
                  <a:pt x="94227" y="240557"/>
                  <a:pt x="187037" y="246055"/>
                  <a:pt x="244696" y="244696"/>
                </a:cubicBezTo>
                <a:cubicBezTo>
                  <a:pt x="227623" y="160331"/>
                  <a:pt x="258355" y="113464"/>
                  <a:pt x="244696" y="0"/>
                </a:cubicBezTo>
                <a:cubicBezTo>
                  <a:pt x="287241" y="-5129"/>
                  <a:pt x="306420" y="9291"/>
                  <a:pt x="340380" y="0"/>
                </a:cubicBezTo>
                <a:cubicBezTo>
                  <a:pt x="364008" y="71743"/>
                  <a:pt x="312171" y="132432"/>
                  <a:pt x="340380" y="244696"/>
                </a:cubicBezTo>
                <a:cubicBezTo>
                  <a:pt x="458719" y="218181"/>
                  <a:pt x="480710" y="265923"/>
                  <a:pt x="585076" y="244696"/>
                </a:cubicBezTo>
                <a:cubicBezTo>
                  <a:pt x="596335" y="276586"/>
                  <a:pt x="576645" y="314929"/>
                  <a:pt x="585076" y="340380"/>
                </a:cubicBezTo>
                <a:cubicBezTo>
                  <a:pt x="494956" y="352253"/>
                  <a:pt x="416778" y="325159"/>
                  <a:pt x="340380" y="340380"/>
                </a:cubicBezTo>
                <a:cubicBezTo>
                  <a:pt x="350440" y="389661"/>
                  <a:pt x="333120" y="465814"/>
                  <a:pt x="340380" y="585076"/>
                </a:cubicBezTo>
                <a:cubicBezTo>
                  <a:pt x="304153" y="594753"/>
                  <a:pt x="269886" y="575712"/>
                  <a:pt x="244696" y="585076"/>
                </a:cubicBezTo>
                <a:cubicBezTo>
                  <a:pt x="243545" y="518701"/>
                  <a:pt x="255813" y="451559"/>
                  <a:pt x="244696" y="340380"/>
                </a:cubicBezTo>
                <a:cubicBezTo>
                  <a:pt x="135122" y="344761"/>
                  <a:pt x="108051" y="328260"/>
                  <a:pt x="0" y="340380"/>
                </a:cubicBezTo>
                <a:cubicBezTo>
                  <a:pt x="-3570" y="318995"/>
                  <a:pt x="671" y="287928"/>
                  <a:pt x="0" y="244696"/>
                </a:cubicBezTo>
                <a:close/>
              </a:path>
              <a:path w="585076" h="585076" stroke="0" extrusionOk="0">
                <a:moveTo>
                  <a:pt x="0" y="244696"/>
                </a:moveTo>
                <a:cubicBezTo>
                  <a:pt x="102436" y="220262"/>
                  <a:pt x="169365" y="253805"/>
                  <a:pt x="244696" y="244696"/>
                </a:cubicBezTo>
                <a:cubicBezTo>
                  <a:pt x="240435" y="143578"/>
                  <a:pt x="261911" y="113137"/>
                  <a:pt x="244696" y="0"/>
                </a:cubicBezTo>
                <a:cubicBezTo>
                  <a:pt x="286082" y="-2426"/>
                  <a:pt x="294030" y="6212"/>
                  <a:pt x="340380" y="0"/>
                </a:cubicBezTo>
                <a:cubicBezTo>
                  <a:pt x="354600" y="58194"/>
                  <a:pt x="334515" y="185447"/>
                  <a:pt x="340380" y="244696"/>
                </a:cubicBezTo>
                <a:cubicBezTo>
                  <a:pt x="437128" y="241032"/>
                  <a:pt x="462805" y="264727"/>
                  <a:pt x="585076" y="244696"/>
                </a:cubicBezTo>
                <a:cubicBezTo>
                  <a:pt x="589157" y="275148"/>
                  <a:pt x="577905" y="303080"/>
                  <a:pt x="585076" y="340380"/>
                </a:cubicBezTo>
                <a:cubicBezTo>
                  <a:pt x="499043" y="345302"/>
                  <a:pt x="439893" y="339268"/>
                  <a:pt x="340380" y="340380"/>
                </a:cubicBezTo>
                <a:cubicBezTo>
                  <a:pt x="346680" y="405791"/>
                  <a:pt x="326153" y="494428"/>
                  <a:pt x="340380" y="585076"/>
                </a:cubicBezTo>
                <a:cubicBezTo>
                  <a:pt x="312849" y="596307"/>
                  <a:pt x="273228" y="584955"/>
                  <a:pt x="244696" y="585076"/>
                </a:cubicBezTo>
                <a:cubicBezTo>
                  <a:pt x="234327" y="534944"/>
                  <a:pt x="273318" y="440839"/>
                  <a:pt x="244696" y="340380"/>
                </a:cubicBezTo>
                <a:cubicBezTo>
                  <a:pt x="185786" y="354046"/>
                  <a:pt x="104410" y="316365"/>
                  <a:pt x="0" y="340380"/>
                </a:cubicBezTo>
                <a:cubicBezTo>
                  <a:pt x="-6431" y="319870"/>
                  <a:pt x="1805" y="264004"/>
                  <a:pt x="0" y="244696"/>
                </a:cubicBezTo>
                <a:close/>
              </a:path>
            </a:pathLst>
          </a:custGeom>
          <a:solidFill>
            <a:srgbClr val="FF0000"/>
          </a:solidFill>
          <a:ln w="38100">
            <a:solidFill>
              <a:srgbClr val="C00000"/>
            </a:solidFill>
            <a:extLst>
              <a:ext uri="{C807C97D-BFC1-408E-A445-0C87EB9F89A2}">
                <ask:lineSketchStyleProps xmlns:ask="http://schemas.microsoft.com/office/drawing/2018/sketchyshapes" sd="3982899532">
                  <a:prstGeom prst="plus">
                    <a:avLst>
                      <a:gd name="adj" fmla="val 4182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6" presetClass="emph" presetSubtype="0" repeatCount="4000" fill="hold" grpId="1" nodeType="afterEffect">
                                  <p:stCondLst>
                                    <p:cond delay="0"/>
                                  </p:stCondLst>
                                  <p:childTnLst>
                                    <p:animEffect transition="out" filter="fade">
                                      <p:cBhvr>
                                        <p:cTn id="13" dur="1000" tmFilter="0, 0; .2, .5; .8, .5; 1, 0"/>
                                        <p:tgtEl>
                                          <p:spTgt spid="4"/>
                                        </p:tgtEl>
                                      </p:cBhvr>
                                    </p:animEffect>
                                    <p:animScale>
                                      <p:cBhvr>
                                        <p:cTn id="14" dur="500" autoRev="1" fill="hold"/>
                                        <p:tgtEl>
                                          <p:spTgt spid="4"/>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xit" presetSubtype="0" fill="hold" grpId="2"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26" presetClass="emph" presetSubtype="0" repeatCount="4000" fill="hold" nodeType="afterEffect">
                                  <p:stCondLst>
                                    <p:cond delay="0"/>
                                  </p:stCondLst>
                                  <p:childTnLst>
                                    <p:animEffect transition="out" filter="fade">
                                      <p:cBhvr>
                                        <p:cTn id="28" dur="1000" tmFilter="0, 0; .2, .5; .8, .5; 1, 0"/>
                                        <p:tgtEl>
                                          <p:spTgt spid="15"/>
                                        </p:tgtEl>
                                      </p:cBhvr>
                                    </p:animEffect>
                                    <p:animScale>
                                      <p:cBhvr>
                                        <p:cTn id="29"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4" grpId="2"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Acetaminophen</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7977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94C8267-0AE4-47D1-9E4F-18024C0492C2}"/>
              </a:ext>
            </a:extLst>
          </p:cNvPr>
          <p:cNvSpPr/>
          <p:nvPr/>
        </p:nvSpPr>
        <p:spPr>
          <a:xfrm>
            <a:off x="5084064" y="1225296"/>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322985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71313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2693" y="67866"/>
                  <a:pt x="55502" y="4150"/>
                  <a:pt x="131609" y="0"/>
                </a:cubicBezTo>
                <a:cubicBezTo>
                  <a:pt x="397729" y="-61456"/>
                  <a:pt x="420343" y="7242"/>
                  <a:pt x="700887" y="0"/>
                </a:cubicBezTo>
                <a:cubicBezTo>
                  <a:pt x="981431" y="-7242"/>
                  <a:pt x="1075724" y="34432"/>
                  <a:pt x="1322985" y="0"/>
                </a:cubicBezTo>
                <a:cubicBezTo>
                  <a:pt x="1570246" y="-34432"/>
                  <a:pt x="1698970" y="36973"/>
                  <a:pt x="1892263" y="0"/>
                </a:cubicBezTo>
                <a:cubicBezTo>
                  <a:pt x="1965250" y="-11993"/>
                  <a:pt x="2008220" y="58177"/>
                  <a:pt x="2023872" y="131609"/>
                </a:cubicBezTo>
                <a:cubicBezTo>
                  <a:pt x="2076452" y="383833"/>
                  <a:pt x="2021183" y="503667"/>
                  <a:pt x="2023872" y="658032"/>
                </a:cubicBezTo>
                <a:cubicBezTo>
                  <a:pt x="2032996" y="725136"/>
                  <a:pt x="1969942" y="786221"/>
                  <a:pt x="1892263" y="789641"/>
                </a:cubicBezTo>
                <a:cubicBezTo>
                  <a:pt x="1708065" y="845428"/>
                  <a:pt x="1584974" y="740937"/>
                  <a:pt x="1358198" y="789641"/>
                </a:cubicBezTo>
                <a:cubicBezTo>
                  <a:pt x="1131423" y="838345"/>
                  <a:pt x="979034" y="753695"/>
                  <a:pt x="771313" y="789641"/>
                </a:cubicBezTo>
                <a:cubicBezTo>
                  <a:pt x="563593" y="825587"/>
                  <a:pt x="401527" y="727585"/>
                  <a:pt x="131609" y="789641"/>
                </a:cubicBezTo>
                <a:cubicBezTo>
                  <a:pt x="58450" y="796138"/>
                  <a:pt x="-6010" y="728610"/>
                  <a:pt x="0" y="658032"/>
                </a:cubicBezTo>
                <a:cubicBezTo>
                  <a:pt x="-2392" y="522558"/>
                  <a:pt x="15268" y="306810"/>
                  <a:pt x="0" y="131609"/>
                </a:cubicBezTo>
                <a:close/>
              </a:path>
              <a:path w="2023872" h="789641" stroke="0" extrusionOk="0">
                <a:moveTo>
                  <a:pt x="0" y="131609"/>
                </a:moveTo>
                <a:cubicBezTo>
                  <a:pt x="3778" y="57618"/>
                  <a:pt x="62991" y="19383"/>
                  <a:pt x="131609" y="0"/>
                </a:cubicBezTo>
                <a:cubicBezTo>
                  <a:pt x="424529" y="-2579"/>
                  <a:pt x="544389" y="3515"/>
                  <a:pt x="718494" y="0"/>
                </a:cubicBezTo>
                <a:cubicBezTo>
                  <a:pt x="892600" y="-3515"/>
                  <a:pt x="1154751" y="33152"/>
                  <a:pt x="1287772" y="0"/>
                </a:cubicBezTo>
                <a:cubicBezTo>
                  <a:pt x="1420793" y="-33152"/>
                  <a:pt x="1653591" y="63345"/>
                  <a:pt x="1892263" y="0"/>
                </a:cubicBezTo>
                <a:cubicBezTo>
                  <a:pt x="1971861" y="-2590"/>
                  <a:pt x="2021659" y="67979"/>
                  <a:pt x="2023872" y="131609"/>
                </a:cubicBezTo>
                <a:cubicBezTo>
                  <a:pt x="2026153" y="387885"/>
                  <a:pt x="2011109" y="456420"/>
                  <a:pt x="2023872" y="658032"/>
                </a:cubicBezTo>
                <a:cubicBezTo>
                  <a:pt x="2022130" y="729772"/>
                  <a:pt x="1964163" y="786645"/>
                  <a:pt x="1892263" y="789641"/>
                </a:cubicBezTo>
                <a:cubicBezTo>
                  <a:pt x="1768473" y="850448"/>
                  <a:pt x="1460037" y="768729"/>
                  <a:pt x="1322985" y="789641"/>
                </a:cubicBezTo>
                <a:cubicBezTo>
                  <a:pt x="1185933" y="810553"/>
                  <a:pt x="1053620" y="769253"/>
                  <a:pt x="788920" y="789641"/>
                </a:cubicBezTo>
                <a:cubicBezTo>
                  <a:pt x="524221" y="810029"/>
                  <a:pt x="281533" y="751163"/>
                  <a:pt x="131609" y="789641"/>
                </a:cubicBezTo>
                <a:cubicBezTo>
                  <a:pt x="66616" y="777251"/>
                  <a:pt x="-13629" y="743240"/>
                  <a:pt x="0" y="658032"/>
                </a:cubicBezTo>
                <a:cubicBezTo>
                  <a:pt x="-40722" y="457415"/>
                  <a:pt x="36874" y="25964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37740421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Arachidonic Acid</a:t>
            </a:r>
          </a:p>
        </p:txBody>
      </p:sp>
      <p:sp>
        <p:nvSpPr>
          <p:cNvPr id="7" name="Rectangle: Rounded Corners 6">
            <a:extLst>
              <a:ext uri="{FF2B5EF4-FFF2-40B4-BE49-F238E27FC236}">
                <a16:creationId xmlns:a16="http://schemas.microsoft.com/office/drawing/2014/main" id="{C17CCBD6-C1AE-429C-86CA-B988E76FE398}"/>
              </a:ext>
            </a:extLst>
          </p:cNvPr>
          <p:cNvSpPr/>
          <p:nvPr/>
        </p:nvSpPr>
        <p:spPr>
          <a:xfrm>
            <a:off x="5084064" y="3429000"/>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Prostaglandins</a:t>
            </a:r>
          </a:p>
        </p:txBody>
      </p:sp>
      <p:sp>
        <p:nvSpPr>
          <p:cNvPr id="8" name="Arrow: Down 7">
            <a:extLst>
              <a:ext uri="{FF2B5EF4-FFF2-40B4-BE49-F238E27FC236}">
                <a16:creationId xmlns:a16="http://schemas.microsoft.com/office/drawing/2014/main" id="{68E79BA9-47C0-4E06-981F-DAA506D39681}"/>
              </a:ext>
            </a:extLst>
          </p:cNvPr>
          <p:cNvSpPr/>
          <p:nvPr/>
        </p:nvSpPr>
        <p:spPr>
          <a:xfrm>
            <a:off x="6004560" y="2221992"/>
            <a:ext cx="191397" cy="1069848"/>
          </a:xfrm>
          <a:custGeom>
            <a:avLst/>
            <a:gdLst>
              <a:gd name="connsiteX0" fmla="*/ 0 w 191397"/>
              <a:gd name="connsiteY0" fmla="*/ 974150 h 1069848"/>
              <a:gd name="connsiteX1" fmla="*/ 47849 w 191397"/>
              <a:gd name="connsiteY1" fmla="*/ 974150 h 1069848"/>
              <a:gd name="connsiteX2" fmla="*/ 47849 w 191397"/>
              <a:gd name="connsiteY2" fmla="*/ 516300 h 1069848"/>
              <a:gd name="connsiteX3" fmla="*/ 47849 w 191397"/>
              <a:gd name="connsiteY3" fmla="*/ 0 h 1069848"/>
              <a:gd name="connsiteX4" fmla="*/ 143548 w 191397"/>
              <a:gd name="connsiteY4" fmla="*/ 0 h 1069848"/>
              <a:gd name="connsiteX5" fmla="*/ 143548 w 191397"/>
              <a:gd name="connsiteY5" fmla="*/ 477334 h 1069848"/>
              <a:gd name="connsiteX6" fmla="*/ 143548 w 191397"/>
              <a:gd name="connsiteY6" fmla="*/ 974150 h 1069848"/>
              <a:gd name="connsiteX7" fmla="*/ 191397 w 191397"/>
              <a:gd name="connsiteY7" fmla="*/ 974150 h 1069848"/>
              <a:gd name="connsiteX8" fmla="*/ 95699 w 191397"/>
              <a:gd name="connsiteY8" fmla="*/ 1069848 h 1069848"/>
              <a:gd name="connsiteX9" fmla="*/ 0 w 191397"/>
              <a:gd name="connsiteY9" fmla="*/ 974150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69848" fill="none" extrusionOk="0">
                <a:moveTo>
                  <a:pt x="0" y="974150"/>
                </a:moveTo>
                <a:cubicBezTo>
                  <a:pt x="12654" y="973121"/>
                  <a:pt x="25392" y="977982"/>
                  <a:pt x="47849" y="974150"/>
                </a:cubicBezTo>
                <a:cubicBezTo>
                  <a:pt x="34446" y="868995"/>
                  <a:pt x="52749" y="736796"/>
                  <a:pt x="47849" y="516300"/>
                </a:cubicBezTo>
                <a:cubicBezTo>
                  <a:pt x="42949" y="295804"/>
                  <a:pt x="78142" y="257193"/>
                  <a:pt x="47849" y="0"/>
                </a:cubicBezTo>
                <a:cubicBezTo>
                  <a:pt x="68173" y="-9232"/>
                  <a:pt x="107729" y="10069"/>
                  <a:pt x="143548" y="0"/>
                </a:cubicBezTo>
                <a:cubicBezTo>
                  <a:pt x="191777" y="142325"/>
                  <a:pt x="103703" y="352831"/>
                  <a:pt x="143548" y="477334"/>
                </a:cubicBezTo>
                <a:cubicBezTo>
                  <a:pt x="183393" y="601837"/>
                  <a:pt x="129458" y="785886"/>
                  <a:pt x="143548" y="974150"/>
                </a:cubicBezTo>
                <a:cubicBezTo>
                  <a:pt x="155752" y="973166"/>
                  <a:pt x="179286" y="978041"/>
                  <a:pt x="191397" y="974150"/>
                </a:cubicBezTo>
                <a:cubicBezTo>
                  <a:pt x="157826" y="1008594"/>
                  <a:pt x="135195" y="1029763"/>
                  <a:pt x="95699" y="1069848"/>
                </a:cubicBezTo>
                <a:cubicBezTo>
                  <a:pt x="66702" y="1053743"/>
                  <a:pt x="50114" y="1010516"/>
                  <a:pt x="0" y="974150"/>
                </a:cubicBezTo>
                <a:close/>
              </a:path>
              <a:path w="191397" h="1069848" stroke="0" extrusionOk="0">
                <a:moveTo>
                  <a:pt x="0" y="974150"/>
                </a:moveTo>
                <a:cubicBezTo>
                  <a:pt x="17679" y="969937"/>
                  <a:pt x="26174" y="979174"/>
                  <a:pt x="47849" y="974150"/>
                </a:cubicBezTo>
                <a:cubicBezTo>
                  <a:pt x="11321" y="755206"/>
                  <a:pt x="92496" y="636134"/>
                  <a:pt x="47849" y="506558"/>
                </a:cubicBezTo>
                <a:cubicBezTo>
                  <a:pt x="3202" y="376982"/>
                  <a:pt x="89465" y="152397"/>
                  <a:pt x="47849" y="0"/>
                </a:cubicBezTo>
                <a:cubicBezTo>
                  <a:pt x="80520" y="-4297"/>
                  <a:pt x="96404" y="1887"/>
                  <a:pt x="143548" y="0"/>
                </a:cubicBezTo>
                <a:cubicBezTo>
                  <a:pt x="168760" y="169878"/>
                  <a:pt x="122367" y="275608"/>
                  <a:pt x="143548" y="496817"/>
                </a:cubicBezTo>
                <a:cubicBezTo>
                  <a:pt x="164729" y="718026"/>
                  <a:pt x="130557" y="744864"/>
                  <a:pt x="143548" y="974150"/>
                </a:cubicBezTo>
                <a:cubicBezTo>
                  <a:pt x="161579" y="972238"/>
                  <a:pt x="168516" y="979569"/>
                  <a:pt x="191397" y="974150"/>
                </a:cubicBezTo>
                <a:cubicBezTo>
                  <a:pt x="156313" y="1014638"/>
                  <a:pt x="131476" y="1026550"/>
                  <a:pt x="95699" y="1069848"/>
                </a:cubicBezTo>
                <a:cubicBezTo>
                  <a:pt x="49678" y="1025049"/>
                  <a:pt x="28965" y="988814"/>
                  <a:pt x="0" y="974150"/>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D3FE63-E993-4F91-AB7D-65CF6758A2BC}"/>
              </a:ext>
            </a:extLst>
          </p:cNvPr>
          <p:cNvSpPr/>
          <p:nvPr/>
        </p:nvSpPr>
        <p:spPr>
          <a:xfrm>
            <a:off x="4507992" y="2135124"/>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8062" y="114893"/>
                  <a:pt x="208816" y="-2650"/>
                  <a:pt x="576072" y="0"/>
                </a:cubicBezTo>
                <a:cubicBezTo>
                  <a:pt x="908403" y="-13516"/>
                  <a:pt x="1178852" y="156870"/>
                  <a:pt x="1152144" y="310896"/>
                </a:cubicBezTo>
                <a:cubicBezTo>
                  <a:pt x="1185420" y="405977"/>
                  <a:pt x="851225" y="616041"/>
                  <a:pt x="576072" y="621792"/>
                </a:cubicBezTo>
                <a:cubicBezTo>
                  <a:pt x="235991" y="612065"/>
                  <a:pt x="23126" y="482434"/>
                  <a:pt x="0" y="310896"/>
                </a:cubicBezTo>
                <a:close/>
              </a:path>
              <a:path w="1152144" h="621792" stroke="0" extrusionOk="0">
                <a:moveTo>
                  <a:pt x="0" y="310896"/>
                </a:moveTo>
                <a:cubicBezTo>
                  <a:pt x="-78122" y="167709"/>
                  <a:pt x="269989" y="5171"/>
                  <a:pt x="576072" y="0"/>
                </a:cubicBezTo>
                <a:cubicBezTo>
                  <a:pt x="905611" y="-28041"/>
                  <a:pt x="1116606" y="124709"/>
                  <a:pt x="1152144" y="310896"/>
                </a:cubicBezTo>
                <a:cubicBezTo>
                  <a:pt x="1153373" y="473675"/>
                  <a:pt x="900730" y="642589"/>
                  <a:pt x="576072" y="621792"/>
                </a:cubicBezTo>
                <a:cubicBezTo>
                  <a:pt x="277121" y="582227"/>
                  <a:pt x="-3929" y="488499"/>
                  <a:pt x="0" y="310896"/>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52349475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COX-1</a:t>
            </a:r>
          </a:p>
        </p:txBody>
      </p:sp>
      <p:sp>
        <p:nvSpPr>
          <p:cNvPr id="10" name="Oval 9">
            <a:extLst>
              <a:ext uri="{FF2B5EF4-FFF2-40B4-BE49-F238E27FC236}">
                <a16:creationId xmlns:a16="http://schemas.microsoft.com/office/drawing/2014/main" id="{8F60992E-25C9-41C5-93BD-334C8E07C4DE}"/>
              </a:ext>
            </a:extLst>
          </p:cNvPr>
          <p:cNvSpPr/>
          <p:nvPr/>
        </p:nvSpPr>
        <p:spPr>
          <a:xfrm>
            <a:off x="4507992" y="2651760"/>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0269" y="124387"/>
                  <a:pt x="246517" y="-59084"/>
                  <a:pt x="576072" y="0"/>
                </a:cubicBezTo>
                <a:cubicBezTo>
                  <a:pt x="895758" y="6056"/>
                  <a:pt x="1129704" y="150338"/>
                  <a:pt x="1152144" y="310896"/>
                </a:cubicBezTo>
                <a:cubicBezTo>
                  <a:pt x="1100533" y="521353"/>
                  <a:pt x="927938" y="601654"/>
                  <a:pt x="576072" y="621792"/>
                </a:cubicBezTo>
                <a:cubicBezTo>
                  <a:pt x="227864" y="639129"/>
                  <a:pt x="-1418" y="469875"/>
                  <a:pt x="0" y="310896"/>
                </a:cubicBezTo>
                <a:close/>
              </a:path>
              <a:path w="1152144" h="621792" stroke="0" extrusionOk="0">
                <a:moveTo>
                  <a:pt x="0" y="310896"/>
                </a:moveTo>
                <a:cubicBezTo>
                  <a:pt x="-7060" y="131345"/>
                  <a:pt x="283914" y="21289"/>
                  <a:pt x="576072" y="0"/>
                </a:cubicBezTo>
                <a:cubicBezTo>
                  <a:pt x="888358" y="172"/>
                  <a:pt x="1165327" y="90088"/>
                  <a:pt x="1152144" y="310896"/>
                </a:cubicBezTo>
                <a:cubicBezTo>
                  <a:pt x="1212641" y="455059"/>
                  <a:pt x="951526" y="651217"/>
                  <a:pt x="576072" y="621792"/>
                </a:cubicBezTo>
                <a:cubicBezTo>
                  <a:pt x="284481" y="586659"/>
                  <a:pt x="20522" y="475616"/>
                  <a:pt x="0" y="310896"/>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15162076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COX-2</a:t>
            </a:r>
          </a:p>
        </p:txBody>
      </p:sp>
      <p:sp>
        <p:nvSpPr>
          <p:cNvPr id="11" name="Arrow: Down 10">
            <a:extLst>
              <a:ext uri="{FF2B5EF4-FFF2-40B4-BE49-F238E27FC236}">
                <a16:creationId xmlns:a16="http://schemas.microsoft.com/office/drawing/2014/main" id="{1664A49F-2B27-4EFD-8FA6-53A9E64D26BB}"/>
              </a:ext>
            </a:extLst>
          </p:cNvPr>
          <p:cNvSpPr/>
          <p:nvPr/>
        </p:nvSpPr>
        <p:spPr>
          <a:xfrm>
            <a:off x="6000301" y="4374089"/>
            <a:ext cx="191397" cy="1082166"/>
          </a:xfrm>
          <a:custGeom>
            <a:avLst/>
            <a:gdLst>
              <a:gd name="connsiteX0" fmla="*/ 0 w 191397"/>
              <a:gd name="connsiteY0" fmla="*/ 986468 h 1082166"/>
              <a:gd name="connsiteX1" fmla="*/ 47849 w 191397"/>
              <a:gd name="connsiteY1" fmla="*/ 986468 h 1082166"/>
              <a:gd name="connsiteX2" fmla="*/ 47849 w 191397"/>
              <a:gd name="connsiteY2" fmla="*/ 522828 h 1082166"/>
              <a:gd name="connsiteX3" fmla="*/ 47849 w 191397"/>
              <a:gd name="connsiteY3" fmla="*/ 0 h 1082166"/>
              <a:gd name="connsiteX4" fmla="*/ 143548 w 191397"/>
              <a:gd name="connsiteY4" fmla="*/ 0 h 1082166"/>
              <a:gd name="connsiteX5" fmla="*/ 143548 w 191397"/>
              <a:gd name="connsiteY5" fmla="*/ 483369 h 1082166"/>
              <a:gd name="connsiteX6" fmla="*/ 143548 w 191397"/>
              <a:gd name="connsiteY6" fmla="*/ 986468 h 1082166"/>
              <a:gd name="connsiteX7" fmla="*/ 191397 w 191397"/>
              <a:gd name="connsiteY7" fmla="*/ 986468 h 1082166"/>
              <a:gd name="connsiteX8" fmla="*/ 95699 w 191397"/>
              <a:gd name="connsiteY8" fmla="*/ 1082166 h 1082166"/>
              <a:gd name="connsiteX9" fmla="*/ 0 w 191397"/>
              <a:gd name="connsiteY9" fmla="*/ 986468 h 10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82166" fill="none" extrusionOk="0">
                <a:moveTo>
                  <a:pt x="0" y="986468"/>
                </a:moveTo>
                <a:cubicBezTo>
                  <a:pt x="12654" y="985439"/>
                  <a:pt x="25392" y="990300"/>
                  <a:pt x="47849" y="986468"/>
                </a:cubicBezTo>
                <a:cubicBezTo>
                  <a:pt x="27599" y="889787"/>
                  <a:pt x="77668" y="732895"/>
                  <a:pt x="47849" y="522828"/>
                </a:cubicBezTo>
                <a:cubicBezTo>
                  <a:pt x="18030" y="312761"/>
                  <a:pt x="108098" y="166099"/>
                  <a:pt x="47849" y="0"/>
                </a:cubicBezTo>
                <a:cubicBezTo>
                  <a:pt x="68173" y="-9232"/>
                  <a:pt x="107729" y="10069"/>
                  <a:pt x="143548" y="0"/>
                </a:cubicBezTo>
                <a:cubicBezTo>
                  <a:pt x="195376" y="188951"/>
                  <a:pt x="89741" y="275927"/>
                  <a:pt x="143548" y="483369"/>
                </a:cubicBezTo>
                <a:cubicBezTo>
                  <a:pt x="197355" y="690811"/>
                  <a:pt x="123189" y="756422"/>
                  <a:pt x="143548" y="986468"/>
                </a:cubicBezTo>
                <a:cubicBezTo>
                  <a:pt x="155752" y="985484"/>
                  <a:pt x="179286" y="990359"/>
                  <a:pt x="191397" y="986468"/>
                </a:cubicBezTo>
                <a:cubicBezTo>
                  <a:pt x="157826" y="1020912"/>
                  <a:pt x="135195" y="1042081"/>
                  <a:pt x="95699" y="1082166"/>
                </a:cubicBezTo>
                <a:cubicBezTo>
                  <a:pt x="66702" y="1066061"/>
                  <a:pt x="50114" y="1022834"/>
                  <a:pt x="0" y="986468"/>
                </a:cubicBezTo>
                <a:close/>
              </a:path>
              <a:path w="191397" h="1082166" stroke="0" extrusionOk="0">
                <a:moveTo>
                  <a:pt x="0" y="986468"/>
                </a:moveTo>
                <a:cubicBezTo>
                  <a:pt x="17679" y="982255"/>
                  <a:pt x="26174" y="991492"/>
                  <a:pt x="47849" y="986468"/>
                </a:cubicBezTo>
                <a:cubicBezTo>
                  <a:pt x="37464" y="794603"/>
                  <a:pt x="58324" y="743939"/>
                  <a:pt x="47849" y="512963"/>
                </a:cubicBezTo>
                <a:cubicBezTo>
                  <a:pt x="37374" y="281987"/>
                  <a:pt x="76906" y="118917"/>
                  <a:pt x="47849" y="0"/>
                </a:cubicBezTo>
                <a:cubicBezTo>
                  <a:pt x="80520" y="-4297"/>
                  <a:pt x="96404" y="1887"/>
                  <a:pt x="143548" y="0"/>
                </a:cubicBezTo>
                <a:cubicBezTo>
                  <a:pt x="193085" y="166552"/>
                  <a:pt x="85107" y="349401"/>
                  <a:pt x="143548" y="503099"/>
                </a:cubicBezTo>
                <a:cubicBezTo>
                  <a:pt x="201989" y="656797"/>
                  <a:pt x="103163" y="818387"/>
                  <a:pt x="143548" y="986468"/>
                </a:cubicBezTo>
                <a:cubicBezTo>
                  <a:pt x="161579" y="984556"/>
                  <a:pt x="168516" y="991887"/>
                  <a:pt x="191397" y="986468"/>
                </a:cubicBezTo>
                <a:cubicBezTo>
                  <a:pt x="156313" y="1026956"/>
                  <a:pt x="131476" y="1038868"/>
                  <a:pt x="95699" y="1082166"/>
                </a:cubicBezTo>
                <a:cubicBezTo>
                  <a:pt x="49678" y="1037367"/>
                  <a:pt x="28965" y="1001132"/>
                  <a:pt x="0" y="986468"/>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3109009-203F-4C3F-B56F-99AE3A0178A6}"/>
              </a:ext>
            </a:extLst>
          </p:cNvPr>
          <p:cNvSpPr/>
          <p:nvPr/>
        </p:nvSpPr>
        <p:spPr>
          <a:xfrm rot="3510934">
            <a:off x="4767705" y="3905160"/>
            <a:ext cx="191397" cy="2024008"/>
          </a:xfrm>
          <a:custGeom>
            <a:avLst/>
            <a:gdLst>
              <a:gd name="connsiteX0" fmla="*/ 0 w 191397"/>
              <a:gd name="connsiteY0" fmla="*/ 1928310 h 2024008"/>
              <a:gd name="connsiteX1" fmla="*/ 47849 w 191397"/>
              <a:gd name="connsiteY1" fmla="*/ 1928310 h 2024008"/>
              <a:gd name="connsiteX2" fmla="*/ 47849 w 191397"/>
              <a:gd name="connsiteY2" fmla="*/ 1484799 h 2024008"/>
              <a:gd name="connsiteX3" fmla="*/ 47849 w 191397"/>
              <a:gd name="connsiteY3" fmla="*/ 1041287 h 2024008"/>
              <a:gd name="connsiteX4" fmla="*/ 47849 w 191397"/>
              <a:gd name="connsiteY4" fmla="*/ 520644 h 2024008"/>
              <a:gd name="connsiteX5" fmla="*/ 47849 w 191397"/>
              <a:gd name="connsiteY5" fmla="*/ 0 h 2024008"/>
              <a:gd name="connsiteX6" fmla="*/ 143548 w 191397"/>
              <a:gd name="connsiteY6" fmla="*/ 0 h 2024008"/>
              <a:gd name="connsiteX7" fmla="*/ 143548 w 191397"/>
              <a:gd name="connsiteY7" fmla="*/ 482078 h 2024008"/>
              <a:gd name="connsiteX8" fmla="*/ 143548 w 191397"/>
              <a:gd name="connsiteY8" fmla="*/ 944872 h 2024008"/>
              <a:gd name="connsiteX9" fmla="*/ 143548 w 191397"/>
              <a:gd name="connsiteY9" fmla="*/ 1465516 h 2024008"/>
              <a:gd name="connsiteX10" fmla="*/ 143548 w 191397"/>
              <a:gd name="connsiteY10" fmla="*/ 1928310 h 2024008"/>
              <a:gd name="connsiteX11" fmla="*/ 191397 w 191397"/>
              <a:gd name="connsiteY11" fmla="*/ 1928310 h 2024008"/>
              <a:gd name="connsiteX12" fmla="*/ 95699 w 191397"/>
              <a:gd name="connsiteY12" fmla="*/ 2024008 h 2024008"/>
              <a:gd name="connsiteX13" fmla="*/ 0 w 191397"/>
              <a:gd name="connsiteY13" fmla="*/ 1928310 h 20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24008" fill="none" extrusionOk="0">
                <a:moveTo>
                  <a:pt x="0" y="1928310"/>
                </a:moveTo>
                <a:cubicBezTo>
                  <a:pt x="14190" y="1923360"/>
                  <a:pt x="31369" y="1932899"/>
                  <a:pt x="47849" y="1928310"/>
                </a:cubicBezTo>
                <a:cubicBezTo>
                  <a:pt x="25521" y="1790838"/>
                  <a:pt x="82724" y="1670718"/>
                  <a:pt x="47849" y="1484799"/>
                </a:cubicBezTo>
                <a:cubicBezTo>
                  <a:pt x="12974" y="1298880"/>
                  <a:pt x="69869" y="1235842"/>
                  <a:pt x="47849" y="1041287"/>
                </a:cubicBezTo>
                <a:cubicBezTo>
                  <a:pt x="25829" y="846732"/>
                  <a:pt x="70803" y="686764"/>
                  <a:pt x="47849" y="520644"/>
                </a:cubicBezTo>
                <a:cubicBezTo>
                  <a:pt x="24895" y="354524"/>
                  <a:pt x="110261" y="167256"/>
                  <a:pt x="47849" y="0"/>
                </a:cubicBezTo>
                <a:cubicBezTo>
                  <a:pt x="79614" y="-4501"/>
                  <a:pt x="124130" y="244"/>
                  <a:pt x="143548" y="0"/>
                </a:cubicBezTo>
                <a:cubicBezTo>
                  <a:pt x="197673" y="138747"/>
                  <a:pt x="130860" y="253489"/>
                  <a:pt x="143548" y="482078"/>
                </a:cubicBezTo>
                <a:cubicBezTo>
                  <a:pt x="156236" y="710667"/>
                  <a:pt x="131033" y="831807"/>
                  <a:pt x="143548" y="944872"/>
                </a:cubicBezTo>
                <a:cubicBezTo>
                  <a:pt x="156063" y="1057937"/>
                  <a:pt x="88669" y="1247481"/>
                  <a:pt x="143548" y="1465516"/>
                </a:cubicBezTo>
                <a:cubicBezTo>
                  <a:pt x="198427" y="1683551"/>
                  <a:pt x="111122" y="1756430"/>
                  <a:pt x="143548" y="1928310"/>
                </a:cubicBezTo>
                <a:cubicBezTo>
                  <a:pt x="157191" y="1923883"/>
                  <a:pt x="173281" y="1929958"/>
                  <a:pt x="191397" y="1928310"/>
                </a:cubicBezTo>
                <a:cubicBezTo>
                  <a:pt x="163276" y="1961153"/>
                  <a:pt x="118538" y="1988452"/>
                  <a:pt x="95699" y="2024008"/>
                </a:cubicBezTo>
                <a:cubicBezTo>
                  <a:pt x="55071" y="1988705"/>
                  <a:pt x="47664" y="1973246"/>
                  <a:pt x="0" y="1928310"/>
                </a:cubicBezTo>
                <a:close/>
              </a:path>
              <a:path w="191397" h="2024008" stroke="0" extrusionOk="0">
                <a:moveTo>
                  <a:pt x="0" y="1928310"/>
                </a:moveTo>
                <a:cubicBezTo>
                  <a:pt x="17679" y="1924097"/>
                  <a:pt x="26174" y="1933334"/>
                  <a:pt x="47849" y="1928310"/>
                </a:cubicBezTo>
                <a:cubicBezTo>
                  <a:pt x="-584" y="1790658"/>
                  <a:pt x="84943" y="1632982"/>
                  <a:pt x="47849" y="1484799"/>
                </a:cubicBezTo>
                <a:cubicBezTo>
                  <a:pt x="10755" y="1336616"/>
                  <a:pt x="85596" y="1178938"/>
                  <a:pt x="47849" y="1022004"/>
                </a:cubicBezTo>
                <a:cubicBezTo>
                  <a:pt x="10102" y="865071"/>
                  <a:pt x="64887" y="712459"/>
                  <a:pt x="47849" y="559210"/>
                </a:cubicBezTo>
                <a:cubicBezTo>
                  <a:pt x="30811" y="405961"/>
                  <a:pt x="60742" y="144184"/>
                  <a:pt x="47849" y="0"/>
                </a:cubicBezTo>
                <a:cubicBezTo>
                  <a:pt x="79988" y="-5062"/>
                  <a:pt x="101596" y="8680"/>
                  <a:pt x="143548" y="0"/>
                </a:cubicBezTo>
                <a:cubicBezTo>
                  <a:pt x="193877" y="194452"/>
                  <a:pt x="126950" y="306603"/>
                  <a:pt x="143548" y="424228"/>
                </a:cubicBezTo>
                <a:cubicBezTo>
                  <a:pt x="160146" y="541853"/>
                  <a:pt x="117860" y="715569"/>
                  <a:pt x="143548" y="887023"/>
                </a:cubicBezTo>
                <a:cubicBezTo>
                  <a:pt x="169236" y="1058478"/>
                  <a:pt x="142680" y="1201410"/>
                  <a:pt x="143548" y="1311251"/>
                </a:cubicBezTo>
                <a:cubicBezTo>
                  <a:pt x="144416" y="1421092"/>
                  <a:pt x="87612" y="1737451"/>
                  <a:pt x="143548" y="1928310"/>
                </a:cubicBezTo>
                <a:cubicBezTo>
                  <a:pt x="161594" y="1925155"/>
                  <a:pt x="168728" y="1928492"/>
                  <a:pt x="191397" y="1928310"/>
                </a:cubicBezTo>
                <a:cubicBezTo>
                  <a:pt x="165258" y="1975112"/>
                  <a:pt x="108913" y="1996256"/>
                  <a:pt x="95699" y="2024008"/>
                </a:cubicBezTo>
                <a:cubicBezTo>
                  <a:pt x="47424" y="1984974"/>
                  <a:pt x="40226" y="1963139"/>
                  <a:pt x="0" y="1928310"/>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4130D3F-9F2C-4E5E-8F25-831DB2368CA3}"/>
              </a:ext>
            </a:extLst>
          </p:cNvPr>
          <p:cNvSpPr/>
          <p:nvPr/>
        </p:nvSpPr>
        <p:spPr>
          <a:xfrm rot="18056912">
            <a:off x="7336916" y="3869205"/>
            <a:ext cx="191397" cy="2089495"/>
          </a:xfrm>
          <a:custGeom>
            <a:avLst/>
            <a:gdLst>
              <a:gd name="connsiteX0" fmla="*/ 0 w 191397"/>
              <a:gd name="connsiteY0" fmla="*/ 1993797 h 2089495"/>
              <a:gd name="connsiteX1" fmla="*/ 47849 w 191397"/>
              <a:gd name="connsiteY1" fmla="*/ 1993797 h 2089495"/>
              <a:gd name="connsiteX2" fmla="*/ 47849 w 191397"/>
              <a:gd name="connsiteY2" fmla="*/ 1535224 h 2089495"/>
              <a:gd name="connsiteX3" fmla="*/ 47849 w 191397"/>
              <a:gd name="connsiteY3" fmla="*/ 1076650 h 2089495"/>
              <a:gd name="connsiteX4" fmla="*/ 47849 w 191397"/>
              <a:gd name="connsiteY4" fmla="*/ 538325 h 2089495"/>
              <a:gd name="connsiteX5" fmla="*/ 47849 w 191397"/>
              <a:gd name="connsiteY5" fmla="*/ 0 h 2089495"/>
              <a:gd name="connsiteX6" fmla="*/ 143548 w 191397"/>
              <a:gd name="connsiteY6" fmla="*/ 0 h 2089495"/>
              <a:gd name="connsiteX7" fmla="*/ 143548 w 191397"/>
              <a:gd name="connsiteY7" fmla="*/ 498449 h 2089495"/>
              <a:gd name="connsiteX8" fmla="*/ 143548 w 191397"/>
              <a:gd name="connsiteY8" fmla="*/ 976961 h 2089495"/>
              <a:gd name="connsiteX9" fmla="*/ 143548 w 191397"/>
              <a:gd name="connsiteY9" fmla="*/ 1515286 h 2089495"/>
              <a:gd name="connsiteX10" fmla="*/ 143548 w 191397"/>
              <a:gd name="connsiteY10" fmla="*/ 1993797 h 2089495"/>
              <a:gd name="connsiteX11" fmla="*/ 191397 w 191397"/>
              <a:gd name="connsiteY11" fmla="*/ 1993797 h 2089495"/>
              <a:gd name="connsiteX12" fmla="*/ 95699 w 191397"/>
              <a:gd name="connsiteY12" fmla="*/ 2089495 h 2089495"/>
              <a:gd name="connsiteX13" fmla="*/ 0 w 191397"/>
              <a:gd name="connsiteY13" fmla="*/ 1993797 h 208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89495" fill="none" extrusionOk="0">
                <a:moveTo>
                  <a:pt x="0" y="1993797"/>
                </a:moveTo>
                <a:cubicBezTo>
                  <a:pt x="14190" y="1988847"/>
                  <a:pt x="31369" y="1998386"/>
                  <a:pt x="47849" y="1993797"/>
                </a:cubicBezTo>
                <a:cubicBezTo>
                  <a:pt x="-4861" y="1809417"/>
                  <a:pt x="84611" y="1720144"/>
                  <a:pt x="47849" y="1535224"/>
                </a:cubicBezTo>
                <a:cubicBezTo>
                  <a:pt x="11087" y="1350304"/>
                  <a:pt x="84347" y="1239944"/>
                  <a:pt x="47849" y="1076650"/>
                </a:cubicBezTo>
                <a:cubicBezTo>
                  <a:pt x="11351" y="913356"/>
                  <a:pt x="100928" y="701398"/>
                  <a:pt x="47849" y="538325"/>
                </a:cubicBezTo>
                <a:cubicBezTo>
                  <a:pt x="-5230" y="375252"/>
                  <a:pt x="77630" y="244426"/>
                  <a:pt x="47849" y="0"/>
                </a:cubicBezTo>
                <a:cubicBezTo>
                  <a:pt x="79614" y="-4501"/>
                  <a:pt x="124130" y="244"/>
                  <a:pt x="143548" y="0"/>
                </a:cubicBezTo>
                <a:cubicBezTo>
                  <a:pt x="160682" y="195653"/>
                  <a:pt x="109962" y="304042"/>
                  <a:pt x="143548" y="498449"/>
                </a:cubicBezTo>
                <a:cubicBezTo>
                  <a:pt x="177134" y="692856"/>
                  <a:pt x="124169" y="808364"/>
                  <a:pt x="143548" y="976961"/>
                </a:cubicBezTo>
                <a:cubicBezTo>
                  <a:pt x="162927" y="1145558"/>
                  <a:pt x="136696" y="1278127"/>
                  <a:pt x="143548" y="1515286"/>
                </a:cubicBezTo>
                <a:cubicBezTo>
                  <a:pt x="150400" y="1752445"/>
                  <a:pt x="88046" y="1796535"/>
                  <a:pt x="143548" y="1993797"/>
                </a:cubicBezTo>
                <a:cubicBezTo>
                  <a:pt x="157191" y="1989370"/>
                  <a:pt x="173281" y="1995445"/>
                  <a:pt x="191397" y="1993797"/>
                </a:cubicBezTo>
                <a:cubicBezTo>
                  <a:pt x="163276" y="2026640"/>
                  <a:pt x="118538" y="2053939"/>
                  <a:pt x="95699" y="2089495"/>
                </a:cubicBezTo>
                <a:cubicBezTo>
                  <a:pt x="55071" y="2054192"/>
                  <a:pt x="47664" y="2038733"/>
                  <a:pt x="0" y="1993797"/>
                </a:cubicBezTo>
                <a:close/>
              </a:path>
              <a:path w="191397" h="2089495" stroke="0" extrusionOk="0">
                <a:moveTo>
                  <a:pt x="0" y="1993797"/>
                </a:moveTo>
                <a:cubicBezTo>
                  <a:pt x="17679" y="1989584"/>
                  <a:pt x="26174" y="1998821"/>
                  <a:pt x="47849" y="1993797"/>
                </a:cubicBezTo>
                <a:cubicBezTo>
                  <a:pt x="10348" y="1879868"/>
                  <a:pt x="100105" y="1648551"/>
                  <a:pt x="47849" y="1535224"/>
                </a:cubicBezTo>
                <a:cubicBezTo>
                  <a:pt x="-4407" y="1421897"/>
                  <a:pt x="74586" y="1164480"/>
                  <a:pt x="47849" y="1056712"/>
                </a:cubicBezTo>
                <a:cubicBezTo>
                  <a:pt x="21112" y="948944"/>
                  <a:pt x="85970" y="723727"/>
                  <a:pt x="47849" y="578201"/>
                </a:cubicBezTo>
                <a:cubicBezTo>
                  <a:pt x="9728" y="432675"/>
                  <a:pt x="74054" y="129454"/>
                  <a:pt x="47849" y="0"/>
                </a:cubicBezTo>
                <a:cubicBezTo>
                  <a:pt x="79988" y="-5062"/>
                  <a:pt x="101596" y="8680"/>
                  <a:pt x="143548" y="0"/>
                </a:cubicBezTo>
                <a:cubicBezTo>
                  <a:pt x="173629" y="111743"/>
                  <a:pt x="97693" y="324168"/>
                  <a:pt x="143548" y="438635"/>
                </a:cubicBezTo>
                <a:cubicBezTo>
                  <a:pt x="189403" y="553102"/>
                  <a:pt x="127473" y="806219"/>
                  <a:pt x="143548" y="917147"/>
                </a:cubicBezTo>
                <a:cubicBezTo>
                  <a:pt x="159623" y="1028075"/>
                  <a:pt x="130376" y="1180215"/>
                  <a:pt x="143548" y="1355782"/>
                </a:cubicBezTo>
                <a:cubicBezTo>
                  <a:pt x="156720" y="1531349"/>
                  <a:pt x="131861" y="1827011"/>
                  <a:pt x="143548" y="1993797"/>
                </a:cubicBezTo>
                <a:cubicBezTo>
                  <a:pt x="161594" y="1990642"/>
                  <a:pt x="168728" y="1993979"/>
                  <a:pt x="191397" y="1993797"/>
                </a:cubicBezTo>
                <a:cubicBezTo>
                  <a:pt x="165258" y="2040599"/>
                  <a:pt x="108913" y="2061743"/>
                  <a:pt x="95699" y="2089495"/>
                </a:cubicBezTo>
                <a:cubicBezTo>
                  <a:pt x="47424" y="2050461"/>
                  <a:pt x="40226" y="2028626"/>
                  <a:pt x="0" y="1993797"/>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5347B12-EE9D-497F-84F7-DD8B6FC63040}"/>
              </a:ext>
            </a:extLst>
          </p:cNvPr>
          <p:cNvSpPr/>
          <p:nvPr/>
        </p:nvSpPr>
        <p:spPr>
          <a:xfrm rot="4406567">
            <a:off x="3493002" y="3075214"/>
            <a:ext cx="191397" cy="3627562"/>
          </a:xfrm>
          <a:custGeom>
            <a:avLst/>
            <a:gdLst>
              <a:gd name="connsiteX0" fmla="*/ 0 w 191397"/>
              <a:gd name="connsiteY0" fmla="*/ 3531864 h 3627562"/>
              <a:gd name="connsiteX1" fmla="*/ 47849 w 191397"/>
              <a:gd name="connsiteY1" fmla="*/ 3531864 h 3627562"/>
              <a:gd name="connsiteX2" fmla="*/ 47849 w 191397"/>
              <a:gd name="connsiteY2" fmla="*/ 2978539 h 3627562"/>
              <a:gd name="connsiteX3" fmla="*/ 47849 w 191397"/>
              <a:gd name="connsiteY3" fmla="*/ 2389895 h 3627562"/>
              <a:gd name="connsiteX4" fmla="*/ 47849 w 191397"/>
              <a:gd name="connsiteY4" fmla="*/ 1730613 h 3627562"/>
              <a:gd name="connsiteX5" fmla="*/ 47849 w 191397"/>
              <a:gd name="connsiteY5" fmla="*/ 1106651 h 3627562"/>
              <a:gd name="connsiteX6" fmla="*/ 47849 w 191397"/>
              <a:gd name="connsiteY6" fmla="*/ 623963 h 3627562"/>
              <a:gd name="connsiteX7" fmla="*/ 47849 w 191397"/>
              <a:gd name="connsiteY7" fmla="*/ 0 h 3627562"/>
              <a:gd name="connsiteX8" fmla="*/ 143548 w 191397"/>
              <a:gd name="connsiteY8" fmla="*/ 0 h 3627562"/>
              <a:gd name="connsiteX9" fmla="*/ 143548 w 191397"/>
              <a:gd name="connsiteY9" fmla="*/ 588644 h 3627562"/>
              <a:gd name="connsiteX10" fmla="*/ 143548 w 191397"/>
              <a:gd name="connsiteY10" fmla="*/ 1247925 h 3627562"/>
              <a:gd name="connsiteX11" fmla="*/ 143548 w 191397"/>
              <a:gd name="connsiteY11" fmla="*/ 1765932 h 3627562"/>
              <a:gd name="connsiteX12" fmla="*/ 143548 w 191397"/>
              <a:gd name="connsiteY12" fmla="*/ 2319257 h 3627562"/>
              <a:gd name="connsiteX13" fmla="*/ 143548 w 191397"/>
              <a:gd name="connsiteY13" fmla="*/ 2872583 h 3627562"/>
              <a:gd name="connsiteX14" fmla="*/ 143548 w 191397"/>
              <a:gd name="connsiteY14" fmla="*/ 3531864 h 3627562"/>
              <a:gd name="connsiteX15" fmla="*/ 191397 w 191397"/>
              <a:gd name="connsiteY15" fmla="*/ 3531864 h 3627562"/>
              <a:gd name="connsiteX16" fmla="*/ 95699 w 191397"/>
              <a:gd name="connsiteY16" fmla="*/ 3627562 h 3627562"/>
              <a:gd name="connsiteX17" fmla="*/ 0 w 191397"/>
              <a:gd name="connsiteY17" fmla="*/ 3531864 h 36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397" h="3627562" fill="none" extrusionOk="0">
                <a:moveTo>
                  <a:pt x="0" y="3531864"/>
                </a:moveTo>
                <a:cubicBezTo>
                  <a:pt x="11012" y="3530273"/>
                  <a:pt x="26559" y="3536622"/>
                  <a:pt x="47849" y="3531864"/>
                </a:cubicBezTo>
                <a:cubicBezTo>
                  <a:pt x="38210" y="3372501"/>
                  <a:pt x="51670" y="3215937"/>
                  <a:pt x="47849" y="2978539"/>
                </a:cubicBezTo>
                <a:cubicBezTo>
                  <a:pt x="44028" y="2741141"/>
                  <a:pt x="98441" y="2608465"/>
                  <a:pt x="47849" y="2389895"/>
                </a:cubicBezTo>
                <a:cubicBezTo>
                  <a:pt x="-2743" y="2171325"/>
                  <a:pt x="62176" y="2001311"/>
                  <a:pt x="47849" y="1730613"/>
                </a:cubicBezTo>
                <a:cubicBezTo>
                  <a:pt x="33522" y="1459915"/>
                  <a:pt x="108072" y="1406445"/>
                  <a:pt x="47849" y="1106651"/>
                </a:cubicBezTo>
                <a:cubicBezTo>
                  <a:pt x="-12374" y="806857"/>
                  <a:pt x="90229" y="793995"/>
                  <a:pt x="47849" y="623963"/>
                </a:cubicBezTo>
                <a:cubicBezTo>
                  <a:pt x="5469" y="453931"/>
                  <a:pt x="92367" y="138525"/>
                  <a:pt x="47849" y="0"/>
                </a:cubicBezTo>
                <a:cubicBezTo>
                  <a:pt x="70902" y="-5829"/>
                  <a:pt x="108137" y="5096"/>
                  <a:pt x="143548" y="0"/>
                </a:cubicBezTo>
                <a:cubicBezTo>
                  <a:pt x="210684" y="120582"/>
                  <a:pt x="73160" y="378644"/>
                  <a:pt x="143548" y="588644"/>
                </a:cubicBezTo>
                <a:cubicBezTo>
                  <a:pt x="213936" y="798644"/>
                  <a:pt x="76284" y="1024002"/>
                  <a:pt x="143548" y="1247925"/>
                </a:cubicBezTo>
                <a:cubicBezTo>
                  <a:pt x="210812" y="1471848"/>
                  <a:pt x="98011" y="1578143"/>
                  <a:pt x="143548" y="1765932"/>
                </a:cubicBezTo>
                <a:cubicBezTo>
                  <a:pt x="189085" y="1953721"/>
                  <a:pt x="123514" y="2204085"/>
                  <a:pt x="143548" y="2319257"/>
                </a:cubicBezTo>
                <a:cubicBezTo>
                  <a:pt x="163582" y="2434429"/>
                  <a:pt x="110191" y="2723740"/>
                  <a:pt x="143548" y="2872583"/>
                </a:cubicBezTo>
                <a:cubicBezTo>
                  <a:pt x="176905" y="3021426"/>
                  <a:pt x="74055" y="3237203"/>
                  <a:pt x="143548" y="3531864"/>
                </a:cubicBezTo>
                <a:cubicBezTo>
                  <a:pt x="166811" y="3531037"/>
                  <a:pt x="169362" y="3534945"/>
                  <a:pt x="191397" y="3531864"/>
                </a:cubicBezTo>
                <a:cubicBezTo>
                  <a:pt x="149133" y="3574472"/>
                  <a:pt x="130410" y="3582515"/>
                  <a:pt x="95699" y="3627562"/>
                </a:cubicBezTo>
                <a:cubicBezTo>
                  <a:pt x="44378" y="3596367"/>
                  <a:pt x="31935" y="3562114"/>
                  <a:pt x="0" y="3531864"/>
                </a:cubicBezTo>
                <a:close/>
              </a:path>
              <a:path w="191397" h="3627562" stroke="0" extrusionOk="0">
                <a:moveTo>
                  <a:pt x="0" y="3531864"/>
                </a:moveTo>
                <a:cubicBezTo>
                  <a:pt x="17679" y="3527651"/>
                  <a:pt x="26174" y="3536888"/>
                  <a:pt x="47849" y="3531864"/>
                </a:cubicBezTo>
                <a:cubicBezTo>
                  <a:pt x="10348" y="3405774"/>
                  <a:pt x="69541" y="3268019"/>
                  <a:pt x="47849" y="3013857"/>
                </a:cubicBezTo>
                <a:cubicBezTo>
                  <a:pt x="26157" y="2759695"/>
                  <a:pt x="80203" y="2702183"/>
                  <a:pt x="47849" y="2460532"/>
                </a:cubicBezTo>
                <a:cubicBezTo>
                  <a:pt x="15495" y="2218881"/>
                  <a:pt x="56417" y="2062276"/>
                  <a:pt x="47849" y="1907207"/>
                </a:cubicBezTo>
                <a:cubicBezTo>
                  <a:pt x="39281" y="1752139"/>
                  <a:pt x="88436" y="1584099"/>
                  <a:pt x="47849" y="1424518"/>
                </a:cubicBezTo>
                <a:cubicBezTo>
                  <a:pt x="7262" y="1264937"/>
                  <a:pt x="79130" y="1040179"/>
                  <a:pt x="47849" y="765237"/>
                </a:cubicBezTo>
                <a:cubicBezTo>
                  <a:pt x="16568" y="490295"/>
                  <a:pt x="115615" y="226603"/>
                  <a:pt x="47849" y="0"/>
                </a:cubicBezTo>
                <a:cubicBezTo>
                  <a:pt x="76851" y="-5707"/>
                  <a:pt x="117036" y="7646"/>
                  <a:pt x="143548" y="0"/>
                </a:cubicBezTo>
                <a:cubicBezTo>
                  <a:pt x="146829" y="233607"/>
                  <a:pt x="104726" y="381545"/>
                  <a:pt x="143548" y="482688"/>
                </a:cubicBezTo>
                <a:cubicBezTo>
                  <a:pt x="182370" y="583831"/>
                  <a:pt x="137656" y="779346"/>
                  <a:pt x="143548" y="965376"/>
                </a:cubicBezTo>
                <a:cubicBezTo>
                  <a:pt x="149440" y="1151406"/>
                  <a:pt x="116290" y="1250241"/>
                  <a:pt x="143548" y="1483383"/>
                </a:cubicBezTo>
                <a:cubicBezTo>
                  <a:pt x="170806" y="1716525"/>
                  <a:pt x="143226" y="1840600"/>
                  <a:pt x="143548" y="2036708"/>
                </a:cubicBezTo>
                <a:cubicBezTo>
                  <a:pt x="143870" y="2232817"/>
                  <a:pt x="102661" y="2398595"/>
                  <a:pt x="143548" y="2625352"/>
                </a:cubicBezTo>
                <a:cubicBezTo>
                  <a:pt x="184435" y="2852109"/>
                  <a:pt x="126015" y="3080812"/>
                  <a:pt x="143548" y="3531864"/>
                </a:cubicBezTo>
                <a:cubicBezTo>
                  <a:pt x="160583" y="3528652"/>
                  <a:pt x="178288" y="3536089"/>
                  <a:pt x="191397" y="3531864"/>
                </a:cubicBezTo>
                <a:cubicBezTo>
                  <a:pt x="152987" y="3586867"/>
                  <a:pt x="120945" y="3593305"/>
                  <a:pt x="95699" y="3627562"/>
                </a:cubicBezTo>
                <a:cubicBezTo>
                  <a:pt x="49464" y="3593116"/>
                  <a:pt x="50378" y="3571353"/>
                  <a:pt x="0" y="3531864"/>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0FB57FDB-09F5-49F8-BABC-EE836FC2948B}"/>
              </a:ext>
            </a:extLst>
          </p:cNvPr>
          <p:cNvSpPr/>
          <p:nvPr/>
        </p:nvSpPr>
        <p:spPr>
          <a:xfrm rot="17142098">
            <a:off x="8648638" y="2924485"/>
            <a:ext cx="191397" cy="3907785"/>
          </a:xfrm>
          <a:custGeom>
            <a:avLst/>
            <a:gdLst>
              <a:gd name="connsiteX0" fmla="*/ 0 w 191397"/>
              <a:gd name="connsiteY0" fmla="*/ 3812087 h 3907785"/>
              <a:gd name="connsiteX1" fmla="*/ 47849 w 191397"/>
              <a:gd name="connsiteY1" fmla="*/ 3812087 h 3907785"/>
              <a:gd name="connsiteX2" fmla="*/ 47849 w 191397"/>
              <a:gd name="connsiteY2" fmla="*/ 3191261 h 3907785"/>
              <a:gd name="connsiteX3" fmla="*/ 47849 w 191397"/>
              <a:gd name="connsiteY3" fmla="*/ 2608557 h 3907785"/>
              <a:gd name="connsiteX4" fmla="*/ 47849 w 191397"/>
              <a:gd name="connsiteY4" fmla="*/ 2178335 h 3907785"/>
              <a:gd name="connsiteX5" fmla="*/ 47849 w 191397"/>
              <a:gd name="connsiteY5" fmla="*/ 1633752 h 3907785"/>
              <a:gd name="connsiteX6" fmla="*/ 47849 w 191397"/>
              <a:gd name="connsiteY6" fmla="*/ 1089168 h 3907785"/>
              <a:gd name="connsiteX7" fmla="*/ 47849 w 191397"/>
              <a:gd name="connsiteY7" fmla="*/ 658946 h 3907785"/>
              <a:gd name="connsiteX8" fmla="*/ 47849 w 191397"/>
              <a:gd name="connsiteY8" fmla="*/ 0 h 3907785"/>
              <a:gd name="connsiteX9" fmla="*/ 143548 w 191397"/>
              <a:gd name="connsiteY9" fmla="*/ 0 h 3907785"/>
              <a:gd name="connsiteX10" fmla="*/ 143548 w 191397"/>
              <a:gd name="connsiteY10" fmla="*/ 582705 h 3907785"/>
              <a:gd name="connsiteX11" fmla="*/ 143548 w 191397"/>
              <a:gd name="connsiteY11" fmla="*/ 1089168 h 3907785"/>
              <a:gd name="connsiteX12" fmla="*/ 143548 w 191397"/>
              <a:gd name="connsiteY12" fmla="*/ 1595631 h 3907785"/>
              <a:gd name="connsiteX13" fmla="*/ 143548 w 191397"/>
              <a:gd name="connsiteY13" fmla="*/ 2025852 h 3907785"/>
              <a:gd name="connsiteX14" fmla="*/ 143548 w 191397"/>
              <a:gd name="connsiteY14" fmla="*/ 2646678 h 3907785"/>
              <a:gd name="connsiteX15" fmla="*/ 143548 w 191397"/>
              <a:gd name="connsiteY15" fmla="*/ 3267503 h 3907785"/>
              <a:gd name="connsiteX16" fmla="*/ 143548 w 191397"/>
              <a:gd name="connsiteY16" fmla="*/ 3812087 h 3907785"/>
              <a:gd name="connsiteX17" fmla="*/ 191397 w 191397"/>
              <a:gd name="connsiteY17" fmla="*/ 3812087 h 3907785"/>
              <a:gd name="connsiteX18" fmla="*/ 95699 w 191397"/>
              <a:gd name="connsiteY18" fmla="*/ 3907785 h 3907785"/>
              <a:gd name="connsiteX19" fmla="*/ 0 w 191397"/>
              <a:gd name="connsiteY19" fmla="*/ 3812087 h 390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397" h="3907785" fill="none" extrusionOk="0">
                <a:moveTo>
                  <a:pt x="0" y="3812087"/>
                </a:moveTo>
                <a:cubicBezTo>
                  <a:pt x="17585" y="3810427"/>
                  <a:pt x="35051" y="3815032"/>
                  <a:pt x="47849" y="3812087"/>
                </a:cubicBezTo>
                <a:cubicBezTo>
                  <a:pt x="14040" y="3620458"/>
                  <a:pt x="56259" y="3412942"/>
                  <a:pt x="47849" y="3191261"/>
                </a:cubicBezTo>
                <a:cubicBezTo>
                  <a:pt x="39439" y="2969580"/>
                  <a:pt x="98977" y="2759492"/>
                  <a:pt x="47849" y="2608557"/>
                </a:cubicBezTo>
                <a:cubicBezTo>
                  <a:pt x="-3279" y="2457622"/>
                  <a:pt x="88943" y="2272119"/>
                  <a:pt x="47849" y="2178335"/>
                </a:cubicBezTo>
                <a:cubicBezTo>
                  <a:pt x="6755" y="2084551"/>
                  <a:pt x="95650" y="1743449"/>
                  <a:pt x="47849" y="1633752"/>
                </a:cubicBezTo>
                <a:cubicBezTo>
                  <a:pt x="48" y="1524055"/>
                  <a:pt x="108191" y="1231386"/>
                  <a:pt x="47849" y="1089168"/>
                </a:cubicBezTo>
                <a:cubicBezTo>
                  <a:pt x="-12493" y="946950"/>
                  <a:pt x="90855" y="796116"/>
                  <a:pt x="47849" y="658946"/>
                </a:cubicBezTo>
                <a:cubicBezTo>
                  <a:pt x="4843" y="521776"/>
                  <a:pt x="115005" y="260761"/>
                  <a:pt x="47849" y="0"/>
                </a:cubicBezTo>
                <a:cubicBezTo>
                  <a:pt x="77687" y="-7468"/>
                  <a:pt x="121554" y="5322"/>
                  <a:pt x="143548" y="0"/>
                </a:cubicBezTo>
                <a:cubicBezTo>
                  <a:pt x="149134" y="266472"/>
                  <a:pt x="75255" y="327853"/>
                  <a:pt x="143548" y="582705"/>
                </a:cubicBezTo>
                <a:cubicBezTo>
                  <a:pt x="211841" y="837557"/>
                  <a:pt x="140079" y="964745"/>
                  <a:pt x="143548" y="1089168"/>
                </a:cubicBezTo>
                <a:cubicBezTo>
                  <a:pt x="147017" y="1213591"/>
                  <a:pt x="106216" y="1480065"/>
                  <a:pt x="143548" y="1595631"/>
                </a:cubicBezTo>
                <a:cubicBezTo>
                  <a:pt x="180880" y="1711197"/>
                  <a:pt x="107074" y="1930684"/>
                  <a:pt x="143548" y="2025852"/>
                </a:cubicBezTo>
                <a:cubicBezTo>
                  <a:pt x="180022" y="2121020"/>
                  <a:pt x="100221" y="2386961"/>
                  <a:pt x="143548" y="2646678"/>
                </a:cubicBezTo>
                <a:cubicBezTo>
                  <a:pt x="186875" y="2906395"/>
                  <a:pt x="86787" y="3097383"/>
                  <a:pt x="143548" y="3267503"/>
                </a:cubicBezTo>
                <a:cubicBezTo>
                  <a:pt x="200309" y="3437623"/>
                  <a:pt x="133173" y="3661514"/>
                  <a:pt x="143548" y="3812087"/>
                </a:cubicBezTo>
                <a:cubicBezTo>
                  <a:pt x="163629" y="3808583"/>
                  <a:pt x="172554" y="3816544"/>
                  <a:pt x="191397" y="3812087"/>
                </a:cubicBezTo>
                <a:cubicBezTo>
                  <a:pt x="156441" y="3869794"/>
                  <a:pt x="114947" y="3880258"/>
                  <a:pt x="95699" y="3907785"/>
                </a:cubicBezTo>
                <a:cubicBezTo>
                  <a:pt x="40421" y="3874222"/>
                  <a:pt x="52644" y="3842146"/>
                  <a:pt x="0" y="3812087"/>
                </a:cubicBezTo>
                <a:close/>
              </a:path>
              <a:path w="191397" h="3907785" stroke="0" extrusionOk="0">
                <a:moveTo>
                  <a:pt x="0" y="3812087"/>
                </a:moveTo>
                <a:cubicBezTo>
                  <a:pt x="17679" y="3807874"/>
                  <a:pt x="26174" y="3817111"/>
                  <a:pt x="47849" y="3812087"/>
                </a:cubicBezTo>
                <a:cubicBezTo>
                  <a:pt x="14534" y="3612195"/>
                  <a:pt x="56139" y="3540767"/>
                  <a:pt x="47849" y="3343745"/>
                </a:cubicBezTo>
                <a:cubicBezTo>
                  <a:pt x="39559" y="3146723"/>
                  <a:pt x="77265" y="2998926"/>
                  <a:pt x="47849" y="2837282"/>
                </a:cubicBezTo>
                <a:cubicBezTo>
                  <a:pt x="18433" y="2675638"/>
                  <a:pt x="69880" y="2542897"/>
                  <a:pt x="47849" y="2330819"/>
                </a:cubicBezTo>
                <a:cubicBezTo>
                  <a:pt x="25818" y="2118741"/>
                  <a:pt x="65136" y="1997967"/>
                  <a:pt x="47849" y="1900598"/>
                </a:cubicBezTo>
                <a:cubicBezTo>
                  <a:pt x="30562" y="1803229"/>
                  <a:pt x="49069" y="1431806"/>
                  <a:pt x="47849" y="1279772"/>
                </a:cubicBezTo>
                <a:cubicBezTo>
                  <a:pt x="46629" y="1127738"/>
                  <a:pt x="76145" y="874786"/>
                  <a:pt x="47849" y="773309"/>
                </a:cubicBezTo>
                <a:cubicBezTo>
                  <a:pt x="19553" y="671832"/>
                  <a:pt x="87673" y="158856"/>
                  <a:pt x="47849" y="0"/>
                </a:cubicBezTo>
                <a:cubicBezTo>
                  <a:pt x="81895" y="-10065"/>
                  <a:pt x="113764" y="11476"/>
                  <a:pt x="143548" y="0"/>
                </a:cubicBezTo>
                <a:cubicBezTo>
                  <a:pt x="202360" y="132512"/>
                  <a:pt x="138334" y="398049"/>
                  <a:pt x="143548" y="582705"/>
                </a:cubicBezTo>
                <a:cubicBezTo>
                  <a:pt x="148762" y="767362"/>
                  <a:pt x="140253" y="955003"/>
                  <a:pt x="143548" y="1051047"/>
                </a:cubicBezTo>
                <a:cubicBezTo>
                  <a:pt x="146843" y="1147091"/>
                  <a:pt x="95328" y="1363877"/>
                  <a:pt x="143548" y="1557510"/>
                </a:cubicBezTo>
                <a:cubicBezTo>
                  <a:pt x="191768" y="1751143"/>
                  <a:pt x="98898" y="1852234"/>
                  <a:pt x="143548" y="2102094"/>
                </a:cubicBezTo>
                <a:cubicBezTo>
                  <a:pt x="188198" y="2351954"/>
                  <a:pt x="110103" y="2476013"/>
                  <a:pt x="143548" y="2570436"/>
                </a:cubicBezTo>
                <a:cubicBezTo>
                  <a:pt x="176993" y="2664859"/>
                  <a:pt x="136100" y="2880134"/>
                  <a:pt x="143548" y="3153141"/>
                </a:cubicBezTo>
                <a:cubicBezTo>
                  <a:pt x="150996" y="3426148"/>
                  <a:pt x="107812" y="3603087"/>
                  <a:pt x="143548" y="3812087"/>
                </a:cubicBezTo>
                <a:cubicBezTo>
                  <a:pt x="158559" y="3808711"/>
                  <a:pt x="169877" y="3815253"/>
                  <a:pt x="191397" y="3812087"/>
                </a:cubicBezTo>
                <a:cubicBezTo>
                  <a:pt x="180726" y="3841685"/>
                  <a:pt x="120041" y="3880745"/>
                  <a:pt x="95699" y="3907785"/>
                </a:cubicBezTo>
                <a:cubicBezTo>
                  <a:pt x="63330" y="3888347"/>
                  <a:pt x="54943" y="3851832"/>
                  <a:pt x="0" y="3812087"/>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BEBBF7F-1994-4B4E-BDBE-D95C01EADCB8}"/>
              </a:ext>
            </a:extLst>
          </p:cNvPr>
          <p:cNvSpPr/>
          <p:nvPr/>
        </p:nvSpPr>
        <p:spPr>
          <a:xfrm>
            <a:off x="759930" y="5539883"/>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Prostacyclin</a:t>
            </a:r>
          </a:p>
        </p:txBody>
      </p:sp>
      <p:sp>
        <p:nvSpPr>
          <p:cNvPr id="20" name="Rectangle: Rounded Corners 19">
            <a:extLst>
              <a:ext uri="{FF2B5EF4-FFF2-40B4-BE49-F238E27FC236}">
                <a16:creationId xmlns:a16="http://schemas.microsoft.com/office/drawing/2014/main" id="{774B4DF9-CFE6-4D03-B225-54D384255973}"/>
              </a:ext>
            </a:extLst>
          </p:cNvPr>
          <p:cNvSpPr/>
          <p:nvPr/>
        </p:nvSpPr>
        <p:spPr>
          <a:xfrm>
            <a:off x="2974404" y="5538118"/>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Thromboxane A</a:t>
            </a:r>
            <a:r>
              <a:rPr lang="en-US" baseline="-25000" dirty="0">
                <a:latin typeface="Ink Free" panose="03080402000500000000" pitchFamily="66" charset="0"/>
              </a:rPr>
              <a:t>2</a:t>
            </a:r>
          </a:p>
        </p:txBody>
      </p:sp>
      <p:sp>
        <p:nvSpPr>
          <p:cNvPr id="21" name="Rectangle: Rounded Corners 20">
            <a:extLst>
              <a:ext uri="{FF2B5EF4-FFF2-40B4-BE49-F238E27FC236}">
                <a16:creationId xmlns:a16="http://schemas.microsoft.com/office/drawing/2014/main" id="{53A0B311-08BA-4229-8760-0628C062DBF6}"/>
              </a:ext>
            </a:extLst>
          </p:cNvPr>
          <p:cNvSpPr/>
          <p:nvPr/>
        </p:nvSpPr>
        <p:spPr>
          <a:xfrm>
            <a:off x="5179762"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D</a:t>
            </a:r>
            <a:r>
              <a:rPr lang="en-US" baseline="-25000" dirty="0">
                <a:latin typeface="Ink Free" panose="03080402000500000000" pitchFamily="66" charset="0"/>
              </a:rPr>
              <a:t>2</a:t>
            </a:r>
          </a:p>
        </p:txBody>
      </p:sp>
      <p:sp>
        <p:nvSpPr>
          <p:cNvPr id="22" name="Rectangle: Rounded Corners 21">
            <a:extLst>
              <a:ext uri="{FF2B5EF4-FFF2-40B4-BE49-F238E27FC236}">
                <a16:creationId xmlns:a16="http://schemas.microsoft.com/office/drawing/2014/main" id="{4A99618E-4D83-4121-8785-DA33B426CEAF}"/>
              </a:ext>
            </a:extLst>
          </p:cNvPr>
          <p:cNvSpPr/>
          <p:nvPr/>
        </p:nvSpPr>
        <p:spPr>
          <a:xfrm>
            <a:off x="7387918"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E</a:t>
            </a:r>
            <a:r>
              <a:rPr lang="en-US" baseline="-25000" dirty="0">
                <a:latin typeface="Ink Free" panose="03080402000500000000" pitchFamily="66" charset="0"/>
              </a:rPr>
              <a:t>2</a:t>
            </a:r>
          </a:p>
        </p:txBody>
      </p:sp>
      <p:sp>
        <p:nvSpPr>
          <p:cNvPr id="23" name="Rectangle: Rounded Corners 22">
            <a:extLst>
              <a:ext uri="{FF2B5EF4-FFF2-40B4-BE49-F238E27FC236}">
                <a16:creationId xmlns:a16="http://schemas.microsoft.com/office/drawing/2014/main" id="{B803D957-B343-4CEA-B225-3659206D6B59}"/>
              </a:ext>
            </a:extLst>
          </p:cNvPr>
          <p:cNvSpPr/>
          <p:nvPr/>
        </p:nvSpPr>
        <p:spPr>
          <a:xfrm>
            <a:off x="9593057"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F</a:t>
            </a:r>
            <a:r>
              <a:rPr lang="en-US" baseline="-25000" dirty="0">
                <a:latin typeface="Ink Free" panose="03080402000500000000" pitchFamily="66" charset="0"/>
              </a:rPr>
              <a:t>2</a:t>
            </a:r>
            <a:r>
              <a:rPr lang="en-US" baseline="-25000" dirty="0">
                <a:latin typeface="Ink Free" panose="03080402000500000000" pitchFamily="66" charset="0"/>
                <a:sym typeface="Symbol" panose="05050102010706020507" pitchFamily="18" charset="2"/>
              </a:rPr>
              <a:t></a:t>
            </a:r>
            <a:endParaRPr lang="en-US" baseline="-25000" dirty="0">
              <a:latin typeface="Ink Free" panose="03080402000500000000" pitchFamily="66" charset="0"/>
            </a:endParaRPr>
          </a:p>
        </p:txBody>
      </p:sp>
      <p:sp>
        <p:nvSpPr>
          <p:cNvPr id="25" name="Oval 24">
            <a:extLst>
              <a:ext uri="{FF2B5EF4-FFF2-40B4-BE49-F238E27FC236}">
                <a16:creationId xmlns:a16="http://schemas.microsoft.com/office/drawing/2014/main" id="{AAE4703A-9824-4B79-BC4C-A2CFE635F0CD}"/>
              </a:ext>
            </a:extLst>
          </p:cNvPr>
          <p:cNvSpPr/>
          <p:nvPr/>
        </p:nvSpPr>
        <p:spPr>
          <a:xfrm>
            <a:off x="-739140" y="726738"/>
            <a:ext cx="13670280" cy="13670280"/>
          </a:xfrm>
          <a:custGeom>
            <a:avLst/>
            <a:gdLst>
              <a:gd name="connsiteX0" fmla="*/ 0 w 13670280"/>
              <a:gd name="connsiteY0" fmla="*/ 6835140 h 13670280"/>
              <a:gd name="connsiteX1" fmla="*/ 6835140 w 13670280"/>
              <a:gd name="connsiteY1" fmla="*/ 0 h 13670280"/>
              <a:gd name="connsiteX2" fmla="*/ 13670280 w 13670280"/>
              <a:gd name="connsiteY2" fmla="*/ 6835140 h 13670280"/>
              <a:gd name="connsiteX3" fmla="*/ 6835140 w 13670280"/>
              <a:gd name="connsiteY3" fmla="*/ 13670280 h 13670280"/>
              <a:gd name="connsiteX4" fmla="*/ 0 w 13670280"/>
              <a:gd name="connsiteY4" fmla="*/ 6835140 h 1367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0280" h="13670280" extrusionOk="0">
                <a:moveTo>
                  <a:pt x="0" y="6835140"/>
                </a:moveTo>
                <a:cubicBezTo>
                  <a:pt x="17747" y="2926705"/>
                  <a:pt x="3348396" y="232157"/>
                  <a:pt x="6835140" y="0"/>
                </a:cubicBezTo>
                <a:cubicBezTo>
                  <a:pt x="9822603" y="-297747"/>
                  <a:pt x="13927714" y="2157553"/>
                  <a:pt x="13670280" y="6835140"/>
                </a:cubicBezTo>
                <a:cubicBezTo>
                  <a:pt x="14225064" y="10243384"/>
                  <a:pt x="10395443" y="14217211"/>
                  <a:pt x="6835140" y="13670280"/>
                </a:cubicBezTo>
                <a:cubicBezTo>
                  <a:pt x="2898551" y="14201151"/>
                  <a:pt x="399985" y="10258271"/>
                  <a:pt x="0" y="6835140"/>
                </a:cubicBezTo>
                <a:close/>
              </a:path>
            </a:pathLst>
          </a:custGeom>
          <a:noFill/>
          <a:ln w="152400">
            <a:solidFill>
              <a:schemeClr val="tx1"/>
            </a:solidFill>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0E13783-F049-4290-8340-7083605C15DD}"/>
              </a:ext>
            </a:extLst>
          </p:cNvPr>
          <p:cNvSpPr txBox="1"/>
          <p:nvPr/>
        </p:nvSpPr>
        <p:spPr>
          <a:xfrm rot="2053712">
            <a:off x="9246156" y="1548209"/>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Extracellular</a:t>
            </a:r>
          </a:p>
        </p:txBody>
      </p:sp>
      <p:sp>
        <p:nvSpPr>
          <p:cNvPr id="27" name="TextBox 26">
            <a:extLst>
              <a:ext uri="{FF2B5EF4-FFF2-40B4-BE49-F238E27FC236}">
                <a16:creationId xmlns:a16="http://schemas.microsoft.com/office/drawing/2014/main" id="{819B9720-2D71-4899-8139-E3225A13B75A}"/>
              </a:ext>
            </a:extLst>
          </p:cNvPr>
          <p:cNvSpPr txBox="1"/>
          <p:nvPr/>
        </p:nvSpPr>
        <p:spPr>
          <a:xfrm rot="2125257">
            <a:off x="8940375" y="2142908"/>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Intracellular</a:t>
            </a:r>
          </a:p>
        </p:txBody>
      </p:sp>
      <p:sp>
        <p:nvSpPr>
          <p:cNvPr id="24" name="Rectangle: Rounded Corners 23">
            <a:extLst>
              <a:ext uri="{FF2B5EF4-FFF2-40B4-BE49-F238E27FC236}">
                <a16:creationId xmlns:a16="http://schemas.microsoft.com/office/drawing/2014/main" id="{D290DFB1-84D0-4DAC-8A60-A7CF4552BC66}"/>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45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2000"/>
                            </p:stCondLst>
                            <p:childTnLst>
                              <p:par>
                                <p:cTn id="16" presetID="22" presetClass="entr" presetSubtype="1"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3500"/>
                            </p:stCondLst>
                            <p:childTnLst>
                              <p:par>
                                <p:cTn id="20" presetID="22" presetClass="entr" presetSubtype="1"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0"/>
                            </p:stCondLst>
                            <p:childTnLst>
                              <p:par>
                                <p:cTn id="24" presetID="22" presetClass="entr" presetSubtype="1" fill="hold" grpId="0" nodeType="afterEffect">
                                  <p:stCondLst>
                                    <p:cond delay="100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grpId="0" nodeType="withEffect">
                                  <p:stCondLst>
                                    <p:cond delay="100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1" fill="hold" grpId="0" nodeType="with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6500"/>
                            </p:stCondLst>
                            <p:childTnLst>
                              <p:par>
                                <p:cTn id="40" presetID="22" presetClass="entr" presetSubtype="1" fill="hold" grpId="0" nodeType="after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par>
                                <p:cTn id="49" presetID="22" presetClass="entr" presetSubtype="1" fill="hold" grpId="0" nodeType="withEffect">
                                  <p:stCondLst>
                                    <p:cond delay="100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par>
                                <p:cTn id="52" presetID="22" presetClass="entr" presetSubtype="1" fill="hold" grpId="0" nodeType="withEffect">
                                  <p:stCondLst>
                                    <p:cond delay="100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2" grpId="0" animBg="1"/>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09270B3-A7DA-4B19-9573-0C43529294BE}"/>
              </a:ext>
            </a:extLst>
          </p:cNvPr>
          <p:cNvSpPr/>
          <p:nvPr/>
        </p:nvSpPr>
        <p:spPr>
          <a:xfrm>
            <a:off x="-739140" y="726738"/>
            <a:ext cx="13670280" cy="13670280"/>
          </a:xfrm>
          <a:custGeom>
            <a:avLst/>
            <a:gdLst>
              <a:gd name="connsiteX0" fmla="*/ 0 w 13670280"/>
              <a:gd name="connsiteY0" fmla="*/ 6835140 h 13670280"/>
              <a:gd name="connsiteX1" fmla="*/ 6835140 w 13670280"/>
              <a:gd name="connsiteY1" fmla="*/ 0 h 13670280"/>
              <a:gd name="connsiteX2" fmla="*/ 13670280 w 13670280"/>
              <a:gd name="connsiteY2" fmla="*/ 6835140 h 13670280"/>
              <a:gd name="connsiteX3" fmla="*/ 6835140 w 13670280"/>
              <a:gd name="connsiteY3" fmla="*/ 13670280 h 13670280"/>
              <a:gd name="connsiteX4" fmla="*/ 0 w 13670280"/>
              <a:gd name="connsiteY4" fmla="*/ 6835140 h 1367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0280" h="13670280" extrusionOk="0">
                <a:moveTo>
                  <a:pt x="0" y="6835140"/>
                </a:moveTo>
                <a:cubicBezTo>
                  <a:pt x="17747" y="2926705"/>
                  <a:pt x="3348396" y="232157"/>
                  <a:pt x="6835140" y="0"/>
                </a:cubicBezTo>
                <a:cubicBezTo>
                  <a:pt x="9822603" y="-297747"/>
                  <a:pt x="13927714" y="2157553"/>
                  <a:pt x="13670280" y="6835140"/>
                </a:cubicBezTo>
                <a:cubicBezTo>
                  <a:pt x="14225064" y="10243384"/>
                  <a:pt x="10395443" y="14217211"/>
                  <a:pt x="6835140" y="13670280"/>
                </a:cubicBezTo>
                <a:cubicBezTo>
                  <a:pt x="2898551" y="14201151"/>
                  <a:pt x="399985" y="10258271"/>
                  <a:pt x="0" y="6835140"/>
                </a:cubicBezTo>
                <a:close/>
              </a:path>
            </a:pathLst>
          </a:custGeom>
          <a:noFill/>
          <a:ln w="152400">
            <a:solidFill>
              <a:schemeClr val="tx1"/>
            </a:solidFill>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F3CB22-F436-4D45-9D64-D653941BE96C}"/>
              </a:ext>
            </a:extLst>
          </p:cNvPr>
          <p:cNvSpPr txBox="1"/>
          <p:nvPr/>
        </p:nvSpPr>
        <p:spPr>
          <a:xfrm rot="2053712">
            <a:off x="9246156" y="1548209"/>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Extracellular</a:t>
            </a:r>
          </a:p>
        </p:txBody>
      </p:sp>
      <p:sp>
        <p:nvSpPr>
          <p:cNvPr id="5" name="TextBox 4">
            <a:extLst>
              <a:ext uri="{FF2B5EF4-FFF2-40B4-BE49-F238E27FC236}">
                <a16:creationId xmlns:a16="http://schemas.microsoft.com/office/drawing/2014/main" id="{D8DBFD26-8BAE-4864-A59B-63DCADD1B76D}"/>
              </a:ext>
            </a:extLst>
          </p:cNvPr>
          <p:cNvSpPr txBox="1"/>
          <p:nvPr/>
        </p:nvSpPr>
        <p:spPr>
          <a:xfrm rot="2125257">
            <a:off x="8940375" y="2142908"/>
            <a:ext cx="1793417" cy="369332"/>
          </a:xfrm>
          <a:prstGeom prst="rect">
            <a:avLst/>
          </a:prstGeom>
          <a:noFill/>
        </p:spPr>
        <p:txBody>
          <a:bodyPr wrap="square" rtlCol="0">
            <a:prstTxWarp prst="textArchUp">
              <a:avLst/>
            </a:prstTxWarp>
            <a:spAutoFit/>
          </a:bodyPr>
          <a:lstStyle/>
          <a:p>
            <a:pPr algn="ctr"/>
            <a:r>
              <a:rPr lang="en-US" dirty="0">
                <a:latin typeface="Ink Free" panose="03080402000500000000" pitchFamily="66" charset="0"/>
              </a:rPr>
              <a:t>Intracellular</a:t>
            </a:r>
          </a:p>
        </p:txBody>
      </p:sp>
      <p:sp>
        <p:nvSpPr>
          <p:cNvPr id="6" name="Rectangle: Rounded Corners 5">
            <a:extLst>
              <a:ext uri="{FF2B5EF4-FFF2-40B4-BE49-F238E27FC236}">
                <a16:creationId xmlns:a16="http://schemas.microsoft.com/office/drawing/2014/main" id="{894C8267-0AE4-47D1-9E4F-18024C0492C2}"/>
              </a:ext>
            </a:extLst>
          </p:cNvPr>
          <p:cNvSpPr/>
          <p:nvPr/>
        </p:nvSpPr>
        <p:spPr>
          <a:xfrm>
            <a:off x="5084064" y="1225296"/>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322985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71313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2693" y="67866"/>
                  <a:pt x="55502" y="4150"/>
                  <a:pt x="131609" y="0"/>
                </a:cubicBezTo>
                <a:cubicBezTo>
                  <a:pt x="397729" y="-61456"/>
                  <a:pt x="420343" y="7242"/>
                  <a:pt x="700887" y="0"/>
                </a:cubicBezTo>
                <a:cubicBezTo>
                  <a:pt x="981431" y="-7242"/>
                  <a:pt x="1075724" y="34432"/>
                  <a:pt x="1322985" y="0"/>
                </a:cubicBezTo>
                <a:cubicBezTo>
                  <a:pt x="1570246" y="-34432"/>
                  <a:pt x="1698970" y="36973"/>
                  <a:pt x="1892263" y="0"/>
                </a:cubicBezTo>
                <a:cubicBezTo>
                  <a:pt x="1965250" y="-11993"/>
                  <a:pt x="2008220" y="58177"/>
                  <a:pt x="2023872" y="131609"/>
                </a:cubicBezTo>
                <a:cubicBezTo>
                  <a:pt x="2076452" y="383833"/>
                  <a:pt x="2021183" y="503667"/>
                  <a:pt x="2023872" y="658032"/>
                </a:cubicBezTo>
                <a:cubicBezTo>
                  <a:pt x="2032996" y="725136"/>
                  <a:pt x="1969942" y="786221"/>
                  <a:pt x="1892263" y="789641"/>
                </a:cubicBezTo>
                <a:cubicBezTo>
                  <a:pt x="1708065" y="845428"/>
                  <a:pt x="1584974" y="740937"/>
                  <a:pt x="1358198" y="789641"/>
                </a:cubicBezTo>
                <a:cubicBezTo>
                  <a:pt x="1131423" y="838345"/>
                  <a:pt x="979034" y="753695"/>
                  <a:pt x="771313" y="789641"/>
                </a:cubicBezTo>
                <a:cubicBezTo>
                  <a:pt x="563593" y="825587"/>
                  <a:pt x="401527" y="727585"/>
                  <a:pt x="131609" y="789641"/>
                </a:cubicBezTo>
                <a:cubicBezTo>
                  <a:pt x="58450" y="796138"/>
                  <a:pt x="-6010" y="728610"/>
                  <a:pt x="0" y="658032"/>
                </a:cubicBezTo>
                <a:cubicBezTo>
                  <a:pt x="-2392" y="522558"/>
                  <a:pt x="15268" y="306810"/>
                  <a:pt x="0" y="131609"/>
                </a:cubicBezTo>
                <a:close/>
              </a:path>
              <a:path w="2023872" h="789641" stroke="0" extrusionOk="0">
                <a:moveTo>
                  <a:pt x="0" y="131609"/>
                </a:moveTo>
                <a:cubicBezTo>
                  <a:pt x="3778" y="57618"/>
                  <a:pt x="62991" y="19383"/>
                  <a:pt x="131609" y="0"/>
                </a:cubicBezTo>
                <a:cubicBezTo>
                  <a:pt x="424529" y="-2579"/>
                  <a:pt x="544389" y="3515"/>
                  <a:pt x="718494" y="0"/>
                </a:cubicBezTo>
                <a:cubicBezTo>
                  <a:pt x="892600" y="-3515"/>
                  <a:pt x="1154751" y="33152"/>
                  <a:pt x="1287772" y="0"/>
                </a:cubicBezTo>
                <a:cubicBezTo>
                  <a:pt x="1420793" y="-33152"/>
                  <a:pt x="1653591" y="63345"/>
                  <a:pt x="1892263" y="0"/>
                </a:cubicBezTo>
                <a:cubicBezTo>
                  <a:pt x="1971861" y="-2590"/>
                  <a:pt x="2021659" y="67979"/>
                  <a:pt x="2023872" y="131609"/>
                </a:cubicBezTo>
                <a:cubicBezTo>
                  <a:pt x="2026153" y="387885"/>
                  <a:pt x="2011109" y="456420"/>
                  <a:pt x="2023872" y="658032"/>
                </a:cubicBezTo>
                <a:cubicBezTo>
                  <a:pt x="2022130" y="729772"/>
                  <a:pt x="1964163" y="786645"/>
                  <a:pt x="1892263" y="789641"/>
                </a:cubicBezTo>
                <a:cubicBezTo>
                  <a:pt x="1768473" y="850448"/>
                  <a:pt x="1460037" y="768729"/>
                  <a:pt x="1322985" y="789641"/>
                </a:cubicBezTo>
                <a:cubicBezTo>
                  <a:pt x="1185933" y="810553"/>
                  <a:pt x="1053620" y="769253"/>
                  <a:pt x="788920" y="789641"/>
                </a:cubicBezTo>
                <a:cubicBezTo>
                  <a:pt x="524221" y="810029"/>
                  <a:pt x="281533" y="751163"/>
                  <a:pt x="131609" y="789641"/>
                </a:cubicBezTo>
                <a:cubicBezTo>
                  <a:pt x="66616" y="777251"/>
                  <a:pt x="-13629" y="743240"/>
                  <a:pt x="0" y="658032"/>
                </a:cubicBezTo>
                <a:cubicBezTo>
                  <a:pt x="-40722" y="457415"/>
                  <a:pt x="36874" y="25964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37740421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Arachidonic Acid</a:t>
            </a:r>
          </a:p>
        </p:txBody>
      </p:sp>
      <p:sp>
        <p:nvSpPr>
          <p:cNvPr id="7" name="Rectangle: Rounded Corners 6">
            <a:extLst>
              <a:ext uri="{FF2B5EF4-FFF2-40B4-BE49-F238E27FC236}">
                <a16:creationId xmlns:a16="http://schemas.microsoft.com/office/drawing/2014/main" id="{C17CCBD6-C1AE-429C-86CA-B988E76FE398}"/>
              </a:ext>
            </a:extLst>
          </p:cNvPr>
          <p:cNvSpPr/>
          <p:nvPr/>
        </p:nvSpPr>
        <p:spPr>
          <a:xfrm>
            <a:off x="5084064" y="3429000"/>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Prostaglandins</a:t>
            </a:r>
          </a:p>
        </p:txBody>
      </p:sp>
      <p:sp>
        <p:nvSpPr>
          <p:cNvPr id="8" name="Arrow: Down 7">
            <a:extLst>
              <a:ext uri="{FF2B5EF4-FFF2-40B4-BE49-F238E27FC236}">
                <a16:creationId xmlns:a16="http://schemas.microsoft.com/office/drawing/2014/main" id="{68E79BA9-47C0-4E06-981F-DAA506D39681}"/>
              </a:ext>
            </a:extLst>
          </p:cNvPr>
          <p:cNvSpPr/>
          <p:nvPr/>
        </p:nvSpPr>
        <p:spPr>
          <a:xfrm>
            <a:off x="6004560" y="2221992"/>
            <a:ext cx="191397" cy="1069848"/>
          </a:xfrm>
          <a:custGeom>
            <a:avLst/>
            <a:gdLst>
              <a:gd name="connsiteX0" fmla="*/ 0 w 191397"/>
              <a:gd name="connsiteY0" fmla="*/ 974150 h 1069848"/>
              <a:gd name="connsiteX1" fmla="*/ 47849 w 191397"/>
              <a:gd name="connsiteY1" fmla="*/ 974150 h 1069848"/>
              <a:gd name="connsiteX2" fmla="*/ 47849 w 191397"/>
              <a:gd name="connsiteY2" fmla="*/ 516300 h 1069848"/>
              <a:gd name="connsiteX3" fmla="*/ 47849 w 191397"/>
              <a:gd name="connsiteY3" fmla="*/ 0 h 1069848"/>
              <a:gd name="connsiteX4" fmla="*/ 143548 w 191397"/>
              <a:gd name="connsiteY4" fmla="*/ 0 h 1069848"/>
              <a:gd name="connsiteX5" fmla="*/ 143548 w 191397"/>
              <a:gd name="connsiteY5" fmla="*/ 477334 h 1069848"/>
              <a:gd name="connsiteX6" fmla="*/ 143548 w 191397"/>
              <a:gd name="connsiteY6" fmla="*/ 974150 h 1069848"/>
              <a:gd name="connsiteX7" fmla="*/ 191397 w 191397"/>
              <a:gd name="connsiteY7" fmla="*/ 974150 h 1069848"/>
              <a:gd name="connsiteX8" fmla="*/ 95699 w 191397"/>
              <a:gd name="connsiteY8" fmla="*/ 1069848 h 1069848"/>
              <a:gd name="connsiteX9" fmla="*/ 0 w 191397"/>
              <a:gd name="connsiteY9" fmla="*/ 974150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69848" fill="none" extrusionOk="0">
                <a:moveTo>
                  <a:pt x="0" y="974150"/>
                </a:moveTo>
                <a:cubicBezTo>
                  <a:pt x="12654" y="973121"/>
                  <a:pt x="25392" y="977982"/>
                  <a:pt x="47849" y="974150"/>
                </a:cubicBezTo>
                <a:cubicBezTo>
                  <a:pt x="34446" y="868995"/>
                  <a:pt x="52749" y="736796"/>
                  <a:pt x="47849" y="516300"/>
                </a:cubicBezTo>
                <a:cubicBezTo>
                  <a:pt x="42949" y="295804"/>
                  <a:pt x="78142" y="257193"/>
                  <a:pt x="47849" y="0"/>
                </a:cubicBezTo>
                <a:cubicBezTo>
                  <a:pt x="68173" y="-9232"/>
                  <a:pt x="107729" y="10069"/>
                  <a:pt x="143548" y="0"/>
                </a:cubicBezTo>
                <a:cubicBezTo>
                  <a:pt x="191777" y="142325"/>
                  <a:pt x="103703" y="352831"/>
                  <a:pt x="143548" y="477334"/>
                </a:cubicBezTo>
                <a:cubicBezTo>
                  <a:pt x="183393" y="601837"/>
                  <a:pt x="129458" y="785886"/>
                  <a:pt x="143548" y="974150"/>
                </a:cubicBezTo>
                <a:cubicBezTo>
                  <a:pt x="155752" y="973166"/>
                  <a:pt x="179286" y="978041"/>
                  <a:pt x="191397" y="974150"/>
                </a:cubicBezTo>
                <a:cubicBezTo>
                  <a:pt x="157826" y="1008594"/>
                  <a:pt x="135195" y="1029763"/>
                  <a:pt x="95699" y="1069848"/>
                </a:cubicBezTo>
                <a:cubicBezTo>
                  <a:pt x="66702" y="1053743"/>
                  <a:pt x="50114" y="1010516"/>
                  <a:pt x="0" y="974150"/>
                </a:cubicBezTo>
                <a:close/>
              </a:path>
              <a:path w="191397" h="1069848" stroke="0" extrusionOk="0">
                <a:moveTo>
                  <a:pt x="0" y="974150"/>
                </a:moveTo>
                <a:cubicBezTo>
                  <a:pt x="17679" y="969937"/>
                  <a:pt x="26174" y="979174"/>
                  <a:pt x="47849" y="974150"/>
                </a:cubicBezTo>
                <a:cubicBezTo>
                  <a:pt x="11321" y="755206"/>
                  <a:pt x="92496" y="636134"/>
                  <a:pt x="47849" y="506558"/>
                </a:cubicBezTo>
                <a:cubicBezTo>
                  <a:pt x="3202" y="376982"/>
                  <a:pt x="89465" y="152397"/>
                  <a:pt x="47849" y="0"/>
                </a:cubicBezTo>
                <a:cubicBezTo>
                  <a:pt x="80520" y="-4297"/>
                  <a:pt x="96404" y="1887"/>
                  <a:pt x="143548" y="0"/>
                </a:cubicBezTo>
                <a:cubicBezTo>
                  <a:pt x="168760" y="169878"/>
                  <a:pt x="122367" y="275608"/>
                  <a:pt x="143548" y="496817"/>
                </a:cubicBezTo>
                <a:cubicBezTo>
                  <a:pt x="164729" y="718026"/>
                  <a:pt x="130557" y="744864"/>
                  <a:pt x="143548" y="974150"/>
                </a:cubicBezTo>
                <a:cubicBezTo>
                  <a:pt x="161579" y="972238"/>
                  <a:pt x="168516" y="979569"/>
                  <a:pt x="191397" y="974150"/>
                </a:cubicBezTo>
                <a:cubicBezTo>
                  <a:pt x="156313" y="1014638"/>
                  <a:pt x="131476" y="1026550"/>
                  <a:pt x="95699" y="1069848"/>
                </a:cubicBezTo>
                <a:cubicBezTo>
                  <a:pt x="49678" y="1025049"/>
                  <a:pt x="28965" y="988814"/>
                  <a:pt x="0" y="974150"/>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D3FE63-E993-4F91-AB7D-65CF6758A2BC}"/>
              </a:ext>
            </a:extLst>
          </p:cNvPr>
          <p:cNvSpPr/>
          <p:nvPr/>
        </p:nvSpPr>
        <p:spPr>
          <a:xfrm>
            <a:off x="4507992" y="2135124"/>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8062" y="114893"/>
                  <a:pt x="208816" y="-2650"/>
                  <a:pt x="576072" y="0"/>
                </a:cubicBezTo>
                <a:cubicBezTo>
                  <a:pt x="908403" y="-13516"/>
                  <a:pt x="1178852" y="156870"/>
                  <a:pt x="1152144" y="310896"/>
                </a:cubicBezTo>
                <a:cubicBezTo>
                  <a:pt x="1185420" y="405977"/>
                  <a:pt x="851225" y="616041"/>
                  <a:pt x="576072" y="621792"/>
                </a:cubicBezTo>
                <a:cubicBezTo>
                  <a:pt x="235991" y="612065"/>
                  <a:pt x="23126" y="482434"/>
                  <a:pt x="0" y="310896"/>
                </a:cubicBezTo>
                <a:close/>
              </a:path>
              <a:path w="1152144" h="621792" stroke="0" extrusionOk="0">
                <a:moveTo>
                  <a:pt x="0" y="310896"/>
                </a:moveTo>
                <a:cubicBezTo>
                  <a:pt x="-78122" y="167709"/>
                  <a:pt x="269989" y="5171"/>
                  <a:pt x="576072" y="0"/>
                </a:cubicBezTo>
                <a:cubicBezTo>
                  <a:pt x="905611" y="-28041"/>
                  <a:pt x="1116606" y="124709"/>
                  <a:pt x="1152144" y="310896"/>
                </a:cubicBezTo>
                <a:cubicBezTo>
                  <a:pt x="1153373" y="473675"/>
                  <a:pt x="900730" y="642589"/>
                  <a:pt x="576072" y="621792"/>
                </a:cubicBezTo>
                <a:cubicBezTo>
                  <a:pt x="277121" y="582227"/>
                  <a:pt x="-3929" y="488499"/>
                  <a:pt x="0" y="310896"/>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52349475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COX-1</a:t>
            </a:r>
          </a:p>
        </p:txBody>
      </p:sp>
      <p:sp>
        <p:nvSpPr>
          <p:cNvPr id="10" name="Oval 9">
            <a:extLst>
              <a:ext uri="{FF2B5EF4-FFF2-40B4-BE49-F238E27FC236}">
                <a16:creationId xmlns:a16="http://schemas.microsoft.com/office/drawing/2014/main" id="{8F60992E-25C9-41C5-93BD-334C8E07C4DE}"/>
              </a:ext>
            </a:extLst>
          </p:cNvPr>
          <p:cNvSpPr/>
          <p:nvPr/>
        </p:nvSpPr>
        <p:spPr>
          <a:xfrm>
            <a:off x="4507992" y="2651760"/>
            <a:ext cx="1152144" cy="621792"/>
          </a:xfrm>
          <a:custGeom>
            <a:avLst/>
            <a:gdLst>
              <a:gd name="connsiteX0" fmla="*/ 0 w 1152144"/>
              <a:gd name="connsiteY0" fmla="*/ 310896 h 621792"/>
              <a:gd name="connsiteX1" fmla="*/ 576072 w 1152144"/>
              <a:gd name="connsiteY1" fmla="*/ 0 h 621792"/>
              <a:gd name="connsiteX2" fmla="*/ 1152144 w 1152144"/>
              <a:gd name="connsiteY2" fmla="*/ 310896 h 621792"/>
              <a:gd name="connsiteX3" fmla="*/ 576072 w 1152144"/>
              <a:gd name="connsiteY3" fmla="*/ 621792 h 621792"/>
              <a:gd name="connsiteX4" fmla="*/ 0 w 1152144"/>
              <a:gd name="connsiteY4" fmla="*/ 310896 h 621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44" h="621792" fill="none" extrusionOk="0">
                <a:moveTo>
                  <a:pt x="0" y="310896"/>
                </a:moveTo>
                <a:cubicBezTo>
                  <a:pt x="-10269" y="124387"/>
                  <a:pt x="246517" y="-59084"/>
                  <a:pt x="576072" y="0"/>
                </a:cubicBezTo>
                <a:cubicBezTo>
                  <a:pt x="895758" y="6056"/>
                  <a:pt x="1129704" y="150338"/>
                  <a:pt x="1152144" y="310896"/>
                </a:cubicBezTo>
                <a:cubicBezTo>
                  <a:pt x="1100533" y="521353"/>
                  <a:pt x="927938" y="601654"/>
                  <a:pt x="576072" y="621792"/>
                </a:cubicBezTo>
                <a:cubicBezTo>
                  <a:pt x="227864" y="639129"/>
                  <a:pt x="-1418" y="469875"/>
                  <a:pt x="0" y="310896"/>
                </a:cubicBezTo>
                <a:close/>
              </a:path>
              <a:path w="1152144" h="621792" stroke="0" extrusionOk="0">
                <a:moveTo>
                  <a:pt x="0" y="310896"/>
                </a:moveTo>
                <a:cubicBezTo>
                  <a:pt x="-7060" y="131345"/>
                  <a:pt x="283914" y="21289"/>
                  <a:pt x="576072" y="0"/>
                </a:cubicBezTo>
                <a:cubicBezTo>
                  <a:pt x="888358" y="172"/>
                  <a:pt x="1165327" y="90088"/>
                  <a:pt x="1152144" y="310896"/>
                </a:cubicBezTo>
                <a:cubicBezTo>
                  <a:pt x="1212641" y="455059"/>
                  <a:pt x="951526" y="651217"/>
                  <a:pt x="576072" y="621792"/>
                </a:cubicBezTo>
                <a:cubicBezTo>
                  <a:pt x="284481" y="586659"/>
                  <a:pt x="20522" y="475616"/>
                  <a:pt x="0" y="310896"/>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15162076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COX-2</a:t>
            </a:r>
          </a:p>
        </p:txBody>
      </p:sp>
      <p:sp>
        <p:nvSpPr>
          <p:cNvPr id="16" name="Rectangle 15">
            <a:extLst>
              <a:ext uri="{FF2B5EF4-FFF2-40B4-BE49-F238E27FC236}">
                <a16:creationId xmlns:a16="http://schemas.microsoft.com/office/drawing/2014/main" id="{D9789DD5-2283-4280-99DB-BCA48A677867}"/>
              </a:ext>
            </a:extLst>
          </p:cNvPr>
          <p:cNvSpPr/>
          <p:nvPr/>
        </p:nvSpPr>
        <p:spPr>
          <a:xfrm>
            <a:off x="1771866" y="618956"/>
            <a:ext cx="448943" cy="886968"/>
          </a:xfrm>
          <a:custGeom>
            <a:avLst/>
            <a:gdLst>
              <a:gd name="connsiteX0" fmla="*/ 0 w 448943"/>
              <a:gd name="connsiteY0" fmla="*/ 0 h 886968"/>
              <a:gd name="connsiteX1" fmla="*/ 448943 w 448943"/>
              <a:gd name="connsiteY1" fmla="*/ 0 h 886968"/>
              <a:gd name="connsiteX2" fmla="*/ 448943 w 448943"/>
              <a:gd name="connsiteY2" fmla="*/ 416875 h 886968"/>
              <a:gd name="connsiteX3" fmla="*/ 448943 w 448943"/>
              <a:gd name="connsiteY3" fmla="*/ 886968 h 886968"/>
              <a:gd name="connsiteX4" fmla="*/ 0 w 448943"/>
              <a:gd name="connsiteY4" fmla="*/ 886968 h 886968"/>
              <a:gd name="connsiteX5" fmla="*/ 0 w 448943"/>
              <a:gd name="connsiteY5" fmla="*/ 452354 h 886968"/>
              <a:gd name="connsiteX6" fmla="*/ 0 w 448943"/>
              <a:gd name="connsiteY6" fmla="*/ 0 h 8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943" h="886968" fill="none" extrusionOk="0">
                <a:moveTo>
                  <a:pt x="0" y="0"/>
                </a:moveTo>
                <a:cubicBezTo>
                  <a:pt x="201126" y="-1344"/>
                  <a:pt x="226019" y="41537"/>
                  <a:pt x="448943" y="0"/>
                </a:cubicBezTo>
                <a:cubicBezTo>
                  <a:pt x="453183" y="149045"/>
                  <a:pt x="423088" y="227977"/>
                  <a:pt x="448943" y="416875"/>
                </a:cubicBezTo>
                <a:cubicBezTo>
                  <a:pt x="474798" y="605774"/>
                  <a:pt x="395569" y="729036"/>
                  <a:pt x="448943" y="886968"/>
                </a:cubicBezTo>
                <a:cubicBezTo>
                  <a:pt x="229232" y="899304"/>
                  <a:pt x="107748" y="837759"/>
                  <a:pt x="0" y="886968"/>
                </a:cubicBezTo>
                <a:cubicBezTo>
                  <a:pt x="-4536" y="670979"/>
                  <a:pt x="49239" y="604422"/>
                  <a:pt x="0" y="452354"/>
                </a:cubicBezTo>
                <a:cubicBezTo>
                  <a:pt x="-49239" y="300286"/>
                  <a:pt x="51903" y="101170"/>
                  <a:pt x="0" y="0"/>
                </a:cubicBezTo>
                <a:close/>
              </a:path>
              <a:path w="448943" h="886968" stroke="0" extrusionOk="0">
                <a:moveTo>
                  <a:pt x="0" y="0"/>
                </a:moveTo>
                <a:cubicBezTo>
                  <a:pt x="208474" y="-27875"/>
                  <a:pt x="347869" y="27190"/>
                  <a:pt x="448943" y="0"/>
                </a:cubicBezTo>
                <a:cubicBezTo>
                  <a:pt x="486755" y="200152"/>
                  <a:pt x="401478" y="326400"/>
                  <a:pt x="448943" y="425745"/>
                </a:cubicBezTo>
                <a:cubicBezTo>
                  <a:pt x="496408" y="525090"/>
                  <a:pt x="424924" y="760067"/>
                  <a:pt x="448943" y="886968"/>
                </a:cubicBezTo>
                <a:cubicBezTo>
                  <a:pt x="295863" y="895487"/>
                  <a:pt x="106764" y="855754"/>
                  <a:pt x="0" y="886968"/>
                </a:cubicBezTo>
                <a:cubicBezTo>
                  <a:pt x="-10692" y="722296"/>
                  <a:pt x="468" y="606585"/>
                  <a:pt x="0" y="452354"/>
                </a:cubicBezTo>
                <a:cubicBezTo>
                  <a:pt x="-468" y="298123"/>
                  <a:pt x="25543" y="213836"/>
                  <a:pt x="0" y="0"/>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2062762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4F80E94-1CF3-4078-9659-16F5AE3539A9}"/>
              </a:ext>
            </a:extLst>
          </p:cNvPr>
          <p:cNvSpPr txBox="1"/>
          <p:nvPr/>
        </p:nvSpPr>
        <p:spPr>
          <a:xfrm>
            <a:off x="759930" y="1645605"/>
            <a:ext cx="1753443" cy="369332"/>
          </a:xfrm>
          <a:prstGeom prst="rect">
            <a:avLst/>
          </a:prstGeom>
          <a:noFill/>
        </p:spPr>
        <p:txBody>
          <a:bodyPr wrap="square" rtlCol="0">
            <a:spAutoFit/>
          </a:bodyPr>
          <a:lstStyle/>
          <a:p>
            <a:r>
              <a:rPr lang="en-US" b="1" dirty="0">
                <a:latin typeface="Ink Free" panose="03080402000500000000" pitchFamily="66" charset="0"/>
              </a:rPr>
              <a:t>Acetaminophen</a:t>
            </a:r>
          </a:p>
        </p:txBody>
      </p:sp>
      <p:cxnSp>
        <p:nvCxnSpPr>
          <p:cNvPr id="18" name="Straight Connector 17">
            <a:extLst>
              <a:ext uri="{FF2B5EF4-FFF2-40B4-BE49-F238E27FC236}">
                <a16:creationId xmlns:a16="http://schemas.microsoft.com/office/drawing/2014/main" id="{9ACDB851-D41F-48CB-9628-1C4C3DE335FF}"/>
              </a:ext>
            </a:extLst>
          </p:cNvPr>
          <p:cNvCxnSpPr>
            <a:cxnSpLocks/>
          </p:cNvCxnSpPr>
          <p:nvPr/>
        </p:nvCxnSpPr>
        <p:spPr>
          <a:xfrm flipV="1">
            <a:off x="1483089" y="1412576"/>
            <a:ext cx="186203" cy="285209"/>
          </a:xfrm>
          <a:prstGeom prst="line">
            <a:avLst/>
          </a:prstGeom>
          <a:ln w="38100"/>
        </p:spPr>
        <p:style>
          <a:lnRef idx="1">
            <a:schemeClr val="dk1"/>
          </a:lnRef>
          <a:fillRef idx="0">
            <a:schemeClr val="dk1"/>
          </a:fillRef>
          <a:effectRef idx="0">
            <a:schemeClr val="dk1"/>
          </a:effectRef>
          <a:fontRef idx="minor">
            <a:schemeClr val="tx1"/>
          </a:fontRef>
        </p:style>
      </p:cxnSp>
      <p:sp>
        <p:nvSpPr>
          <p:cNvPr id="25" name="Arrow: Down 24">
            <a:extLst>
              <a:ext uri="{FF2B5EF4-FFF2-40B4-BE49-F238E27FC236}">
                <a16:creationId xmlns:a16="http://schemas.microsoft.com/office/drawing/2014/main" id="{370C2734-6636-454E-A102-5A0C7D67CB5B}"/>
              </a:ext>
            </a:extLst>
          </p:cNvPr>
          <p:cNvSpPr/>
          <p:nvPr/>
        </p:nvSpPr>
        <p:spPr>
          <a:xfrm>
            <a:off x="6000301" y="4374089"/>
            <a:ext cx="191397" cy="1082166"/>
          </a:xfrm>
          <a:custGeom>
            <a:avLst/>
            <a:gdLst>
              <a:gd name="connsiteX0" fmla="*/ 0 w 191397"/>
              <a:gd name="connsiteY0" fmla="*/ 986468 h 1082166"/>
              <a:gd name="connsiteX1" fmla="*/ 47849 w 191397"/>
              <a:gd name="connsiteY1" fmla="*/ 986468 h 1082166"/>
              <a:gd name="connsiteX2" fmla="*/ 47849 w 191397"/>
              <a:gd name="connsiteY2" fmla="*/ 522828 h 1082166"/>
              <a:gd name="connsiteX3" fmla="*/ 47849 w 191397"/>
              <a:gd name="connsiteY3" fmla="*/ 0 h 1082166"/>
              <a:gd name="connsiteX4" fmla="*/ 143548 w 191397"/>
              <a:gd name="connsiteY4" fmla="*/ 0 h 1082166"/>
              <a:gd name="connsiteX5" fmla="*/ 143548 w 191397"/>
              <a:gd name="connsiteY5" fmla="*/ 483369 h 1082166"/>
              <a:gd name="connsiteX6" fmla="*/ 143548 w 191397"/>
              <a:gd name="connsiteY6" fmla="*/ 986468 h 1082166"/>
              <a:gd name="connsiteX7" fmla="*/ 191397 w 191397"/>
              <a:gd name="connsiteY7" fmla="*/ 986468 h 1082166"/>
              <a:gd name="connsiteX8" fmla="*/ 95699 w 191397"/>
              <a:gd name="connsiteY8" fmla="*/ 1082166 h 1082166"/>
              <a:gd name="connsiteX9" fmla="*/ 0 w 191397"/>
              <a:gd name="connsiteY9" fmla="*/ 986468 h 108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97" h="1082166" fill="none" extrusionOk="0">
                <a:moveTo>
                  <a:pt x="0" y="986468"/>
                </a:moveTo>
                <a:cubicBezTo>
                  <a:pt x="12654" y="985439"/>
                  <a:pt x="25392" y="990300"/>
                  <a:pt x="47849" y="986468"/>
                </a:cubicBezTo>
                <a:cubicBezTo>
                  <a:pt x="27599" y="889787"/>
                  <a:pt x="77668" y="732895"/>
                  <a:pt x="47849" y="522828"/>
                </a:cubicBezTo>
                <a:cubicBezTo>
                  <a:pt x="18030" y="312761"/>
                  <a:pt x="108098" y="166099"/>
                  <a:pt x="47849" y="0"/>
                </a:cubicBezTo>
                <a:cubicBezTo>
                  <a:pt x="68173" y="-9232"/>
                  <a:pt x="107729" y="10069"/>
                  <a:pt x="143548" y="0"/>
                </a:cubicBezTo>
                <a:cubicBezTo>
                  <a:pt x="195376" y="188951"/>
                  <a:pt x="89741" y="275927"/>
                  <a:pt x="143548" y="483369"/>
                </a:cubicBezTo>
                <a:cubicBezTo>
                  <a:pt x="197355" y="690811"/>
                  <a:pt x="123189" y="756422"/>
                  <a:pt x="143548" y="986468"/>
                </a:cubicBezTo>
                <a:cubicBezTo>
                  <a:pt x="155752" y="985484"/>
                  <a:pt x="179286" y="990359"/>
                  <a:pt x="191397" y="986468"/>
                </a:cubicBezTo>
                <a:cubicBezTo>
                  <a:pt x="157826" y="1020912"/>
                  <a:pt x="135195" y="1042081"/>
                  <a:pt x="95699" y="1082166"/>
                </a:cubicBezTo>
                <a:cubicBezTo>
                  <a:pt x="66702" y="1066061"/>
                  <a:pt x="50114" y="1022834"/>
                  <a:pt x="0" y="986468"/>
                </a:cubicBezTo>
                <a:close/>
              </a:path>
              <a:path w="191397" h="1082166" stroke="0" extrusionOk="0">
                <a:moveTo>
                  <a:pt x="0" y="986468"/>
                </a:moveTo>
                <a:cubicBezTo>
                  <a:pt x="17679" y="982255"/>
                  <a:pt x="26174" y="991492"/>
                  <a:pt x="47849" y="986468"/>
                </a:cubicBezTo>
                <a:cubicBezTo>
                  <a:pt x="37464" y="794603"/>
                  <a:pt x="58324" y="743939"/>
                  <a:pt x="47849" y="512963"/>
                </a:cubicBezTo>
                <a:cubicBezTo>
                  <a:pt x="37374" y="281987"/>
                  <a:pt x="76906" y="118917"/>
                  <a:pt x="47849" y="0"/>
                </a:cubicBezTo>
                <a:cubicBezTo>
                  <a:pt x="80520" y="-4297"/>
                  <a:pt x="96404" y="1887"/>
                  <a:pt x="143548" y="0"/>
                </a:cubicBezTo>
                <a:cubicBezTo>
                  <a:pt x="193085" y="166552"/>
                  <a:pt x="85107" y="349401"/>
                  <a:pt x="143548" y="503099"/>
                </a:cubicBezTo>
                <a:cubicBezTo>
                  <a:pt x="201989" y="656797"/>
                  <a:pt x="103163" y="818387"/>
                  <a:pt x="143548" y="986468"/>
                </a:cubicBezTo>
                <a:cubicBezTo>
                  <a:pt x="161579" y="984556"/>
                  <a:pt x="168516" y="991887"/>
                  <a:pt x="191397" y="986468"/>
                </a:cubicBezTo>
                <a:cubicBezTo>
                  <a:pt x="156313" y="1026956"/>
                  <a:pt x="131476" y="1038868"/>
                  <a:pt x="95699" y="1082166"/>
                </a:cubicBezTo>
                <a:cubicBezTo>
                  <a:pt x="49678" y="1037367"/>
                  <a:pt x="28965" y="1001132"/>
                  <a:pt x="0" y="986468"/>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8241000D-AA5F-4CBE-A6F0-B9EE1EFE132E}"/>
              </a:ext>
            </a:extLst>
          </p:cNvPr>
          <p:cNvSpPr/>
          <p:nvPr/>
        </p:nvSpPr>
        <p:spPr>
          <a:xfrm rot="3510934">
            <a:off x="4767705" y="3905160"/>
            <a:ext cx="191397" cy="2024008"/>
          </a:xfrm>
          <a:custGeom>
            <a:avLst/>
            <a:gdLst>
              <a:gd name="connsiteX0" fmla="*/ 0 w 191397"/>
              <a:gd name="connsiteY0" fmla="*/ 1928310 h 2024008"/>
              <a:gd name="connsiteX1" fmla="*/ 47849 w 191397"/>
              <a:gd name="connsiteY1" fmla="*/ 1928310 h 2024008"/>
              <a:gd name="connsiteX2" fmla="*/ 47849 w 191397"/>
              <a:gd name="connsiteY2" fmla="*/ 1484799 h 2024008"/>
              <a:gd name="connsiteX3" fmla="*/ 47849 w 191397"/>
              <a:gd name="connsiteY3" fmla="*/ 1041287 h 2024008"/>
              <a:gd name="connsiteX4" fmla="*/ 47849 w 191397"/>
              <a:gd name="connsiteY4" fmla="*/ 520644 h 2024008"/>
              <a:gd name="connsiteX5" fmla="*/ 47849 w 191397"/>
              <a:gd name="connsiteY5" fmla="*/ 0 h 2024008"/>
              <a:gd name="connsiteX6" fmla="*/ 143548 w 191397"/>
              <a:gd name="connsiteY6" fmla="*/ 0 h 2024008"/>
              <a:gd name="connsiteX7" fmla="*/ 143548 w 191397"/>
              <a:gd name="connsiteY7" fmla="*/ 482078 h 2024008"/>
              <a:gd name="connsiteX8" fmla="*/ 143548 w 191397"/>
              <a:gd name="connsiteY8" fmla="*/ 944872 h 2024008"/>
              <a:gd name="connsiteX9" fmla="*/ 143548 w 191397"/>
              <a:gd name="connsiteY9" fmla="*/ 1465516 h 2024008"/>
              <a:gd name="connsiteX10" fmla="*/ 143548 w 191397"/>
              <a:gd name="connsiteY10" fmla="*/ 1928310 h 2024008"/>
              <a:gd name="connsiteX11" fmla="*/ 191397 w 191397"/>
              <a:gd name="connsiteY11" fmla="*/ 1928310 h 2024008"/>
              <a:gd name="connsiteX12" fmla="*/ 95699 w 191397"/>
              <a:gd name="connsiteY12" fmla="*/ 2024008 h 2024008"/>
              <a:gd name="connsiteX13" fmla="*/ 0 w 191397"/>
              <a:gd name="connsiteY13" fmla="*/ 1928310 h 20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24008" fill="none" extrusionOk="0">
                <a:moveTo>
                  <a:pt x="0" y="1928310"/>
                </a:moveTo>
                <a:cubicBezTo>
                  <a:pt x="14190" y="1923360"/>
                  <a:pt x="31369" y="1932899"/>
                  <a:pt x="47849" y="1928310"/>
                </a:cubicBezTo>
                <a:cubicBezTo>
                  <a:pt x="25521" y="1790838"/>
                  <a:pt x="82724" y="1670718"/>
                  <a:pt x="47849" y="1484799"/>
                </a:cubicBezTo>
                <a:cubicBezTo>
                  <a:pt x="12974" y="1298880"/>
                  <a:pt x="69869" y="1235842"/>
                  <a:pt x="47849" y="1041287"/>
                </a:cubicBezTo>
                <a:cubicBezTo>
                  <a:pt x="25829" y="846732"/>
                  <a:pt x="70803" y="686764"/>
                  <a:pt x="47849" y="520644"/>
                </a:cubicBezTo>
                <a:cubicBezTo>
                  <a:pt x="24895" y="354524"/>
                  <a:pt x="110261" y="167256"/>
                  <a:pt x="47849" y="0"/>
                </a:cubicBezTo>
                <a:cubicBezTo>
                  <a:pt x="79614" y="-4501"/>
                  <a:pt x="124130" y="244"/>
                  <a:pt x="143548" y="0"/>
                </a:cubicBezTo>
                <a:cubicBezTo>
                  <a:pt x="197673" y="138747"/>
                  <a:pt x="130860" y="253489"/>
                  <a:pt x="143548" y="482078"/>
                </a:cubicBezTo>
                <a:cubicBezTo>
                  <a:pt x="156236" y="710667"/>
                  <a:pt x="131033" y="831807"/>
                  <a:pt x="143548" y="944872"/>
                </a:cubicBezTo>
                <a:cubicBezTo>
                  <a:pt x="156063" y="1057937"/>
                  <a:pt x="88669" y="1247481"/>
                  <a:pt x="143548" y="1465516"/>
                </a:cubicBezTo>
                <a:cubicBezTo>
                  <a:pt x="198427" y="1683551"/>
                  <a:pt x="111122" y="1756430"/>
                  <a:pt x="143548" y="1928310"/>
                </a:cubicBezTo>
                <a:cubicBezTo>
                  <a:pt x="157191" y="1923883"/>
                  <a:pt x="173281" y="1929958"/>
                  <a:pt x="191397" y="1928310"/>
                </a:cubicBezTo>
                <a:cubicBezTo>
                  <a:pt x="163276" y="1961153"/>
                  <a:pt x="118538" y="1988452"/>
                  <a:pt x="95699" y="2024008"/>
                </a:cubicBezTo>
                <a:cubicBezTo>
                  <a:pt x="55071" y="1988705"/>
                  <a:pt x="47664" y="1973246"/>
                  <a:pt x="0" y="1928310"/>
                </a:cubicBezTo>
                <a:close/>
              </a:path>
              <a:path w="191397" h="2024008" stroke="0" extrusionOk="0">
                <a:moveTo>
                  <a:pt x="0" y="1928310"/>
                </a:moveTo>
                <a:cubicBezTo>
                  <a:pt x="17679" y="1924097"/>
                  <a:pt x="26174" y="1933334"/>
                  <a:pt x="47849" y="1928310"/>
                </a:cubicBezTo>
                <a:cubicBezTo>
                  <a:pt x="-584" y="1790658"/>
                  <a:pt x="84943" y="1632982"/>
                  <a:pt x="47849" y="1484799"/>
                </a:cubicBezTo>
                <a:cubicBezTo>
                  <a:pt x="10755" y="1336616"/>
                  <a:pt x="85596" y="1178938"/>
                  <a:pt x="47849" y="1022004"/>
                </a:cubicBezTo>
                <a:cubicBezTo>
                  <a:pt x="10102" y="865071"/>
                  <a:pt x="64887" y="712459"/>
                  <a:pt x="47849" y="559210"/>
                </a:cubicBezTo>
                <a:cubicBezTo>
                  <a:pt x="30811" y="405961"/>
                  <a:pt x="60742" y="144184"/>
                  <a:pt x="47849" y="0"/>
                </a:cubicBezTo>
                <a:cubicBezTo>
                  <a:pt x="79988" y="-5062"/>
                  <a:pt x="101596" y="8680"/>
                  <a:pt x="143548" y="0"/>
                </a:cubicBezTo>
                <a:cubicBezTo>
                  <a:pt x="193877" y="194452"/>
                  <a:pt x="126950" y="306603"/>
                  <a:pt x="143548" y="424228"/>
                </a:cubicBezTo>
                <a:cubicBezTo>
                  <a:pt x="160146" y="541853"/>
                  <a:pt x="117860" y="715569"/>
                  <a:pt x="143548" y="887023"/>
                </a:cubicBezTo>
                <a:cubicBezTo>
                  <a:pt x="169236" y="1058478"/>
                  <a:pt x="142680" y="1201410"/>
                  <a:pt x="143548" y="1311251"/>
                </a:cubicBezTo>
                <a:cubicBezTo>
                  <a:pt x="144416" y="1421092"/>
                  <a:pt x="87612" y="1737451"/>
                  <a:pt x="143548" y="1928310"/>
                </a:cubicBezTo>
                <a:cubicBezTo>
                  <a:pt x="161594" y="1925155"/>
                  <a:pt x="168728" y="1928492"/>
                  <a:pt x="191397" y="1928310"/>
                </a:cubicBezTo>
                <a:cubicBezTo>
                  <a:pt x="165258" y="1975112"/>
                  <a:pt x="108913" y="1996256"/>
                  <a:pt x="95699" y="2024008"/>
                </a:cubicBezTo>
                <a:cubicBezTo>
                  <a:pt x="47424" y="1984974"/>
                  <a:pt x="40226" y="1963139"/>
                  <a:pt x="0" y="1928310"/>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BEC9195A-0E63-4B79-B7AB-2C4C9A517CF4}"/>
              </a:ext>
            </a:extLst>
          </p:cNvPr>
          <p:cNvSpPr/>
          <p:nvPr/>
        </p:nvSpPr>
        <p:spPr>
          <a:xfrm rot="18056912">
            <a:off x="7336916" y="3869205"/>
            <a:ext cx="191397" cy="2089495"/>
          </a:xfrm>
          <a:custGeom>
            <a:avLst/>
            <a:gdLst>
              <a:gd name="connsiteX0" fmla="*/ 0 w 191397"/>
              <a:gd name="connsiteY0" fmla="*/ 1993797 h 2089495"/>
              <a:gd name="connsiteX1" fmla="*/ 47849 w 191397"/>
              <a:gd name="connsiteY1" fmla="*/ 1993797 h 2089495"/>
              <a:gd name="connsiteX2" fmla="*/ 47849 w 191397"/>
              <a:gd name="connsiteY2" fmla="*/ 1535224 h 2089495"/>
              <a:gd name="connsiteX3" fmla="*/ 47849 w 191397"/>
              <a:gd name="connsiteY3" fmla="*/ 1076650 h 2089495"/>
              <a:gd name="connsiteX4" fmla="*/ 47849 w 191397"/>
              <a:gd name="connsiteY4" fmla="*/ 538325 h 2089495"/>
              <a:gd name="connsiteX5" fmla="*/ 47849 w 191397"/>
              <a:gd name="connsiteY5" fmla="*/ 0 h 2089495"/>
              <a:gd name="connsiteX6" fmla="*/ 143548 w 191397"/>
              <a:gd name="connsiteY6" fmla="*/ 0 h 2089495"/>
              <a:gd name="connsiteX7" fmla="*/ 143548 w 191397"/>
              <a:gd name="connsiteY7" fmla="*/ 498449 h 2089495"/>
              <a:gd name="connsiteX8" fmla="*/ 143548 w 191397"/>
              <a:gd name="connsiteY8" fmla="*/ 976961 h 2089495"/>
              <a:gd name="connsiteX9" fmla="*/ 143548 w 191397"/>
              <a:gd name="connsiteY9" fmla="*/ 1515286 h 2089495"/>
              <a:gd name="connsiteX10" fmla="*/ 143548 w 191397"/>
              <a:gd name="connsiteY10" fmla="*/ 1993797 h 2089495"/>
              <a:gd name="connsiteX11" fmla="*/ 191397 w 191397"/>
              <a:gd name="connsiteY11" fmla="*/ 1993797 h 2089495"/>
              <a:gd name="connsiteX12" fmla="*/ 95699 w 191397"/>
              <a:gd name="connsiteY12" fmla="*/ 2089495 h 2089495"/>
              <a:gd name="connsiteX13" fmla="*/ 0 w 191397"/>
              <a:gd name="connsiteY13" fmla="*/ 1993797 h 208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97" h="2089495" fill="none" extrusionOk="0">
                <a:moveTo>
                  <a:pt x="0" y="1993797"/>
                </a:moveTo>
                <a:cubicBezTo>
                  <a:pt x="14190" y="1988847"/>
                  <a:pt x="31369" y="1998386"/>
                  <a:pt x="47849" y="1993797"/>
                </a:cubicBezTo>
                <a:cubicBezTo>
                  <a:pt x="-4861" y="1809417"/>
                  <a:pt x="84611" y="1720144"/>
                  <a:pt x="47849" y="1535224"/>
                </a:cubicBezTo>
                <a:cubicBezTo>
                  <a:pt x="11087" y="1350304"/>
                  <a:pt x="84347" y="1239944"/>
                  <a:pt x="47849" y="1076650"/>
                </a:cubicBezTo>
                <a:cubicBezTo>
                  <a:pt x="11351" y="913356"/>
                  <a:pt x="100928" y="701398"/>
                  <a:pt x="47849" y="538325"/>
                </a:cubicBezTo>
                <a:cubicBezTo>
                  <a:pt x="-5230" y="375252"/>
                  <a:pt x="77630" y="244426"/>
                  <a:pt x="47849" y="0"/>
                </a:cubicBezTo>
                <a:cubicBezTo>
                  <a:pt x="79614" y="-4501"/>
                  <a:pt x="124130" y="244"/>
                  <a:pt x="143548" y="0"/>
                </a:cubicBezTo>
                <a:cubicBezTo>
                  <a:pt x="160682" y="195653"/>
                  <a:pt x="109962" y="304042"/>
                  <a:pt x="143548" y="498449"/>
                </a:cubicBezTo>
                <a:cubicBezTo>
                  <a:pt x="177134" y="692856"/>
                  <a:pt x="124169" y="808364"/>
                  <a:pt x="143548" y="976961"/>
                </a:cubicBezTo>
                <a:cubicBezTo>
                  <a:pt x="162927" y="1145558"/>
                  <a:pt x="136696" y="1278127"/>
                  <a:pt x="143548" y="1515286"/>
                </a:cubicBezTo>
                <a:cubicBezTo>
                  <a:pt x="150400" y="1752445"/>
                  <a:pt x="88046" y="1796535"/>
                  <a:pt x="143548" y="1993797"/>
                </a:cubicBezTo>
                <a:cubicBezTo>
                  <a:pt x="157191" y="1989370"/>
                  <a:pt x="173281" y="1995445"/>
                  <a:pt x="191397" y="1993797"/>
                </a:cubicBezTo>
                <a:cubicBezTo>
                  <a:pt x="163276" y="2026640"/>
                  <a:pt x="118538" y="2053939"/>
                  <a:pt x="95699" y="2089495"/>
                </a:cubicBezTo>
                <a:cubicBezTo>
                  <a:pt x="55071" y="2054192"/>
                  <a:pt x="47664" y="2038733"/>
                  <a:pt x="0" y="1993797"/>
                </a:cubicBezTo>
                <a:close/>
              </a:path>
              <a:path w="191397" h="2089495" stroke="0" extrusionOk="0">
                <a:moveTo>
                  <a:pt x="0" y="1993797"/>
                </a:moveTo>
                <a:cubicBezTo>
                  <a:pt x="17679" y="1989584"/>
                  <a:pt x="26174" y="1998821"/>
                  <a:pt x="47849" y="1993797"/>
                </a:cubicBezTo>
                <a:cubicBezTo>
                  <a:pt x="10348" y="1879868"/>
                  <a:pt x="100105" y="1648551"/>
                  <a:pt x="47849" y="1535224"/>
                </a:cubicBezTo>
                <a:cubicBezTo>
                  <a:pt x="-4407" y="1421897"/>
                  <a:pt x="74586" y="1164480"/>
                  <a:pt x="47849" y="1056712"/>
                </a:cubicBezTo>
                <a:cubicBezTo>
                  <a:pt x="21112" y="948944"/>
                  <a:pt x="85970" y="723727"/>
                  <a:pt x="47849" y="578201"/>
                </a:cubicBezTo>
                <a:cubicBezTo>
                  <a:pt x="9728" y="432675"/>
                  <a:pt x="74054" y="129454"/>
                  <a:pt x="47849" y="0"/>
                </a:cubicBezTo>
                <a:cubicBezTo>
                  <a:pt x="79988" y="-5062"/>
                  <a:pt x="101596" y="8680"/>
                  <a:pt x="143548" y="0"/>
                </a:cubicBezTo>
                <a:cubicBezTo>
                  <a:pt x="173629" y="111743"/>
                  <a:pt x="97693" y="324168"/>
                  <a:pt x="143548" y="438635"/>
                </a:cubicBezTo>
                <a:cubicBezTo>
                  <a:pt x="189403" y="553102"/>
                  <a:pt x="127473" y="806219"/>
                  <a:pt x="143548" y="917147"/>
                </a:cubicBezTo>
                <a:cubicBezTo>
                  <a:pt x="159623" y="1028075"/>
                  <a:pt x="130376" y="1180215"/>
                  <a:pt x="143548" y="1355782"/>
                </a:cubicBezTo>
                <a:cubicBezTo>
                  <a:pt x="156720" y="1531349"/>
                  <a:pt x="131861" y="1827011"/>
                  <a:pt x="143548" y="1993797"/>
                </a:cubicBezTo>
                <a:cubicBezTo>
                  <a:pt x="161594" y="1990642"/>
                  <a:pt x="168728" y="1993979"/>
                  <a:pt x="191397" y="1993797"/>
                </a:cubicBezTo>
                <a:cubicBezTo>
                  <a:pt x="165258" y="2040599"/>
                  <a:pt x="108913" y="2061743"/>
                  <a:pt x="95699" y="2089495"/>
                </a:cubicBezTo>
                <a:cubicBezTo>
                  <a:pt x="47424" y="2050461"/>
                  <a:pt x="40226" y="2028626"/>
                  <a:pt x="0" y="1993797"/>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4D068790-30FE-4E31-A3F2-E68C689B6BC3}"/>
              </a:ext>
            </a:extLst>
          </p:cNvPr>
          <p:cNvSpPr/>
          <p:nvPr/>
        </p:nvSpPr>
        <p:spPr>
          <a:xfrm rot="4406567">
            <a:off x="3493002" y="3075214"/>
            <a:ext cx="191397" cy="3627562"/>
          </a:xfrm>
          <a:custGeom>
            <a:avLst/>
            <a:gdLst>
              <a:gd name="connsiteX0" fmla="*/ 0 w 191397"/>
              <a:gd name="connsiteY0" fmla="*/ 3531864 h 3627562"/>
              <a:gd name="connsiteX1" fmla="*/ 47849 w 191397"/>
              <a:gd name="connsiteY1" fmla="*/ 3531864 h 3627562"/>
              <a:gd name="connsiteX2" fmla="*/ 47849 w 191397"/>
              <a:gd name="connsiteY2" fmla="*/ 2978539 h 3627562"/>
              <a:gd name="connsiteX3" fmla="*/ 47849 w 191397"/>
              <a:gd name="connsiteY3" fmla="*/ 2389895 h 3627562"/>
              <a:gd name="connsiteX4" fmla="*/ 47849 w 191397"/>
              <a:gd name="connsiteY4" fmla="*/ 1730613 h 3627562"/>
              <a:gd name="connsiteX5" fmla="*/ 47849 w 191397"/>
              <a:gd name="connsiteY5" fmla="*/ 1106651 h 3627562"/>
              <a:gd name="connsiteX6" fmla="*/ 47849 w 191397"/>
              <a:gd name="connsiteY6" fmla="*/ 623963 h 3627562"/>
              <a:gd name="connsiteX7" fmla="*/ 47849 w 191397"/>
              <a:gd name="connsiteY7" fmla="*/ 0 h 3627562"/>
              <a:gd name="connsiteX8" fmla="*/ 143548 w 191397"/>
              <a:gd name="connsiteY8" fmla="*/ 0 h 3627562"/>
              <a:gd name="connsiteX9" fmla="*/ 143548 w 191397"/>
              <a:gd name="connsiteY9" fmla="*/ 588644 h 3627562"/>
              <a:gd name="connsiteX10" fmla="*/ 143548 w 191397"/>
              <a:gd name="connsiteY10" fmla="*/ 1247925 h 3627562"/>
              <a:gd name="connsiteX11" fmla="*/ 143548 w 191397"/>
              <a:gd name="connsiteY11" fmla="*/ 1765932 h 3627562"/>
              <a:gd name="connsiteX12" fmla="*/ 143548 w 191397"/>
              <a:gd name="connsiteY12" fmla="*/ 2319257 h 3627562"/>
              <a:gd name="connsiteX13" fmla="*/ 143548 w 191397"/>
              <a:gd name="connsiteY13" fmla="*/ 2872583 h 3627562"/>
              <a:gd name="connsiteX14" fmla="*/ 143548 w 191397"/>
              <a:gd name="connsiteY14" fmla="*/ 3531864 h 3627562"/>
              <a:gd name="connsiteX15" fmla="*/ 191397 w 191397"/>
              <a:gd name="connsiteY15" fmla="*/ 3531864 h 3627562"/>
              <a:gd name="connsiteX16" fmla="*/ 95699 w 191397"/>
              <a:gd name="connsiteY16" fmla="*/ 3627562 h 3627562"/>
              <a:gd name="connsiteX17" fmla="*/ 0 w 191397"/>
              <a:gd name="connsiteY17" fmla="*/ 3531864 h 36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397" h="3627562" fill="none" extrusionOk="0">
                <a:moveTo>
                  <a:pt x="0" y="3531864"/>
                </a:moveTo>
                <a:cubicBezTo>
                  <a:pt x="11012" y="3530273"/>
                  <a:pt x="26559" y="3536622"/>
                  <a:pt x="47849" y="3531864"/>
                </a:cubicBezTo>
                <a:cubicBezTo>
                  <a:pt x="38210" y="3372501"/>
                  <a:pt x="51670" y="3215937"/>
                  <a:pt x="47849" y="2978539"/>
                </a:cubicBezTo>
                <a:cubicBezTo>
                  <a:pt x="44028" y="2741141"/>
                  <a:pt x="98441" y="2608465"/>
                  <a:pt x="47849" y="2389895"/>
                </a:cubicBezTo>
                <a:cubicBezTo>
                  <a:pt x="-2743" y="2171325"/>
                  <a:pt x="62176" y="2001311"/>
                  <a:pt x="47849" y="1730613"/>
                </a:cubicBezTo>
                <a:cubicBezTo>
                  <a:pt x="33522" y="1459915"/>
                  <a:pt x="108072" y="1406445"/>
                  <a:pt x="47849" y="1106651"/>
                </a:cubicBezTo>
                <a:cubicBezTo>
                  <a:pt x="-12374" y="806857"/>
                  <a:pt x="90229" y="793995"/>
                  <a:pt x="47849" y="623963"/>
                </a:cubicBezTo>
                <a:cubicBezTo>
                  <a:pt x="5469" y="453931"/>
                  <a:pt x="92367" y="138525"/>
                  <a:pt x="47849" y="0"/>
                </a:cubicBezTo>
                <a:cubicBezTo>
                  <a:pt x="70902" y="-5829"/>
                  <a:pt x="108137" y="5096"/>
                  <a:pt x="143548" y="0"/>
                </a:cubicBezTo>
                <a:cubicBezTo>
                  <a:pt x="210684" y="120582"/>
                  <a:pt x="73160" y="378644"/>
                  <a:pt x="143548" y="588644"/>
                </a:cubicBezTo>
                <a:cubicBezTo>
                  <a:pt x="213936" y="798644"/>
                  <a:pt x="76284" y="1024002"/>
                  <a:pt x="143548" y="1247925"/>
                </a:cubicBezTo>
                <a:cubicBezTo>
                  <a:pt x="210812" y="1471848"/>
                  <a:pt x="98011" y="1578143"/>
                  <a:pt x="143548" y="1765932"/>
                </a:cubicBezTo>
                <a:cubicBezTo>
                  <a:pt x="189085" y="1953721"/>
                  <a:pt x="123514" y="2204085"/>
                  <a:pt x="143548" y="2319257"/>
                </a:cubicBezTo>
                <a:cubicBezTo>
                  <a:pt x="163582" y="2434429"/>
                  <a:pt x="110191" y="2723740"/>
                  <a:pt x="143548" y="2872583"/>
                </a:cubicBezTo>
                <a:cubicBezTo>
                  <a:pt x="176905" y="3021426"/>
                  <a:pt x="74055" y="3237203"/>
                  <a:pt x="143548" y="3531864"/>
                </a:cubicBezTo>
                <a:cubicBezTo>
                  <a:pt x="166811" y="3531037"/>
                  <a:pt x="169362" y="3534945"/>
                  <a:pt x="191397" y="3531864"/>
                </a:cubicBezTo>
                <a:cubicBezTo>
                  <a:pt x="149133" y="3574472"/>
                  <a:pt x="130410" y="3582515"/>
                  <a:pt x="95699" y="3627562"/>
                </a:cubicBezTo>
                <a:cubicBezTo>
                  <a:pt x="44378" y="3596367"/>
                  <a:pt x="31935" y="3562114"/>
                  <a:pt x="0" y="3531864"/>
                </a:cubicBezTo>
                <a:close/>
              </a:path>
              <a:path w="191397" h="3627562" stroke="0" extrusionOk="0">
                <a:moveTo>
                  <a:pt x="0" y="3531864"/>
                </a:moveTo>
                <a:cubicBezTo>
                  <a:pt x="17679" y="3527651"/>
                  <a:pt x="26174" y="3536888"/>
                  <a:pt x="47849" y="3531864"/>
                </a:cubicBezTo>
                <a:cubicBezTo>
                  <a:pt x="10348" y="3405774"/>
                  <a:pt x="69541" y="3268019"/>
                  <a:pt x="47849" y="3013857"/>
                </a:cubicBezTo>
                <a:cubicBezTo>
                  <a:pt x="26157" y="2759695"/>
                  <a:pt x="80203" y="2702183"/>
                  <a:pt x="47849" y="2460532"/>
                </a:cubicBezTo>
                <a:cubicBezTo>
                  <a:pt x="15495" y="2218881"/>
                  <a:pt x="56417" y="2062276"/>
                  <a:pt x="47849" y="1907207"/>
                </a:cubicBezTo>
                <a:cubicBezTo>
                  <a:pt x="39281" y="1752139"/>
                  <a:pt x="88436" y="1584099"/>
                  <a:pt x="47849" y="1424518"/>
                </a:cubicBezTo>
                <a:cubicBezTo>
                  <a:pt x="7262" y="1264937"/>
                  <a:pt x="79130" y="1040179"/>
                  <a:pt x="47849" y="765237"/>
                </a:cubicBezTo>
                <a:cubicBezTo>
                  <a:pt x="16568" y="490295"/>
                  <a:pt x="115615" y="226603"/>
                  <a:pt x="47849" y="0"/>
                </a:cubicBezTo>
                <a:cubicBezTo>
                  <a:pt x="76851" y="-5707"/>
                  <a:pt x="117036" y="7646"/>
                  <a:pt x="143548" y="0"/>
                </a:cubicBezTo>
                <a:cubicBezTo>
                  <a:pt x="146829" y="233607"/>
                  <a:pt x="104726" y="381545"/>
                  <a:pt x="143548" y="482688"/>
                </a:cubicBezTo>
                <a:cubicBezTo>
                  <a:pt x="182370" y="583831"/>
                  <a:pt x="137656" y="779346"/>
                  <a:pt x="143548" y="965376"/>
                </a:cubicBezTo>
                <a:cubicBezTo>
                  <a:pt x="149440" y="1151406"/>
                  <a:pt x="116290" y="1250241"/>
                  <a:pt x="143548" y="1483383"/>
                </a:cubicBezTo>
                <a:cubicBezTo>
                  <a:pt x="170806" y="1716525"/>
                  <a:pt x="143226" y="1840600"/>
                  <a:pt x="143548" y="2036708"/>
                </a:cubicBezTo>
                <a:cubicBezTo>
                  <a:pt x="143870" y="2232817"/>
                  <a:pt x="102661" y="2398595"/>
                  <a:pt x="143548" y="2625352"/>
                </a:cubicBezTo>
                <a:cubicBezTo>
                  <a:pt x="184435" y="2852109"/>
                  <a:pt x="126015" y="3080812"/>
                  <a:pt x="143548" y="3531864"/>
                </a:cubicBezTo>
                <a:cubicBezTo>
                  <a:pt x="160583" y="3528652"/>
                  <a:pt x="178288" y="3536089"/>
                  <a:pt x="191397" y="3531864"/>
                </a:cubicBezTo>
                <a:cubicBezTo>
                  <a:pt x="152987" y="3586867"/>
                  <a:pt x="120945" y="3593305"/>
                  <a:pt x="95699" y="3627562"/>
                </a:cubicBezTo>
                <a:cubicBezTo>
                  <a:pt x="49464" y="3593116"/>
                  <a:pt x="50378" y="3571353"/>
                  <a:pt x="0" y="3531864"/>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0000C77F-5F5F-477D-9F6A-361E30B446F7}"/>
              </a:ext>
            </a:extLst>
          </p:cNvPr>
          <p:cNvSpPr/>
          <p:nvPr/>
        </p:nvSpPr>
        <p:spPr>
          <a:xfrm rot="17142098">
            <a:off x="8648638" y="2924485"/>
            <a:ext cx="191397" cy="3907785"/>
          </a:xfrm>
          <a:custGeom>
            <a:avLst/>
            <a:gdLst>
              <a:gd name="connsiteX0" fmla="*/ 0 w 191397"/>
              <a:gd name="connsiteY0" fmla="*/ 3812087 h 3907785"/>
              <a:gd name="connsiteX1" fmla="*/ 47849 w 191397"/>
              <a:gd name="connsiteY1" fmla="*/ 3812087 h 3907785"/>
              <a:gd name="connsiteX2" fmla="*/ 47849 w 191397"/>
              <a:gd name="connsiteY2" fmla="*/ 3191261 h 3907785"/>
              <a:gd name="connsiteX3" fmla="*/ 47849 w 191397"/>
              <a:gd name="connsiteY3" fmla="*/ 2608557 h 3907785"/>
              <a:gd name="connsiteX4" fmla="*/ 47849 w 191397"/>
              <a:gd name="connsiteY4" fmla="*/ 2178335 h 3907785"/>
              <a:gd name="connsiteX5" fmla="*/ 47849 w 191397"/>
              <a:gd name="connsiteY5" fmla="*/ 1633752 h 3907785"/>
              <a:gd name="connsiteX6" fmla="*/ 47849 w 191397"/>
              <a:gd name="connsiteY6" fmla="*/ 1089168 h 3907785"/>
              <a:gd name="connsiteX7" fmla="*/ 47849 w 191397"/>
              <a:gd name="connsiteY7" fmla="*/ 658946 h 3907785"/>
              <a:gd name="connsiteX8" fmla="*/ 47849 w 191397"/>
              <a:gd name="connsiteY8" fmla="*/ 0 h 3907785"/>
              <a:gd name="connsiteX9" fmla="*/ 143548 w 191397"/>
              <a:gd name="connsiteY9" fmla="*/ 0 h 3907785"/>
              <a:gd name="connsiteX10" fmla="*/ 143548 w 191397"/>
              <a:gd name="connsiteY10" fmla="*/ 582705 h 3907785"/>
              <a:gd name="connsiteX11" fmla="*/ 143548 w 191397"/>
              <a:gd name="connsiteY11" fmla="*/ 1089168 h 3907785"/>
              <a:gd name="connsiteX12" fmla="*/ 143548 w 191397"/>
              <a:gd name="connsiteY12" fmla="*/ 1595631 h 3907785"/>
              <a:gd name="connsiteX13" fmla="*/ 143548 w 191397"/>
              <a:gd name="connsiteY13" fmla="*/ 2025852 h 3907785"/>
              <a:gd name="connsiteX14" fmla="*/ 143548 w 191397"/>
              <a:gd name="connsiteY14" fmla="*/ 2646678 h 3907785"/>
              <a:gd name="connsiteX15" fmla="*/ 143548 w 191397"/>
              <a:gd name="connsiteY15" fmla="*/ 3267503 h 3907785"/>
              <a:gd name="connsiteX16" fmla="*/ 143548 w 191397"/>
              <a:gd name="connsiteY16" fmla="*/ 3812087 h 3907785"/>
              <a:gd name="connsiteX17" fmla="*/ 191397 w 191397"/>
              <a:gd name="connsiteY17" fmla="*/ 3812087 h 3907785"/>
              <a:gd name="connsiteX18" fmla="*/ 95699 w 191397"/>
              <a:gd name="connsiteY18" fmla="*/ 3907785 h 3907785"/>
              <a:gd name="connsiteX19" fmla="*/ 0 w 191397"/>
              <a:gd name="connsiteY19" fmla="*/ 3812087 h 390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397" h="3907785" fill="none" extrusionOk="0">
                <a:moveTo>
                  <a:pt x="0" y="3812087"/>
                </a:moveTo>
                <a:cubicBezTo>
                  <a:pt x="17585" y="3810427"/>
                  <a:pt x="35051" y="3815032"/>
                  <a:pt x="47849" y="3812087"/>
                </a:cubicBezTo>
                <a:cubicBezTo>
                  <a:pt x="14040" y="3620458"/>
                  <a:pt x="56259" y="3412942"/>
                  <a:pt x="47849" y="3191261"/>
                </a:cubicBezTo>
                <a:cubicBezTo>
                  <a:pt x="39439" y="2969580"/>
                  <a:pt x="98977" y="2759492"/>
                  <a:pt x="47849" y="2608557"/>
                </a:cubicBezTo>
                <a:cubicBezTo>
                  <a:pt x="-3279" y="2457622"/>
                  <a:pt x="88943" y="2272119"/>
                  <a:pt x="47849" y="2178335"/>
                </a:cubicBezTo>
                <a:cubicBezTo>
                  <a:pt x="6755" y="2084551"/>
                  <a:pt x="95650" y="1743449"/>
                  <a:pt x="47849" y="1633752"/>
                </a:cubicBezTo>
                <a:cubicBezTo>
                  <a:pt x="48" y="1524055"/>
                  <a:pt x="108191" y="1231386"/>
                  <a:pt x="47849" y="1089168"/>
                </a:cubicBezTo>
                <a:cubicBezTo>
                  <a:pt x="-12493" y="946950"/>
                  <a:pt x="90855" y="796116"/>
                  <a:pt x="47849" y="658946"/>
                </a:cubicBezTo>
                <a:cubicBezTo>
                  <a:pt x="4843" y="521776"/>
                  <a:pt x="115005" y="260761"/>
                  <a:pt x="47849" y="0"/>
                </a:cubicBezTo>
                <a:cubicBezTo>
                  <a:pt x="77687" y="-7468"/>
                  <a:pt x="121554" y="5322"/>
                  <a:pt x="143548" y="0"/>
                </a:cubicBezTo>
                <a:cubicBezTo>
                  <a:pt x="149134" y="266472"/>
                  <a:pt x="75255" y="327853"/>
                  <a:pt x="143548" y="582705"/>
                </a:cubicBezTo>
                <a:cubicBezTo>
                  <a:pt x="211841" y="837557"/>
                  <a:pt x="140079" y="964745"/>
                  <a:pt x="143548" y="1089168"/>
                </a:cubicBezTo>
                <a:cubicBezTo>
                  <a:pt x="147017" y="1213591"/>
                  <a:pt x="106216" y="1480065"/>
                  <a:pt x="143548" y="1595631"/>
                </a:cubicBezTo>
                <a:cubicBezTo>
                  <a:pt x="180880" y="1711197"/>
                  <a:pt x="107074" y="1930684"/>
                  <a:pt x="143548" y="2025852"/>
                </a:cubicBezTo>
                <a:cubicBezTo>
                  <a:pt x="180022" y="2121020"/>
                  <a:pt x="100221" y="2386961"/>
                  <a:pt x="143548" y="2646678"/>
                </a:cubicBezTo>
                <a:cubicBezTo>
                  <a:pt x="186875" y="2906395"/>
                  <a:pt x="86787" y="3097383"/>
                  <a:pt x="143548" y="3267503"/>
                </a:cubicBezTo>
                <a:cubicBezTo>
                  <a:pt x="200309" y="3437623"/>
                  <a:pt x="133173" y="3661514"/>
                  <a:pt x="143548" y="3812087"/>
                </a:cubicBezTo>
                <a:cubicBezTo>
                  <a:pt x="163629" y="3808583"/>
                  <a:pt x="172554" y="3816544"/>
                  <a:pt x="191397" y="3812087"/>
                </a:cubicBezTo>
                <a:cubicBezTo>
                  <a:pt x="156441" y="3869794"/>
                  <a:pt x="114947" y="3880258"/>
                  <a:pt x="95699" y="3907785"/>
                </a:cubicBezTo>
                <a:cubicBezTo>
                  <a:pt x="40421" y="3874222"/>
                  <a:pt x="52644" y="3842146"/>
                  <a:pt x="0" y="3812087"/>
                </a:cubicBezTo>
                <a:close/>
              </a:path>
              <a:path w="191397" h="3907785" stroke="0" extrusionOk="0">
                <a:moveTo>
                  <a:pt x="0" y="3812087"/>
                </a:moveTo>
                <a:cubicBezTo>
                  <a:pt x="17679" y="3807874"/>
                  <a:pt x="26174" y="3817111"/>
                  <a:pt x="47849" y="3812087"/>
                </a:cubicBezTo>
                <a:cubicBezTo>
                  <a:pt x="14534" y="3612195"/>
                  <a:pt x="56139" y="3540767"/>
                  <a:pt x="47849" y="3343745"/>
                </a:cubicBezTo>
                <a:cubicBezTo>
                  <a:pt x="39559" y="3146723"/>
                  <a:pt x="77265" y="2998926"/>
                  <a:pt x="47849" y="2837282"/>
                </a:cubicBezTo>
                <a:cubicBezTo>
                  <a:pt x="18433" y="2675638"/>
                  <a:pt x="69880" y="2542897"/>
                  <a:pt x="47849" y="2330819"/>
                </a:cubicBezTo>
                <a:cubicBezTo>
                  <a:pt x="25818" y="2118741"/>
                  <a:pt x="65136" y="1997967"/>
                  <a:pt x="47849" y="1900598"/>
                </a:cubicBezTo>
                <a:cubicBezTo>
                  <a:pt x="30562" y="1803229"/>
                  <a:pt x="49069" y="1431806"/>
                  <a:pt x="47849" y="1279772"/>
                </a:cubicBezTo>
                <a:cubicBezTo>
                  <a:pt x="46629" y="1127738"/>
                  <a:pt x="76145" y="874786"/>
                  <a:pt x="47849" y="773309"/>
                </a:cubicBezTo>
                <a:cubicBezTo>
                  <a:pt x="19553" y="671832"/>
                  <a:pt x="87673" y="158856"/>
                  <a:pt x="47849" y="0"/>
                </a:cubicBezTo>
                <a:cubicBezTo>
                  <a:pt x="81895" y="-10065"/>
                  <a:pt x="113764" y="11476"/>
                  <a:pt x="143548" y="0"/>
                </a:cubicBezTo>
                <a:cubicBezTo>
                  <a:pt x="202360" y="132512"/>
                  <a:pt x="138334" y="398049"/>
                  <a:pt x="143548" y="582705"/>
                </a:cubicBezTo>
                <a:cubicBezTo>
                  <a:pt x="148762" y="767362"/>
                  <a:pt x="140253" y="955003"/>
                  <a:pt x="143548" y="1051047"/>
                </a:cubicBezTo>
                <a:cubicBezTo>
                  <a:pt x="146843" y="1147091"/>
                  <a:pt x="95328" y="1363877"/>
                  <a:pt x="143548" y="1557510"/>
                </a:cubicBezTo>
                <a:cubicBezTo>
                  <a:pt x="191768" y="1751143"/>
                  <a:pt x="98898" y="1852234"/>
                  <a:pt x="143548" y="2102094"/>
                </a:cubicBezTo>
                <a:cubicBezTo>
                  <a:pt x="188198" y="2351954"/>
                  <a:pt x="110103" y="2476013"/>
                  <a:pt x="143548" y="2570436"/>
                </a:cubicBezTo>
                <a:cubicBezTo>
                  <a:pt x="176993" y="2664859"/>
                  <a:pt x="136100" y="2880134"/>
                  <a:pt x="143548" y="3153141"/>
                </a:cubicBezTo>
                <a:cubicBezTo>
                  <a:pt x="150996" y="3426148"/>
                  <a:pt x="107812" y="3603087"/>
                  <a:pt x="143548" y="3812087"/>
                </a:cubicBezTo>
                <a:cubicBezTo>
                  <a:pt x="158559" y="3808711"/>
                  <a:pt x="169877" y="3815253"/>
                  <a:pt x="191397" y="3812087"/>
                </a:cubicBezTo>
                <a:cubicBezTo>
                  <a:pt x="180726" y="3841685"/>
                  <a:pt x="120041" y="3880745"/>
                  <a:pt x="95699" y="3907785"/>
                </a:cubicBezTo>
                <a:cubicBezTo>
                  <a:pt x="63330" y="3888347"/>
                  <a:pt x="54943" y="3851832"/>
                  <a:pt x="0" y="3812087"/>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2509327966">
                  <a:prstGeom prst="down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0A675173-2666-4F34-ACAF-4F8584FC4175}"/>
              </a:ext>
            </a:extLst>
          </p:cNvPr>
          <p:cNvSpPr/>
          <p:nvPr/>
        </p:nvSpPr>
        <p:spPr>
          <a:xfrm>
            <a:off x="759930" y="5539883"/>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Prostacyclin</a:t>
            </a:r>
          </a:p>
        </p:txBody>
      </p:sp>
      <p:sp>
        <p:nvSpPr>
          <p:cNvPr id="36" name="Rectangle: Rounded Corners 35">
            <a:extLst>
              <a:ext uri="{FF2B5EF4-FFF2-40B4-BE49-F238E27FC236}">
                <a16:creationId xmlns:a16="http://schemas.microsoft.com/office/drawing/2014/main" id="{EB2E684C-0BDD-4E0C-A9C8-5792D029573C}"/>
              </a:ext>
            </a:extLst>
          </p:cNvPr>
          <p:cNvSpPr/>
          <p:nvPr/>
        </p:nvSpPr>
        <p:spPr>
          <a:xfrm>
            <a:off x="2974404" y="5538118"/>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Thromboxane A</a:t>
            </a:r>
            <a:r>
              <a:rPr lang="en-US" baseline="-25000" dirty="0">
                <a:latin typeface="Ink Free" panose="03080402000500000000" pitchFamily="66" charset="0"/>
              </a:rPr>
              <a:t>2</a:t>
            </a:r>
          </a:p>
        </p:txBody>
      </p:sp>
      <p:sp>
        <p:nvSpPr>
          <p:cNvPr id="37" name="Rectangle: Rounded Corners 36">
            <a:extLst>
              <a:ext uri="{FF2B5EF4-FFF2-40B4-BE49-F238E27FC236}">
                <a16:creationId xmlns:a16="http://schemas.microsoft.com/office/drawing/2014/main" id="{BC0BB7E4-878A-4788-81E0-AF31C5A36487}"/>
              </a:ext>
            </a:extLst>
          </p:cNvPr>
          <p:cNvSpPr/>
          <p:nvPr/>
        </p:nvSpPr>
        <p:spPr>
          <a:xfrm>
            <a:off x="5179762"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D</a:t>
            </a:r>
            <a:r>
              <a:rPr lang="en-US" baseline="-25000" dirty="0">
                <a:latin typeface="Ink Free" panose="03080402000500000000" pitchFamily="66" charset="0"/>
              </a:rPr>
              <a:t>2</a:t>
            </a:r>
          </a:p>
        </p:txBody>
      </p:sp>
      <p:sp>
        <p:nvSpPr>
          <p:cNvPr id="38" name="Rectangle: Rounded Corners 37">
            <a:extLst>
              <a:ext uri="{FF2B5EF4-FFF2-40B4-BE49-F238E27FC236}">
                <a16:creationId xmlns:a16="http://schemas.microsoft.com/office/drawing/2014/main" id="{157ACCC3-0EE8-4772-A4C2-18298B78F639}"/>
              </a:ext>
            </a:extLst>
          </p:cNvPr>
          <p:cNvSpPr/>
          <p:nvPr/>
        </p:nvSpPr>
        <p:spPr>
          <a:xfrm>
            <a:off x="7387918"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E</a:t>
            </a:r>
            <a:r>
              <a:rPr lang="en-US" baseline="-25000" dirty="0">
                <a:latin typeface="Ink Free" panose="03080402000500000000" pitchFamily="66" charset="0"/>
              </a:rPr>
              <a:t>2</a:t>
            </a:r>
          </a:p>
        </p:txBody>
      </p:sp>
      <p:sp>
        <p:nvSpPr>
          <p:cNvPr id="39" name="Rectangle: Rounded Corners 38">
            <a:extLst>
              <a:ext uri="{FF2B5EF4-FFF2-40B4-BE49-F238E27FC236}">
                <a16:creationId xmlns:a16="http://schemas.microsoft.com/office/drawing/2014/main" id="{535F8432-E5A3-47C8-815B-1203D49111DD}"/>
              </a:ext>
            </a:extLst>
          </p:cNvPr>
          <p:cNvSpPr/>
          <p:nvPr/>
        </p:nvSpPr>
        <p:spPr>
          <a:xfrm>
            <a:off x="9593057" y="5538117"/>
            <a:ext cx="2023872" cy="789641"/>
          </a:xfrm>
          <a:custGeom>
            <a:avLst/>
            <a:gdLst>
              <a:gd name="connsiteX0" fmla="*/ 0 w 2023872"/>
              <a:gd name="connsiteY0" fmla="*/ 131609 h 789641"/>
              <a:gd name="connsiteX1" fmla="*/ 131609 w 2023872"/>
              <a:gd name="connsiteY1" fmla="*/ 0 h 789641"/>
              <a:gd name="connsiteX2" fmla="*/ 700887 w 2023872"/>
              <a:gd name="connsiteY2" fmla="*/ 0 h 789641"/>
              <a:gd name="connsiteX3" fmla="*/ 1234952 w 2023872"/>
              <a:gd name="connsiteY3" fmla="*/ 0 h 789641"/>
              <a:gd name="connsiteX4" fmla="*/ 1892263 w 2023872"/>
              <a:gd name="connsiteY4" fmla="*/ 0 h 789641"/>
              <a:gd name="connsiteX5" fmla="*/ 2023872 w 2023872"/>
              <a:gd name="connsiteY5" fmla="*/ 131609 h 789641"/>
              <a:gd name="connsiteX6" fmla="*/ 2023872 w 2023872"/>
              <a:gd name="connsiteY6" fmla="*/ 658032 h 789641"/>
              <a:gd name="connsiteX7" fmla="*/ 1892263 w 2023872"/>
              <a:gd name="connsiteY7" fmla="*/ 789641 h 789641"/>
              <a:gd name="connsiteX8" fmla="*/ 1358198 w 2023872"/>
              <a:gd name="connsiteY8" fmla="*/ 789641 h 789641"/>
              <a:gd name="connsiteX9" fmla="*/ 753707 w 2023872"/>
              <a:gd name="connsiteY9" fmla="*/ 789641 h 789641"/>
              <a:gd name="connsiteX10" fmla="*/ 131609 w 2023872"/>
              <a:gd name="connsiteY10" fmla="*/ 789641 h 789641"/>
              <a:gd name="connsiteX11" fmla="*/ 0 w 2023872"/>
              <a:gd name="connsiteY11" fmla="*/ 658032 h 789641"/>
              <a:gd name="connsiteX12" fmla="*/ 0 w 2023872"/>
              <a:gd name="connsiteY12" fmla="*/ 131609 h 7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72" h="789641" fill="none" extrusionOk="0">
                <a:moveTo>
                  <a:pt x="0" y="131609"/>
                </a:moveTo>
                <a:cubicBezTo>
                  <a:pt x="-11677" y="58448"/>
                  <a:pt x="55942" y="537"/>
                  <a:pt x="131609" y="0"/>
                </a:cubicBezTo>
                <a:cubicBezTo>
                  <a:pt x="246024" y="-21970"/>
                  <a:pt x="426871" y="29736"/>
                  <a:pt x="700887" y="0"/>
                </a:cubicBezTo>
                <a:cubicBezTo>
                  <a:pt x="974903" y="-29736"/>
                  <a:pt x="1028826" y="21937"/>
                  <a:pt x="1234952" y="0"/>
                </a:cubicBezTo>
                <a:cubicBezTo>
                  <a:pt x="1441078" y="-21937"/>
                  <a:pt x="1742026" y="24852"/>
                  <a:pt x="1892263" y="0"/>
                </a:cubicBezTo>
                <a:cubicBezTo>
                  <a:pt x="1961569" y="-2660"/>
                  <a:pt x="2030598" y="73180"/>
                  <a:pt x="2023872" y="131609"/>
                </a:cubicBezTo>
                <a:cubicBezTo>
                  <a:pt x="2051427" y="259391"/>
                  <a:pt x="1978402" y="443959"/>
                  <a:pt x="2023872" y="658032"/>
                </a:cubicBezTo>
                <a:cubicBezTo>
                  <a:pt x="2027684" y="737798"/>
                  <a:pt x="1948996" y="793447"/>
                  <a:pt x="1892263" y="789641"/>
                </a:cubicBezTo>
                <a:cubicBezTo>
                  <a:pt x="1765942" y="790868"/>
                  <a:pt x="1502795" y="787781"/>
                  <a:pt x="1358198" y="789641"/>
                </a:cubicBezTo>
                <a:cubicBezTo>
                  <a:pt x="1213602" y="791501"/>
                  <a:pt x="984491" y="772114"/>
                  <a:pt x="753707" y="789641"/>
                </a:cubicBezTo>
                <a:cubicBezTo>
                  <a:pt x="522923" y="807168"/>
                  <a:pt x="342520" y="784829"/>
                  <a:pt x="131609" y="789641"/>
                </a:cubicBezTo>
                <a:cubicBezTo>
                  <a:pt x="65067" y="776947"/>
                  <a:pt x="784" y="729382"/>
                  <a:pt x="0" y="658032"/>
                </a:cubicBezTo>
                <a:cubicBezTo>
                  <a:pt x="-57004" y="423712"/>
                  <a:pt x="20647" y="296518"/>
                  <a:pt x="0" y="131609"/>
                </a:cubicBezTo>
                <a:close/>
              </a:path>
              <a:path w="2023872" h="789641" stroke="0" extrusionOk="0">
                <a:moveTo>
                  <a:pt x="0" y="131609"/>
                </a:moveTo>
                <a:cubicBezTo>
                  <a:pt x="-16794" y="47179"/>
                  <a:pt x="59107" y="-2123"/>
                  <a:pt x="131609" y="0"/>
                </a:cubicBezTo>
                <a:cubicBezTo>
                  <a:pt x="313233" y="-16781"/>
                  <a:pt x="426447" y="22231"/>
                  <a:pt x="700887" y="0"/>
                </a:cubicBezTo>
                <a:cubicBezTo>
                  <a:pt x="975327" y="-22231"/>
                  <a:pt x="1010597" y="41138"/>
                  <a:pt x="1252559" y="0"/>
                </a:cubicBezTo>
                <a:cubicBezTo>
                  <a:pt x="1494521" y="-41138"/>
                  <a:pt x="1728193" y="41864"/>
                  <a:pt x="1892263" y="0"/>
                </a:cubicBezTo>
                <a:cubicBezTo>
                  <a:pt x="1971068" y="-2584"/>
                  <a:pt x="2024266" y="47117"/>
                  <a:pt x="2023872" y="131609"/>
                </a:cubicBezTo>
                <a:cubicBezTo>
                  <a:pt x="2067652" y="305286"/>
                  <a:pt x="1993572" y="509794"/>
                  <a:pt x="2023872" y="658032"/>
                </a:cubicBezTo>
                <a:cubicBezTo>
                  <a:pt x="2032717" y="725090"/>
                  <a:pt x="1953263" y="778799"/>
                  <a:pt x="1892263" y="789641"/>
                </a:cubicBezTo>
                <a:cubicBezTo>
                  <a:pt x="1643453" y="807179"/>
                  <a:pt x="1439839" y="733984"/>
                  <a:pt x="1305378" y="789641"/>
                </a:cubicBezTo>
                <a:cubicBezTo>
                  <a:pt x="1170918" y="845298"/>
                  <a:pt x="934649" y="736781"/>
                  <a:pt x="771313" y="789641"/>
                </a:cubicBezTo>
                <a:cubicBezTo>
                  <a:pt x="607978" y="842501"/>
                  <a:pt x="412582" y="786052"/>
                  <a:pt x="131609" y="789641"/>
                </a:cubicBezTo>
                <a:cubicBezTo>
                  <a:pt x="56145" y="784667"/>
                  <a:pt x="-14478" y="738533"/>
                  <a:pt x="0" y="658032"/>
                </a:cubicBezTo>
                <a:cubicBezTo>
                  <a:pt x="-20984" y="518941"/>
                  <a:pt x="1743" y="318007"/>
                  <a:pt x="0" y="131609"/>
                </a:cubicBezTo>
                <a:close/>
              </a:path>
            </a:pathLst>
          </a:custGeom>
          <a:solidFill>
            <a:schemeClr val="tx1">
              <a:lumMod val="65000"/>
              <a:lumOff val="35000"/>
            </a:schemeClr>
          </a:solidFill>
          <a:ln w="38100">
            <a:solidFill>
              <a:schemeClr val="tx1"/>
            </a:solidFill>
            <a:extLst>
              <a:ext uri="{C807C97D-BFC1-408E-A445-0C87EB9F89A2}">
                <ask:lineSketchStyleProps xmlns:ask="http://schemas.microsoft.com/office/drawing/2018/sketchyshapes" sd="18425680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k Free" panose="03080402000500000000" pitchFamily="66" charset="0"/>
              </a:rPr>
              <a:t>Prostaglandin F</a:t>
            </a:r>
            <a:r>
              <a:rPr lang="en-US" baseline="-25000" dirty="0">
                <a:latin typeface="Ink Free" panose="03080402000500000000" pitchFamily="66" charset="0"/>
              </a:rPr>
              <a:t>2</a:t>
            </a:r>
            <a:r>
              <a:rPr lang="en-US" baseline="-25000" dirty="0">
                <a:latin typeface="Ink Free" panose="03080402000500000000" pitchFamily="66" charset="0"/>
                <a:sym typeface="Symbol" panose="05050102010706020507" pitchFamily="18" charset="2"/>
              </a:rPr>
              <a:t></a:t>
            </a:r>
            <a:endParaRPr lang="en-US" baseline="-25000" dirty="0">
              <a:latin typeface="Ink Free" panose="03080402000500000000" pitchFamily="66" charset="0"/>
            </a:endParaRPr>
          </a:p>
        </p:txBody>
      </p:sp>
      <p:sp>
        <p:nvSpPr>
          <p:cNvPr id="30" name="Rectangle: Rounded Corners 29">
            <a:extLst>
              <a:ext uri="{FF2B5EF4-FFF2-40B4-BE49-F238E27FC236}">
                <a16:creationId xmlns:a16="http://schemas.microsoft.com/office/drawing/2014/main" id="{3664492C-2C4B-4B58-A59C-E99136504206}"/>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5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1"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42" presetClass="path" presetSubtype="0" accel="50000" decel="50000" fill="hold" grpId="1" nodeType="afterEffect">
                                  <p:stCondLst>
                                    <p:cond delay="0"/>
                                  </p:stCondLst>
                                  <p:childTnLst>
                                    <p:animMotion origin="layout" path="M -1.875E-6 -1.11111E-6 L 0.20612 0.23495 " pathEditMode="relative" rAng="0" ptsTypes="AA">
                                      <p:cBhvr>
                                        <p:cTn id="24" dur="2000" fill="hold"/>
                                        <p:tgtEl>
                                          <p:spTgt spid="16"/>
                                        </p:tgtEl>
                                        <p:attrNameLst>
                                          <p:attrName>ppt_x</p:attrName>
                                          <p:attrName>ppt_y</p:attrName>
                                        </p:attrNameLst>
                                      </p:cBhvr>
                                      <p:rCtr x="10299" y="11736"/>
                                    </p:animMotion>
                                  </p:childTnLst>
                                </p:cTn>
                              </p:par>
                            </p:childTnLst>
                          </p:cTn>
                        </p:par>
                        <p:par>
                          <p:cTn id="25" fill="hold">
                            <p:stCondLst>
                              <p:cond delay="2500"/>
                            </p:stCondLst>
                            <p:childTnLst>
                              <p:par>
                                <p:cTn id="26" presetID="22" presetClass="exit" presetSubtype="4" fill="hold" grpId="0" nodeType="afterEffect">
                                  <p:stCondLst>
                                    <p:cond delay="1500"/>
                                  </p:stCondLst>
                                  <p:childTnLst>
                                    <p:animEffect transition="out" filter="wipe(down)">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22" presetClass="exit" presetSubtype="4" fill="hold" grpId="0" nodeType="withEffect">
                                  <p:stCondLst>
                                    <p:cond delay="1500"/>
                                  </p:stCondLst>
                                  <p:childTnLst>
                                    <p:animEffect transition="out" filter="wipe(down)">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par>
                                <p:cTn id="32" presetID="22" presetClass="exit" presetSubtype="4" fill="hold" grpId="0" nodeType="withEffect">
                                  <p:stCondLst>
                                    <p:cond delay="1500"/>
                                  </p:stCondLst>
                                  <p:childTnLst>
                                    <p:animEffect transition="out" filter="wipe(down)">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22" presetClass="exit" presetSubtype="4" fill="hold" grpId="0" nodeType="withEffect">
                                  <p:stCondLst>
                                    <p:cond delay="1500"/>
                                  </p:stCondLst>
                                  <p:childTnLst>
                                    <p:animEffect transition="out" filter="wipe(down)">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22" presetClass="exit" presetSubtype="4" fill="hold" grpId="0" nodeType="withEffect">
                                  <p:stCondLst>
                                    <p:cond delay="1500"/>
                                  </p:stCondLst>
                                  <p:childTnLst>
                                    <p:animEffect transition="out" filter="wipe(down)">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par>
                          <p:cTn id="41" fill="hold">
                            <p:stCondLst>
                              <p:cond delay="4500"/>
                            </p:stCondLst>
                            <p:childTnLst>
                              <p:par>
                                <p:cTn id="42" presetID="22" presetClass="exit" presetSubtype="4" fill="hold" grpId="0" nodeType="afterEffect">
                                  <p:stCondLst>
                                    <p:cond delay="0"/>
                                  </p:stCondLst>
                                  <p:childTnLst>
                                    <p:animEffect transition="out" filter="wipe(down)">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22" presetClass="exit" presetSubtype="4" fill="hold" grpId="0" nodeType="withEffect">
                                  <p:stCondLst>
                                    <p:cond delay="0"/>
                                  </p:stCondLst>
                                  <p:childTnLst>
                                    <p:animEffect transition="out" filter="wipe(down)">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22" presetClass="exit" presetSubtype="4" fill="hold" grpId="0" nodeType="withEffect">
                                  <p:stCondLst>
                                    <p:cond delay="0"/>
                                  </p:stCondLst>
                                  <p:childTnLst>
                                    <p:animEffect transition="out" filter="wipe(down)">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22" presetClass="exit" presetSubtype="4" fill="hold" grpId="0" nodeType="withEffect">
                                  <p:stCondLst>
                                    <p:cond delay="0"/>
                                  </p:stCondLst>
                                  <p:childTnLst>
                                    <p:animEffect transition="out" filter="wipe(down)">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22" presetClass="exit" presetSubtype="4" fill="hold" grpId="0" nodeType="withEffect">
                                  <p:stCondLst>
                                    <p:cond delay="0"/>
                                  </p:stCondLst>
                                  <p:childTnLst>
                                    <p:animEffect transition="out" filter="wipe(down)">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par>
                          <p:cTn id="57" fill="hold">
                            <p:stCondLst>
                              <p:cond delay="5000"/>
                            </p:stCondLst>
                            <p:childTnLst>
                              <p:par>
                                <p:cTn id="58" presetID="22" presetClass="exit" presetSubtype="4" fill="hold" grpId="0" nodeType="afterEffect">
                                  <p:stCondLst>
                                    <p:cond delay="0"/>
                                  </p:stCondLst>
                                  <p:childTnLst>
                                    <p:animEffect transition="out" filter="wipe(down)">
                                      <p:cBhvr>
                                        <p:cTn id="59" dur="1000"/>
                                        <p:tgtEl>
                                          <p:spTgt spid="7"/>
                                        </p:tgtEl>
                                      </p:cBhvr>
                                    </p:animEffect>
                                    <p:set>
                                      <p:cBhvr>
                                        <p:cTn id="60" dur="1" fill="hold">
                                          <p:stCondLst>
                                            <p:cond delay="999"/>
                                          </p:stCondLst>
                                        </p:cTn>
                                        <p:tgtEl>
                                          <p:spTgt spid="7"/>
                                        </p:tgtEl>
                                        <p:attrNameLst>
                                          <p:attrName>style.visibility</p:attrName>
                                        </p:attrNameLst>
                                      </p:cBhvr>
                                      <p:to>
                                        <p:strVal val="hidden"/>
                                      </p:to>
                                    </p:set>
                                  </p:childTnLst>
                                </p:cTn>
                              </p:par>
                            </p:childTnLst>
                          </p:cTn>
                        </p:par>
                        <p:par>
                          <p:cTn id="61" fill="hold">
                            <p:stCondLst>
                              <p:cond delay="6000"/>
                            </p:stCondLst>
                            <p:childTnLst>
                              <p:par>
                                <p:cTn id="62" presetID="22" presetClass="exit" presetSubtype="4" fill="hold" grpId="0" nodeType="afterEffect">
                                  <p:stCondLst>
                                    <p:cond delay="0"/>
                                  </p:stCondLst>
                                  <p:childTnLst>
                                    <p:animEffect transition="out" filter="wipe(down)">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6" grpId="1" animBg="1"/>
      <p:bldP spid="17" grpId="0"/>
      <p:bldP spid="17" grpId="1"/>
      <p:bldP spid="25" grpId="0" animBg="1"/>
      <p:bldP spid="26" grpId="0" animBg="1"/>
      <p:bldP spid="27" grpId="0" animBg="1"/>
      <p:bldP spid="28" grpId="0" animBg="1"/>
      <p:bldP spid="29" grpId="0" animBg="1"/>
      <p:bldP spid="35" grpId="0" animBg="1"/>
      <p:bldP spid="36" grpId="0" animBg="1"/>
      <p:bldP spid="37" grpId="0" animBg="1"/>
      <p:bldP spid="38" grpId="0" animBg="1"/>
      <p:bldP spid="3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F2D0F08-7475-4700-975D-3C3F19B01C2E}"/>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descr="Table&#10;&#10;Description automatically generated with medium confidence">
            <a:extLst>
              <a:ext uri="{FF2B5EF4-FFF2-40B4-BE49-F238E27FC236}">
                <a16:creationId xmlns:a16="http://schemas.microsoft.com/office/drawing/2014/main" id="{63059444-0633-4B79-8B88-1896B47BB2C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4511"/>
          <a:stretch/>
        </p:blipFill>
        <p:spPr>
          <a:xfrm>
            <a:off x="0" y="-376519"/>
            <a:ext cx="12290613" cy="8118154"/>
          </a:xfrm>
          <a:prstGeom prst="rect">
            <a:avLst/>
          </a:prstGeom>
        </p:spPr>
      </p:pic>
      <p:pic>
        <p:nvPicPr>
          <p:cNvPr id="4" name="Graphic 3" descr="Brain outline">
            <a:extLst>
              <a:ext uri="{FF2B5EF4-FFF2-40B4-BE49-F238E27FC236}">
                <a16:creationId xmlns:a16="http://schemas.microsoft.com/office/drawing/2014/main" id="{5D037899-51CA-4BF6-A218-3CD6C67280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08" y="831685"/>
            <a:ext cx="5481360" cy="5481360"/>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1A288739-144B-4354-97E2-A0D45BD726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0652" y="1388184"/>
            <a:ext cx="4368362" cy="4368362"/>
          </a:xfrm>
          <a:prstGeom prst="rect">
            <a:avLst/>
          </a:prstGeom>
        </p:spPr>
      </p:pic>
    </p:spTree>
    <p:extLst>
      <p:ext uri="{BB962C8B-B14F-4D97-AF65-F5344CB8AC3E}">
        <p14:creationId xmlns:p14="http://schemas.microsoft.com/office/powerpoint/2010/main" val="11411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remove" grpId="0" nodeType="withEffect">
                                  <p:stCondLst>
                                    <p:cond delay="0"/>
                                  </p:stCondLst>
                                  <p:childTnLst>
                                    <p:animEffect transition="out" filter="circle(out)">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2000"/>
                                        <p:tgtEl>
                                          <p:spTgt spid="82"/>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030192" y="4117812"/>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6681859" y="3912288"/>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1936750" y="4532866"/>
            <a:ext cx="2034475" cy="369332"/>
          </a:xfrm>
          <a:prstGeom prst="rect">
            <a:avLst/>
          </a:prstGeom>
          <a:noFill/>
        </p:spPr>
        <p:txBody>
          <a:bodyPr wrap="square" rtlCol="0">
            <a:spAutoFit/>
          </a:bodyPr>
          <a:lstStyle/>
          <a:p>
            <a:r>
              <a:rPr lang="en-US" b="1" dirty="0">
                <a:latin typeface="Ink Free" panose="03080402000500000000" pitchFamily="66" charset="0"/>
              </a:rPr>
              <a:t>TRPV1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311650"/>
            <a:ext cx="1695417" cy="417163"/>
          </a:xfrm>
          <a:prstGeom prst="line">
            <a:avLst/>
          </a:prstGeom>
          <a:ln w="38100"/>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29593"/>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5004"/>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50736ED0-E310-4ADE-BC9F-8D62E4AFDAB9}"/>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94" name="Straight Connector 93">
            <a:extLst>
              <a:ext uri="{FF2B5EF4-FFF2-40B4-BE49-F238E27FC236}">
                <a16:creationId xmlns:a16="http://schemas.microsoft.com/office/drawing/2014/main" id="{04A312B1-BD89-4872-885A-D368E39C6378}"/>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Rectangle 94">
            <a:extLst>
              <a:ext uri="{FF2B5EF4-FFF2-40B4-BE49-F238E27FC236}">
                <a16:creationId xmlns:a16="http://schemas.microsoft.com/office/drawing/2014/main" id="{D1353D17-EC23-4CE1-8F3E-C6BE065D956E}"/>
              </a:ext>
            </a:extLst>
          </p:cNvPr>
          <p:cNvSpPr/>
          <p:nvPr/>
        </p:nvSpPr>
        <p:spPr>
          <a:xfrm>
            <a:off x="3447498" y="3033777"/>
            <a:ext cx="192419" cy="192419"/>
          </a:xfrm>
          <a:custGeom>
            <a:avLst/>
            <a:gdLst>
              <a:gd name="connsiteX0" fmla="*/ 0 w 192419"/>
              <a:gd name="connsiteY0" fmla="*/ 0 h 192419"/>
              <a:gd name="connsiteX1" fmla="*/ 192419 w 192419"/>
              <a:gd name="connsiteY1" fmla="*/ 0 h 192419"/>
              <a:gd name="connsiteX2" fmla="*/ 192419 w 192419"/>
              <a:gd name="connsiteY2" fmla="*/ 192419 h 192419"/>
              <a:gd name="connsiteX3" fmla="*/ 0 w 192419"/>
              <a:gd name="connsiteY3" fmla="*/ 192419 h 192419"/>
              <a:gd name="connsiteX4" fmla="*/ 0 w 192419"/>
              <a:gd name="connsiteY4" fmla="*/ 0 h 1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9" h="192419" fill="none" extrusionOk="0">
                <a:moveTo>
                  <a:pt x="0" y="0"/>
                </a:moveTo>
                <a:cubicBezTo>
                  <a:pt x="64794" y="-19128"/>
                  <a:pt x="101376" y="20609"/>
                  <a:pt x="192419" y="0"/>
                </a:cubicBezTo>
                <a:cubicBezTo>
                  <a:pt x="192487" y="40468"/>
                  <a:pt x="181839" y="116227"/>
                  <a:pt x="192419" y="192419"/>
                </a:cubicBezTo>
                <a:cubicBezTo>
                  <a:pt x="113722" y="202327"/>
                  <a:pt x="47016" y="174924"/>
                  <a:pt x="0" y="192419"/>
                </a:cubicBezTo>
                <a:cubicBezTo>
                  <a:pt x="-22052" y="134309"/>
                  <a:pt x="14063" y="40983"/>
                  <a:pt x="0" y="0"/>
                </a:cubicBezTo>
                <a:close/>
              </a:path>
              <a:path w="192419" h="192419" stroke="0" extrusionOk="0">
                <a:moveTo>
                  <a:pt x="0" y="0"/>
                </a:moveTo>
                <a:cubicBezTo>
                  <a:pt x="82235" y="-17066"/>
                  <a:pt x="131914" y="15438"/>
                  <a:pt x="192419" y="0"/>
                </a:cubicBezTo>
                <a:cubicBezTo>
                  <a:pt x="200740" y="71965"/>
                  <a:pt x="177861" y="121776"/>
                  <a:pt x="192419" y="192419"/>
                </a:cubicBezTo>
                <a:cubicBezTo>
                  <a:pt x="118725" y="193758"/>
                  <a:pt x="85836" y="189981"/>
                  <a:pt x="0" y="192419"/>
                </a:cubicBezTo>
                <a:cubicBezTo>
                  <a:pt x="-6201" y="112012"/>
                  <a:pt x="7861" y="55547"/>
                  <a:pt x="0" y="0"/>
                </a:cubicBezTo>
                <a:close/>
              </a:path>
            </a:pathLst>
          </a:custGeom>
          <a:solidFill>
            <a:schemeClr val="accent2">
              <a:lumMod val="60000"/>
              <a:lumOff val="40000"/>
            </a:schemeClr>
          </a:solidFill>
          <a:ln w="38100">
            <a:solidFill>
              <a:schemeClr val="accent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3A8DBB4D-3F6B-4332-BD11-905D82F5F065}"/>
              </a:ext>
            </a:extLst>
          </p:cNvPr>
          <p:cNvSpPr txBox="1"/>
          <p:nvPr/>
        </p:nvSpPr>
        <p:spPr>
          <a:xfrm>
            <a:off x="271370" y="2846695"/>
            <a:ext cx="2858283" cy="369332"/>
          </a:xfrm>
          <a:prstGeom prst="rect">
            <a:avLst/>
          </a:prstGeom>
          <a:noFill/>
        </p:spPr>
        <p:txBody>
          <a:bodyPr wrap="square" rtlCol="0">
            <a:spAutoFit/>
          </a:bodyPr>
          <a:lstStyle/>
          <a:p>
            <a:r>
              <a:rPr lang="en-US" b="1" dirty="0">
                <a:latin typeface="Ink Free" panose="03080402000500000000" pitchFamily="66" charset="0"/>
              </a:rPr>
              <a:t>Endogenous TRPV1 agonist</a:t>
            </a:r>
          </a:p>
        </p:txBody>
      </p:sp>
      <p:cxnSp>
        <p:nvCxnSpPr>
          <p:cNvPr id="97" name="Straight Connector 96">
            <a:extLst>
              <a:ext uri="{FF2B5EF4-FFF2-40B4-BE49-F238E27FC236}">
                <a16:creationId xmlns:a16="http://schemas.microsoft.com/office/drawing/2014/main" id="{8B5A4EF5-4741-45CE-B421-47C90F72C32C}"/>
              </a:ext>
            </a:extLst>
          </p:cNvPr>
          <p:cNvCxnSpPr>
            <a:cxnSpLocks/>
          </p:cNvCxnSpPr>
          <p:nvPr/>
        </p:nvCxnSpPr>
        <p:spPr>
          <a:xfrm>
            <a:off x="3023763" y="3033777"/>
            <a:ext cx="351114" cy="7545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88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93"/>
                                        </p:tgtEl>
                                      </p:cBhvr>
                                    </p:animEffect>
                                    <p:set>
                                      <p:cBhvr>
                                        <p:cTn id="43" dur="1" fill="hold">
                                          <p:stCondLst>
                                            <p:cond delay="499"/>
                                          </p:stCondLst>
                                        </p:cTn>
                                        <p:tgtEl>
                                          <p:spTgt spid="9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94"/>
                                        </p:tgtEl>
                                      </p:cBhvr>
                                    </p:animEffect>
                                    <p:set>
                                      <p:cBhvr>
                                        <p:cTn id="46" dur="1" fill="hold">
                                          <p:stCondLst>
                                            <p:cond delay="499"/>
                                          </p:stCondLst>
                                        </p:cTn>
                                        <p:tgtEl>
                                          <p:spTgt spid="94"/>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96"/>
                                        </p:tgtEl>
                                      </p:cBhvr>
                                    </p:animEffect>
                                    <p:set>
                                      <p:cBhvr>
                                        <p:cTn id="49" dur="1" fill="hold">
                                          <p:stCondLst>
                                            <p:cond delay="499"/>
                                          </p:stCondLst>
                                        </p:cTn>
                                        <p:tgtEl>
                                          <p:spTgt spid="9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7"/>
                                        </p:tgtEl>
                                      </p:cBhvr>
                                    </p:animEffect>
                                    <p:set>
                                      <p:cBhvr>
                                        <p:cTn id="52" dur="1" fill="hold">
                                          <p:stCondLst>
                                            <p:cond delay="499"/>
                                          </p:stCondLst>
                                        </p:cTn>
                                        <p:tgtEl>
                                          <p:spTgt spid="97"/>
                                        </p:tgtEl>
                                        <p:attrNameLst>
                                          <p:attrName>style.visibility</p:attrName>
                                        </p:attrNameLst>
                                      </p:cBhvr>
                                      <p:to>
                                        <p:strVal val="hidden"/>
                                      </p:to>
                                    </p:set>
                                  </p:childTnLst>
                                </p:cTn>
                              </p:par>
                            </p:childTnLst>
                          </p:cTn>
                        </p:par>
                        <p:par>
                          <p:cTn id="53" fill="hold">
                            <p:stCondLst>
                              <p:cond delay="500"/>
                            </p:stCondLst>
                            <p:childTnLst>
                              <p:par>
                                <p:cTn id="54" presetID="50" presetClass="path" presetSubtype="0" accel="50000" decel="50000" fill="hold" grpId="0" nodeType="afterEffect">
                                  <p:stCondLst>
                                    <p:cond delay="1000"/>
                                  </p:stCondLst>
                                  <p:childTnLst>
                                    <p:animMotion origin="layout" path="M 5E-6 -5.55112E-17 L 0.0737 -5.55112E-17 C 0.10665 -5.55112E-17 0.1474 0.04421 0.1474 0.08009 L 0.1474 0.16042 " pathEditMode="relative" rAng="0" ptsTypes="AAAA">
                                      <p:cBhvr>
                                        <p:cTn id="55" dur="2000" fill="hold"/>
                                        <p:tgtEl>
                                          <p:spTgt spid="95"/>
                                        </p:tgtEl>
                                        <p:attrNameLst>
                                          <p:attrName>ppt_x</p:attrName>
                                          <p:attrName>ppt_y</p:attrName>
                                        </p:attrNameLst>
                                      </p:cBhvr>
                                      <p:rCtr x="7370" y="8009"/>
                                    </p:animMotion>
                                  </p:childTnLst>
                                </p:cTn>
                              </p:par>
                            </p:childTnLst>
                          </p:cTn>
                        </p:par>
                        <p:par>
                          <p:cTn id="56" fill="hold">
                            <p:stCondLst>
                              <p:cond delay="3500"/>
                            </p:stCondLst>
                            <p:childTnLst>
                              <p:par>
                                <p:cTn id="57" presetID="50" presetClass="path" presetSubtype="0" accel="50000" decel="50000" fill="hold" grpId="0" nodeType="afterEffect">
                                  <p:stCondLst>
                                    <p:cond delay="0"/>
                                  </p:stCondLst>
                                  <p:childTnLst>
                                    <p:animMotion origin="layout" path="M 2.08333E-6 -4.44444E-6 L 0.04258 -4.44444E-6 C 0.06133 -4.44444E-6 0.08528 0.06899 0.08528 0.125 L 0.08528 0.25 " pathEditMode="relative" rAng="0" ptsTypes="AAAA">
                                      <p:cBhvr>
                                        <p:cTn id="58" dur="2000" fill="hold"/>
                                        <p:tgtEl>
                                          <p:spTgt spid="81"/>
                                        </p:tgtEl>
                                        <p:attrNameLst>
                                          <p:attrName>ppt_x</p:attrName>
                                          <p:attrName>ppt_y</p:attrName>
                                        </p:attrNameLst>
                                      </p:cBhvr>
                                      <p:rCtr x="4258" y="12500"/>
                                    </p:animMotion>
                                  </p:childTnLst>
                                </p:cTn>
                              </p:par>
                              <p:par>
                                <p:cTn id="59" presetID="50" presetClass="path" presetSubtype="0" accel="50000" decel="50000" fill="hold" grpId="0" nodeType="withEffect">
                                  <p:stCondLst>
                                    <p:cond delay="0"/>
                                  </p:stCondLst>
                                  <p:childTnLst>
                                    <p:animMotion origin="layout" path="M 1.04167E-6 2.96296E-6 L 0.02109 2.96296E-6 C 0.03047 2.96296E-6 0.04232 0.09236 0.04232 0.16759 L 0.04232 0.33541 " pathEditMode="relative" rAng="0" ptsTypes="AAAA">
                                      <p:cBhvr>
                                        <p:cTn id="60" dur="2000" fill="hold"/>
                                        <p:tgtEl>
                                          <p:spTgt spid="75"/>
                                        </p:tgtEl>
                                        <p:attrNameLst>
                                          <p:attrName>ppt_x</p:attrName>
                                          <p:attrName>ppt_y</p:attrName>
                                        </p:attrNameLst>
                                      </p:cBhvr>
                                      <p:rCtr x="2109" y="16759"/>
                                    </p:animMotion>
                                  </p:childTnLst>
                                </p:cTn>
                              </p:par>
                              <p:par>
                                <p:cTn id="61" presetID="50" presetClass="path" presetSubtype="0" accel="50000" decel="50000" fill="hold" grpId="0" nodeType="withEffect">
                                  <p:stCondLst>
                                    <p:cond delay="0"/>
                                  </p:stCondLst>
                                  <p:childTnLst>
                                    <p:animMotion origin="layout" path="M -2.08333E-7 3.33333E-6 L -0.00768 3.33333E-6 C -0.01107 3.33333E-6 -0.01523 0.05578 -0.01523 0.10115 L -0.01523 0.20254 " pathEditMode="relative" rAng="0" ptsTypes="AAAA">
                                      <p:cBhvr>
                                        <p:cTn id="62" dur="2000" fill="hold"/>
                                        <p:tgtEl>
                                          <p:spTgt spid="76"/>
                                        </p:tgtEl>
                                        <p:attrNameLst>
                                          <p:attrName>ppt_x</p:attrName>
                                          <p:attrName>ppt_y</p:attrName>
                                        </p:attrNameLst>
                                      </p:cBhvr>
                                      <p:rCtr x="-768" y="10116"/>
                                    </p:animMotion>
                                  </p:childTnLst>
                                </p:cTn>
                              </p:par>
                            </p:childTnLst>
                          </p:cTn>
                        </p:par>
                        <p:par>
                          <p:cTn id="63" fill="hold">
                            <p:stCondLst>
                              <p:cond delay="5500"/>
                            </p:stCondLst>
                            <p:childTnLst>
                              <p:par>
                                <p:cTn id="64" presetID="50" presetClass="path" presetSubtype="0" accel="50000" decel="50000" fill="hold" grpId="0" nodeType="afterEffect">
                                  <p:stCondLst>
                                    <p:cond delay="0"/>
                                  </p:stCondLst>
                                  <p:childTnLst>
                                    <p:animMotion origin="layout" path="M -8.33333E-7 -3.7037E-7 L -0.01471 -3.7037E-7 C -0.02135 -3.7037E-7 -0.02943 0.08565 -0.02943 0.15532 L -0.02943 0.31088 " pathEditMode="relative" rAng="0" ptsTypes="AAAA">
                                      <p:cBhvr>
                                        <p:cTn id="65" dur="2000" fill="hold"/>
                                        <p:tgtEl>
                                          <p:spTgt spid="77"/>
                                        </p:tgtEl>
                                        <p:attrNameLst>
                                          <p:attrName>ppt_x</p:attrName>
                                          <p:attrName>ppt_y</p:attrName>
                                        </p:attrNameLst>
                                      </p:cBhvr>
                                      <p:rCtr x="-1471" y="15532"/>
                                    </p:animMotion>
                                  </p:childTnLst>
                                </p:cTn>
                              </p:par>
                              <p:par>
                                <p:cTn id="66" presetID="50" presetClass="path" presetSubtype="0" accel="50000" decel="50000" fill="hold" grpId="0" nodeType="withEffect">
                                  <p:stCondLst>
                                    <p:cond delay="0"/>
                                  </p:stCondLst>
                                  <p:childTnLst>
                                    <p:animMotion origin="layout" path="M 0 3.7037E-7 L -0.03737 3.7037E-7 C -0.05417 3.7037E-7 -0.07474 0.06898 -0.07474 0.125 L -0.07474 0.25 " pathEditMode="relative" rAng="0" ptsTypes="AAAA">
                                      <p:cBhvr>
                                        <p:cTn id="67" dur="2000" fill="hold"/>
                                        <p:tgtEl>
                                          <p:spTgt spid="79"/>
                                        </p:tgtEl>
                                        <p:attrNameLst>
                                          <p:attrName>ppt_x</p:attrName>
                                          <p:attrName>ppt_y</p:attrName>
                                        </p:attrNameLst>
                                      </p:cBhvr>
                                      <p:rCtr x="-3737" y="12500"/>
                                    </p:animMotion>
                                  </p:childTnLst>
                                </p:cTn>
                              </p:par>
                              <p:par>
                                <p:cTn id="68" presetID="50" presetClass="path" presetSubtype="0" accel="50000" decel="50000" fill="hold" grpId="0" nodeType="withEffect">
                                  <p:stCondLst>
                                    <p:cond delay="0"/>
                                  </p:stCondLst>
                                  <p:childTnLst>
                                    <p:animMotion origin="layout" path="M 4.16667E-7 1.48148E-6 L -0.04753 1.48148E-6 C -0.06888 1.48148E-6 -0.09505 0.05926 -0.09505 0.10741 L -0.09505 0.21481 " pathEditMode="relative" rAng="0" ptsTypes="AAAA">
                                      <p:cBhvr>
                                        <p:cTn id="69" dur="2000" fill="hold"/>
                                        <p:tgtEl>
                                          <p:spTgt spid="80"/>
                                        </p:tgtEl>
                                        <p:attrNameLst>
                                          <p:attrName>ppt_x</p:attrName>
                                          <p:attrName>ppt_y</p:attrName>
                                        </p:attrNameLst>
                                      </p:cBhvr>
                                      <p:rCtr x="-4753" y="10741"/>
                                    </p:animMotion>
                                  </p:childTnLst>
                                </p:cTn>
                              </p:par>
                            </p:childTnLst>
                          </p:cTn>
                        </p:par>
                        <p:par>
                          <p:cTn id="70" fill="hold">
                            <p:stCondLst>
                              <p:cond delay="7500"/>
                            </p:stCondLst>
                            <p:childTnLst>
                              <p:par>
                                <p:cTn id="71" presetID="50" presetClass="path" presetSubtype="0" accel="50000" decel="50000" fill="hold" grpId="0" nodeType="afterEffect">
                                  <p:stCondLst>
                                    <p:cond delay="0"/>
                                  </p:stCondLst>
                                  <p:childTnLst>
                                    <p:animMotion origin="layout" path="M -2.5E-6 -7.40741E-7 L -0.05846 -7.40741E-7 C -0.08463 -7.40741E-7 -0.11679 0.06898 -0.11679 0.125 L -0.11679 0.25 " pathEditMode="relative" rAng="0" ptsTypes="AAAA">
                                      <p:cBhvr>
                                        <p:cTn id="72" dur="2000" fill="hold"/>
                                        <p:tgtEl>
                                          <p:spTgt spid="78"/>
                                        </p:tgtEl>
                                        <p:attrNameLst>
                                          <p:attrName>ppt_x</p:attrName>
                                          <p:attrName>ppt_y</p:attrName>
                                        </p:attrNameLst>
                                      </p:cBhvr>
                                      <p:rCtr x="-5846" y="12500"/>
                                    </p:animMotion>
                                  </p:childTnLst>
                                </p:cTn>
                              </p:par>
                              <p:par>
                                <p:cTn id="73" presetID="50" presetClass="path" presetSubtype="0" accel="50000" decel="50000" fill="hold" grpId="0" nodeType="withEffect">
                                  <p:stCondLst>
                                    <p:cond delay="0"/>
                                  </p:stCondLst>
                                  <p:childTnLst>
                                    <p:animMotion origin="layout" path="M 8.33333E-7 -3.7037E-7 L 0.06133 -3.7037E-7 C 0.08867 -3.7037E-7 0.12266 0.0463 0.12266 0.08403 L 0.12266 0.16875 " pathEditMode="relative" rAng="0" ptsTypes="AAAA">
                                      <p:cBhvr>
                                        <p:cTn id="74" dur="2000" fill="hold"/>
                                        <p:tgtEl>
                                          <p:spTgt spid="27"/>
                                        </p:tgtEl>
                                        <p:attrNameLst>
                                          <p:attrName>ppt_x</p:attrName>
                                          <p:attrName>ppt_y</p:attrName>
                                        </p:attrNameLst>
                                      </p:cBhvr>
                                      <p:rCtr x="6133" y="8426"/>
                                    </p:animMotion>
                                  </p:childTnLst>
                                </p:cTn>
                              </p:par>
                              <p:par>
                                <p:cTn id="75" presetID="50" presetClass="path" presetSubtype="0" accel="50000" decel="50000" fill="hold" grpId="0" nodeType="withEffect">
                                  <p:stCondLst>
                                    <p:cond delay="0"/>
                                  </p:stCondLst>
                                  <p:childTnLst>
                                    <p:animMotion origin="layout" path="M 4.79167E-6 -7.40741E-7 L 0.0483 -7.40741E-7 C 0.06992 -7.40741E-7 0.09661 0.06898 0.09661 0.125 L 0.09661 0.25 " pathEditMode="relative" rAng="0" ptsTypes="AAAA">
                                      <p:cBhvr>
                                        <p:cTn id="76" dur="2000" fill="hold"/>
                                        <p:tgtEl>
                                          <p:spTgt spid="69"/>
                                        </p:tgtEl>
                                        <p:attrNameLst>
                                          <p:attrName>ppt_x</p:attrName>
                                          <p:attrName>ppt_y</p:attrName>
                                        </p:attrNameLst>
                                      </p:cBhvr>
                                      <p:rCtr x="4831"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P spid="63" grpId="0"/>
      <p:bldP spid="65" grpId="0"/>
      <p:bldP spid="70" grpId="0"/>
      <p:bldP spid="82" grpId="0"/>
      <p:bldP spid="27" grpId="0" animBg="1"/>
      <p:bldP spid="69" grpId="0" animBg="1"/>
      <p:bldP spid="75" grpId="0" animBg="1"/>
      <p:bldP spid="76" grpId="0" animBg="1"/>
      <p:bldP spid="77" grpId="0" animBg="1"/>
      <p:bldP spid="78" grpId="0" animBg="1"/>
      <p:bldP spid="79" grpId="0" animBg="1"/>
      <p:bldP spid="80" grpId="0" animBg="1"/>
      <p:bldP spid="81" grpId="0" animBg="1"/>
      <p:bldP spid="93" grpId="0"/>
      <p:bldP spid="95" grpId="0" animBg="1"/>
      <p:bldP spid="9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030192" y="4117812"/>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6681859" y="3912288"/>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1936750" y="4532866"/>
            <a:ext cx="2034475" cy="369332"/>
          </a:xfrm>
          <a:prstGeom prst="rect">
            <a:avLst/>
          </a:prstGeom>
          <a:noFill/>
        </p:spPr>
        <p:txBody>
          <a:bodyPr wrap="square" rtlCol="0">
            <a:spAutoFit/>
          </a:bodyPr>
          <a:lstStyle/>
          <a:p>
            <a:r>
              <a:rPr lang="en-US" b="1" dirty="0">
                <a:latin typeface="Ink Free" panose="03080402000500000000" pitchFamily="66" charset="0"/>
              </a:rPr>
              <a:t>TRPV1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311650"/>
            <a:ext cx="1695417" cy="417163"/>
          </a:xfrm>
          <a:prstGeom prst="line">
            <a:avLst/>
          </a:prstGeom>
          <a:ln w="38100"/>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29593"/>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5004"/>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a:solidFill>
            <a:schemeClr val="accent6"/>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a:solidFill>
            <a:schemeClr val="accent4">
              <a:lumMod val="60000"/>
              <a:lumOff val="4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50736ED0-E310-4ADE-BC9F-8D62E4AFDAB9}"/>
              </a:ext>
            </a:extLst>
          </p:cNvPr>
          <p:cNvSpPr txBox="1"/>
          <p:nvPr/>
        </p:nvSpPr>
        <p:spPr>
          <a:xfrm>
            <a:off x="2337860" y="3689749"/>
            <a:ext cx="889471" cy="369332"/>
          </a:xfrm>
          <a:prstGeom prst="rect">
            <a:avLst/>
          </a:prstGeom>
          <a:noFill/>
        </p:spPr>
        <p:txBody>
          <a:bodyPr wrap="square" rtlCol="0">
            <a:spAutoFit/>
          </a:bodyPr>
          <a:lstStyle/>
          <a:p>
            <a:r>
              <a:rPr lang="en-US" b="1" dirty="0">
                <a:latin typeface="Ink Free" panose="03080402000500000000" pitchFamily="66" charset="0"/>
              </a:rPr>
              <a:t>Sodium</a:t>
            </a:r>
          </a:p>
        </p:txBody>
      </p:sp>
      <p:cxnSp>
        <p:nvCxnSpPr>
          <p:cNvPr id="94" name="Straight Connector 93">
            <a:extLst>
              <a:ext uri="{FF2B5EF4-FFF2-40B4-BE49-F238E27FC236}">
                <a16:creationId xmlns:a16="http://schemas.microsoft.com/office/drawing/2014/main" id="{04A312B1-BD89-4872-885A-D368E39C6378}"/>
              </a:ext>
            </a:extLst>
          </p:cNvPr>
          <p:cNvCxnSpPr>
            <a:cxnSpLocks/>
          </p:cNvCxnSpPr>
          <p:nvPr/>
        </p:nvCxnSpPr>
        <p:spPr>
          <a:xfrm flipV="1">
            <a:off x="3122514" y="3524728"/>
            <a:ext cx="611366" cy="281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Rectangle 94">
            <a:extLst>
              <a:ext uri="{FF2B5EF4-FFF2-40B4-BE49-F238E27FC236}">
                <a16:creationId xmlns:a16="http://schemas.microsoft.com/office/drawing/2014/main" id="{D1353D17-EC23-4CE1-8F3E-C6BE065D956E}"/>
              </a:ext>
            </a:extLst>
          </p:cNvPr>
          <p:cNvSpPr/>
          <p:nvPr/>
        </p:nvSpPr>
        <p:spPr>
          <a:xfrm>
            <a:off x="3447498" y="3033777"/>
            <a:ext cx="192419" cy="192419"/>
          </a:xfrm>
          <a:custGeom>
            <a:avLst/>
            <a:gdLst>
              <a:gd name="connsiteX0" fmla="*/ 0 w 192419"/>
              <a:gd name="connsiteY0" fmla="*/ 0 h 192419"/>
              <a:gd name="connsiteX1" fmla="*/ 192419 w 192419"/>
              <a:gd name="connsiteY1" fmla="*/ 0 h 192419"/>
              <a:gd name="connsiteX2" fmla="*/ 192419 w 192419"/>
              <a:gd name="connsiteY2" fmla="*/ 192419 h 192419"/>
              <a:gd name="connsiteX3" fmla="*/ 0 w 192419"/>
              <a:gd name="connsiteY3" fmla="*/ 192419 h 192419"/>
              <a:gd name="connsiteX4" fmla="*/ 0 w 192419"/>
              <a:gd name="connsiteY4" fmla="*/ 0 h 1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9" h="192419" fill="none" extrusionOk="0">
                <a:moveTo>
                  <a:pt x="0" y="0"/>
                </a:moveTo>
                <a:cubicBezTo>
                  <a:pt x="64794" y="-19128"/>
                  <a:pt x="101376" y="20609"/>
                  <a:pt x="192419" y="0"/>
                </a:cubicBezTo>
                <a:cubicBezTo>
                  <a:pt x="192487" y="40468"/>
                  <a:pt x="181839" y="116227"/>
                  <a:pt x="192419" y="192419"/>
                </a:cubicBezTo>
                <a:cubicBezTo>
                  <a:pt x="113722" y="202327"/>
                  <a:pt x="47016" y="174924"/>
                  <a:pt x="0" y="192419"/>
                </a:cubicBezTo>
                <a:cubicBezTo>
                  <a:pt x="-22052" y="134309"/>
                  <a:pt x="14063" y="40983"/>
                  <a:pt x="0" y="0"/>
                </a:cubicBezTo>
                <a:close/>
              </a:path>
              <a:path w="192419" h="192419" stroke="0" extrusionOk="0">
                <a:moveTo>
                  <a:pt x="0" y="0"/>
                </a:moveTo>
                <a:cubicBezTo>
                  <a:pt x="82235" y="-17066"/>
                  <a:pt x="131914" y="15438"/>
                  <a:pt x="192419" y="0"/>
                </a:cubicBezTo>
                <a:cubicBezTo>
                  <a:pt x="200740" y="71965"/>
                  <a:pt x="177861" y="121776"/>
                  <a:pt x="192419" y="192419"/>
                </a:cubicBezTo>
                <a:cubicBezTo>
                  <a:pt x="118725" y="193758"/>
                  <a:pt x="85836" y="189981"/>
                  <a:pt x="0" y="192419"/>
                </a:cubicBezTo>
                <a:cubicBezTo>
                  <a:pt x="-6201" y="112012"/>
                  <a:pt x="7861" y="55547"/>
                  <a:pt x="0" y="0"/>
                </a:cubicBezTo>
                <a:close/>
              </a:path>
            </a:pathLst>
          </a:custGeom>
          <a:solidFill>
            <a:srgbClr val="00CC66"/>
          </a:solidFill>
          <a:ln w="38100">
            <a:solidFill>
              <a:srgbClr val="339933"/>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3A8DBB4D-3F6B-4332-BD11-905D82F5F065}"/>
              </a:ext>
            </a:extLst>
          </p:cNvPr>
          <p:cNvSpPr txBox="1"/>
          <p:nvPr/>
        </p:nvSpPr>
        <p:spPr>
          <a:xfrm>
            <a:off x="991471" y="2588140"/>
            <a:ext cx="2189655" cy="646331"/>
          </a:xfrm>
          <a:prstGeom prst="rect">
            <a:avLst/>
          </a:prstGeom>
          <a:noFill/>
        </p:spPr>
        <p:txBody>
          <a:bodyPr wrap="square" rtlCol="0">
            <a:spAutoFit/>
          </a:bodyPr>
          <a:lstStyle/>
          <a:p>
            <a:r>
              <a:rPr lang="en-US" b="1" dirty="0">
                <a:latin typeface="Ink Free" panose="03080402000500000000" pitchFamily="66" charset="0"/>
              </a:rPr>
              <a:t>Acetaminophen Metabolite AM404</a:t>
            </a:r>
          </a:p>
        </p:txBody>
      </p:sp>
      <p:cxnSp>
        <p:nvCxnSpPr>
          <p:cNvPr id="97" name="Straight Connector 96">
            <a:extLst>
              <a:ext uri="{FF2B5EF4-FFF2-40B4-BE49-F238E27FC236}">
                <a16:creationId xmlns:a16="http://schemas.microsoft.com/office/drawing/2014/main" id="{8B5A4EF5-4741-45CE-B421-47C90F72C32C}"/>
              </a:ext>
            </a:extLst>
          </p:cNvPr>
          <p:cNvCxnSpPr>
            <a:cxnSpLocks/>
          </p:cNvCxnSpPr>
          <p:nvPr/>
        </p:nvCxnSpPr>
        <p:spPr>
          <a:xfrm>
            <a:off x="3023763" y="3033777"/>
            <a:ext cx="351114" cy="7545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12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1" nodeType="withEffect">
                                  <p:stCondLst>
                                    <p:cond delay="100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100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1"/>
                                        </p:tgtEl>
                                      </p:cBhvr>
                                    </p:animEffect>
                                    <p:set>
                                      <p:cBhvr>
                                        <p:cTn id="36" dur="1" fill="hold">
                                          <p:stCondLst>
                                            <p:cond delay="499"/>
                                          </p:stCondLst>
                                        </p:cTn>
                                        <p:tgtEl>
                                          <p:spTgt spid="7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0"/>
                                        </p:tgtEl>
                                      </p:cBhvr>
                                    </p:animEffect>
                                    <p:set>
                                      <p:cBhvr>
                                        <p:cTn id="39" dur="1" fill="hold">
                                          <p:stCondLst>
                                            <p:cond delay="499"/>
                                          </p:stCondLst>
                                        </p:cTn>
                                        <p:tgtEl>
                                          <p:spTgt spid="7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2"/>
                                        </p:tgtEl>
                                      </p:cBhvr>
                                    </p:animEffect>
                                    <p:set>
                                      <p:cBhvr>
                                        <p:cTn id="45" dur="1" fill="hold">
                                          <p:stCondLst>
                                            <p:cond delay="499"/>
                                          </p:stCondLst>
                                        </p:cTn>
                                        <p:tgtEl>
                                          <p:spTgt spid="62"/>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82"/>
                                        </p:tgtEl>
                                      </p:cBhvr>
                                    </p:animEffect>
                                    <p:set>
                                      <p:cBhvr>
                                        <p:cTn id="48" dur="1" fill="hold">
                                          <p:stCondLst>
                                            <p:cond delay="499"/>
                                          </p:stCondLst>
                                        </p:cTn>
                                        <p:tgtEl>
                                          <p:spTgt spid="8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3"/>
                                        </p:tgtEl>
                                      </p:cBhvr>
                                    </p:animEffect>
                                    <p:set>
                                      <p:cBhvr>
                                        <p:cTn id="51" dur="1" fill="hold">
                                          <p:stCondLst>
                                            <p:cond delay="499"/>
                                          </p:stCondLst>
                                        </p:cTn>
                                        <p:tgtEl>
                                          <p:spTgt spid="8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93"/>
                                        </p:tgtEl>
                                      </p:cBhvr>
                                    </p:animEffect>
                                    <p:set>
                                      <p:cBhvr>
                                        <p:cTn id="54" dur="1" fill="hold">
                                          <p:stCondLst>
                                            <p:cond delay="499"/>
                                          </p:stCondLst>
                                        </p:cTn>
                                        <p:tgtEl>
                                          <p:spTgt spid="9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4"/>
                                        </p:tgtEl>
                                      </p:cBhvr>
                                    </p:animEffect>
                                    <p:set>
                                      <p:cBhvr>
                                        <p:cTn id="57" dur="1" fill="hold">
                                          <p:stCondLst>
                                            <p:cond delay="499"/>
                                          </p:stCondLst>
                                        </p:cTn>
                                        <p:tgtEl>
                                          <p:spTgt spid="9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96"/>
                                        </p:tgtEl>
                                      </p:cBhvr>
                                    </p:animEffect>
                                    <p:set>
                                      <p:cBhvr>
                                        <p:cTn id="60" dur="1" fill="hold">
                                          <p:stCondLst>
                                            <p:cond delay="499"/>
                                          </p:stCondLst>
                                        </p:cTn>
                                        <p:tgtEl>
                                          <p:spTgt spid="9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97"/>
                                        </p:tgtEl>
                                      </p:cBhvr>
                                    </p:animEffect>
                                    <p:set>
                                      <p:cBhvr>
                                        <p:cTn id="63" dur="1" fill="hold">
                                          <p:stCondLst>
                                            <p:cond delay="499"/>
                                          </p:stCondLst>
                                        </p:cTn>
                                        <p:tgtEl>
                                          <p:spTgt spid="97"/>
                                        </p:tgtEl>
                                        <p:attrNameLst>
                                          <p:attrName>style.visibility</p:attrName>
                                        </p:attrNameLst>
                                      </p:cBhvr>
                                      <p:to>
                                        <p:strVal val="hidden"/>
                                      </p:to>
                                    </p:set>
                                  </p:childTnLst>
                                </p:cTn>
                              </p:par>
                            </p:childTnLst>
                          </p:cTn>
                        </p:par>
                        <p:par>
                          <p:cTn id="64" fill="hold">
                            <p:stCondLst>
                              <p:cond delay="500"/>
                            </p:stCondLst>
                            <p:childTnLst>
                              <p:par>
                                <p:cTn id="65" presetID="50" presetClass="path" presetSubtype="0" accel="50000" decel="50000" fill="hold" grpId="1" nodeType="afterEffect">
                                  <p:stCondLst>
                                    <p:cond delay="1000"/>
                                  </p:stCondLst>
                                  <p:childTnLst>
                                    <p:animMotion origin="layout" path="M 5E-6 -5.55112E-17 L 0.0737 -5.55112E-17 C 0.10665 -5.55112E-17 0.1474 0.04421 0.1474 0.08009 L 0.1474 0.16042 " pathEditMode="relative" rAng="0" ptsTypes="AAAA">
                                      <p:cBhvr>
                                        <p:cTn id="66" dur="2000" fill="hold"/>
                                        <p:tgtEl>
                                          <p:spTgt spid="95"/>
                                        </p:tgtEl>
                                        <p:attrNameLst>
                                          <p:attrName>ppt_x</p:attrName>
                                          <p:attrName>ppt_y</p:attrName>
                                        </p:attrNameLst>
                                      </p:cBhvr>
                                      <p:rCtr x="7370" y="8009"/>
                                    </p:animMotion>
                                  </p:childTnLst>
                                </p:cTn>
                              </p:par>
                            </p:childTnLst>
                          </p:cTn>
                        </p:par>
                        <p:par>
                          <p:cTn id="67" fill="hold">
                            <p:stCondLst>
                              <p:cond delay="3500"/>
                            </p:stCondLst>
                            <p:childTnLst>
                              <p:par>
                                <p:cTn id="68" presetID="50" presetClass="path" presetSubtype="0" accel="50000" decel="50000" fill="hold" grpId="0" nodeType="afterEffect">
                                  <p:stCondLst>
                                    <p:cond delay="0"/>
                                  </p:stCondLst>
                                  <p:childTnLst>
                                    <p:animMotion origin="layout" path="M 2.08333E-6 -4.44444E-6 L 0.04258 -4.44444E-6 C 0.06133 -4.44444E-6 0.08528 0.06899 0.08528 0.125 L 0.08528 0.25 " pathEditMode="relative" rAng="0" ptsTypes="AAAA">
                                      <p:cBhvr>
                                        <p:cTn id="69" dur="2000" fill="hold"/>
                                        <p:tgtEl>
                                          <p:spTgt spid="81"/>
                                        </p:tgtEl>
                                        <p:attrNameLst>
                                          <p:attrName>ppt_x</p:attrName>
                                          <p:attrName>ppt_y</p:attrName>
                                        </p:attrNameLst>
                                      </p:cBhvr>
                                      <p:rCtr x="4258" y="12500"/>
                                    </p:animMotion>
                                  </p:childTnLst>
                                </p:cTn>
                              </p:par>
                              <p:par>
                                <p:cTn id="70" presetID="50" presetClass="path" presetSubtype="0" accel="50000" decel="50000" fill="hold" grpId="0" nodeType="withEffect">
                                  <p:stCondLst>
                                    <p:cond delay="0"/>
                                  </p:stCondLst>
                                  <p:childTnLst>
                                    <p:animMotion origin="layout" path="M 1.04167E-6 2.96296E-6 L 0.02109 2.96296E-6 C 0.03047 2.96296E-6 0.04232 0.09236 0.04232 0.16759 L 0.04232 0.33541 " pathEditMode="relative" rAng="0" ptsTypes="AAAA">
                                      <p:cBhvr>
                                        <p:cTn id="71" dur="2000" fill="hold"/>
                                        <p:tgtEl>
                                          <p:spTgt spid="75"/>
                                        </p:tgtEl>
                                        <p:attrNameLst>
                                          <p:attrName>ppt_x</p:attrName>
                                          <p:attrName>ppt_y</p:attrName>
                                        </p:attrNameLst>
                                      </p:cBhvr>
                                      <p:rCtr x="2109" y="16759"/>
                                    </p:animMotion>
                                  </p:childTnLst>
                                </p:cTn>
                              </p:par>
                              <p:par>
                                <p:cTn id="72" presetID="50" presetClass="path" presetSubtype="0" accel="50000" decel="50000" fill="hold" grpId="0" nodeType="withEffect">
                                  <p:stCondLst>
                                    <p:cond delay="0"/>
                                  </p:stCondLst>
                                  <p:childTnLst>
                                    <p:animMotion origin="layout" path="M -2.08333E-7 3.33333E-6 L -0.00768 3.33333E-6 C -0.01107 3.33333E-6 -0.01523 0.05578 -0.01523 0.10115 L -0.01523 0.20254 " pathEditMode="relative" rAng="0" ptsTypes="AAAA">
                                      <p:cBhvr>
                                        <p:cTn id="73" dur="2000" fill="hold"/>
                                        <p:tgtEl>
                                          <p:spTgt spid="76"/>
                                        </p:tgtEl>
                                        <p:attrNameLst>
                                          <p:attrName>ppt_x</p:attrName>
                                          <p:attrName>ppt_y</p:attrName>
                                        </p:attrNameLst>
                                      </p:cBhvr>
                                      <p:rCtr x="-768" y="10116"/>
                                    </p:animMotion>
                                  </p:childTnLst>
                                </p:cTn>
                              </p:par>
                            </p:childTnLst>
                          </p:cTn>
                        </p:par>
                        <p:par>
                          <p:cTn id="74" fill="hold">
                            <p:stCondLst>
                              <p:cond delay="5500"/>
                            </p:stCondLst>
                            <p:childTnLst>
                              <p:par>
                                <p:cTn id="75" presetID="50" presetClass="path" presetSubtype="0" accel="50000" decel="50000" fill="hold" grpId="0" nodeType="afterEffect">
                                  <p:stCondLst>
                                    <p:cond delay="0"/>
                                  </p:stCondLst>
                                  <p:childTnLst>
                                    <p:animMotion origin="layout" path="M -8.33333E-7 -3.7037E-7 L -0.01471 -3.7037E-7 C -0.02135 -3.7037E-7 -0.02943 0.08565 -0.02943 0.15532 L -0.02943 0.31088 " pathEditMode="relative" rAng="0" ptsTypes="AAAA">
                                      <p:cBhvr>
                                        <p:cTn id="76" dur="2000" fill="hold"/>
                                        <p:tgtEl>
                                          <p:spTgt spid="77"/>
                                        </p:tgtEl>
                                        <p:attrNameLst>
                                          <p:attrName>ppt_x</p:attrName>
                                          <p:attrName>ppt_y</p:attrName>
                                        </p:attrNameLst>
                                      </p:cBhvr>
                                      <p:rCtr x="-1471" y="15532"/>
                                    </p:animMotion>
                                  </p:childTnLst>
                                </p:cTn>
                              </p:par>
                              <p:par>
                                <p:cTn id="77" presetID="50" presetClass="path" presetSubtype="0" accel="50000" decel="50000" fill="hold" grpId="0" nodeType="withEffect">
                                  <p:stCondLst>
                                    <p:cond delay="0"/>
                                  </p:stCondLst>
                                  <p:childTnLst>
                                    <p:animMotion origin="layout" path="M 0 3.7037E-7 L -0.03737 3.7037E-7 C -0.05417 3.7037E-7 -0.07474 0.06898 -0.07474 0.125 L -0.07474 0.25 " pathEditMode="relative" rAng="0" ptsTypes="AAAA">
                                      <p:cBhvr>
                                        <p:cTn id="78" dur="2000" fill="hold"/>
                                        <p:tgtEl>
                                          <p:spTgt spid="79"/>
                                        </p:tgtEl>
                                        <p:attrNameLst>
                                          <p:attrName>ppt_x</p:attrName>
                                          <p:attrName>ppt_y</p:attrName>
                                        </p:attrNameLst>
                                      </p:cBhvr>
                                      <p:rCtr x="-3737" y="12500"/>
                                    </p:animMotion>
                                  </p:childTnLst>
                                </p:cTn>
                              </p:par>
                              <p:par>
                                <p:cTn id="79" presetID="50" presetClass="path" presetSubtype="0" accel="50000" decel="50000" fill="hold" grpId="0" nodeType="withEffect">
                                  <p:stCondLst>
                                    <p:cond delay="0"/>
                                  </p:stCondLst>
                                  <p:childTnLst>
                                    <p:animMotion origin="layout" path="M 4.16667E-7 1.48148E-6 L -0.04753 1.48148E-6 C -0.06888 1.48148E-6 -0.09505 0.05926 -0.09505 0.10741 L -0.09505 0.21481 " pathEditMode="relative" rAng="0" ptsTypes="AAAA">
                                      <p:cBhvr>
                                        <p:cTn id="80" dur="2000" fill="hold"/>
                                        <p:tgtEl>
                                          <p:spTgt spid="80"/>
                                        </p:tgtEl>
                                        <p:attrNameLst>
                                          <p:attrName>ppt_x</p:attrName>
                                          <p:attrName>ppt_y</p:attrName>
                                        </p:attrNameLst>
                                      </p:cBhvr>
                                      <p:rCtr x="-4753" y="10741"/>
                                    </p:animMotion>
                                  </p:childTnLst>
                                </p:cTn>
                              </p:par>
                            </p:childTnLst>
                          </p:cTn>
                        </p:par>
                        <p:par>
                          <p:cTn id="81" fill="hold">
                            <p:stCondLst>
                              <p:cond delay="7500"/>
                            </p:stCondLst>
                            <p:childTnLst>
                              <p:par>
                                <p:cTn id="82" presetID="50" presetClass="path" presetSubtype="0" accel="50000" decel="50000" fill="hold" grpId="0" nodeType="afterEffect">
                                  <p:stCondLst>
                                    <p:cond delay="0"/>
                                  </p:stCondLst>
                                  <p:childTnLst>
                                    <p:animMotion origin="layout" path="M -2.5E-6 -7.40741E-7 L -0.05846 -7.40741E-7 C -0.08463 -7.40741E-7 -0.11679 0.06898 -0.11679 0.125 L -0.11679 0.25 " pathEditMode="relative" rAng="0" ptsTypes="AAAA">
                                      <p:cBhvr>
                                        <p:cTn id="83" dur="2000" fill="hold"/>
                                        <p:tgtEl>
                                          <p:spTgt spid="78"/>
                                        </p:tgtEl>
                                        <p:attrNameLst>
                                          <p:attrName>ppt_x</p:attrName>
                                          <p:attrName>ppt_y</p:attrName>
                                        </p:attrNameLst>
                                      </p:cBhvr>
                                      <p:rCtr x="-5846" y="12500"/>
                                    </p:animMotion>
                                  </p:childTnLst>
                                </p:cTn>
                              </p:par>
                              <p:par>
                                <p:cTn id="84" presetID="50" presetClass="path" presetSubtype="0" accel="50000" decel="50000" fill="hold" grpId="0" nodeType="withEffect">
                                  <p:stCondLst>
                                    <p:cond delay="0"/>
                                  </p:stCondLst>
                                  <p:childTnLst>
                                    <p:animMotion origin="layout" path="M 8.33333E-7 -3.7037E-7 L 0.06133 -3.7037E-7 C 0.08867 -3.7037E-7 0.12266 0.0463 0.12266 0.08403 L 0.12266 0.16875 " pathEditMode="relative" rAng="0" ptsTypes="AAAA">
                                      <p:cBhvr>
                                        <p:cTn id="85" dur="2000" fill="hold"/>
                                        <p:tgtEl>
                                          <p:spTgt spid="27"/>
                                        </p:tgtEl>
                                        <p:attrNameLst>
                                          <p:attrName>ppt_x</p:attrName>
                                          <p:attrName>ppt_y</p:attrName>
                                        </p:attrNameLst>
                                      </p:cBhvr>
                                      <p:rCtr x="6133" y="8426"/>
                                    </p:animMotion>
                                  </p:childTnLst>
                                </p:cTn>
                              </p:par>
                              <p:par>
                                <p:cTn id="86" presetID="50" presetClass="path" presetSubtype="0" accel="50000" decel="50000" fill="hold" grpId="0" nodeType="withEffect">
                                  <p:stCondLst>
                                    <p:cond delay="0"/>
                                  </p:stCondLst>
                                  <p:childTnLst>
                                    <p:animMotion origin="layout" path="M 4.79167E-6 -7.40741E-7 L 0.0483 -7.40741E-7 C 0.06992 -7.40741E-7 0.09661 0.06898 0.09661 0.125 L 0.09661 0.25 " pathEditMode="relative" rAng="0" ptsTypes="AAAA">
                                      <p:cBhvr>
                                        <p:cTn id="87" dur="2000" fill="hold"/>
                                        <p:tgtEl>
                                          <p:spTgt spid="69"/>
                                        </p:tgtEl>
                                        <p:attrNameLst>
                                          <p:attrName>ppt_x</p:attrName>
                                          <p:attrName>ppt_y</p:attrName>
                                        </p:attrNameLst>
                                      </p:cBhvr>
                                      <p:rCtr x="4831"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P spid="63" grpId="0"/>
      <p:bldP spid="65" grpId="0"/>
      <p:bldP spid="70" grpId="0"/>
      <p:bldP spid="82" grpId="0"/>
      <p:bldP spid="27" grpId="0" animBg="1"/>
      <p:bldP spid="69" grpId="0" animBg="1"/>
      <p:bldP spid="75" grpId="0" animBg="1"/>
      <p:bldP spid="76" grpId="0" animBg="1"/>
      <p:bldP spid="77" grpId="0" animBg="1"/>
      <p:bldP spid="78" grpId="0" animBg="1"/>
      <p:bldP spid="79" grpId="0" animBg="1"/>
      <p:bldP spid="80" grpId="0" animBg="1"/>
      <p:bldP spid="81" grpId="0" animBg="1"/>
      <p:bldP spid="93" grpId="0"/>
      <p:bldP spid="95" grpId="0" animBg="1"/>
      <p:bldP spid="95" grpId="1" animBg="1"/>
      <p:bldP spid="96" grpId="0"/>
      <p:bldP spid="96" grpId="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strike="sngStrike" dirty="0">
                <a:latin typeface="Ink Free" panose="03080402000500000000" pitchFamily="66" charset="0"/>
              </a:rPr>
              <a:t>Formulations and </a:t>
            </a:r>
            <a:r>
              <a:rPr lang="en-US" dirty="0">
                <a:latin typeface="Ink Free" panose="03080402000500000000" pitchFamily="66" charset="0"/>
              </a:rPr>
              <a:t>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Broad range</a:t>
            </a:r>
          </a:p>
          <a:p>
            <a:pPr lvl="1"/>
            <a:r>
              <a:rPr lang="en-US" dirty="0"/>
              <a:t>Musculoskeletal</a:t>
            </a:r>
          </a:p>
          <a:p>
            <a:pPr lvl="1"/>
            <a:r>
              <a:rPr lang="en-US" dirty="0"/>
              <a:t>Cancer-related</a:t>
            </a:r>
          </a:p>
          <a:p>
            <a:pPr lvl="1"/>
            <a:r>
              <a:rPr lang="en-US" dirty="0"/>
              <a:t>Postsurgical</a:t>
            </a:r>
          </a:p>
        </p:txBody>
      </p:sp>
    </p:spTree>
    <p:extLst>
      <p:ext uri="{BB962C8B-B14F-4D97-AF65-F5344CB8AC3E}">
        <p14:creationId xmlns:p14="http://schemas.microsoft.com/office/powerpoint/2010/main" val="1140378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Ketamine</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2630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Cube 124">
            <a:extLst>
              <a:ext uri="{FF2B5EF4-FFF2-40B4-BE49-F238E27FC236}">
                <a16:creationId xmlns:a16="http://schemas.microsoft.com/office/drawing/2014/main" id="{48AE342C-2731-412C-9817-F0073F11908C}"/>
              </a:ext>
            </a:extLst>
          </p:cNvPr>
          <p:cNvSpPr/>
          <p:nvPr/>
        </p:nvSpPr>
        <p:spPr>
          <a:xfrm>
            <a:off x="4741271" y="403792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7575" y="-98317"/>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80806" y="749174"/>
            <a:ext cx="2533255"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26612" y="6178424"/>
            <a:ext cx="2681027"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660400" y="1599803"/>
            <a:ext cx="3516120" cy="369332"/>
          </a:xfrm>
          <a:prstGeom prst="rect">
            <a:avLst/>
          </a:prstGeom>
          <a:noFill/>
        </p:spPr>
        <p:txBody>
          <a:bodyPr wrap="square" rtlCol="0">
            <a:spAutoFit/>
          </a:bodyPr>
          <a:lstStyle/>
          <a:p>
            <a:r>
              <a:rPr lang="en-US" b="1" dirty="0">
                <a:latin typeface="Ink Free" panose="03080402000500000000" pitchFamily="66" charset="0"/>
              </a:rPr>
              <a:t>Excitatory 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351715" y="1572456"/>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stCxn id="6" idx="4"/>
            <a:endCxn id="70" idx="1"/>
          </p:cNvCxnSpPr>
          <p:nvPr/>
        </p:nvCxnSpPr>
        <p:spPr>
          <a:xfrm>
            <a:off x="6839387" y="1597840"/>
            <a:ext cx="512328" cy="159282"/>
          </a:xfrm>
          <a:prstGeom prst="line">
            <a:avLst/>
          </a:prstGeom>
          <a:ln w="38100"/>
        </p:spPr>
        <p:style>
          <a:lnRef idx="1">
            <a:schemeClr val="dk1"/>
          </a:lnRef>
          <a:fillRef idx="0">
            <a:schemeClr val="dk1"/>
          </a:fillRef>
          <a:effectRef idx="0">
            <a:schemeClr val="dk1"/>
          </a:effectRef>
          <a:fontRef idx="minor">
            <a:schemeClr val="tx1"/>
          </a:fontRef>
        </p:style>
      </p:cxnSp>
      <p:sp>
        <p:nvSpPr>
          <p:cNvPr id="126" name="TextBox 125">
            <a:extLst>
              <a:ext uri="{FF2B5EF4-FFF2-40B4-BE49-F238E27FC236}">
                <a16:creationId xmlns:a16="http://schemas.microsoft.com/office/drawing/2014/main" id="{44604A0C-1BC0-42A6-B8A2-8D3C290BA0A7}"/>
              </a:ext>
            </a:extLst>
          </p:cNvPr>
          <p:cNvSpPr txBox="1"/>
          <p:nvPr/>
        </p:nvSpPr>
        <p:spPr>
          <a:xfrm>
            <a:off x="0" y="4042134"/>
            <a:ext cx="4183344" cy="369332"/>
          </a:xfrm>
          <a:prstGeom prst="rect">
            <a:avLst/>
          </a:prstGeom>
          <a:noFill/>
        </p:spPr>
        <p:txBody>
          <a:bodyPr wrap="square" rtlCol="0">
            <a:spAutoFit/>
          </a:bodyPr>
          <a:lstStyle/>
          <a:p>
            <a:pPr algn="r"/>
            <a:r>
              <a:rPr lang="en-US" b="1" dirty="0">
                <a:latin typeface="Ink Free" panose="03080402000500000000" pitchFamily="66" charset="0"/>
              </a:rPr>
              <a:t>NMDA Receptor</a:t>
            </a:r>
          </a:p>
        </p:txBody>
      </p:sp>
      <p:cxnSp>
        <p:nvCxnSpPr>
          <p:cNvPr id="127" name="Straight Connector 126">
            <a:extLst>
              <a:ext uri="{FF2B5EF4-FFF2-40B4-BE49-F238E27FC236}">
                <a16:creationId xmlns:a16="http://schemas.microsoft.com/office/drawing/2014/main" id="{D6664E3E-34C7-4114-9562-69C1FF36EA1A}"/>
              </a:ext>
            </a:extLst>
          </p:cNvPr>
          <p:cNvCxnSpPr>
            <a:cxnSpLocks/>
          </p:cNvCxnSpPr>
          <p:nvPr/>
        </p:nvCxnSpPr>
        <p:spPr>
          <a:xfrm flipV="1">
            <a:off x="4117425" y="4155515"/>
            <a:ext cx="571608" cy="114096"/>
          </a:xfrm>
          <a:prstGeom prst="line">
            <a:avLst/>
          </a:prstGeom>
          <a:ln w="38100"/>
        </p:spPr>
        <p:style>
          <a:lnRef idx="1">
            <a:schemeClr val="dk1"/>
          </a:lnRef>
          <a:fillRef idx="0">
            <a:schemeClr val="dk1"/>
          </a:fillRef>
          <a:effectRef idx="0">
            <a:schemeClr val="dk1"/>
          </a:effectRef>
          <a:fontRef idx="minor">
            <a:schemeClr val="tx1"/>
          </a:fontRef>
        </p:style>
      </p:cxnSp>
      <p:sp>
        <p:nvSpPr>
          <p:cNvPr id="132" name="Graphic 130" descr="Badge Follow with solid fill">
            <a:extLst>
              <a:ext uri="{FF2B5EF4-FFF2-40B4-BE49-F238E27FC236}">
                <a16:creationId xmlns:a16="http://schemas.microsoft.com/office/drawing/2014/main" id="{A41091BA-E63A-444A-AC73-F047EE2A33DA}"/>
              </a:ext>
            </a:extLst>
          </p:cNvPr>
          <p:cNvSpPr/>
          <p:nvPr/>
        </p:nvSpPr>
        <p:spPr>
          <a:xfrm>
            <a:off x="4854765" y="4654843"/>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128" name="Cube 127">
            <a:extLst>
              <a:ext uri="{FF2B5EF4-FFF2-40B4-BE49-F238E27FC236}">
                <a16:creationId xmlns:a16="http://schemas.microsoft.com/office/drawing/2014/main" id="{4BD5356E-5017-4B8B-82F8-BABFA7735A8A}"/>
              </a:ext>
            </a:extLst>
          </p:cNvPr>
          <p:cNvSpPr/>
          <p:nvPr/>
        </p:nvSpPr>
        <p:spPr>
          <a:xfrm>
            <a:off x="5315591" y="3965901"/>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ube 128">
            <a:extLst>
              <a:ext uri="{FF2B5EF4-FFF2-40B4-BE49-F238E27FC236}">
                <a16:creationId xmlns:a16="http://schemas.microsoft.com/office/drawing/2014/main" id="{3819386A-0183-4677-A45B-4A471DC621A2}"/>
              </a:ext>
            </a:extLst>
          </p:cNvPr>
          <p:cNvSpPr/>
          <p:nvPr/>
        </p:nvSpPr>
        <p:spPr>
          <a:xfrm>
            <a:off x="5869391" y="4022949"/>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ube 129">
            <a:extLst>
              <a:ext uri="{FF2B5EF4-FFF2-40B4-BE49-F238E27FC236}">
                <a16:creationId xmlns:a16="http://schemas.microsoft.com/office/drawing/2014/main" id="{FE0F4530-CBD3-4154-8F33-134B9E81C28B}"/>
              </a:ext>
            </a:extLst>
          </p:cNvPr>
          <p:cNvSpPr/>
          <p:nvPr/>
        </p:nvSpPr>
        <p:spPr>
          <a:xfrm>
            <a:off x="4227381" y="403792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Graphic 130" descr="Badge Follow with solid fill">
            <a:extLst>
              <a:ext uri="{FF2B5EF4-FFF2-40B4-BE49-F238E27FC236}">
                <a16:creationId xmlns:a16="http://schemas.microsoft.com/office/drawing/2014/main" id="{AE6F460E-C503-4173-BF1D-93F7E66F1DD9}"/>
              </a:ext>
            </a:extLst>
          </p:cNvPr>
          <p:cNvSpPr/>
          <p:nvPr/>
        </p:nvSpPr>
        <p:spPr>
          <a:xfrm>
            <a:off x="4286403" y="4624733"/>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133" name="Graphic 130" descr="Badge Follow with solid fill">
            <a:extLst>
              <a:ext uri="{FF2B5EF4-FFF2-40B4-BE49-F238E27FC236}">
                <a16:creationId xmlns:a16="http://schemas.microsoft.com/office/drawing/2014/main" id="{BA8618A4-8578-4B82-98D2-7C5BAA5A9C5F}"/>
              </a:ext>
            </a:extLst>
          </p:cNvPr>
          <p:cNvSpPr/>
          <p:nvPr/>
        </p:nvSpPr>
        <p:spPr>
          <a:xfrm>
            <a:off x="5310177" y="4586646"/>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134" name="Graphic 130" descr="Badge Follow with solid fill">
            <a:extLst>
              <a:ext uri="{FF2B5EF4-FFF2-40B4-BE49-F238E27FC236}">
                <a16:creationId xmlns:a16="http://schemas.microsoft.com/office/drawing/2014/main" id="{E2075481-D615-4F44-A8E5-5DD5B71899D3}"/>
              </a:ext>
            </a:extLst>
          </p:cNvPr>
          <p:cNvSpPr/>
          <p:nvPr/>
        </p:nvSpPr>
        <p:spPr>
          <a:xfrm>
            <a:off x="5800197" y="4586645"/>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0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26"/>
                                        </p:tgtEl>
                                      </p:cBhvr>
                                    </p:animEffect>
                                    <p:set>
                                      <p:cBhvr>
                                        <p:cTn id="37" dur="1" fill="hold">
                                          <p:stCondLst>
                                            <p:cond delay="499"/>
                                          </p:stCondLst>
                                        </p:cTn>
                                        <p:tgtEl>
                                          <p:spTgt spid="12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27"/>
                                        </p:tgtEl>
                                      </p:cBhvr>
                                    </p:animEffect>
                                    <p:set>
                                      <p:cBhvr>
                                        <p:cTn id="40" dur="1" fill="hold">
                                          <p:stCondLst>
                                            <p:cond delay="499"/>
                                          </p:stCondLst>
                                        </p:cTn>
                                        <p:tgtEl>
                                          <p:spTgt spid="127"/>
                                        </p:tgtEl>
                                        <p:attrNameLst>
                                          <p:attrName>style.visibility</p:attrName>
                                        </p:attrNameLst>
                                      </p:cBhvr>
                                      <p:to>
                                        <p:strVal val="hidden"/>
                                      </p:to>
                                    </p:set>
                                  </p:childTnLst>
                                </p:cTn>
                              </p:par>
                            </p:childTnLst>
                          </p:cTn>
                        </p:par>
                        <p:par>
                          <p:cTn id="41" fill="hold">
                            <p:stCondLst>
                              <p:cond delay="500"/>
                            </p:stCondLst>
                            <p:childTnLst>
                              <p:par>
                                <p:cTn id="42"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3" dur="2000" fill="hold"/>
                                        <p:tgtEl>
                                          <p:spTgt spid="51"/>
                                        </p:tgtEl>
                                        <p:attrNameLst>
                                          <p:attrName>ppt_x</p:attrName>
                                          <p:attrName>ppt_y</p:attrName>
                                        </p:attrNameLst>
                                      </p:cBhvr>
                                      <p:rCtr x="-3190" y="12153"/>
                                    </p:animMotion>
                                  </p:childTnLst>
                                </p:cTn>
                              </p:par>
                              <p:par>
                                <p:cTn id="44"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45" dur="2000" fill="hold"/>
                                        <p:tgtEl>
                                          <p:spTgt spid="55"/>
                                        </p:tgtEl>
                                        <p:attrNameLst>
                                          <p:attrName>ppt_x</p:attrName>
                                          <p:attrName>ppt_y</p:attrName>
                                        </p:attrNameLst>
                                      </p:cBhvr>
                                      <p:rCtr x="-6237" y="11667"/>
                                    </p:animMotion>
                                  </p:childTnLst>
                                </p:cTn>
                              </p:par>
                              <p:par>
                                <p:cTn id="46"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47" dur="2000" fill="hold"/>
                                        <p:tgtEl>
                                          <p:spTgt spid="60"/>
                                        </p:tgtEl>
                                        <p:attrNameLst>
                                          <p:attrName>ppt_x</p:attrName>
                                          <p:attrName>ppt_y</p:attrName>
                                        </p:attrNameLst>
                                      </p:cBhvr>
                                      <p:rCtr x="-8359" y="11921"/>
                                    </p:animMotion>
                                  </p:childTnLst>
                                </p:cTn>
                              </p:par>
                              <p:par>
                                <p:cTn id="48"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49" dur="2000" fill="hold"/>
                                        <p:tgtEl>
                                          <p:spTgt spid="57"/>
                                        </p:tgtEl>
                                        <p:attrNameLst>
                                          <p:attrName>ppt_x</p:attrName>
                                          <p:attrName>ppt_y</p:attrName>
                                        </p:attrNameLst>
                                      </p:cBhvr>
                                      <p:rCtr x="-7370" y="13611"/>
                                    </p:animMotion>
                                  </p:childTnLst>
                                </p:cTn>
                              </p:par>
                              <p:par>
                                <p:cTn id="50"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1" dur="2000" fill="hold"/>
                                        <p:tgtEl>
                                          <p:spTgt spid="49"/>
                                        </p:tgtEl>
                                        <p:attrNameLst>
                                          <p:attrName>ppt_x</p:attrName>
                                          <p:attrName>ppt_y</p:attrName>
                                        </p:attrNameLst>
                                      </p:cBhvr>
                                      <p:rCtr x="-9388" y="10995"/>
                                    </p:animMotion>
                                  </p:childTnLst>
                                </p:cTn>
                              </p:par>
                              <p:par>
                                <p:cTn id="52"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3" dur="2000" fill="hold"/>
                                        <p:tgtEl>
                                          <p:spTgt spid="58"/>
                                        </p:tgtEl>
                                        <p:attrNameLst>
                                          <p:attrName>ppt_x</p:attrName>
                                          <p:attrName>ppt_y</p:attrName>
                                        </p:attrNameLst>
                                      </p:cBhvr>
                                      <p:rCtr x="-5586" y="7593"/>
                                    </p:animMotion>
                                  </p:childTnLst>
                                </p:cTn>
                              </p:par>
                              <p:par>
                                <p:cTn id="54"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55" dur="2000" fill="hold"/>
                                        <p:tgtEl>
                                          <p:spTgt spid="59"/>
                                        </p:tgtEl>
                                        <p:attrNameLst>
                                          <p:attrName>ppt_x</p:attrName>
                                          <p:attrName>ppt_y</p:attrName>
                                        </p:attrNameLst>
                                      </p:cBhvr>
                                      <p:rCtr x="-4284" y="10023"/>
                                    </p:animMotion>
                                  </p:childTnLst>
                                </p:cTn>
                              </p:par>
                              <p:par>
                                <p:cTn id="56"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57" dur="2000" fill="hold"/>
                                        <p:tgtEl>
                                          <p:spTgt spid="53"/>
                                        </p:tgtEl>
                                        <p:attrNameLst>
                                          <p:attrName>ppt_x</p:attrName>
                                          <p:attrName>ppt_y</p:attrName>
                                        </p:attrNameLst>
                                      </p:cBhvr>
                                      <p:rCtr x="-5586" y="10162"/>
                                    </p:animMotion>
                                  </p:childTnLst>
                                </p:cTn>
                              </p:par>
                              <p:par>
                                <p:cTn id="58"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59" dur="2000" fill="hold"/>
                                        <p:tgtEl>
                                          <p:spTgt spid="56"/>
                                        </p:tgtEl>
                                        <p:attrNameLst>
                                          <p:attrName>ppt_x</p:attrName>
                                          <p:attrName>ppt_y</p:attrName>
                                        </p:attrNameLst>
                                      </p:cBhvr>
                                      <p:rCtr x="-5404" y="8194"/>
                                    </p:animMotion>
                                  </p:childTnLst>
                                </p:cTn>
                              </p:par>
                            </p:childTnLst>
                          </p:cTn>
                        </p:par>
                        <p:par>
                          <p:cTn id="60" fill="hold">
                            <p:stCondLst>
                              <p:cond delay="2500"/>
                            </p:stCondLst>
                            <p:childTnLst>
                              <p:par>
                                <p:cTn id="61" presetID="42" presetClass="path" presetSubtype="0" accel="50000" decel="50000" fill="hold" nodeType="afterEffect">
                                  <p:stCondLst>
                                    <p:cond delay="0"/>
                                  </p:stCondLst>
                                  <p:childTnLst>
                                    <p:animMotion origin="layout" path="M -2.08333E-6 -7.40741E-7 L -0.0414 0.06644 " pathEditMode="relative" rAng="0" ptsTypes="AA">
                                      <p:cBhvr>
                                        <p:cTn id="62" dur="2000" fill="hold"/>
                                        <p:tgtEl>
                                          <p:spTgt spid="26"/>
                                        </p:tgtEl>
                                        <p:attrNameLst>
                                          <p:attrName>ppt_x</p:attrName>
                                          <p:attrName>ppt_y</p:attrName>
                                        </p:attrNameLst>
                                      </p:cBhvr>
                                      <p:rCtr x="-2070" y="3310"/>
                                    </p:animMotion>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5000"/>
                            </p:stCondLst>
                            <p:childTnLst>
                              <p:par>
                                <p:cTn id="68" presetID="1"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26"/>
                                        </p:tgtEl>
                                        <p:attrNameLst>
                                          <p:attrName>style.visibility</p:attrName>
                                        </p:attrNameLst>
                                      </p:cBhvr>
                                      <p:to>
                                        <p:strVal val="hidden"/>
                                      </p:to>
                                    </p:set>
                                  </p:childTnLst>
                                </p:cTn>
                              </p:par>
                            </p:childTnLst>
                          </p:cTn>
                        </p:par>
                        <p:par>
                          <p:cTn id="106" fill="hold">
                            <p:stCondLst>
                              <p:cond delay="5000"/>
                            </p:stCondLst>
                            <p:childTnLst>
                              <p:par>
                                <p:cTn id="107" presetID="42" presetClass="path" presetSubtype="0" accel="50000" decel="50000" fill="hold" grpId="1" nodeType="afterEffect">
                                  <p:stCondLst>
                                    <p:cond delay="0"/>
                                  </p:stCondLst>
                                  <p:childTnLst>
                                    <p:animMotion origin="layout" path="M -1.45833E-6 -3.7037E-6 L 0.02643 0.15926 " pathEditMode="relative" rAng="0" ptsTypes="AA">
                                      <p:cBhvr>
                                        <p:cTn id="108" dur="2000" fill="hold"/>
                                        <p:tgtEl>
                                          <p:spTgt spid="46"/>
                                        </p:tgtEl>
                                        <p:attrNameLst>
                                          <p:attrName>ppt_x</p:attrName>
                                          <p:attrName>ppt_y</p:attrName>
                                        </p:attrNameLst>
                                      </p:cBhvr>
                                      <p:rCtr x="1315" y="7963"/>
                                    </p:animMotion>
                                  </p:childTnLst>
                                </p:cTn>
                              </p:par>
                              <p:par>
                                <p:cTn id="109" presetID="42" presetClass="path" presetSubtype="0" accel="50000" decel="50000" fill="hold" grpId="1" nodeType="withEffect">
                                  <p:stCondLst>
                                    <p:cond delay="0"/>
                                  </p:stCondLst>
                                  <p:childTnLst>
                                    <p:animMotion origin="layout" path="M 2.29167E-6 2.22222E-6 L -0.03021 0.14467 " pathEditMode="relative" rAng="0" ptsTypes="AA">
                                      <p:cBhvr>
                                        <p:cTn id="110" dur="2000" fill="hold"/>
                                        <p:tgtEl>
                                          <p:spTgt spid="45"/>
                                        </p:tgtEl>
                                        <p:attrNameLst>
                                          <p:attrName>ppt_x</p:attrName>
                                          <p:attrName>ppt_y</p:attrName>
                                        </p:attrNameLst>
                                      </p:cBhvr>
                                      <p:rCtr x="-1510" y="7222"/>
                                    </p:animMotion>
                                  </p:childTnLst>
                                </p:cTn>
                              </p:par>
                              <p:par>
                                <p:cTn id="111" presetID="42" presetClass="path" presetSubtype="0" accel="50000" decel="50000" fill="hold" grpId="1" nodeType="withEffect">
                                  <p:stCondLst>
                                    <p:cond delay="0"/>
                                  </p:stCondLst>
                                  <p:childTnLst>
                                    <p:animMotion origin="layout" path="M 4.16667E-7 -4.07407E-6 L -0.00378 0.26829 " pathEditMode="relative" rAng="0" ptsTypes="AA">
                                      <p:cBhvr>
                                        <p:cTn id="112" dur="2000" fill="hold"/>
                                        <p:tgtEl>
                                          <p:spTgt spid="37"/>
                                        </p:tgtEl>
                                        <p:attrNameLst>
                                          <p:attrName>ppt_x</p:attrName>
                                          <p:attrName>ppt_y</p:attrName>
                                        </p:attrNameLst>
                                      </p:cBhvr>
                                      <p:rCtr x="-195" y="13403"/>
                                    </p:animMotion>
                                  </p:childTnLst>
                                </p:cTn>
                              </p:par>
                              <p:par>
                                <p:cTn id="113" presetID="42" presetClass="path" presetSubtype="0" accel="50000" decel="50000" fill="hold" grpId="1" nodeType="withEffect">
                                  <p:stCondLst>
                                    <p:cond delay="0"/>
                                  </p:stCondLst>
                                  <p:childTnLst>
                                    <p:animMotion origin="layout" path="M 4.16667E-7 -4.81481E-6 L -0.05781 0.2794 " pathEditMode="relative" rAng="0" ptsTypes="AA">
                                      <p:cBhvr>
                                        <p:cTn id="114" dur="2000" fill="hold"/>
                                        <p:tgtEl>
                                          <p:spTgt spid="33"/>
                                        </p:tgtEl>
                                        <p:attrNameLst>
                                          <p:attrName>ppt_x</p:attrName>
                                          <p:attrName>ppt_y</p:attrName>
                                        </p:attrNameLst>
                                      </p:cBhvr>
                                      <p:rCtr x="-2891" y="13958"/>
                                    </p:animMotion>
                                  </p:childTnLst>
                                </p:cTn>
                              </p:par>
                              <p:par>
                                <p:cTn id="115" presetID="42" presetClass="path" presetSubtype="0" accel="50000" decel="50000" fill="hold" grpId="1" nodeType="withEffect">
                                  <p:stCondLst>
                                    <p:cond delay="0"/>
                                  </p:stCondLst>
                                  <p:childTnLst>
                                    <p:animMotion origin="layout" path="M -1.45833E-6 2.96296E-6 L -0.07135 0.2331 " pathEditMode="relative" rAng="0" ptsTypes="AA">
                                      <p:cBhvr>
                                        <p:cTn id="116" dur="2000" fill="hold"/>
                                        <p:tgtEl>
                                          <p:spTgt spid="44"/>
                                        </p:tgtEl>
                                        <p:attrNameLst>
                                          <p:attrName>ppt_x</p:attrName>
                                          <p:attrName>ppt_y</p:attrName>
                                        </p:attrNameLst>
                                      </p:cBhvr>
                                      <p:rCtr x="-3568" y="11644"/>
                                    </p:animMotion>
                                  </p:childTnLst>
                                </p:cTn>
                              </p:par>
                              <p:par>
                                <p:cTn id="117" presetID="42" presetClass="path" presetSubtype="0" accel="50000" decel="50000" fill="hold" grpId="1" nodeType="withEffect">
                                  <p:stCondLst>
                                    <p:cond delay="0"/>
                                  </p:stCondLst>
                                  <p:childTnLst>
                                    <p:animMotion origin="layout" path="M 4.58333E-6 3.7037E-7 L 0.03125 0.14398 " pathEditMode="relative" rAng="0" ptsTypes="AA">
                                      <p:cBhvr>
                                        <p:cTn id="118" dur="2000" fill="hold"/>
                                        <p:tgtEl>
                                          <p:spTgt spid="42"/>
                                        </p:tgtEl>
                                        <p:attrNameLst>
                                          <p:attrName>ppt_x</p:attrName>
                                          <p:attrName>ppt_y</p:attrName>
                                        </p:attrNameLst>
                                      </p:cBhvr>
                                      <p:rCtr x="1563" y="7199"/>
                                    </p:animMotion>
                                  </p:childTnLst>
                                </p:cTn>
                              </p:par>
                              <p:par>
                                <p:cTn id="119" presetID="42" presetClass="path" presetSubtype="0" accel="50000" decel="50000" fill="hold" grpId="1" nodeType="withEffect">
                                  <p:stCondLst>
                                    <p:cond delay="0"/>
                                  </p:stCondLst>
                                  <p:childTnLst>
                                    <p:animMotion origin="layout" path="M 1.45833E-6 -1.85185E-6 L 0.0168 0.26667 " pathEditMode="relative" rAng="0" ptsTypes="AA">
                                      <p:cBhvr>
                                        <p:cTn id="120" dur="2000" fill="hold"/>
                                        <p:tgtEl>
                                          <p:spTgt spid="35"/>
                                        </p:tgtEl>
                                        <p:attrNameLst>
                                          <p:attrName>ppt_x</p:attrName>
                                          <p:attrName>ppt_y</p:attrName>
                                        </p:attrNameLst>
                                      </p:cBhvr>
                                      <p:rCtr x="833" y="13333"/>
                                    </p:animMotion>
                                  </p:childTnLst>
                                </p:cTn>
                              </p:par>
                              <p:par>
                                <p:cTn id="121" presetID="42" presetClass="path" presetSubtype="0" accel="50000" decel="50000" fill="hold" grpId="1" nodeType="withEffect">
                                  <p:stCondLst>
                                    <p:cond delay="0"/>
                                  </p:stCondLst>
                                  <p:childTnLst>
                                    <p:animMotion origin="layout" path="M 6.25E-7 2.59259E-6 L 0.11393 0.28495 " pathEditMode="relative" rAng="0" ptsTypes="AA">
                                      <p:cBhvr>
                                        <p:cTn id="122" dur="2000" fill="hold"/>
                                        <p:tgtEl>
                                          <p:spTgt spid="41"/>
                                        </p:tgtEl>
                                        <p:attrNameLst>
                                          <p:attrName>ppt_x</p:attrName>
                                          <p:attrName>ppt_y</p:attrName>
                                        </p:attrNameLst>
                                      </p:cBhvr>
                                      <p:rCtr x="5690" y="14236"/>
                                    </p:animMotion>
                                  </p:childTnLst>
                                </p:cTn>
                              </p:par>
                              <p:par>
                                <p:cTn id="123" presetID="42" presetClass="path" presetSubtype="0" accel="50000" decel="50000" fill="hold" grpId="1" nodeType="withEffect">
                                  <p:stCondLst>
                                    <p:cond delay="0"/>
                                  </p:stCondLst>
                                  <p:childTnLst>
                                    <p:animMotion origin="layout" path="M 3.75E-6 -3.7037E-7 L -0.01029 0.21736 " pathEditMode="relative" rAng="0" ptsTypes="AA">
                                      <p:cBhvr>
                                        <p:cTn id="124" dur="2000" fill="hold"/>
                                        <p:tgtEl>
                                          <p:spTgt spid="32"/>
                                        </p:tgtEl>
                                        <p:attrNameLst>
                                          <p:attrName>ppt_x</p:attrName>
                                          <p:attrName>ppt_y</p:attrName>
                                        </p:attrNameLst>
                                      </p:cBhvr>
                                      <p:rCtr x="-521" y="10856"/>
                                    </p:animMotion>
                                  </p:childTnLst>
                                </p:cTn>
                              </p:par>
                              <p:par>
                                <p:cTn id="125" presetID="42" presetClass="path" presetSubtype="0" accel="50000" decel="50000" fill="hold" grpId="1" nodeType="withEffect">
                                  <p:stCondLst>
                                    <p:cond delay="0"/>
                                  </p:stCondLst>
                                  <p:childTnLst>
                                    <p:animMotion origin="layout" path="M -4.16667E-7 -7.40741E-7 L 0.04193 0.2588 " pathEditMode="relative" rAng="0" ptsTypes="AA">
                                      <p:cBhvr>
                                        <p:cTn id="126" dur="2000" fill="hold"/>
                                        <p:tgtEl>
                                          <p:spTgt spid="34"/>
                                        </p:tgtEl>
                                        <p:attrNameLst>
                                          <p:attrName>ppt_x</p:attrName>
                                          <p:attrName>ppt_y</p:attrName>
                                        </p:attrNameLst>
                                      </p:cBhvr>
                                      <p:rCtr x="2096" y="12940"/>
                                    </p:animMotion>
                                  </p:childTnLst>
                                </p:cTn>
                              </p:par>
                              <p:par>
                                <p:cTn id="127" presetID="42" presetClass="path" presetSubtype="0" accel="50000" decel="50000" fill="hold" grpId="1" nodeType="withEffect">
                                  <p:stCondLst>
                                    <p:cond delay="0"/>
                                  </p:stCondLst>
                                  <p:childTnLst>
                                    <p:animMotion origin="layout" path="M 5E-6 -4.81481E-6 L 0.01667 0.25371 " pathEditMode="relative" rAng="0" ptsTypes="AA">
                                      <p:cBhvr>
                                        <p:cTn id="128" dur="2000" fill="hold"/>
                                        <p:tgtEl>
                                          <p:spTgt spid="47"/>
                                        </p:tgtEl>
                                        <p:attrNameLst>
                                          <p:attrName>ppt_x</p:attrName>
                                          <p:attrName>ppt_y</p:attrName>
                                        </p:attrNameLst>
                                      </p:cBhvr>
                                      <p:rCtr x="833" y="12685"/>
                                    </p:animMotion>
                                  </p:childTnLst>
                                </p:cTn>
                              </p:par>
                              <p:par>
                                <p:cTn id="129" presetID="42" presetClass="path" presetSubtype="0" accel="50000" decel="50000" fill="hold" grpId="1" nodeType="withEffect">
                                  <p:stCondLst>
                                    <p:cond delay="0"/>
                                  </p:stCondLst>
                                  <p:childTnLst>
                                    <p:animMotion origin="layout" path="M 4.16667E-7 -1.48148E-6 L -0.00456 0.18102 " pathEditMode="relative" rAng="0" ptsTypes="AA">
                                      <p:cBhvr>
                                        <p:cTn id="130" dur="2000" fill="hold"/>
                                        <p:tgtEl>
                                          <p:spTgt spid="38"/>
                                        </p:tgtEl>
                                        <p:attrNameLst>
                                          <p:attrName>ppt_x</p:attrName>
                                          <p:attrName>ppt_y</p:attrName>
                                        </p:attrNameLst>
                                      </p:cBhvr>
                                      <p:rCtr x="-234" y="9051"/>
                                    </p:animMotion>
                                  </p:childTnLst>
                                </p:cTn>
                              </p:par>
                              <p:par>
                                <p:cTn id="131" presetID="42" presetClass="path" presetSubtype="0" accel="50000" decel="50000" fill="hold" grpId="1" nodeType="withEffect">
                                  <p:stCondLst>
                                    <p:cond delay="0"/>
                                  </p:stCondLst>
                                  <p:childTnLst>
                                    <p:animMotion origin="layout" path="M 1.04167E-6 -1.85185E-6 L -0.03971 0.29375 " pathEditMode="relative" rAng="0" ptsTypes="AA">
                                      <p:cBhvr>
                                        <p:cTn id="132" dur="2000" fill="hold"/>
                                        <p:tgtEl>
                                          <p:spTgt spid="43"/>
                                        </p:tgtEl>
                                        <p:attrNameLst>
                                          <p:attrName>ppt_x</p:attrName>
                                          <p:attrName>ppt_y</p:attrName>
                                        </p:attrNameLst>
                                      </p:cBhvr>
                                      <p:rCtr x="-1992" y="14676"/>
                                    </p:animMotion>
                                  </p:childTnLst>
                                </p:cTn>
                              </p:par>
                              <p:par>
                                <p:cTn id="133" presetID="42" presetClass="path" presetSubtype="0" accel="50000" decel="50000" fill="hold" grpId="1" nodeType="withEffect">
                                  <p:stCondLst>
                                    <p:cond delay="0"/>
                                  </p:stCondLst>
                                  <p:childTnLst>
                                    <p:animMotion origin="layout" path="M 4.58333E-6 3.7037E-6 L -0.00977 0.26458 " pathEditMode="relative" rAng="0" ptsTypes="AA">
                                      <p:cBhvr>
                                        <p:cTn id="134" dur="2000" fill="hold"/>
                                        <p:tgtEl>
                                          <p:spTgt spid="39"/>
                                        </p:tgtEl>
                                        <p:attrNameLst>
                                          <p:attrName>ppt_x</p:attrName>
                                          <p:attrName>ppt_y</p:attrName>
                                        </p:attrNameLst>
                                      </p:cBhvr>
                                      <p:rCtr x="-495" y="13218"/>
                                    </p:animMotion>
                                  </p:childTnLst>
                                </p:cTn>
                              </p:par>
                              <p:par>
                                <p:cTn id="135" presetID="42" presetClass="path" presetSubtype="0" accel="50000" decel="50000" fill="hold" grpId="1" nodeType="withEffect">
                                  <p:stCondLst>
                                    <p:cond delay="0"/>
                                  </p:stCondLst>
                                  <p:childTnLst>
                                    <p:animMotion origin="layout" path="M 4.16667E-7 -3.7037E-7 L 0.05612 0.3125 " pathEditMode="relative" rAng="0" ptsTypes="AA">
                                      <p:cBhvr>
                                        <p:cTn id="136" dur="2000" fill="hold"/>
                                        <p:tgtEl>
                                          <p:spTgt spid="31"/>
                                        </p:tgtEl>
                                        <p:attrNameLst>
                                          <p:attrName>ppt_x</p:attrName>
                                          <p:attrName>ppt_y</p:attrName>
                                        </p:attrNameLst>
                                      </p:cBhvr>
                                      <p:rCtr x="2799" y="15625"/>
                                    </p:animMotion>
                                  </p:childTnLst>
                                </p:cTn>
                              </p:par>
                              <p:par>
                                <p:cTn id="137" presetID="42" presetClass="path" presetSubtype="0" accel="50000" decel="50000" fill="hold" grpId="1" nodeType="withEffect">
                                  <p:stCondLst>
                                    <p:cond delay="0"/>
                                  </p:stCondLst>
                                  <p:childTnLst>
                                    <p:animMotion origin="layout" path="M -1.875E-6 4.81481E-6 L -0.01836 0.25115 " pathEditMode="relative" rAng="0" ptsTypes="AA">
                                      <p:cBhvr>
                                        <p:cTn id="138" dur="2000" fill="hold"/>
                                        <p:tgtEl>
                                          <p:spTgt spid="36"/>
                                        </p:tgtEl>
                                        <p:attrNameLst>
                                          <p:attrName>ppt_x</p:attrName>
                                          <p:attrName>ppt_y</p:attrName>
                                        </p:attrNameLst>
                                      </p:cBhvr>
                                      <p:rCtr x="-924" y="12546"/>
                                    </p:animMotion>
                                  </p:childTnLst>
                                </p:cTn>
                              </p:par>
                              <p:par>
                                <p:cTn id="139" presetID="42" presetClass="path" presetSubtype="0" accel="50000" decel="50000" fill="hold" grpId="1" nodeType="withEffect">
                                  <p:stCondLst>
                                    <p:cond delay="0"/>
                                  </p:stCondLst>
                                  <p:childTnLst>
                                    <p:animMotion origin="layout" path="M -3.54167E-6 2.59259E-6 L -0.0056 0.13379 " pathEditMode="relative" rAng="0" ptsTypes="AA">
                                      <p:cBhvr>
                                        <p:cTn id="140" dur="2000" fill="hold"/>
                                        <p:tgtEl>
                                          <p:spTgt spid="40"/>
                                        </p:tgtEl>
                                        <p:attrNameLst>
                                          <p:attrName>ppt_x</p:attrName>
                                          <p:attrName>ppt_y</p:attrName>
                                        </p:attrNameLst>
                                      </p:cBhvr>
                                      <p:rCtr x="-286" y="6690"/>
                                    </p:animMotion>
                                  </p:childTnLst>
                                </p:cTn>
                              </p:par>
                            </p:childTnLst>
                          </p:cTn>
                        </p:par>
                        <p:par>
                          <p:cTn id="141" fill="hold">
                            <p:stCondLst>
                              <p:cond delay="7000"/>
                            </p:stCondLst>
                            <p:childTnLst>
                              <p:par>
                                <p:cTn id="142" presetID="26" presetClass="emph" presetSubtype="0" repeatCount="5000" fill="hold" grpId="0" nodeType="afterEffect">
                                  <p:stCondLst>
                                    <p:cond delay="0"/>
                                  </p:stCondLst>
                                  <p:childTnLst>
                                    <p:animEffect transition="out" filter="fade">
                                      <p:cBhvr>
                                        <p:cTn id="143" dur="1000" tmFilter="0, 0; .2, .5; .8, .5; 1, 0"/>
                                        <p:tgtEl>
                                          <p:spTgt spid="125"/>
                                        </p:tgtEl>
                                      </p:cBhvr>
                                    </p:animEffect>
                                    <p:animScale>
                                      <p:cBhvr>
                                        <p:cTn id="144" dur="500" autoRev="1" fill="hold"/>
                                        <p:tgtEl>
                                          <p:spTgt spid="125"/>
                                        </p:tgtEl>
                                      </p:cBhvr>
                                      <p:by x="105000" y="105000"/>
                                    </p:animScale>
                                  </p:childTnLst>
                                </p:cTn>
                              </p:par>
                              <p:par>
                                <p:cTn id="145" presetID="26" presetClass="emph" presetSubtype="0" repeatCount="5000" fill="hold" grpId="2" nodeType="withEffect">
                                  <p:stCondLst>
                                    <p:cond delay="0"/>
                                  </p:stCondLst>
                                  <p:childTnLst>
                                    <p:animEffect transition="out" filter="fade">
                                      <p:cBhvr>
                                        <p:cTn id="146" dur="1000" tmFilter="0, 0; .2, .5; .8, .5; 1, 0"/>
                                        <p:tgtEl>
                                          <p:spTgt spid="37"/>
                                        </p:tgtEl>
                                      </p:cBhvr>
                                    </p:animEffect>
                                    <p:animScale>
                                      <p:cBhvr>
                                        <p:cTn id="147" dur="500" autoRev="1" fill="hold"/>
                                        <p:tgtEl>
                                          <p:spTgt spid="37"/>
                                        </p:tgtEl>
                                      </p:cBhvr>
                                      <p:by x="105000" y="105000"/>
                                    </p:animScale>
                                  </p:childTnLst>
                                </p:cTn>
                              </p:par>
                            </p:childTnLst>
                          </p:cTn>
                        </p:par>
                        <p:par>
                          <p:cTn id="148" fill="hold">
                            <p:stCondLst>
                              <p:cond delay="12000"/>
                            </p:stCondLst>
                            <p:childTnLst>
                              <p:par>
                                <p:cTn id="149" presetID="10" presetClass="entr" presetSubtype="0"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Effect transition="in" filter="fade">
                                      <p:cBhvr>
                                        <p:cTn id="151" dur="500"/>
                                        <p:tgtEl>
                                          <p:spTgt spid="132"/>
                                        </p:tgtEl>
                                      </p:cBhvr>
                                    </p:animEffect>
                                  </p:childTnLst>
                                </p:cTn>
                              </p:par>
                              <p:par>
                                <p:cTn id="152" presetID="40" presetClass="path" presetSubtype="0" accel="50000" decel="50000" fill="hold" grpId="1" nodeType="withEffect">
                                  <p:stCondLst>
                                    <p:cond delay="0"/>
                                  </p:stCondLst>
                                  <p:childTnLst>
                                    <p:animMotion origin="layout" path="M 0.00013 -0.00023 C 0.00442 0.00023 0.00859 0.00185 0.01028 0.00903 C 0.01198 0.01736 0.00963 0.02639 0.00586 0.02847 C 0.00208 0.03495 -0.00143 0.04074 0.00013 0.05023 C 0.00169 0.05926 0.00742 0.06088 0.01211 0.06018 C 0.01627 0.06065 0.0207 0.06111 0.02252 0.06967 C 0.02422 0.07755 0.02122 0.08333 0.0181 0.08889 C 0.01445 0.09514 0.01054 0.10208 0.01263 0.10972 C 0.01458 0.11921 0.02474 0.12014 0.02422 0.1206 C 0.02851 0.12083 0.0332 0.1213 0.03476 0.12963 C 0.03659 0.13842 0.03333 0.14329 0.0306 0.14815 C 0.02643 0.15555 0.02278 0.16065 0.025 0.1713 C 0.02656 0.17917 0.03203 0.18125 0.03698 0.18009 C 0.0414 0.18171 0.04518 0.18171 0.047 0.19074 C 0.04857 0.19861 0.04531 0.2044 0.04297 0.20949 C 0.03893 0.21597 0.03502 0.22199 0.03672 0.23055 C 0.03919 0.23935 0.04414 0.23958 0.04961 0.2419 " pathEditMode="relative" rAng="4200000" ptsTypes="AAAAAAAAAAAAAAAAA">
                                      <p:cBhvr>
                                        <p:cTn id="153" dur="2000" fill="hold"/>
                                        <p:tgtEl>
                                          <p:spTgt spid="132"/>
                                        </p:tgtEl>
                                        <p:attrNameLst>
                                          <p:attrName>ppt_x</p:attrName>
                                          <p:attrName>ppt_y</p:attrName>
                                        </p:attrNameLst>
                                      </p:cBhvr>
                                      <p:rCtr x="2370" y="12176"/>
                                    </p:animMotion>
                                  </p:childTnLst>
                                </p:cTn>
                              </p:par>
                            </p:childTnLst>
                          </p:cTn>
                        </p:par>
                        <p:par>
                          <p:cTn id="154" fill="hold">
                            <p:stCondLst>
                              <p:cond delay="14000"/>
                            </p:stCondLst>
                            <p:childTnLst>
                              <p:par>
                                <p:cTn id="155" presetID="10" presetClass="entr" presetSubtype="0" fill="hold" grpId="0" nodeType="afterEffect">
                                  <p:stCondLst>
                                    <p:cond delay="2000"/>
                                  </p:stCondLst>
                                  <p:childTnLst>
                                    <p:set>
                                      <p:cBhvr>
                                        <p:cTn id="156" dur="1" fill="hold">
                                          <p:stCondLst>
                                            <p:cond delay="0"/>
                                          </p:stCondLst>
                                        </p:cTn>
                                        <p:tgtEl>
                                          <p:spTgt spid="128"/>
                                        </p:tgtEl>
                                        <p:attrNameLst>
                                          <p:attrName>style.visibility</p:attrName>
                                        </p:attrNameLst>
                                      </p:cBhvr>
                                      <p:to>
                                        <p:strVal val="visible"/>
                                      </p:to>
                                    </p:set>
                                    <p:animEffect transition="in" filter="fade">
                                      <p:cBhvr>
                                        <p:cTn id="157" dur="500"/>
                                        <p:tgtEl>
                                          <p:spTgt spid="128"/>
                                        </p:tgtEl>
                                      </p:cBhvr>
                                    </p:animEffect>
                                  </p:childTnLst>
                                </p:cTn>
                              </p:par>
                              <p:par>
                                <p:cTn id="158" presetID="10" presetClass="entr" presetSubtype="0" fill="hold" grpId="0" nodeType="withEffect">
                                  <p:stCondLst>
                                    <p:cond delay="2000"/>
                                  </p:stCondLst>
                                  <p:childTnLst>
                                    <p:set>
                                      <p:cBhvr>
                                        <p:cTn id="159" dur="1" fill="hold">
                                          <p:stCondLst>
                                            <p:cond delay="0"/>
                                          </p:stCondLst>
                                        </p:cTn>
                                        <p:tgtEl>
                                          <p:spTgt spid="129"/>
                                        </p:tgtEl>
                                        <p:attrNameLst>
                                          <p:attrName>style.visibility</p:attrName>
                                        </p:attrNameLst>
                                      </p:cBhvr>
                                      <p:to>
                                        <p:strVal val="visible"/>
                                      </p:to>
                                    </p:set>
                                    <p:animEffect transition="in" filter="fade">
                                      <p:cBhvr>
                                        <p:cTn id="160" dur="500"/>
                                        <p:tgtEl>
                                          <p:spTgt spid="129"/>
                                        </p:tgtEl>
                                      </p:cBhvr>
                                    </p:animEffect>
                                  </p:childTnLst>
                                </p:cTn>
                              </p:par>
                              <p:par>
                                <p:cTn id="161" presetID="10" presetClass="entr" presetSubtype="0" fill="hold" grpId="0" nodeType="withEffect">
                                  <p:stCondLst>
                                    <p:cond delay="2000"/>
                                  </p:stCondLst>
                                  <p:childTnLst>
                                    <p:set>
                                      <p:cBhvr>
                                        <p:cTn id="162" dur="1" fill="hold">
                                          <p:stCondLst>
                                            <p:cond delay="0"/>
                                          </p:stCondLst>
                                        </p:cTn>
                                        <p:tgtEl>
                                          <p:spTgt spid="130"/>
                                        </p:tgtEl>
                                        <p:attrNameLst>
                                          <p:attrName>style.visibility</p:attrName>
                                        </p:attrNameLst>
                                      </p:cBhvr>
                                      <p:to>
                                        <p:strVal val="visible"/>
                                      </p:to>
                                    </p:set>
                                    <p:animEffect transition="in" filter="fade">
                                      <p:cBhvr>
                                        <p:cTn id="163" dur="500"/>
                                        <p:tgtEl>
                                          <p:spTgt spid="130"/>
                                        </p:tgtEl>
                                      </p:cBhvr>
                                    </p:animEffect>
                                  </p:childTnLst>
                                </p:cTn>
                              </p:par>
                            </p:childTnLst>
                          </p:cTn>
                        </p:par>
                        <p:par>
                          <p:cTn id="164" fill="hold">
                            <p:stCondLst>
                              <p:cond delay="16500"/>
                            </p:stCondLst>
                            <p:childTnLst>
                              <p:par>
                                <p:cTn id="165" presetID="26" presetClass="emph" presetSubtype="0" repeatCount="5000" fill="hold" grpId="1" nodeType="afterEffect">
                                  <p:stCondLst>
                                    <p:cond delay="2000"/>
                                  </p:stCondLst>
                                  <p:childTnLst>
                                    <p:animEffect transition="out" filter="fade">
                                      <p:cBhvr>
                                        <p:cTn id="166" dur="1000" tmFilter="0, 0; .2, .5; .8, .5; 1, 0"/>
                                        <p:tgtEl>
                                          <p:spTgt spid="128"/>
                                        </p:tgtEl>
                                      </p:cBhvr>
                                    </p:animEffect>
                                    <p:animScale>
                                      <p:cBhvr>
                                        <p:cTn id="167" dur="500" autoRev="1" fill="hold"/>
                                        <p:tgtEl>
                                          <p:spTgt spid="128"/>
                                        </p:tgtEl>
                                      </p:cBhvr>
                                      <p:by x="105000" y="105000"/>
                                    </p:animScale>
                                  </p:childTnLst>
                                </p:cTn>
                              </p:par>
                              <p:par>
                                <p:cTn id="168" presetID="26" presetClass="emph" presetSubtype="0" repeatCount="5000" fill="hold" grpId="1" nodeType="withEffect">
                                  <p:stCondLst>
                                    <p:cond delay="2000"/>
                                  </p:stCondLst>
                                  <p:childTnLst>
                                    <p:animEffect transition="out" filter="fade">
                                      <p:cBhvr>
                                        <p:cTn id="169" dur="1000" tmFilter="0, 0; .2, .5; .8, .5; 1, 0"/>
                                        <p:tgtEl>
                                          <p:spTgt spid="129"/>
                                        </p:tgtEl>
                                      </p:cBhvr>
                                    </p:animEffect>
                                    <p:animScale>
                                      <p:cBhvr>
                                        <p:cTn id="170" dur="500" autoRev="1" fill="hold"/>
                                        <p:tgtEl>
                                          <p:spTgt spid="129"/>
                                        </p:tgtEl>
                                      </p:cBhvr>
                                      <p:by x="105000" y="105000"/>
                                    </p:animScale>
                                  </p:childTnLst>
                                </p:cTn>
                              </p:par>
                              <p:par>
                                <p:cTn id="171" presetID="26" presetClass="emph" presetSubtype="0" repeatCount="5000" fill="hold" grpId="1" nodeType="withEffect">
                                  <p:stCondLst>
                                    <p:cond delay="2000"/>
                                  </p:stCondLst>
                                  <p:childTnLst>
                                    <p:animEffect transition="out" filter="fade">
                                      <p:cBhvr>
                                        <p:cTn id="172" dur="1000" tmFilter="0, 0; .2, .5; .8, .5; 1, 0"/>
                                        <p:tgtEl>
                                          <p:spTgt spid="130"/>
                                        </p:tgtEl>
                                      </p:cBhvr>
                                    </p:animEffect>
                                    <p:animScale>
                                      <p:cBhvr>
                                        <p:cTn id="173" dur="500" autoRev="1" fill="hold"/>
                                        <p:tgtEl>
                                          <p:spTgt spid="130"/>
                                        </p:tgtEl>
                                      </p:cBhvr>
                                      <p:by x="105000" y="105000"/>
                                    </p:animScale>
                                  </p:childTnLst>
                                </p:cTn>
                              </p:par>
                              <p:par>
                                <p:cTn id="174" presetID="26" presetClass="emph" presetSubtype="0" repeatCount="5000" fill="hold" grpId="2" nodeType="withEffect">
                                  <p:stCondLst>
                                    <p:cond delay="2000"/>
                                  </p:stCondLst>
                                  <p:childTnLst>
                                    <p:animEffect transition="out" filter="fade">
                                      <p:cBhvr>
                                        <p:cTn id="175" dur="1000" tmFilter="0, 0; .2, .5; .8, .5; 1, 0"/>
                                        <p:tgtEl>
                                          <p:spTgt spid="41"/>
                                        </p:tgtEl>
                                      </p:cBhvr>
                                    </p:animEffect>
                                    <p:animScale>
                                      <p:cBhvr>
                                        <p:cTn id="176" dur="500" autoRev="1" fill="hold"/>
                                        <p:tgtEl>
                                          <p:spTgt spid="41"/>
                                        </p:tgtEl>
                                      </p:cBhvr>
                                      <p:by x="105000" y="105000"/>
                                    </p:animScale>
                                  </p:childTnLst>
                                </p:cTn>
                              </p:par>
                              <p:par>
                                <p:cTn id="177" presetID="26" presetClass="emph" presetSubtype="0" repeatCount="5000" fill="hold" grpId="2" nodeType="withEffect">
                                  <p:stCondLst>
                                    <p:cond delay="2000"/>
                                  </p:stCondLst>
                                  <p:childTnLst>
                                    <p:animEffect transition="out" filter="fade">
                                      <p:cBhvr>
                                        <p:cTn id="178" dur="1000" tmFilter="0, 0; .2, .5; .8, .5; 1, 0"/>
                                        <p:tgtEl>
                                          <p:spTgt spid="31"/>
                                        </p:tgtEl>
                                      </p:cBhvr>
                                    </p:animEffect>
                                    <p:animScale>
                                      <p:cBhvr>
                                        <p:cTn id="179" dur="500" autoRev="1" fill="hold"/>
                                        <p:tgtEl>
                                          <p:spTgt spid="31"/>
                                        </p:tgtEl>
                                      </p:cBhvr>
                                      <p:by x="105000" y="105000"/>
                                    </p:animScale>
                                  </p:childTnLst>
                                </p:cTn>
                              </p:par>
                              <p:par>
                                <p:cTn id="180" presetID="26" presetClass="emph" presetSubtype="0" repeatCount="5000" fill="hold" grpId="2" nodeType="withEffect">
                                  <p:stCondLst>
                                    <p:cond delay="2000"/>
                                  </p:stCondLst>
                                  <p:childTnLst>
                                    <p:animEffect transition="out" filter="fade">
                                      <p:cBhvr>
                                        <p:cTn id="181" dur="1000" tmFilter="0, 0; .2, .5; .8, .5; 1, 0"/>
                                        <p:tgtEl>
                                          <p:spTgt spid="33"/>
                                        </p:tgtEl>
                                      </p:cBhvr>
                                    </p:animEffect>
                                    <p:animScale>
                                      <p:cBhvr>
                                        <p:cTn id="182" dur="500" autoRev="1" fill="hold"/>
                                        <p:tgtEl>
                                          <p:spTgt spid="33"/>
                                        </p:tgtEl>
                                      </p:cBhvr>
                                      <p:by x="105000" y="105000"/>
                                    </p:animScale>
                                  </p:childTnLst>
                                </p:cTn>
                              </p:par>
                            </p:childTnLst>
                          </p:cTn>
                        </p:par>
                        <p:par>
                          <p:cTn id="183" fill="hold">
                            <p:stCondLst>
                              <p:cond delay="23500"/>
                            </p:stCondLst>
                            <p:childTnLst>
                              <p:par>
                                <p:cTn id="184" presetID="10" presetClass="entr" presetSubtype="0" fill="hold" grpId="0" nodeType="afterEffect">
                                  <p:stCondLst>
                                    <p:cond delay="0"/>
                                  </p:stCondLst>
                                  <p:childTnLst>
                                    <p:set>
                                      <p:cBhvr>
                                        <p:cTn id="185" dur="1" fill="hold">
                                          <p:stCondLst>
                                            <p:cond delay="0"/>
                                          </p:stCondLst>
                                        </p:cTn>
                                        <p:tgtEl>
                                          <p:spTgt spid="131"/>
                                        </p:tgtEl>
                                        <p:attrNameLst>
                                          <p:attrName>style.visibility</p:attrName>
                                        </p:attrNameLst>
                                      </p:cBhvr>
                                      <p:to>
                                        <p:strVal val="visible"/>
                                      </p:to>
                                    </p:set>
                                    <p:animEffect transition="in" filter="fade">
                                      <p:cBhvr>
                                        <p:cTn id="186" dur="500"/>
                                        <p:tgtEl>
                                          <p:spTgt spid="131"/>
                                        </p:tgtEl>
                                      </p:cBhvr>
                                    </p:animEffect>
                                  </p:childTnLst>
                                </p:cTn>
                              </p:par>
                              <p:par>
                                <p:cTn id="187" presetID="40" presetClass="path" presetSubtype="0" accel="50000" decel="50000" fill="hold" grpId="1" nodeType="withEffect">
                                  <p:stCondLst>
                                    <p:cond delay="0"/>
                                  </p:stCondLst>
                                  <p:childTnLst>
                                    <p:animMotion origin="layout" path="M 0.00013 -0.00023 C 0.00404 -0.00162 0.0086 -0.00139 0.01107 0.00579 C 0.01315 0.01273 0.01172 0.02315 0.00886 0.02523 C 0.00521 0.03333 0.00235 0.04028 0.00482 0.04907 C 0.0069 0.05625 0.01315 0.05648 0.01732 0.05417 C 0.02136 0.05324 0.02617 0.05278 0.02865 0.06065 C 0.03112 0.06736 0.02891 0.07454 0.02565 0.08102 C 0.02331 0.0875 0.01992 0.09514 0.02279 0.10255 C 0.02565 0.11065 0.03555 0.10949 0.0349 0.11019 C 0.03933 0.10857 0.04388 0.10764 0.04649 0.11505 C 0.04896 0.12315 0.0461 0.1294 0.04388 0.13426 C 0.04089 0.14306 0.0375 0.14977 0.0405 0.15903 C 0.04297 0.16597 0.0487 0.16597 0.05339 0.16343 C 0.05769 0.16389 0.06159 0.16204 0.06394 0.17107 C 0.06667 0.17778 0.06394 0.18449 0.06185 0.19051 C 0.05873 0.19745 0.05547 0.20509 0.05769 0.2132 C 0.06133 0.22014 0.06576 0.21968 0.07162 0.2206 " pathEditMode="relative" rAng="3600000" ptsTypes="AAAAAAAAAAAAAAAAA">
                                      <p:cBhvr>
                                        <p:cTn id="188" dur="2000" fill="hold"/>
                                        <p:tgtEl>
                                          <p:spTgt spid="131"/>
                                        </p:tgtEl>
                                        <p:attrNameLst>
                                          <p:attrName>ppt_x</p:attrName>
                                          <p:attrName>ppt_y</p:attrName>
                                        </p:attrNameLst>
                                      </p:cBhvr>
                                      <p:rCtr x="3477" y="11134"/>
                                    </p:animMotion>
                                  </p:childTnLst>
                                </p:cTn>
                              </p:par>
                              <p:par>
                                <p:cTn id="189" presetID="10"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Effect transition="in" filter="fade">
                                      <p:cBhvr>
                                        <p:cTn id="191" dur="500"/>
                                        <p:tgtEl>
                                          <p:spTgt spid="133"/>
                                        </p:tgtEl>
                                      </p:cBhvr>
                                    </p:animEffect>
                                  </p:childTnLst>
                                </p:cTn>
                              </p:par>
                              <p:par>
                                <p:cTn id="192" presetID="40" presetClass="path" presetSubtype="0" accel="50000" decel="50000" fill="hold" grpId="1" nodeType="withEffect">
                                  <p:stCondLst>
                                    <p:cond delay="0"/>
                                  </p:stCondLst>
                                  <p:childTnLst>
                                    <p:animMotion origin="layout" path="M 3.33333E-6 3.7037E-7 C 0.00364 0.00393 0.00703 0.00856 0.00664 0.01643 C 0.00599 0.02523 0.00143 0.03125 -0.00235 0.03009 C -0.00756 0.03264 -0.01224 0.03472 -0.01341 0.04444 C -0.0142 0.05393 -0.00951 0.05995 -0.00534 0.06319 C -0.0017 0.0669 0.00208 0.0713 0.0013 0.08009 C 0.00078 0.08843 -0.00326 0.09143 -0.00756 0.09329 C -0.01237 0.09583 -0.01758 0.09884 -0.01784 0.10741 C -0.01862 0.11759 -0.01003 0.12662 -0.01068 0.12639 C -0.0069 0.13032 -0.00287 0.13449 -0.00352 0.14352 C -0.00443 0.15255 -0.00847 0.1544 -0.01211 0.15625 C -0.01771 0.15949 -0.02227 0.16088 -0.02331 0.17199 C -0.02383 0.18056 -0.01953 0.18657 -0.01511 0.18958 C -0.01146 0.19444 -0.00834 0.19815 -0.00899 0.20764 C -0.00951 0.21574 -0.01381 0.21829 -0.01758 0.22083 C -0.02279 0.22315 -0.02774 0.22477 -0.02852 0.23403 C -0.02865 0.24398 -0.02448 0.24838 -0.02032 0.25509 " pathEditMode="relative" rAng="5880000" ptsTypes="AAAAAAAAAAAAAAAAA">
                                      <p:cBhvr>
                                        <p:cTn id="193" dur="2000" fill="hold"/>
                                        <p:tgtEl>
                                          <p:spTgt spid="133"/>
                                        </p:tgtEl>
                                        <p:attrNameLst>
                                          <p:attrName>ppt_x</p:attrName>
                                          <p:attrName>ppt_y</p:attrName>
                                        </p:attrNameLst>
                                      </p:cBhvr>
                                      <p:rCtr x="-1107" y="12708"/>
                                    </p:animMotion>
                                  </p:childTnLst>
                                </p:cTn>
                              </p:par>
                              <p:par>
                                <p:cTn id="194" presetID="10" presetClass="entr" presetSubtype="0" fill="hold" grpId="0" nodeType="withEffect">
                                  <p:stCondLst>
                                    <p:cond delay="0"/>
                                  </p:stCondLst>
                                  <p:childTnLst>
                                    <p:set>
                                      <p:cBhvr>
                                        <p:cTn id="195" dur="1" fill="hold">
                                          <p:stCondLst>
                                            <p:cond delay="0"/>
                                          </p:stCondLst>
                                        </p:cTn>
                                        <p:tgtEl>
                                          <p:spTgt spid="134"/>
                                        </p:tgtEl>
                                        <p:attrNameLst>
                                          <p:attrName>style.visibility</p:attrName>
                                        </p:attrNameLst>
                                      </p:cBhvr>
                                      <p:to>
                                        <p:strVal val="visible"/>
                                      </p:to>
                                    </p:set>
                                    <p:animEffect transition="in" filter="fade">
                                      <p:cBhvr>
                                        <p:cTn id="196" dur="500"/>
                                        <p:tgtEl>
                                          <p:spTgt spid="134"/>
                                        </p:tgtEl>
                                      </p:cBhvr>
                                    </p:animEffect>
                                  </p:childTnLst>
                                </p:cTn>
                              </p:par>
                              <p:par>
                                <p:cTn id="197" presetID="40" presetClass="path" presetSubtype="0" accel="50000" decel="50000" fill="hold" grpId="1" nodeType="withEffect">
                                  <p:stCondLst>
                                    <p:cond delay="0"/>
                                  </p:stCondLst>
                                  <p:childTnLst>
                                    <p:animMotion origin="layout" path="M 0.00026 -0.0007 C 0.00391 0.003 0.00729 0.00833 0.00677 0.01712 C 0.00612 0.02662 0.00143 0.03379 -0.00234 0.03263 C -0.00755 0.03541 -0.01224 0.03773 -0.01354 0.04861 C -0.01445 0.05902 -0.0095 0.0655 -0.0056 0.06944 C -0.00208 0.07337 0.00195 0.078 0.00091 0.08773 C 0.00026 0.09699 -0.00377 0.10046 -0.00794 0.103 C -0.01302 0.10578 -0.01797 0.10925 -0.01849 0.11851 C -0.01953 0.12962 -0.01081 0.13981 -0.01133 0.13935 C -0.00755 0.14375 -0.00377 0.14837 -0.00456 0.15856 C -0.00547 0.16851 -0.00963 0.1706 -0.01315 0.17268 C -0.01888 0.17638 -0.02344 0.17824 -0.02461 0.19027 C -0.02526 0.2 -0.02083 0.20671 -0.01653 0.20995 C -0.01289 0.21527 -0.00976 0.21921 -0.01055 0.22939 C -0.0112 0.23865 -0.01549 0.24143 -0.01914 0.24467 C -0.02448 0.24722 -0.02943 0.2493 -0.03034 0.25949 C -0.03047 0.2706 -0.0263 0.27546 -0.02226 0.2831 " pathEditMode="relative" rAng="5880000" ptsTypes="AAAAAAAAAAAAAAAAA">
                                      <p:cBhvr>
                                        <p:cTn id="198" dur="2000" fill="hold"/>
                                        <p:tgtEl>
                                          <p:spTgt spid="134"/>
                                        </p:tgtEl>
                                        <p:attrNameLst>
                                          <p:attrName>ppt_x</p:attrName>
                                          <p:attrName>ppt_y</p:attrName>
                                        </p:attrNameLst>
                                      </p:cBhvr>
                                      <p:rCtr x="-1211" y="1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30" grpId="0" animBg="1"/>
      <p:bldP spid="28" grpId="0" animBg="1"/>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126" grpId="0"/>
      <p:bldP spid="132" grpId="0" animBg="1"/>
      <p:bldP spid="132" grpId="1" animBg="1"/>
      <p:bldP spid="128" grpId="0" animBg="1"/>
      <p:bldP spid="128" grpId="1" animBg="1"/>
      <p:bldP spid="129" grpId="0" animBg="1"/>
      <p:bldP spid="129" grpId="1" animBg="1"/>
      <p:bldP spid="130" grpId="0" animBg="1"/>
      <p:bldP spid="130" grpId="1" animBg="1"/>
      <p:bldP spid="131" grpId="0" animBg="1"/>
      <p:bldP spid="131" grpId="1" animBg="1"/>
      <p:bldP spid="133" grpId="0" animBg="1"/>
      <p:bldP spid="133" grpId="1" animBg="1"/>
      <p:bldP spid="134" grpId="0" animBg="1"/>
      <p:bldP spid="134" grpId="1" animBg="1"/>
      <p:bldP spid="33" grpId="0" animBg="1"/>
      <p:bldP spid="33" grpId="1" animBg="1"/>
      <p:bldP spid="33" grpId="2" animBg="1"/>
      <p:bldP spid="31" grpId="0" animBg="1"/>
      <p:bldP spid="31" grpId="1" animBg="1"/>
      <p:bldP spid="31" grpId="2" animBg="1"/>
      <p:bldP spid="41" grpId="0" animBg="1"/>
      <p:bldP spid="41" grpId="1" animBg="1"/>
      <p:bldP spid="41"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D3ED5-4CE5-4C1B-BE44-15F7CF5DD004}"/>
              </a:ext>
            </a:extLst>
          </p:cNvPr>
          <p:cNvSpPr>
            <a:spLocks noGrp="1"/>
          </p:cNvSpPr>
          <p:nvPr>
            <p:ph type="title"/>
          </p:nvPr>
        </p:nvSpPr>
        <p:spPr>
          <a:xfrm>
            <a:off x="2249424" y="365125"/>
            <a:ext cx="9104376" cy="1325563"/>
          </a:xfrm>
        </p:spPr>
        <p:txBody>
          <a:bodyPr>
            <a:normAutofit fontScale="90000"/>
          </a:bodyPr>
          <a:lstStyle/>
          <a:p>
            <a:r>
              <a:rPr lang="en-US" dirty="0"/>
              <a:t>Of the following categories, which type of non-opioid analgesic would you start first for this patient?</a:t>
            </a:r>
          </a:p>
        </p:txBody>
      </p:sp>
      <p:sp>
        <p:nvSpPr>
          <p:cNvPr id="7" name="Text Placeholder 6" hidden="1">
            <a:extLst>
              <a:ext uri="{FF2B5EF4-FFF2-40B4-BE49-F238E27FC236}">
                <a16:creationId xmlns:a16="http://schemas.microsoft.com/office/drawing/2014/main" id="{5CC015B2-70F0-433F-AE9A-C5C58B68B19C}"/>
              </a:ext>
            </a:extLst>
          </p:cNvPr>
          <p:cNvSpPr>
            <a:spLocks noGrp="1"/>
          </p:cNvSpPr>
          <p:nvPr>
            <p:ph type="body" idx="1"/>
          </p:nvPr>
        </p:nvSpPr>
        <p:spPr/>
        <p:txBody>
          <a:bodyPr/>
          <a:lstStyle/>
          <a:p>
            <a:endParaRPr lang="en-US"/>
          </a:p>
        </p:txBody>
      </p:sp>
      <p:sp>
        <p:nvSpPr>
          <p:cNvPr id="32" name="MeetingNumber">
            <a:extLst>
              <a:ext uri="{FF2B5EF4-FFF2-40B4-BE49-F238E27FC236}">
                <a16:creationId xmlns:a16="http://schemas.microsoft.com/office/drawing/2014/main" id="{BDD9560A-4B38-4009-B3E0-604DA46FAC1B}"/>
              </a:ext>
            </a:extLst>
          </p:cNvPr>
          <p:cNvSpPr txBox="1"/>
          <p:nvPr>
            <p:custDataLst>
              <p:tags r:id="rId2"/>
            </p:custDataLst>
          </p:nvPr>
        </p:nvSpPr>
        <p:spPr>
          <a:xfrm>
            <a:off x="2249424" y="6226759"/>
            <a:ext cx="3207545" cy="369332"/>
          </a:xfrm>
          <a:prstGeom prst="rect">
            <a:avLst/>
          </a:prstGeom>
          <a:noFill/>
        </p:spPr>
        <p:txBody>
          <a:bodyPr vert="horz" wrap="none" rtlCol="0">
            <a:spAutoFit/>
          </a:bodyPr>
          <a:lstStyle/>
          <a:p>
            <a:pPr algn="ctr"/>
            <a:r>
              <a:rPr lang="en-US" dirty="0"/>
              <a:t>Join: </a:t>
            </a:r>
            <a:r>
              <a:rPr lang="en-US" b="1" dirty="0" err="1"/>
              <a:t>vevox.app</a:t>
            </a:r>
            <a:r>
              <a:rPr lang="en-US" dirty="0"/>
              <a:t> ID: </a:t>
            </a:r>
            <a:r>
              <a:rPr lang="en-US" b="1" dirty="0"/>
              <a:t>144-581-730</a:t>
            </a:r>
          </a:p>
        </p:txBody>
      </p:sp>
      <p:sp>
        <p:nvSpPr>
          <p:cNvPr id="33" name="VoteNow">
            <a:extLst>
              <a:ext uri="{FF2B5EF4-FFF2-40B4-BE49-F238E27FC236}">
                <a16:creationId xmlns:a16="http://schemas.microsoft.com/office/drawing/2014/main" id="{7E7B6AA1-6ED0-4732-B00E-21531F88A048}"/>
              </a:ext>
            </a:extLst>
          </p:cNvPr>
          <p:cNvSpPr/>
          <p:nvPr/>
        </p:nvSpPr>
        <p:spPr>
          <a:xfrm>
            <a:off x="10795000" y="127000"/>
            <a:ext cx="1270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ctr"/>
            <a:r>
              <a:rPr lang="en-US"/>
              <a:t>POLL OPEN</a:t>
            </a:r>
          </a:p>
        </p:txBody>
      </p:sp>
      <p:sp>
        <p:nvSpPr>
          <p:cNvPr id="34" name="OpenQuestion">
            <a:extLst>
              <a:ext uri="{FF2B5EF4-FFF2-40B4-BE49-F238E27FC236}">
                <a16:creationId xmlns:a16="http://schemas.microsoft.com/office/drawing/2014/main" id="{2A70936C-2D2A-41B1-9EDE-75F3A7A7E677}"/>
              </a:ext>
            </a:extLst>
          </p:cNvPr>
          <p:cNvSpPr/>
          <p:nvPr>
            <p:custDataLst>
              <p:tags r:id="rId3"/>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a:t>Vote Trigger</a:t>
            </a:r>
          </a:p>
        </p:txBody>
      </p:sp>
      <p:sp>
        <p:nvSpPr>
          <p:cNvPr id="59" name="Lightning Bolt 58" descr="-">
            <a:extLst>
              <a:ext uri="{FF2B5EF4-FFF2-40B4-BE49-F238E27FC236}">
                <a16:creationId xmlns:a16="http://schemas.microsoft.com/office/drawing/2014/main" id="{53990593-CCE0-4C6E-896F-669EAD08BF9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Chart" descr="Polling results chart">
            <a:extLst>
              <a:ext uri="{FF2B5EF4-FFF2-40B4-BE49-F238E27FC236}">
                <a16:creationId xmlns:a16="http://schemas.microsoft.com/office/drawing/2014/main" id="{61DA99FC-89EB-4ED3-8D48-E9C856C7B184}"/>
              </a:ext>
            </a:extLst>
          </p:cNvPr>
          <p:cNvGrpSpPr/>
          <p:nvPr>
            <p:custDataLst>
              <p:tags r:id="rId4"/>
            </p:custDataLst>
          </p:nvPr>
        </p:nvGrpSpPr>
        <p:grpSpPr>
          <a:xfrm>
            <a:off x="2249425" y="1825625"/>
            <a:ext cx="8659151" cy="4308613"/>
            <a:chOff x="2249425" y="1825625"/>
            <a:chExt cx="8659151" cy="4308613"/>
          </a:xfrm>
        </p:grpSpPr>
        <p:sp>
          <p:nvSpPr>
            <p:cNvPr id="35" name="Key_1">
              <a:extLst>
                <a:ext uri="{FF2B5EF4-FFF2-40B4-BE49-F238E27FC236}">
                  <a16:creationId xmlns:a16="http://schemas.microsoft.com/office/drawing/2014/main" id="{EDF1DBF7-5E88-4844-B79D-5F1B2848692B}"/>
                </a:ext>
              </a:extLst>
            </p:cNvPr>
            <p:cNvSpPr txBox="1"/>
            <p:nvPr>
              <p:custDataLst>
                <p:tags r:id="rId5"/>
              </p:custDataLst>
            </p:nvPr>
          </p:nvSpPr>
          <p:spPr>
            <a:xfrm>
              <a:off x="2249425" y="1825625"/>
              <a:ext cx="392042" cy="465897"/>
            </a:xfrm>
            <a:prstGeom prst="rect">
              <a:avLst/>
            </a:prstGeom>
            <a:noFill/>
          </p:spPr>
          <p:txBody>
            <a:bodyPr vert="horz" wrap="none" lIns="95250" tIns="50800" rIns="203200" bIns="0" rtlCol="0" anchor="t">
              <a:spAutoFit/>
            </a:bodyPr>
            <a:lstStyle/>
            <a:p>
              <a:pPr algn="r"/>
              <a:r>
                <a:rPr lang="en-US" sz="2694"/>
                <a:t>1</a:t>
              </a:r>
            </a:p>
          </p:txBody>
        </p:sp>
        <p:sp>
          <p:nvSpPr>
            <p:cNvPr id="36" name="Description_1">
              <a:extLst>
                <a:ext uri="{FF2B5EF4-FFF2-40B4-BE49-F238E27FC236}">
                  <a16:creationId xmlns:a16="http://schemas.microsoft.com/office/drawing/2014/main" id="{2A12880E-79FE-463D-99B8-5DCEE551A8D2}"/>
                </a:ext>
              </a:extLst>
            </p:cNvPr>
            <p:cNvSpPr txBox="1"/>
            <p:nvPr>
              <p:custDataLst>
                <p:tags r:id="rId6"/>
              </p:custDataLst>
            </p:nvPr>
          </p:nvSpPr>
          <p:spPr>
            <a:xfrm>
              <a:off x="2641467" y="1825625"/>
              <a:ext cx="8267109" cy="491545"/>
            </a:xfrm>
            <a:prstGeom prst="rect">
              <a:avLst/>
            </a:prstGeom>
            <a:noFill/>
          </p:spPr>
          <p:txBody>
            <a:bodyPr vert="horz" wrap="square" lIns="0" tIns="50800" rIns="0" bIns="25400" rtlCol="0" anchor="t">
              <a:spAutoFit/>
            </a:bodyPr>
            <a:lstStyle/>
            <a:p>
              <a:r>
                <a:rPr lang="en-US" sz="2694"/>
                <a:t>Topical</a:t>
              </a:r>
            </a:p>
          </p:txBody>
        </p:sp>
        <p:sp>
          <p:nvSpPr>
            <p:cNvPr id="37" name="Value_1" hidden="1">
              <a:extLst>
                <a:ext uri="{FF2B5EF4-FFF2-40B4-BE49-F238E27FC236}">
                  <a16:creationId xmlns:a16="http://schemas.microsoft.com/office/drawing/2014/main" id="{100606B8-B1A8-458A-B2D7-3FA10ABF4C82}"/>
                </a:ext>
              </a:extLst>
            </p:cNvPr>
            <p:cNvSpPr txBox="1"/>
            <p:nvPr>
              <p:custDataLst>
                <p:tags r:id="rId7"/>
              </p:custDataLst>
            </p:nvPr>
          </p:nvSpPr>
          <p:spPr>
            <a:xfrm>
              <a:off x="2641467" y="2348102"/>
              <a:ext cx="394339" cy="310854"/>
            </a:xfrm>
            <a:prstGeom prst="rect">
              <a:avLst/>
            </a:prstGeom>
            <a:noFill/>
          </p:spPr>
          <p:txBody>
            <a:bodyPr vert="horz" wrap="none" lIns="76200" tIns="0" rIns="0" bIns="0" rtlCol="0" anchor="t">
              <a:spAutoFit/>
            </a:bodyPr>
            <a:lstStyle/>
            <a:p>
              <a:r>
                <a:rPr lang="en-US" sz="2020"/>
                <a:t>0%</a:t>
              </a:r>
            </a:p>
          </p:txBody>
        </p:sp>
        <p:sp>
          <p:nvSpPr>
            <p:cNvPr id="38" name="Bar_1" hidden="1">
              <a:extLst>
                <a:ext uri="{FF2B5EF4-FFF2-40B4-BE49-F238E27FC236}">
                  <a16:creationId xmlns:a16="http://schemas.microsoft.com/office/drawing/2014/main" id="{D26235D7-C428-42A7-B7C8-48C498A2EA3A}"/>
                </a:ext>
              </a:extLst>
            </p:cNvPr>
            <p:cNvSpPr/>
            <p:nvPr>
              <p:custDataLst>
                <p:tags r:id="rId8"/>
              </p:custDataLst>
            </p:nvPr>
          </p:nvSpPr>
          <p:spPr>
            <a:xfrm>
              <a:off x="2641467" y="232987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Key_2">
              <a:extLst>
                <a:ext uri="{FF2B5EF4-FFF2-40B4-BE49-F238E27FC236}">
                  <a16:creationId xmlns:a16="http://schemas.microsoft.com/office/drawing/2014/main" id="{C4D2C63E-8F47-4A59-86A4-563EA25D4AEE}"/>
                </a:ext>
              </a:extLst>
            </p:cNvPr>
            <p:cNvSpPr txBox="1"/>
            <p:nvPr>
              <p:custDataLst>
                <p:tags r:id="rId9"/>
              </p:custDataLst>
            </p:nvPr>
          </p:nvSpPr>
          <p:spPr>
            <a:xfrm>
              <a:off x="2249425" y="2689888"/>
              <a:ext cx="392042" cy="465897"/>
            </a:xfrm>
            <a:prstGeom prst="rect">
              <a:avLst/>
            </a:prstGeom>
            <a:noFill/>
          </p:spPr>
          <p:txBody>
            <a:bodyPr vert="horz" wrap="none" lIns="95250" tIns="50800" rIns="203200" bIns="0" rtlCol="0" anchor="t">
              <a:spAutoFit/>
            </a:bodyPr>
            <a:lstStyle/>
            <a:p>
              <a:pPr algn="r"/>
              <a:r>
                <a:rPr lang="en-US" sz="2694"/>
                <a:t>2</a:t>
              </a:r>
            </a:p>
          </p:txBody>
        </p:sp>
        <p:sp>
          <p:nvSpPr>
            <p:cNvPr id="40" name="Description_2">
              <a:extLst>
                <a:ext uri="{FF2B5EF4-FFF2-40B4-BE49-F238E27FC236}">
                  <a16:creationId xmlns:a16="http://schemas.microsoft.com/office/drawing/2014/main" id="{0026C7B0-F2D4-4AF3-9D91-C9BED0B41247}"/>
                </a:ext>
              </a:extLst>
            </p:cNvPr>
            <p:cNvSpPr txBox="1"/>
            <p:nvPr>
              <p:custDataLst>
                <p:tags r:id="rId10"/>
              </p:custDataLst>
            </p:nvPr>
          </p:nvSpPr>
          <p:spPr>
            <a:xfrm>
              <a:off x="2641467" y="2689888"/>
              <a:ext cx="8267109" cy="491545"/>
            </a:xfrm>
            <a:prstGeom prst="rect">
              <a:avLst/>
            </a:prstGeom>
            <a:noFill/>
          </p:spPr>
          <p:txBody>
            <a:bodyPr vert="horz" wrap="square" lIns="0" tIns="50800" rIns="0" bIns="25400" rtlCol="0" anchor="t">
              <a:spAutoFit/>
            </a:bodyPr>
            <a:lstStyle/>
            <a:p>
              <a:r>
                <a:rPr lang="en-US" sz="2694"/>
                <a:t>Anti-Depressant</a:t>
              </a:r>
            </a:p>
          </p:txBody>
        </p:sp>
        <p:sp>
          <p:nvSpPr>
            <p:cNvPr id="41" name="Value_2" hidden="1">
              <a:extLst>
                <a:ext uri="{FF2B5EF4-FFF2-40B4-BE49-F238E27FC236}">
                  <a16:creationId xmlns:a16="http://schemas.microsoft.com/office/drawing/2014/main" id="{74C0BE2E-E4E7-499E-9D3C-8CA0299E33CA}"/>
                </a:ext>
              </a:extLst>
            </p:cNvPr>
            <p:cNvSpPr txBox="1"/>
            <p:nvPr>
              <p:custDataLst>
                <p:tags r:id="rId11"/>
              </p:custDataLst>
            </p:nvPr>
          </p:nvSpPr>
          <p:spPr>
            <a:xfrm>
              <a:off x="2641467" y="3212364"/>
              <a:ext cx="394339" cy="310854"/>
            </a:xfrm>
            <a:prstGeom prst="rect">
              <a:avLst/>
            </a:prstGeom>
            <a:noFill/>
          </p:spPr>
          <p:txBody>
            <a:bodyPr vert="horz" wrap="none" lIns="76200" tIns="0" rIns="0" bIns="0" rtlCol="0" anchor="t">
              <a:spAutoFit/>
            </a:bodyPr>
            <a:lstStyle/>
            <a:p>
              <a:r>
                <a:rPr lang="en-US" sz="2020"/>
                <a:t>0%</a:t>
              </a:r>
            </a:p>
          </p:txBody>
        </p:sp>
        <p:sp>
          <p:nvSpPr>
            <p:cNvPr id="42" name="Bar_2" hidden="1">
              <a:extLst>
                <a:ext uri="{FF2B5EF4-FFF2-40B4-BE49-F238E27FC236}">
                  <a16:creationId xmlns:a16="http://schemas.microsoft.com/office/drawing/2014/main" id="{5E8E2929-7CD9-409C-AC4A-48E9C2173A93}"/>
                </a:ext>
              </a:extLst>
            </p:cNvPr>
            <p:cNvSpPr/>
            <p:nvPr>
              <p:custDataLst>
                <p:tags r:id="rId12"/>
              </p:custDataLst>
            </p:nvPr>
          </p:nvSpPr>
          <p:spPr>
            <a:xfrm>
              <a:off x="2641467" y="3194133"/>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Key_3">
              <a:extLst>
                <a:ext uri="{FF2B5EF4-FFF2-40B4-BE49-F238E27FC236}">
                  <a16:creationId xmlns:a16="http://schemas.microsoft.com/office/drawing/2014/main" id="{4ABFDA96-6A43-4BAF-A7BE-1A0DCC6F61F5}"/>
                </a:ext>
              </a:extLst>
            </p:cNvPr>
            <p:cNvSpPr txBox="1"/>
            <p:nvPr>
              <p:custDataLst>
                <p:tags r:id="rId13"/>
              </p:custDataLst>
            </p:nvPr>
          </p:nvSpPr>
          <p:spPr>
            <a:xfrm>
              <a:off x="2249425" y="3554150"/>
              <a:ext cx="392042" cy="465897"/>
            </a:xfrm>
            <a:prstGeom prst="rect">
              <a:avLst/>
            </a:prstGeom>
            <a:noFill/>
          </p:spPr>
          <p:txBody>
            <a:bodyPr vert="horz" wrap="none" lIns="95250" tIns="50800" rIns="203200" bIns="0" rtlCol="0" anchor="t">
              <a:spAutoFit/>
            </a:bodyPr>
            <a:lstStyle/>
            <a:p>
              <a:pPr algn="r"/>
              <a:r>
                <a:rPr lang="en-US" sz="2694"/>
                <a:t>3</a:t>
              </a:r>
            </a:p>
          </p:txBody>
        </p:sp>
        <p:sp>
          <p:nvSpPr>
            <p:cNvPr id="44" name="Description_3">
              <a:extLst>
                <a:ext uri="{FF2B5EF4-FFF2-40B4-BE49-F238E27FC236}">
                  <a16:creationId xmlns:a16="http://schemas.microsoft.com/office/drawing/2014/main" id="{7723EC4A-2BC9-4AFD-91A9-D9EE753C4549}"/>
                </a:ext>
              </a:extLst>
            </p:cNvPr>
            <p:cNvSpPr txBox="1"/>
            <p:nvPr>
              <p:custDataLst>
                <p:tags r:id="rId14"/>
              </p:custDataLst>
            </p:nvPr>
          </p:nvSpPr>
          <p:spPr>
            <a:xfrm>
              <a:off x="2641467" y="3554150"/>
              <a:ext cx="8267109" cy="491545"/>
            </a:xfrm>
            <a:prstGeom prst="rect">
              <a:avLst/>
            </a:prstGeom>
            <a:noFill/>
          </p:spPr>
          <p:txBody>
            <a:bodyPr vert="horz" wrap="square" lIns="0" tIns="50800" rIns="0" bIns="25400" rtlCol="0" anchor="t">
              <a:spAutoFit/>
            </a:bodyPr>
            <a:lstStyle/>
            <a:p>
              <a:r>
                <a:rPr lang="en-US" sz="2694"/>
                <a:t>Anti-Epileptic</a:t>
              </a:r>
            </a:p>
          </p:txBody>
        </p:sp>
        <p:sp>
          <p:nvSpPr>
            <p:cNvPr id="45" name="Value_3" hidden="1">
              <a:extLst>
                <a:ext uri="{FF2B5EF4-FFF2-40B4-BE49-F238E27FC236}">
                  <a16:creationId xmlns:a16="http://schemas.microsoft.com/office/drawing/2014/main" id="{82461AFE-4818-4CC8-999E-2CC9B483BCC7}"/>
                </a:ext>
              </a:extLst>
            </p:cNvPr>
            <p:cNvSpPr txBox="1"/>
            <p:nvPr>
              <p:custDataLst>
                <p:tags r:id="rId15"/>
              </p:custDataLst>
            </p:nvPr>
          </p:nvSpPr>
          <p:spPr>
            <a:xfrm>
              <a:off x="2641467" y="4076627"/>
              <a:ext cx="394339" cy="310854"/>
            </a:xfrm>
            <a:prstGeom prst="rect">
              <a:avLst/>
            </a:prstGeom>
            <a:noFill/>
          </p:spPr>
          <p:txBody>
            <a:bodyPr vert="horz" wrap="none" lIns="76200" tIns="0" rIns="0" bIns="0" rtlCol="0" anchor="t">
              <a:spAutoFit/>
            </a:bodyPr>
            <a:lstStyle/>
            <a:p>
              <a:r>
                <a:rPr lang="en-US" sz="2020"/>
                <a:t>0%</a:t>
              </a:r>
            </a:p>
          </p:txBody>
        </p:sp>
        <p:sp>
          <p:nvSpPr>
            <p:cNvPr id="46" name="Bar_3" hidden="1">
              <a:extLst>
                <a:ext uri="{FF2B5EF4-FFF2-40B4-BE49-F238E27FC236}">
                  <a16:creationId xmlns:a16="http://schemas.microsoft.com/office/drawing/2014/main" id="{B68C7F95-6EBC-489F-8D35-90EC8CA8FD81}"/>
                </a:ext>
              </a:extLst>
            </p:cNvPr>
            <p:cNvSpPr/>
            <p:nvPr>
              <p:custDataLst>
                <p:tags r:id="rId16"/>
              </p:custDataLst>
            </p:nvPr>
          </p:nvSpPr>
          <p:spPr>
            <a:xfrm>
              <a:off x="2641467" y="4058395"/>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Key_4">
              <a:extLst>
                <a:ext uri="{FF2B5EF4-FFF2-40B4-BE49-F238E27FC236}">
                  <a16:creationId xmlns:a16="http://schemas.microsoft.com/office/drawing/2014/main" id="{6165C58A-AF27-4550-8787-7D74373D96C7}"/>
                </a:ext>
              </a:extLst>
            </p:cNvPr>
            <p:cNvSpPr txBox="1"/>
            <p:nvPr>
              <p:custDataLst>
                <p:tags r:id="rId17"/>
              </p:custDataLst>
            </p:nvPr>
          </p:nvSpPr>
          <p:spPr>
            <a:xfrm>
              <a:off x="2249425" y="4418412"/>
              <a:ext cx="392042" cy="465897"/>
            </a:xfrm>
            <a:prstGeom prst="rect">
              <a:avLst/>
            </a:prstGeom>
            <a:noFill/>
          </p:spPr>
          <p:txBody>
            <a:bodyPr vert="horz" wrap="none" lIns="95250" tIns="50800" rIns="203200" bIns="0" rtlCol="0" anchor="t">
              <a:spAutoFit/>
            </a:bodyPr>
            <a:lstStyle/>
            <a:p>
              <a:pPr algn="r"/>
              <a:r>
                <a:rPr lang="en-US" sz="2694"/>
                <a:t>4</a:t>
              </a:r>
            </a:p>
          </p:txBody>
        </p:sp>
        <p:sp>
          <p:nvSpPr>
            <p:cNvPr id="48" name="Description_4">
              <a:extLst>
                <a:ext uri="{FF2B5EF4-FFF2-40B4-BE49-F238E27FC236}">
                  <a16:creationId xmlns:a16="http://schemas.microsoft.com/office/drawing/2014/main" id="{10F801BE-A851-48AE-B907-4E9E6C862B40}"/>
                </a:ext>
              </a:extLst>
            </p:cNvPr>
            <p:cNvSpPr txBox="1"/>
            <p:nvPr>
              <p:custDataLst>
                <p:tags r:id="rId18"/>
              </p:custDataLst>
            </p:nvPr>
          </p:nvSpPr>
          <p:spPr>
            <a:xfrm>
              <a:off x="2641467" y="4418412"/>
              <a:ext cx="8267109" cy="491545"/>
            </a:xfrm>
            <a:prstGeom prst="rect">
              <a:avLst/>
            </a:prstGeom>
            <a:noFill/>
          </p:spPr>
          <p:txBody>
            <a:bodyPr vert="horz" wrap="square" lIns="0" tIns="50800" rIns="0" bIns="25400" rtlCol="0" anchor="t">
              <a:spAutoFit/>
            </a:bodyPr>
            <a:lstStyle/>
            <a:p>
              <a:r>
                <a:rPr lang="en-US" sz="2694"/>
                <a:t>Muscle Relaxant</a:t>
              </a:r>
            </a:p>
          </p:txBody>
        </p:sp>
        <p:sp>
          <p:nvSpPr>
            <p:cNvPr id="49" name="Value_4" hidden="1">
              <a:extLst>
                <a:ext uri="{FF2B5EF4-FFF2-40B4-BE49-F238E27FC236}">
                  <a16:creationId xmlns:a16="http://schemas.microsoft.com/office/drawing/2014/main" id="{1B7C09D0-C767-41A1-9A36-860E2FDA62C2}"/>
                </a:ext>
              </a:extLst>
            </p:cNvPr>
            <p:cNvSpPr txBox="1"/>
            <p:nvPr>
              <p:custDataLst>
                <p:tags r:id="rId19"/>
              </p:custDataLst>
            </p:nvPr>
          </p:nvSpPr>
          <p:spPr>
            <a:xfrm>
              <a:off x="2641467" y="4940889"/>
              <a:ext cx="394339" cy="310854"/>
            </a:xfrm>
            <a:prstGeom prst="rect">
              <a:avLst/>
            </a:prstGeom>
            <a:noFill/>
          </p:spPr>
          <p:txBody>
            <a:bodyPr vert="horz" wrap="none" lIns="76200" tIns="0" rIns="0" bIns="0" rtlCol="0" anchor="t">
              <a:spAutoFit/>
            </a:bodyPr>
            <a:lstStyle/>
            <a:p>
              <a:r>
                <a:rPr lang="en-US" sz="2020"/>
                <a:t>0%</a:t>
              </a:r>
            </a:p>
          </p:txBody>
        </p:sp>
        <p:sp>
          <p:nvSpPr>
            <p:cNvPr id="50" name="Bar_4" hidden="1">
              <a:extLst>
                <a:ext uri="{FF2B5EF4-FFF2-40B4-BE49-F238E27FC236}">
                  <a16:creationId xmlns:a16="http://schemas.microsoft.com/office/drawing/2014/main" id="{9DB5FD2C-067B-4B64-A706-7B341781DE62}"/>
                </a:ext>
              </a:extLst>
            </p:cNvPr>
            <p:cNvSpPr/>
            <p:nvPr>
              <p:custDataLst>
                <p:tags r:id="rId20"/>
              </p:custDataLst>
            </p:nvPr>
          </p:nvSpPr>
          <p:spPr>
            <a:xfrm>
              <a:off x="2641467" y="4922658"/>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Key_5">
              <a:extLst>
                <a:ext uri="{FF2B5EF4-FFF2-40B4-BE49-F238E27FC236}">
                  <a16:creationId xmlns:a16="http://schemas.microsoft.com/office/drawing/2014/main" id="{590A0396-2DF0-4D35-92E3-D69330EEAE50}"/>
                </a:ext>
              </a:extLst>
            </p:cNvPr>
            <p:cNvSpPr txBox="1"/>
            <p:nvPr>
              <p:custDataLst>
                <p:tags r:id="rId21"/>
              </p:custDataLst>
            </p:nvPr>
          </p:nvSpPr>
          <p:spPr>
            <a:xfrm>
              <a:off x="2249425" y="5282675"/>
              <a:ext cx="392042" cy="465897"/>
            </a:xfrm>
            <a:prstGeom prst="rect">
              <a:avLst/>
            </a:prstGeom>
            <a:noFill/>
          </p:spPr>
          <p:txBody>
            <a:bodyPr vert="horz" wrap="none" lIns="95250" tIns="50800" rIns="203200" bIns="0" rtlCol="0" anchor="t">
              <a:spAutoFit/>
            </a:bodyPr>
            <a:lstStyle/>
            <a:p>
              <a:pPr algn="r"/>
              <a:r>
                <a:rPr lang="en-US" sz="2694"/>
                <a:t>5</a:t>
              </a:r>
            </a:p>
          </p:txBody>
        </p:sp>
        <p:sp>
          <p:nvSpPr>
            <p:cNvPr id="52" name="Description_5">
              <a:extLst>
                <a:ext uri="{FF2B5EF4-FFF2-40B4-BE49-F238E27FC236}">
                  <a16:creationId xmlns:a16="http://schemas.microsoft.com/office/drawing/2014/main" id="{4C3CC813-C4FA-487B-B99D-C241B020B461}"/>
                </a:ext>
              </a:extLst>
            </p:cNvPr>
            <p:cNvSpPr txBox="1"/>
            <p:nvPr>
              <p:custDataLst>
                <p:tags r:id="rId22"/>
              </p:custDataLst>
            </p:nvPr>
          </p:nvSpPr>
          <p:spPr>
            <a:xfrm>
              <a:off x="2641467" y="5282675"/>
              <a:ext cx="8267109" cy="491545"/>
            </a:xfrm>
            <a:prstGeom prst="rect">
              <a:avLst/>
            </a:prstGeom>
            <a:noFill/>
          </p:spPr>
          <p:txBody>
            <a:bodyPr vert="horz" wrap="square" lIns="0" tIns="50800" rIns="0" bIns="25400" rtlCol="0" anchor="t">
              <a:spAutoFit/>
            </a:bodyPr>
            <a:lstStyle/>
            <a:p>
              <a:r>
                <a:rPr lang="en-US" sz="2694"/>
                <a:t>IV Therapy</a:t>
              </a:r>
            </a:p>
          </p:txBody>
        </p:sp>
        <p:sp>
          <p:nvSpPr>
            <p:cNvPr id="53" name="Value_5" hidden="1">
              <a:extLst>
                <a:ext uri="{FF2B5EF4-FFF2-40B4-BE49-F238E27FC236}">
                  <a16:creationId xmlns:a16="http://schemas.microsoft.com/office/drawing/2014/main" id="{54766CC2-57A7-4583-816D-733171784F4F}"/>
                </a:ext>
              </a:extLst>
            </p:cNvPr>
            <p:cNvSpPr txBox="1"/>
            <p:nvPr>
              <p:custDataLst>
                <p:tags r:id="rId23"/>
              </p:custDataLst>
            </p:nvPr>
          </p:nvSpPr>
          <p:spPr>
            <a:xfrm>
              <a:off x="2641467" y="5805152"/>
              <a:ext cx="394339" cy="310854"/>
            </a:xfrm>
            <a:prstGeom prst="rect">
              <a:avLst/>
            </a:prstGeom>
            <a:noFill/>
          </p:spPr>
          <p:txBody>
            <a:bodyPr vert="horz" wrap="none" lIns="76200" tIns="0" rIns="0" bIns="0" rtlCol="0" anchor="t">
              <a:spAutoFit/>
            </a:bodyPr>
            <a:lstStyle/>
            <a:p>
              <a:r>
                <a:rPr lang="en-US" sz="2020"/>
                <a:t>0%</a:t>
              </a:r>
            </a:p>
          </p:txBody>
        </p:sp>
        <p:sp>
          <p:nvSpPr>
            <p:cNvPr id="54" name="Bar_5" hidden="1">
              <a:extLst>
                <a:ext uri="{FF2B5EF4-FFF2-40B4-BE49-F238E27FC236}">
                  <a16:creationId xmlns:a16="http://schemas.microsoft.com/office/drawing/2014/main" id="{4CDC033F-23FF-4E9B-98CD-13084594E36C}"/>
                </a:ext>
              </a:extLst>
            </p:cNvPr>
            <p:cNvSpPr/>
            <p:nvPr>
              <p:custDataLst>
                <p:tags r:id="rId24"/>
              </p:custDataLst>
            </p:nvPr>
          </p:nvSpPr>
          <p:spPr>
            <a:xfrm>
              <a:off x="2641467" y="5786920"/>
              <a:ext cx="0" cy="347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anvas" hidden="1">
              <a:extLst>
                <a:ext uri="{FF2B5EF4-FFF2-40B4-BE49-F238E27FC236}">
                  <a16:creationId xmlns:a16="http://schemas.microsoft.com/office/drawing/2014/main" id="{F51E3F9E-C9C9-44A7-A2BA-69AC5AD8BD52}"/>
                </a:ext>
              </a:extLst>
            </p:cNvPr>
            <p:cNvSpPr/>
            <p:nvPr/>
          </p:nvSpPr>
          <p:spPr>
            <a:xfrm>
              <a:off x="2641467" y="1825625"/>
              <a:ext cx="7725907" cy="4308613"/>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Lightning Bolt 61" descr="-">
            <a:extLst>
              <a:ext uri="{FF2B5EF4-FFF2-40B4-BE49-F238E27FC236}">
                <a16:creationId xmlns:a16="http://schemas.microsoft.com/office/drawing/2014/main" id="{FAB14E48-ED79-4B4D-A810-4730A6188DB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93A4F3D6-B3CA-4699-B93C-70F5E1FF5C1D}"/>
              </a:ext>
            </a:extLst>
          </p:cNvPr>
          <p:cNvSpPr/>
          <p:nvPr/>
        </p:nvSpPr>
        <p:spPr>
          <a:xfrm>
            <a:off x="138880" y="365125"/>
            <a:ext cx="1973042" cy="105643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6" action="ppaction://hlinksldjump"/>
              </a:rPr>
              <a:t>Med List</a:t>
            </a:r>
            <a:endParaRPr lang="en-US" sz="3000" dirty="0">
              <a:latin typeface="Ink Free" panose="03080402000500000000" pitchFamily="66" charset="0"/>
            </a:endParaRPr>
          </a:p>
        </p:txBody>
      </p:sp>
    </p:spTree>
    <p:custDataLst>
      <p:tags r:id="rId1"/>
    </p:custDataLst>
    <p:extLst>
      <p:ext uri="{BB962C8B-B14F-4D97-AF65-F5344CB8AC3E}">
        <p14:creationId xmlns:p14="http://schemas.microsoft.com/office/powerpoint/2010/main" val="9678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Cube 124">
            <a:extLst>
              <a:ext uri="{FF2B5EF4-FFF2-40B4-BE49-F238E27FC236}">
                <a16:creationId xmlns:a16="http://schemas.microsoft.com/office/drawing/2014/main" id="{48AE342C-2731-412C-9817-F0073F11908C}"/>
              </a:ext>
            </a:extLst>
          </p:cNvPr>
          <p:cNvSpPr/>
          <p:nvPr/>
        </p:nvSpPr>
        <p:spPr>
          <a:xfrm>
            <a:off x="4741271" y="403792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7575" y="-98317"/>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64230" y="749174"/>
            <a:ext cx="2549831"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46515" y="6178424"/>
            <a:ext cx="2661124"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660400" y="1599803"/>
            <a:ext cx="3516120" cy="369332"/>
          </a:xfrm>
          <a:prstGeom prst="rect">
            <a:avLst/>
          </a:prstGeom>
          <a:noFill/>
        </p:spPr>
        <p:txBody>
          <a:bodyPr wrap="square" rtlCol="0">
            <a:spAutoFit/>
          </a:bodyPr>
          <a:lstStyle/>
          <a:p>
            <a:r>
              <a:rPr lang="en-US" b="1" dirty="0">
                <a:latin typeface="Ink Free" panose="03080402000500000000" pitchFamily="66" charset="0"/>
              </a:rPr>
              <a:t>Excitatory 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351715" y="1572456"/>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stCxn id="6" idx="4"/>
            <a:endCxn id="70" idx="1"/>
          </p:cNvCxnSpPr>
          <p:nvPr/>
        </p:nvCxnSpPr>
        <p:spPr>
          <a:xfrm>
            <a:off x="6839387" y="1597840"/>
            <a:ext cx="512328" cy="159282"/>
          </a:xfrm>
          <a:prstGeom prst="line">
            <a:avLst/>
          </a:prstGeom>
          <a:ln w="38100"/>
        </p:spPr>
        <p:style>
          <a:lnRef idx="1">
            <a:schemeClr val="dk1"/>
          </a:lnRef>
          <a:fillRef idx="0">
            <a:schemeClr val="dk1"/>
          </a:fillRef>
          <a:effectRef idx="0">
            <a:schemeClr val="dk1"/>
          </a:effectRef>
          <a:fontRef idx="minor">
            <a:schemeClr val="tx1"/>
          </a:fontRef>
        </p:style>
      </p:cxnSp>
      <p:sp>
        <p:nvSpPr>
          <p:cNvPr id="126" name="TextBox 125">
            <a:extLst>
              <a:ext uri="{FF2B5EF4-FFF2-40B4-BE49-F238E27FC236}">
                <a16:creationId xmlns:a16="http://schemas.microsoft.com/office/drawing/2014/main" id="{44604A0C-1BC0-42A6-B8A2-8D3C290BA0A7}"/>
              </a:ext>
            </a:extLst>
          </p:cNvPr>
          <p:cNvSpPr txBox="1"/>
          <p:nvPr/>
        </p:nvSpPr>
        <p:spPr>
          <a:xfrm>
            <a:off x="0" y="4042134"/>
            <a:ext cx="3513527" cy="369332"/>
          </a:xfrm>
          <a:prstGeom prst="rect">
            <a:avLst/>
          </a:prstGeom>
          <a:noFill/>
        </p:spPr>
        <p:txBody>
          <a:bodyPr wrap="square" rtlCol="0">
            <a:spAutoFit/>
          </a:bodyPr>
          <a:lstStyle/>
          <a:p>
            <a:pPr algn="r"/>
            <a:r>
              <a:rPr lang="en-US" b="1" dirty="0">
                <a:latin typeface="Ink Free" panose="03080402000500000000" pitchFamily="66" charset="0"/>
              </a:rPr>
              <a:t>NMDA Receptor</a:t>
            </a:r>
          </a:p>
        </p:txBody>
      </p:sp>
      <p:sp>
        <p:nvSpPr>
          <p:cNvPr id="132" name="Graphic 130" descr="Badge Follow with solid fill">
            <a:extLst>
              <a:ext uri="{FF2B5EF4-FFF2-40B4-BE49-F238E27FC236}">
                <a16:creationId xmlns:a16="http://schemas.microsoft.com/office/drawing/2014/main" id="{A41091BA-E63A-444A-AC73-F047EE2A33DA}"/>
              </a:ext>
            </a:extLst>
          </p:cNvPr>
          <p:cNvSpPr/>
          <p:nvPr/>
        </p:nvSpPr>
        <p:spPr>
          <a:xfrm>
            <a:off x="4854765" y="4654843"/>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129" name="TextBox 128">
            <a:extLst>
              <a:ext uri="{FF2B5EF4-FFF2-40B4-BE49-F238E27FC236}">
                <a16:creationId xmlns:a16="http://schemas.microsoft.com/office/drawing/2014/main" id="{B54BFFB9-E2EE-4793-AEC6-22525A011341}"/>
              </a:ext>
            </a:extLst>
          </p:cNvPr>
          <p:cNvSpPr txBox="1"/>
          <p:nvPr/>
        </p:nvSpPr>
        <p:spPr>
          <a:xfrm>
            <a:off x="657304" y="3254031"/>
            <a:ext cx="1135092" cy="369332"/>
          </a:xfrm>
          <a:prstGeom prst="rect">
            <a:avLst/>
          </a:prstGeom>
          <a:noFill/>
        </p:spPr>
        <p:txBody>
          <a:bodyPr wrap="square" rtlCol="0">
            <a:spAutoFit/>
          </a:bodyPr>
          <a:lstStyle/>
          <a:p>
            <a:r>
              <a:rPr lang="en-US" b="1" dirty="0">
                <a:latin typeface="Ink Free" panose="03080402000500000000" pitchFamily="66" charset="0"/>
              </a:rPr>
              <a:t>Ketamine</a:t>
            </a:r>
          </a:p>
        </p:txBody>
      </p:sp>
      <p:cxnSp>
        <p:nvCxnSpPr>
          <p:cNvPr id="130" name="Straight Connector 129">
            <a:extLst>
              <a:ext uri="{FF2B5EF4-FFF2-40B4-BE49-F238E27FC236}">
                <a16:creationId xmlns:a16="http://schemas.microsoft.com/office/drawing/2014/main" id="{B4DBD763-3734-4888-B6A1-F1C082E0EAA1}"/>
              </a:ext>
            </a:extLst>
          </p:cNvPr>
          <p:cNvCxnSpPr>
            <a:cxnSpLocks/>
          </p:cNvCxnSpPr>
          <p:nvPr/>
        </p:nvCxnSpPr>
        <p:spPr>
          <a:xfrm flipV="1">
            <a:off x="1699798" y="3070293"/>
            <a:ext cx="513094" cy="376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373506E-8181-4119-9123-B6B71EF1319E}"/>
              </a:ext>
            </a:extLst>
          </p:cNvPr>
          <p:cNvCxnSpPr>
            <a:cxnSpLocks/>
          </p:cNvCxnSpPr>
          <p:nvPr/>
        </p:nvCxnSpPr>
        <p:spPr>
          <a:xfrm>
            <a:off x="1699798" y="3436223"/>
            <a:ext cx="1039793" cy="80045"/>
          </a:xfrm>
          <a:prstGeom prst="line">
            <a:avLst/>
          </a:prstGeom>
          <a:ln w="38100"/>
        </p:spPr>
        <p:style>
          <a:lnRef idx="1">
            <a:schemeClr val="dk1"/>
          </a:lnRef>
          <a:fillRef idx="0">
            <a:schemeClr val="dk1"/>
          </a:fillRef>
          <a:effectRef idx="0">
            <a:schemeClr val="dk1"/>
          </a:effectRef>
          <a:fontRef idx="minor">
            <a:schemeClr val="tx1"/>
          </a:fontRef>
        </p:style>
      </p:cxnSp>
      <p:sp>
        <p:nvSpPr>
          <p:cNvPr id="135" name="Cube 134">
            <a:extLst>
              <a:ext uri="{FF2B5EF4-FFF2-40B4-BE49-F238E27FC236}">
                <a16:creationId xmlns:a16="http://schemas.microsoft.com/office/drawing/2014/main" id="{9D4CB80F-203A-4B66-B11C-467AB41378E5}"/>
              </a:ext>
            </a:extLst>
          </p:cNvPr>
          <p:cNvSpPr/>
          <p:nvPr/>
        </p:nvSpPr>
        <p:spPr>
          <a:xfrm>
            <a:off x="5315591" y="3965901"/>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ube 136">
            <a:extLst>
              <a:ext uri="{FF2B5EF4-FFF2-40B4-BE49-F238E27FC236}">
                <a16:creationId xmlns:a16="http://schemas.microsoft.com/office/drawing/2014/main" id="{519C85F3-FA5E-47E3-AB4B-540E86E9D393}"/>
              </a:ext>
            </a:extLst>
          </p:cNvPr>
          <p:cNvSpPr/>
          <p:nvPr/>
        </p:nvSpPr>
        <p:spPr>
          <a:xfrm>
            <a:off x="5869391" y="4022949"/>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ube 137">
            <a:extLst>
              <a:ext uri="{FF2B5EF4-FFF2-40B4-BE49-F238E27FC236}">
                <a16:creationId xmlns:a16="http://schemas.microsoft.com/office/drawing/2014/main" id="{AF3F54ED-6892-42E2-B79C-3666C5BE03EA}"/>
              </a:ext>
            </a:extLst>
          </p:cNvPr>
          <p:cNvSpPr/>
          <p:nvPr/>
        </p:nvSpPr>
        <p:spPr>
          <a:xfrm>
            <a:off x="4227381" y="4037925"/>
            <a:ext cx="339842" cy="493324"/>
          </a:xfrm>
          <a:custGeom>
            <a:avLst/>
            <a:gdLst>
              <a:gd name="connsiteX0" fmla="*/ 0 w 339842"/>
              <a:gd name="connsiteY0" fmla="*/ 84961 h 493324"/>
              <a:gd name="connsiteX1" fmla="*/ 254882 w 339842"/>
              <a:gd name="connsiteY1" fmla="*/ 84961 h 493324"/>
              <a:gd name="connsiteX2" fmla="*/ 254882 w 339842"/>
              <a:gd name="connsiteY2" fmla="*/ 493324 h 493324"/>
              <a:gd name="connsiteX3" fmla="*/ 0 w 339842"/>
              <a:gd name="connsiteY3" fmla="*/ 493324 h 493324"/>
              <a:gd name="connsiteX4" fmla="*/ 0 w 339842"/>
              <a:gd name="connsiteY4" fmla="*/ 84961 h 493324"/>
              <a:gd name="connsiteX0" fmla="*/ 254882 w 339842"/>
              <a:gd name="connsiteY0" fmla="*/ 84961 h 493324"/>
              <a:gd name="connsiteX1" fmla="*/ 339842 w 339842"/>
              <a:gd name="connsiteY1" fmla="*/ 0 h 493324"/>
              <a:gd name="connsiteX2" fmla="*/ 339842 w 339842"/>
              <a:gd name="connsiteY2" fmla="*/ 408364 h 493324"/>
              <a:gd name="connsiteX3" fmla="*/ 254882 w 339842"/>
              <a:gd name="connsiteY3" fmla="*/ 493324 h 493324"/>
              <a:gd name="connsiteX4" fmla="*/ 254882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254882 w 339842"/>
              <a:gd name="connsiteY3" fmla="*/ 84961 h 493324"/>
              <a:gd name="connsiteX4" fmla="*/ 0 w 339842"/>
              <a:gd name="connsiteY4" fmla="*/ 84961 h 493324"/>
              <a:gd name="connsiteX0" fmla="*/ 0 w 339842"/>
              <a:gd name="connsiteY0" fmla="*/ 84961 h 493324"/>
              <a:gd name="connsiteX1" fmla="*/ 84961 w 339842"/>
              <a:gd name="connsiteY1" fmla="*/ 0 h 493324"/>
              <a:gd name="connsiteX2" fmla="*/ 339842 w 339842"/>
              <a:gd name="connsiteY2" fmla="*/ 0 h 493324"/>
              <a:gd name="connsiteX3" fmla="*/ 339842 w 339842"/>
              <a:gd name="connsiteY3" fmla="*/ 408364 h 493324"/>
              <a:gd name="connsiteX4" fmla="*/ 254882 w 339842"/>
              <a:gd name="connsiteY4" fmla="*/ 493324 h 493324"/>
              <a:gd name="connsiteX5" fmla="*/ 0 w 339842"/>
              <a:gd name="connsiteY5" fmla="*/ 493324 h 493324"/>
              <a:gd name="connsiteX6" fmla="*/ 0 w 339842"/>
              <a:gd name="connsiteY6" fmla="*/ 84961 h 493324"/>
              <a:gd name="connsiteX7" fmla="*/ 0 w 339842"/>
              <a:gd name="connsiteY7" fmla="*/ 84961 h 493324"/>
              <a:gd name="connsiteX8" fmla="*/ 254882 w 339842"/>
              <a:gd name="connsiteY8" fmla="*/ 84961 h 493324"/>
              <a:gd name="connsiteX9" fmla="*/ 339842 w 339842"/>
              <a:gd name="connsiteY9" fmla="*/ 0 h 493324"/>
              <a:gd name="connsiteX10" fmla="*/ 254882 w 339842"/>
              <a:gd name="connsiteY10" fmla="*/ 84961 h 493324"/>
              <a:gd name="connsiteX11" fmla="*/ 254882 w 339842"/>
              <a:gd name="connsiteY11" fmla="*/ 493324 h 4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842" h="493324" stroke="0" extrusionOk="0">
                <a:moveTo>
                  <a:pt x="0" y="84961"/>
                </a:moveTo>
                <a:cubicBezTo>
                  <a:pt x="74678" y="80353"/>
                  <a:pt x="181898" y="105652"/>
                  <a:pt x="254882" y="84961"/>
                </a:cubicBezTo>
                <a:cubicBezTo>
                  <a:pt x="299927" y="182314"/>
                  <a:pt x="207115" y="296333"/>
                  <a:pt x="254882" y="493324"/>
                </a:cubicBezTo>
                <a:cubicBezTo>
                  <a:pt x="128332" y="499931"/>
                  <a:pt x="57190" y="488797"/>
                  <a:pt x="0" y="493324"/>
                </a:cubicBezTo>
                <a:cubicBezTo>
                  <a:pt x="-30896" y="293227"/>
                  <a:pt x="15380" y="232266"/>
                  <a:pt x="0" y="84961"/>
                </a:cubicBezTo>
                <a:close/>
              </a:path>
              <a:path w="339842" h="493324" fill="darkenLess" stroke="0" extrusionOk="0">
                <a:moveTo>
                  <a:pt x="254882" y="84961"/>
                </a:moveTo>
                <a:cubicBezTo>
                  <a:pt x="275210" y="64073"/>
                  <a:pt x="321747" y="35943"/>
                  <a:pt x="339842" y="0"/>
                </a:cubicBezTo>
                <a:cubicBezTo>
                  <a:pt x="368393" y="132298"/>
                  <a:pt x="299389" y="310589"/>
                  <a:pt x="339842" y="408364"/>
                </a:cubicBezTo>
                <a:cubicBezTo>
                  <a:pt x="323060" y="439444"/>
                  <a:pt x="284348" y="450345"/>
                  <a:pt x="254882" y="493324"/>
                </a:cubicBezTo>
                <a:cubicBezTo>
                  <a:pt x="238183" y="375471"/>
                  <a:pt x="264539" y="192667"/>
                  <a:pt x="254882" y="84961"/>
                </a:cubicBezTo>
                <a:close/>
              </a:path>
              <a:path w="339842" h="493324" fill="lightenLess" stroke="0" extrusionOk="0">
                <a:moveTo>
                  <a:pt x="0" y="84961"/>
                </a:moveTo>
                <a:cubicBezTo>
                  <a:pt x="23399" y="61106"/>
                  <a:pt x="52733" y="42483"/>
                  <a:pt x="84961" y="0"/>
                </a:cubicBezTo>
                <a:cubicBezTo>
                  <a:pt x="208925" y="-2977"/>
                  <a:pt x="282792" y="4022"/>
                  <a:pt x="339842" y="0"/>
                </a:cubicBezTo>
                <a:cubicBezTo>
                  <a:pt x="304371" y="41432"/>
                  <a:pt x="273923" y="54913"/>
                  <a:pt x="254882" y="84961"/>
                </a:cubicBezTo>
                <a:cubicBezTo>
                  <a:pt x="177642" y="110144"/>
                  <a:pt x="121072" y="57824"/>
                  <a:pt x="0" y="84961"/>
                </a:cubicBezTo>
                <a:close/>
              </a:path>
              <a:path w="339842" h="493324" fill="none" extrusionOk="0">
                <a:moveTo>
                  <a:pt x="0" y="84961"/>
                </a:moveTo>
                <a:cubicBezTo>
                  <a:pt x="29451" y="38952"/>
                  <a:pt x="49580" y="39971"/>
                  <a:pt x="84961" y="0"/>
                </a:cubicBezTo>
                <a:cubicBezTo>
                  <a:pt x="194742" y="-1959"/>
                  <a:pt x="231064" y="27237"/>
                  <a:pt x="339842" y="0"/>
                </a:cubicBezTo>
                <a:cubicBezTo>
                  <a:pt x="385609" y="92393"/>
                  <a:pt x="338076" y="306922"/>
                  <a:pt x="339842" y="408364"/>
                </a:cubicBezTo>
                <a:cubicBezTo>
                  <a:pt x="312320" y="452514"/>
                  <a:pt x="283822" y="454333"/>
                  <a:pt x="254882" y="493324"/>
                </a:cubicBezTo>
                <a:cubicBezTo>
                  <a:pt x="139550" y="505519"/>
                  <a:pt x="63375" y="480936"/>
                  <a:pt x="0" y="493324"/>
                </a:cubicBezTo>
                <a:cubicBezTo>
                  <a:pt x="-44918" y="359763"/>
                  <a:pt x="44045" y="261664"/>
                  <a:pt x="0" y="84961"/>
                </a:cubicBezTo>
                <a:close/>
                <a:moveTo>
                  <a:pt x="0" y="84961"/>
                </a:moveTo>
                <a:cubicBezTo>
                  <a:pt x="62007" y="78411"/>
                  <a:pt x="175130" y="101950"/>
                  <a:pt x="254882" y="84961"/>
                </a:cubicBezTo>
                <a:cubicBezTo>
                  <a:pt x="272660" y="67126"/>
                  <a:pt x="314058" y="40830"/>
                  <a:pt x="339842" y="0"/>
                </a:cubicBezTo>
                <a:moveTo>
                  <a:pt x="254882" y="84961"/>
                </a:moveTo>
                <a:cubicBezTo>
                  <a:pt x="275062" y="201526"/>
                  <a:pt x="241162" y="361797"/>
                  <a:pt x="254882" y="493324"/>
                </a:cubicBezTo>
              </a:path>
              <a:path w="339842" h="493324" fill="none" stroke="0" extrusionOk="0">
                <a:moveTo>
                  <a:pt x="0" y="84961"/>
                </a:moveTo>
                <a:cubicBezTo>
                  <a:pt x="35207" y="43697"/>
                  <a:pt x="52533" y="47743"/>
                  <a:pt x="84961" y="0"/>
                </a:cubicBezTo>
                <a:cubicBezTo>
                  <a:pt x="192874" y="-7600"/>
                  <a:pt x="279378" y="16282"/>
                  <a:pt x="339842" y="0"/>
                </a:cubicBezTo>
                <a:cubicBezTo>
                  <a:pt x="355300" y="148154"/>
                  <a:pt x="310916" y="263050"/>
                  <a:pt x="339842" y="408364"/>
                </a:cubicBezTo>
                <a:cubicBezTo>
                  <a:pt x="322065" y="436870"/>
                  <a:pt x="284915" y="454698"/>
                  <a:pt x="254882" y="493324"/>
                </a:cubicBezTo>
                <a:cubicBezTo>
                  <a:pt x="142420" y="521678"/>
                  <a:pt x="82846" y="488546"/>
                  <a:pt x="0" y="493324"/>
                </a:cubicBezTo>
                <a:cubicBezTo>
                  <a:pt x="-2828" y="374078"/>
                  <a:pt x="26354" y="211059"/>
                  <a:pt x="0" y="84961"/>
                </a:cubicBezTo>
                <a:close/>
                <a:moveTo>
                  <a:pt x="0" y="84961"/>
                </a:moveTo>
                <a:cubicBezTo>
                  <a:pt x="78728" y="57862"/>
                  <a:pt x="148058" y="109299"/>
                  <a:pt x="254882" y="84961"/>
                </a:cubicBezTo>
                <a:cubicBezTo>
                  <a:pt x="280542" y="47449"/>
                  <a:pt x="323078" y="21619"/>
                  <a:pt x="339842" y="0"/>
                </a:cubicBezTo>
                <a:moveTo>
                  <a:pt x="254882" y="84961"/>
                </a:moveTo>
                <a:cubicBezTo>
                  <a:pt x="260925" y="195077"/>
                  <a:pt x="224705" y="293114"/>
                  <a:pt x="254882" y="493324"/>
                </a:cubicBezTo>
              </a:path>
            </a:pathLst>
          </a:custGeom>
          <a:solidFill>
            <a:schemeClr val="accent2"/>
          </a:solidFill>
          <a:ln w="38100">
            <a:solidFill>
              <a:schemeClr val="accent2">
                <a:lumMod val="75000"/>
              </a:schemeClr>
            </a:solidFill>
            <a:extLst>
              <a:ext uri="{C807C97D-BFC1-408E-A445-0C87EB9F89A2}">
                <ask:lineSketchStyleProps xmlns:ask="http://schemas.microsoft.com/office/drawing/2018/sketchyshapes" sd="965928018">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D6664E3E-34C7-4114-9562-69C1FF36EA1A}"/>
              </a:ext>
            </a:extLst>
          </p:cNvPr>
          <p:cNvCxnSpPr>
            <a:cxnSpLocks/>
            <a:stCxn id="126" idx="3"/>
          </p:cNvCxnSpPr>
          <p:nvPr/>
        </p:nvCxnSpPr>
        <p:spPr>
          <a:xfrm>
            <a:off x="3513527" y="4226800"/>
            <a:ext cx="614152" cy="22199"/>
          </a:xfrm>
          <a:prstGeom prst="line">
            <a:avLst/>
          </a:prstGeom>
          <a:ln w="38100"/>
        </p:spPr>
        <p:style>
          <a:lnRef idx="1">
            <a:schemeClr val="dk1"/>
          </a:lnRef>
          <a:fillRef idx="0">
            <a:schemeClr val="dk1"/>
          </a:fillRef>
          <a:effectRef idx="0">
            <a:schemeClr val="dk1"/>
          </a:effectRef>
          <a:fontRef idx="minor">
            <a:schemeClr val="tx1"/>
          </a:fontRef>
        </p:style>
      </p:cxnSp>
      <p:sp>
        <p:nvSpPr>
          <p:cNvPr id="139" name="Graphic 130" descr="Badge Follow with solid fill">
            <a:extLst>
              <a:ext uri="{FF2B5EF4-FFF2-40B4-BE49-F238E27FC236}">
                <a16:creationId xmlns:a16="http://schemas.microsoft.com/office/drawing/2014/main" id="{874C9ECA-26BB-4E6D-8856-A38D0FC18137}"/>
              </a:ext>
            </a:extLst>
          </p:cNvPr>
          <p:cNvSpPr/>
          <p:nvPr/>
        </p:nvSpPr>
        <p:spPr>
          <a:xfrm>
            <a:off x="5800197" y="4586645"/>
            <a:ext cx="311353" cy="311353"/>
          </a:xfrm>
          <a:custGeom>
            <a:avLst/>
            <a:gdLst>
              <a:gd name="connsiteX0" fmla="*/ 155676 w 311353"/>
              <a:gd name="connsiteY0" fmla="*/ 0 h 311353"/>
              <a:gd name="connsiteX1" fmla="*/ 0 w 311353"/>
              <a:gd name="connsiteY1" fmla="*/ 155676 h 311353"/>
              <a:gd name="connsiteX2" fmla="*/ 155676 w 311353"/>
              <a:gd name="connsiteY2" fmla="*/ 311353 h 311353"/>
              <a:gd name="connsiteX3" fmla="*/ 311353 w 311353"/>
              <a:gd name="connsiteY3" fmla="*/ 155676 h 311353"/>
              <a:gd name="connsiteX4" fmla="*/ 311353 w 311353"/>
              <a:gd name="connsiteY4" fmla="*/ 155660 h 311353"/>
              <a:gd name="connsiteX5" fmla="*/ 155799 w 311353"/>
              <a:gd name="connsiteY5" fmla="*/ 0 h 311353"/>
              <a:gd name="connsiteX6" fmla="*/ 155676 w 311353"/>
              <a:gd name="connsiteY6" fmla="*/ 0 h 311353"/>
              <a:gd name="connsiteX7" fmla="*/ 231996 w 311353"/>
              <a:gd name="connsiteY7" fmla="*/ 169535 h 311353"/>
              <a:gd name="connsiteX8" fmla="*/ 169535 w 311353"/>
              <a:gd name="connsiteY8" fmla="*/ 169535 h 311353"/>
              <a:gd name="connsiteX9" fmla="*/ 169535 w 311353"/>
              <a:gd name="connsiteY9" fmla="*/ 231979 h 311353"/>
              <a:gd name="connsiteX10" fmla="*/ 141817 w 311353"/>
              <a:gd name="connsiteY10" fmla="*/ 231979 h 311353"/>
              <a:gd name="connsiteX11" fmla="*/ 141817 w 311353"/>
              <a:gd name="connsiteY11" fmla="*/ 169518 h 311353"/>
              <a:gd name="connsiteX12" fmla="*/ 79357 w 311353"/>
              <a:gd name="connsiteY12" fmla="*/ 169518 h 311353"/>
              <a:gd name="connsiteX13" fmla="*/ 79357 w 311353"/>
              <a:gd name="connsiteY13" fmla="*/ 141801 h 311353"/>
              <a:gd name="connsiteX14" fmla="*/ 141817 w 311353"/>
              <a:gd name="connsiteY14" fmla="*/ 141801 h 311353"/>
              <a:gd name="connsiteX15" fmla="*/ 141817 w 311353"/>
              <a:gd name="connsiteY15" fmla="*/ 79340 h 311353"/>
              <a:gd name="connsiteX16" fmla="*/ 169535 w 311353"/>
              <a:gd name="connsiteY16" fmla="*/ 79340 h 311353"/>
              <a:gd name="connsiteX17" fmla="*/ 169535 w 311353"/>
              <a:gd name="connsiteY17" fmla="*/ 141801 h 311353"/>
              <a:gd name="connsiteX18" fmla="*/ 231996 w 311353"/>
              <a:gd name="connsiteY18" fmla="*/ 141801 h 311353"/>
              <a:gd name="connsiteX19" fmla="*/ 231996 w 311353"/>
              <a:gd name="connsiteY19" fmla="*/ 169535 h 31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1353" h="311353" fill="none" extrusionOk="0">
                <a:moveTo>
                  <a:pt x="155676" y="0"/>
                </a:moveTo>
                <a:cubicBezTo>
                  <a:pt x="64046" y="7917"/>
                  <a:pt x="6639" y="87877"/>
                  <a:pt x="0" y="155676"/>
                </a:cubicBezTo>
                <a:cubicBezTo>
                  <a:pt x="905" y="245095"/>
                  <a:pt x="79562" y="311489"/>
                  <a:pt x="155676" y="311353"/>
                </a:cubicBezTo>
                <a:cubicBezTo>
                  <a:pt x="247204" y="314956"/>
                  <a:pt x="329547" y="237913"/>
                  <a:pt x="311353" y="155676"/>
                </a:cubicBezTo>
                <a:cubicBezTo>
                  <a:pt x="311353" y="155672"/>
                  <a:pt x="311354" y="155663"/>
                  <a:pt x="311353" y="155660"/>
                </a:cubicBezTo>
                <a:cubicBezTo>
                  <a:pt x="311266" y="90143"/>
                  <a:pt x="240793" y="25113"/>
                  <a:pt x="155799" y="0"/>
                </a:cubicBezTo>
                <a:cubicBezTo>
                  <a:pt x="155743" y="2"/>
                  <a:pt x="155719" y="-8"/>
                  <a:pt x="155676" y="0"/>
                </a:cubicBezTo>
                <a:close/>
                <a:moveTo>
                  <a:pt x="231996" y="169535"/>
                </a:moveTo>
                <a:cubicBezTo>
                  <a:pt x="212712" y="170070"/>
                  <a:pt x="186654" y="166193"/>
                  <a:pt x="169535" y="169535"/>
                </a:cubicBezTo>
                <a:cubicBezTo>
                  <a:pt x="176261" y="191716"/>
                  <a:pt x="167310" y="210579"/>
                  <a:pt x="169535" y="231979"/>
                </a:cubicBezTo>
                <a:cubicBezTo>
                  <a:pt x="160248" y="234986"/>
                  <a:pt x="153418" y="230093"/>
                  <a:pt x="141817" y="231979"/>
                </a:cubicBezTo>
                <a:cubicBezTo>
                  <a:pt x="138719" y="215118"/>
                  <a:pt x="144811" y="184875"/>
                  <a:pt x="141817" y="169518"/>
                </a:cubicBezTo>
                <a:cubicBezTo>
                  <a:pt x="112110" y="172089"/>
                  <a:pt x="102426" y="167899"/>
                  <a:pt x="79357" y="169518"/>
                </a:cubicBezTo>
                <a:cubicBezTo>
                  <a:pt x="79253" y="158486"/>
                  <a:pt x="79565" y="155106"/>
                  <a:pt x="79357" y="141801"/>
                </a:cubicBezTo>
                <a:cubicBezTo>
                  <a:pt x="98910" y="134569"/>
                  <a:pt x="118095" y="146878"/>
                  <a:pt x="141817" y="141801"/>
                </a:cubicBezTo>
                <a:cubicBezTo>
                  <a:pt x="141677" y="119933"/>
                  <a:pt x="145854" y="96958"/>
                  <a:pt x="141817" y="79340"/>
                </a:cubicBezTo>
                <a:cubicBezTo>
                  <a:pt x="151320" y="77701"/>
                  <a:pt x="158769" y="81603"/>
                  <a:pt x="169535" y="79340"/>
                </a:cubicBezTo>
                <a:cubicBezTo>
                  <a:pt x="175132" y="108283"/>
                  <a:pt x="168446" y="117071"/>
                  <a:pt x="169535" y="141801"/>
                </a:cubicBezTo>
                <a:cubicBezTo>
                  <a:pt x="195266" y="140784"/>
                  <a:pt x="218725" y="146094"/>
                  <a:pt x="231996" y="141801"/>
                </a:cubicBezTo>
                <a:cubicBezTo>
                  <a:pt x="232513" y="148681"/>
                  <a:pt x="230512" y="162747"/>
                  <a:pt x="231996" y="169535"/>
                </a:cubicBezTo>
                <a:close/>
              </a:path>
              <a:path w="311353" h="311353" stroke="0" extrusionOk="0">
                <a:moveTo>
                  <a:pt x="155676" y="0"/>
                </a:moveTo>
                <a:cubicBezTo>
                  <a:pt x="71649" y="2810"/>
                  <a:pt x="-19403" y="62526"/>
                  <a:pt x="0" y="155676"/>
                </a:cubicBezTo>
                <a:cubicBezTo>
                  <a:pt x="13395" y="258226"/>
                  <a:pt x="80199" y="311671"/>
                  <a:pt x="155676" y="311353"/>
                </a:cubicBezTo>
                <a:cubicBezTo>
                  <a:pt x="251374" y="317356"/>
                  <a:pt x="311760" y="228134"/>
                  <a:pt x="311353" y="155676"/>
                </a:cubicBezTo>
                <a:cubicBezTo>
                  <a:pt x="311353" y="155671"/>
                  <a:pt x="311355" y="155667"/>
                  <a:pt x="311353" y="155660"/>
                </a:cubicBezTo>
                <a:cubicBezTo>
                  <a:pt x="314151" y="70456"/>
                  <a:pt x="250020" y="13783"/>
                  <a:pt x="155799" y="0"/>
                </a:cubicBezTo>
                <a:cubicBezTo>
                  <a:pt x="155760" y="14"/>
                  <a:pt x="155709" y="-9"/>
                  <a:pt x="155676" y="0"/>
                </a:cubicBezTo>
                <a:close/>
                <a:moveTo>
                  <a:pt x="231996" y="169535"/>
                </a:moveTo>
                <a:cubicBezTo>
                  <a:pt x="206443" y="169823"/>
                  <a:pt x="192805" y="165381"/>
                  <a:pt x="169535" y="169535"/>
                </a:cubicBezTo>
                <a:cubicBezTo>
                  <a:pt x="171444" y="183351"/>
                  <a:pt x="164727" y="214960"/>
                  <a:pt x="169535" y="231979"/>
                </a:cubicBezTo>
                <a:cubicBezTo>
                  <a:pt x="155794" y="235029"/>
                  <a:pt x="155475" y="231588"/>
                  <a:pt x="141817" y="231979"/>
                </a:cubicBezTo>
                <a:cubicBezTo>
                  <a:pt x="136089" y="201735"/>
                  <a:pt x="148603" y="198114"/>
                  <a:pt x="141817" y="169518"/>
                </a:cubicBezTo>
                <a:cubicBezTo>
                  <a:pt x="126512" y="173740"/>
                  <a:pt x="103688" y="164574"/>
                  <a:pt x="79357" y="169518"/>
                </a:cubicBezTo>
                <a:cubicBezTo>
                  <a:pt x="78032" y="163436"/>
                  <a:pt x="82213" y="148279"/>
                  <a:pt x="79357" y="141801"/>
                </a:cubicBezTo>
                <a:cubicBezTo>
                  <a:pt x="98161" y="135209"/>
                  <a:pt x="111226" y="142870"/>
                  <a:pt x="141817" y="141801"/>
                </a:cubicBezTo>
                <a:cubicBezTo>
                  <a:pt x="141000" y="116217"/>
                  <a:pt x="142777" y="108148"/>
                  <a:pt x="141817" y="79340"/>
                </a:cubicBezTo>
                <a:cubicBezTo>
                  <a:pt x="148569" y="78744"/>
                  <a:pt x="162146" y="79544"/>
                  <a:pt x="169535" y="79340"/>
                </a:cubicBezTo>
                <a:cubicBezTo>
                  <a:pt x="173227" y="92179"/>
                  <a:pt x="165572" y="112350"/>
                  <a:pt x="169535" y="141801"/>
                </a:cubicBezTo>
                <a:cubicBezTo>
                  <a:pt x="195640" y="135105"/>
                  <a:pt x="207109" y="145901"/>
                  <a:pt x="231996" y="141801"/>
                </a:cubicBezTo>
                <a:cubicBezTo>
                  <a:pt x="232510" y="154667"/>
                  <a:pt x="230191" y="159410"/>
                  <a:pt x="231996" y="169535"/>
                </a:cubicBezTo>
                <a:close/>
              </a:path>
            </a:pathLst>
          </a:custGeom>
          <a:solidFill>
            <a:schemeClr val="accent2"/>
          </a:solidFill>
          <a:ln w="38100" cap="flat">
            <a:solidFill>
              <a:schemeClr val="accent2">
                <a:lumMod val="75000"/>
              </a:schemeClr>
            </a:solidFill>
            <a:prstDash val="solid"/>
            <a:miter/>
            <a:extLst>
              <a:ext uri="{C807C97D-BFC1-408E-A445-0C87EB9F89A2}">
                <ask:lineSketchStyleProps xmlns:ask="http://schemas.microsoft.com/office/drawing/2018/sketchyshapes" sd="609455302">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539096 w 723499"/>
                      <a:gd name="connsiteY7" fmla="*/ 393954 h 723500"/>
                      <a:gd name="connsiteX8" fmla="*/ 393954 w 723499"/>
                      <a:gd name="connsiteY8" fmla="*/ 393954 h 723500"/>
                      <a:gd name="connsiteX9" fmla="*/ 393954 w 723499"/>
                      <a:gd name="connsiteY9" fmla="*/ 539058 h 723500"/>
                      <a:gd name="connsiteX10" fmla="*/ 329546 w 723499"/>
                      <a:gd name="connsiteY10" fmla="*/ 539058 h 723500"/>
                      <a:gd name="connsiteX11" fmla="*/ 329546 w 723499"/>
                      <a:gd name="connsiteY11" fmla="*/ 393916 h 723500"/>
                      <a:gd name="connsiteX12" fmla="*/ 184404 w 723499"/>
                      <a:gd name="connsiteY12" fmla="*/ 393916 h 723500"/>
                      <a:gd name="connsiteX13" fmla="*/ 184404 w 723499"/>
                      <a:gd name="connsiteY13" fmla="*/ 329508 h 723500"/>
                      <a:gd name="connsiteX14" fmla="*/ 329546 w 723499"/>
                      <a:gd name="connsiteY14" fmla="*/ 329508 h 723500"/>
                      <a:gd name="connsiteX15" fmla="*/ 329546 w 723499"/>
                      <a:gd name="connsiteY15" fmla="*/ 184366 h 723500"/>
                      <a:gd name="connsiteX16" fmla="*/ 393954 w 723499"/>
                      <a:gd name="connsiteY16" fmla="*/ 184366 h 723500"/>
                      <a:gd name="connsiteX17" fmla="*/ 393954 w 723499"/>
                      <a:gd name="connsiteY17" fmla="*/ 329508 h 723500"/>
                      <a:gd name="connsiteX18" fmla="*/ 539096 w 723499"/>
                      <a:gd name="connsiteY18" fmla="*/ 329508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539096" y="393954"/>
                        </a:moveTo>
                        <a:lnTo>
                          <a:pt x="393954" y="393954"/>
                        </a:lnTo>
                        <a:lnTo>
                          <a:pt x="393954" y="539058"/>
                        </a:lnTo>
                        <a:lnTo>
                          <a:pt x="329546" y="539058"/>
                        </a:lnTo>
                        <a:lnTo>
                          <a:pt x="329546" y="393916"/>
                        </a:lnTo>
                        <a:lnTo>
                          <a:pt x="184404" y="393916"/>
                        </a:lnTo>
                        <a:lnTo>
                          <a:pt x="184404" y="329508"/>
                        </a:lnTo>
                        <a:lnTo>
                          <a:pt x="329546" y="329508"/>
                        </a:lnTo>
                        <a:lnTo>
                          <a:pt x="329546" y="184366"/>
                        </a:lnTo>
                        <a:lnTo>
                          <a:pt x="393954" y="184366"/>
                        </a:lnTo>
                        <a:lnTo>
                          <a:pt x="393954" y="329508"/>
                        </a:lnTo>
                        <a:lnTo>
                          <a:pt x="539096" y="329508"/>
                        </a:lnTo>
                        <a:close/>
                      </a:path>
                    </a:pathLst>
                  </a:custGeom>
                  <ask:type>
                    <ask:lineSketchScribble/>
                  </ask:type>
                </ask:lineSketchStyleProps>
              </a:ext>
            </a:extLst>
          </a:ln>
        </p:spPr>
        <p:txBody>
          <a:bodyPr rtlCol="0" anchor="ctr"/>
          <a:lstStyle/>
          <a:p>
            <a:endParaRPr lang="en-US"/>
          </a:p>
        </p:txBody>
      </p:sp>
      <p:sp>
        <p:nvSpPr>
          <p:cNvPr id="4" name="Oval 3">
            <a:extLst>
              <a:ext uri="{FF2B5EF4-FFF2-40B4-BE49-F238E27FC236}">
                <a16:creationId xmlns:a16="http://schemas.microsoft.com/office/drawing/2014/main" id="{4FEB735F-BFC0-42C4-9912-E3FCE08CB7F5}"/>
              </a:ext>
            </a:extLst>
          </p:cNvPr>
          <p:cNvSpPr/>
          <p:nvPr/>
        </p:nvSpPr>
        <p:spPr>
          <a:xfrm>
            <a:off x="2313935" y="2901110"/>
            <a:ext cx="209049" cy="209049"/>
          </a:xfrm>
          <a:custGeom>
            <a:avLst/>
            <a:gdLst>
              <a:gd name="connsiteX0" fmla="*/ 0 w 209049"/>
              <a:gd name="connsiteY0" fmla="*/ 104525 h 209049"/>
              <a:gd name="connsiteX1" fmla="*/ 104525 w 209049"/>
              <a:gd name="connsiteY1" fmla="*/ 0 h 209049"/>
              <a:gd name="connsiteX2" fmla="*/ 209050 w 209049"/>
              <a:gd name="connsiteY2" fmla="*/ 104525 h 209049"/>
              <a:gd name="connsiteX3" fmla="*/ 104525 w 209049"/>
              <a:gd name="connsiteY3" fmla="*/ 209050 h 209049"/>
              <a:gd name="connsiteX4" fmla="*/ 0 w 209049"/>
              <a:gd name="connsiteY4" fmla="*/ 104525 h 2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49" h="209049" fill="none" extrusionOk="0">
                <a:moveTo>
                  <a:pt x="0" y="104525"/>
                </a:moveTo>
                <a:cubicBezTo>
                  <a:pt x="-6729" y="47882"/>
                  <a:pt x="31269" y="3876"/>
                  <a:pt x="104525" y="0"/>
                </a:cubicBezTo>
                <a:cubicBezTo>
                  <a:pt x="152281" y="7009"/>
                  <a:pt x="218936" y="42916"/>
                  <a:pt x="209050" y="104525"/>
                </a:cubicBezTo>
                <a:cubicBezTo>
                  <a:pt x="221307" y="165542"/>
                  <a:pt x="158710" y="212413"/>
                  <a:pt x="104525" y="209050"/>
                </a:cubicBezTo>
                <a:cubicBezTo>
                  <a:pt x="45050" y="205939"/>
                  <a:pt x="7064" y="161213"/>
                  <a:pt x="0" y="104525"/>
                </a:cubicBezTo>
                <a:close/>
              </a:path>
              <a:path w="209049" h="209049" stroke="0" extrusionOk="0">
                <a:moveTo>
                  <a:pt x="0" y="104525"/>
                </a:moveTo>
                <a:cubicBezTo>
                  <a:pt x="7135" y="46774"/>
                  <a:pt x="49252" y="-9716"/>
                  <a:pt x="104525" y="0"/>
                </a:cubicBezTo>
                <a:cubicBezTo>
                  <a:pt x="161366" y="6041"/>
                  <a:pt x="203168" y="57503"/>
                  <a:pt x="209050" y="104525"/>
                </a:cubicBezTo>
                <a:cubicBezTo>
                  <a:pt x="199296" y="166595"/>
                  <a:pt x="170830" y="219669"/>
                  <a:pt x="104525" y="209050"/>
                </a:cubicBezTo>
                <a:cubicBezTo>
                  <a:pt x="51540" y="201934"/>
                  <a:pt x="2024" y="162767"/>
                  <a:pt x="0" y="104525"/>
                </a:cubicBezTo>
                <a:close/>
              </a:path>
            </a:pathLst>
          </a:custGeom>
          <a:solidFill>
            <a:srgbClr val="008080"/>
          </a:solidFill>
          <a:ln w="38100">
            <a:solidFill>
              <a:srgbClr val="006666"/>
            </a:solidFill>
            <a:extLst>
              <a:ext uri="{C807C97D-BFC1-408E-A445-0C87EB9F89A2}">
                <ask:lineSketchStyleProps xmlns:ask="http://schemas.microsoft.com/office/drawing/2018/sketchyshapes" sd="95570850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B32C7D37-6962-4147-857F-4330EE12C1FD}"/>
              </a:ext>
            </a:extLst>
          </p:cNvPr>
          <p:cNvSpPr/>
          <p:nvPr/>
        </p:nvSpPr>
        <p:spPr>
          <a:xfrm>
            <a:off x="2796535" y="3368640"/>
            <a:ext cx="209049" cy="209049"/>
          </a:xfrm>
          <a:custGeom>
            <a:avLst/>
            <a:gdLst>
              <a:gd name="connsiteX0" fmla="*/ 0 w 209049"/>
              <a:gd name="connsiteY0" fmla="*/ 104525 h 209049"/>
              <a:gd name="connsiteX1" fmla="*/ 104525 w 209049"/>
              <a:gd name="connsiteY1" fmla="*/ 0 h 209049"/>
              <a:gd name="connsiteX2" fmla="*/ 209050 w 209049"/>
              <a:gd name="connsiteY2" fmla="*/ 104525 h 209049"/>
              <a:gd name="connsiteX3" fmla="*/ 104525 w 209049"/>
              <a:gd name="connsiteY3" fmla="*/ 209050 h 209049"/>
              <a:gd name="connsiteX4" fmla="*/ 0 w 209049"/>
              <a:gd name="connsiteY4" fmla="*/ 104525 h 209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49" h="209049" fill="none" extrusionOk="0">
                <a:moveTo>
                  <a:pt x="0" y="104525"/>
                </a:moveTo>
                <a:cubicBezTo>
                  <a:pt x="-6729" y="47882"/>
                  <a:pt x="31269" y="3876"/>
                  <a:pt x="104525" y="0"/>
                </a:cubicBezTo>
                <a:cubicBezTo>
                  <a:pt x="152281" y="7009"/>
                  <a:pt x="218936" y="42916"/>
                  <a:pt x="209050" y="104525"/>
                </a:cubicBezTo>
                <a:cubicBezTo>
                  <a:pt x="221307" y="165542"/>
                  <a:pt x="158710" y="212413"/>
                  <a:pt x="104525" y="209050"/>
                </a:cubicBezTo>
                <a:cubicBezTo>
                  <a:pt x="45050" y="205939"/>
                  <a:pt x="7064" y="161213"/>
                  <a:pt x="0" y="104525"/>
                </a:cubicBezTo>
                <a:close/>
              </a:path>
              <a:path w="209049" h="209049" stroke="0" extrusionOk="0">
                <a:moveTo>
                  <a:pt x="0" y="104525"/>
                </a:moveTo>
                <a:cubicBezTo>
                  <a:pt x="7135" y="46774"/>
                  <a:pt x="49252" y="-9716"/>
                  <a:pt x="104525" y="0"/>
                </a:cubicBezTo>
                <a:cubicBezTo>
                  <a:pt x="161366" y="6041"/>
                  <a:pt x="203168" y="57503"/>
                  <a:pt x="209050" y="104525"/>
                </a:cubicBezTo>
                <a:cubicBezTo>
                  <a:pt x="199296" y="166595"/>
                  <a:pt x="170830" y="219669"/>
                  <a:pt x="104525" y="209050"/>
                </a:cubicBezTo>
                <a:cubicBezTo>
                  <a:pt x="51540" y="201934"/>
                  <a:pt x="2024" y="162767"/>
                  <a:pt x="0" y="104525"/>
                </a:cubicBezTo>
                <a:close/>
              </a:path>
            </a:pathLst>
          </a:custGeom>
          <a:solidFill>
            <a:srgbClr val="008080"/>
          </a:solidFill>
          <a:ln w="38100">
            <a:solidFill>
              <a:srgbClr val="006666"/>
            </a:solidFill>
            <a:extLst>
              <a:ext uri="{C807C97D-BFC1-408E-A445-0C87EB9F89A2}">
                <ask:lineSketchStyleProps xmlns:ask="http://schemas.microsoft.com/office/drawing/2018/sketchyshapes" sd="95570850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BC7E2675-2C36-4AA4-8521-BC962EB3E689}"/>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820DDDE9-C4D8-4BEB-966F-B10658DAF3AF}"/>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2000845A-2A00-4A80-A532-011EFF5D13F7}"/>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49D2A23C-A5A0-4397-BEC8-81C6F5E7458C}"/>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34FCFEC6-ED49-415E-82FE-92CD00BEB70C}"/>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408A346A-AB43-47BE-AAD2-E53FD2F21812}"/>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4BFA886E-A2FF-480D-ACBC-9AFCEEA99EF2}"/>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BBB5112-C7CC-49D5-8985-C2934BD12057}"/>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F3DAECDA-BF4F-48C0-BB13-D5C1324C3091}"/>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0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par>
                                <p:cTn id="14" presetID="10" presetClass="entr" presetSubtype="0" fill="hold" nodeType="withEffect">
                                  <p:stCondLst>
                                    <p:cond delay="100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par>
                                <p:cTn id="17" presetID="10" presetClass="entr" presetSubtype="0" fill="hold" nodeType="withEffect">
                                  <p:stCondLst>
                                    <p:cond delay="100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63"/>
                                        </p:tgtEl>
                                      </p:cBhvr>
                                    </p:animEffect>
                                    <p:set>
                                      <p:cBhvr>
                                        <p:cTn id="30" dur="1" fill="hold">
                                          <p:stCondLst>
                                            <p:cond delay="499"/>
                                          </p:stCondLst>
                                        </p:cTn>
                                        <p:tgtEl>
                                          <p:spTgt spid="6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4"/>
                                        </p:tgtEl>
                                      </p:cBhvr>
                                    </p:animEffect>
                                    <p:set>
                                      <p:cBhvr>
                                        <p:cTn id="33" dur="1" fill="hold">
                                          <p:stCondLst>
                                            <p:cond delay="499"/>
                                          </p:stCondLst>
                                        </p:cTn>
                                        <p:tgtEl>
                                          <p:spTgt spid="6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6"/>
                                        </p:tgtEl>
                                      </p:cBhvr>
                                    </p:animEffect>
                                    <p:set>
                                      <p:cBhvr>
                                        <p:cTn id="36" dur="1" fill="hold">
                                          <p:stCondLst>
                                            <p:cond delay="499"/>
                                          </p:stCondLst>
                                        </p:cTn>
                                        <p:tgtEl>
                                          <p:spTgt spid="6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65"/>
                                        </p:tgtEl>
                                      </p:cBhvr>
                                    </p:animEffect>
                                    <p:set>
                                      <p:cBhvr>
                                        <p:cTn id="39" dur="1" fill="hold">
                                          <p:stCondLst>
                                            <p:cond delay="499"/>
                                          </p:stCondLst>
                                        </p:cTn>
                                        <p:tgtEl>
                                          <p:spTgt spid="6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70"/>
                                        </p:tgtEl>
                                      </p:cBhvr>
                                    </p:animEffect>
                                    <p:set>
                                      <p:cBhvr>
                                        <p:cTn id="45" dur="1" fill="hold">
                                          <p:stCondLst>
                                            <p:cond delay="499"/>
                                          </p:stCondLst>
                                        </p:cTn>
                                        <p:tgtEl>
                                          <p:spTgt spid="7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61"/>
                                        </p:tgtEl>
                                      </p:cBhvr>
                                    </p:animEffect>
                                    <p:set>
                                      <p:cBhvr>
                                        <p:cTn id="48" dur="1" fill="hold">
                                          <p:stCondLst>
                                            <p:cond delay="499"/>
                                          </p:stCondLst>
                                        </p:cTn>
                                        <p:tgtEl>
                                          <p:spTgt spid="6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2"/>
                                        </p:tgtEl>
                                      </p:cBhvr>
                                    </p:animEffect>
                                    <p:set>
                                      <p:cBhvr>
                                        <p:cTn id="51" dur="1" fill="hold">
                                          <p:stCondLst>
                                            <p:cond delay="499"/>
                                          </p:stCondLst>
                                        </p:cTn>
                                        <p:tgtEl>
                                          <p:spTgt spid="62"/>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26"/>
                                        </p:tgtEl>
                                      </p:cBhvr>
                                    </p:animEffect>
                                    <p:set>
                                      <p:cBhvr>
                                        <p:cTn id="54" dur="1" fill="hold">
                                          <p:stCondLst>
                                            <p:cond delay="499"/>
                                          </p:stCondLst>
                                        </p:cTn>
                                        <p:tgtEl>
                                          <p:spTgt spid="12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7"/>
                                        </p:tgtEl>
                                      </p:cBhvr>
                                    </p:animEffect>
                                    <p:set>
                                      <p:cBhvr>
                                        <p:cTn id="57" dur="1" fill="hold">
                                          <p:stCondLst>
                                            <p:cond delay="499"/>
                                          </p:stCondLst>
                                        </p:cTn>
                                        <p:tgtEl>
                                          <p:spTgt spid="12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29"/>
                                        </p:tgtEl>
                                      </p:cBhvr>
                                    </p:animEffect>
                                    <p:set>
                                      <p:cBhvr>
                                        <p:cTn id="60" dur="1" fill="hold">
                                          <p:stCondLst>
                                            <p:cond delay="499"/>
                                          </p:stCondLst>
                                        </p:cTn>
                                        <p:tgtEl>
                                          <p:spTgt spid="12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0"/>
                                        </p:tgtEl>
                                      </p:cBhvr>
                                    </p:animEffect>
                                    <p:set>
                                      <p:cBhvr>
                                        <p:cTn id="63" dur="1" fill="hold">
                                          <p:stCondLst>
                                            <p:cond delay="499"/>
                                          </p:stCondLst>
                                        </p:cTn>
                                        <p:tgtEl>
                                          <p:spTgt spid="13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31"/>
                                        </p:tgtEl>
                                      </p:cBhvr>
                                    </p:animEffect>
                                    <p:set>
                                      <p:cBhvr>
                                        <p:cTn id="66" dur="1" fill="hold">
                                          <p:stCondLst>
                                            <p:cond delay="499"/>
                                          </p:stCondLst>
                                        </p:cTn>
                                        <p:tgtEl>
                                          <p:spTgt spid="131"/>
                                        </p:tgtEl>
                                        <p:attrNameLst>
                                          <p:attrName>style.visibility</p:attrName>
                                        </p:attrNameLst>
                                      </p:cBhvr>
                                      <p:to>
                                        <p:strVal val="hidden"/>
                                      </p:to>
                                    </p:set>
                                  </p:childTnLst>
                                </p:cTn>
                              </p:par>
                            </p:childTnLst>
                          </p:cTn>
                        </p:par>
                        <p:par>
                          <p:cTn id="67" fill="hold">
                            <p:stCondLst>
                              <p:cond delay="500"/>
                            </p:stCondLst>
                            <p:childTnLst>
                              <p:par>
                                <p:cTn id="68" presetID="50" presetClass="path" presetSubtype="0" accel="50000" decel="50000" fill="hold" grpId="1" nodeType="afterEffect">
                                  <p:stCondLst>
                                    <p:cond delay="0"/>
                                  </p:stCondLst>
                                  <p:childTnLst>
                                    <p:animMotion origin="layout" path="M 2.70833E-6 -4.44444E-6 L 0.125 -4.44444E-6 C 0.18099 -4.44444E-6 0.25 0.04075 0.25 0.07385 L 0.25 0.14792 " pathEditMode="relative" rAng="0" ptsTypes="AAAA">
                                      <p:cBhvr>
                                        <p:cTn id="69" dur="2000" fill="hold"/>
                                        <p:tgtEl>
                                          <p:spTgt spid="4"/>
                                        </p:tgtEl>
                                        <p:attrNameLst>
                                          <p:attrName>ppt_x</p:attrName>
                                          <p:attrName>ppt_y</p:attrName>
                                        </p:attrNameLst>
                                      </p:cBhvr>
                                      <p:rCtr x="12500" y="7384"/>
                                    </p:animMotion>
                                  </p:childTnLst>
                                </p:cTn>
                              </p:par>
                              <p:par>
                                <p:cTn id="70" presetID="50" presetClass="path" presetSubtype="0" accel="50000" decel="50000" fill="hold" grpId="1" nodeType="withEffect">
                                  <p:stCondLst>
                                    <p:cond delay="0"/>
                                  </p:stCondLst>
                                  <p:childTnLst>
                                    <p:animMotion origin="layout" path="M -6.25E-7 -1.48148E-6 L 0.06055 -1.48148E-6 C 0.08776 -1.48148E-6 0.12135 0.025 0.12135 0.04583 L 0.12135 0.0919 " pathEditMode="relative" rAng="0" ptsTypes="AAAA">
                                      <p:cBhvr>
                                        <p:cTn id="71" dur="2000" fill="hold"/>
                                        <p:tgtEl>
                                          <p:spTgt spid="128"/>
                                        </p:tgtEl>
                                        <p:attrNameLst>
                                          <p:attrName>ppt_x</p:attrName>
                                          <p:attrName>ppt_y</p:attrName>
                                        </p:attrNameLst>
                                      </p:cBhvr>
                                      <p:rCtr x="6068" y="4583"/>
                                    </p:animMotion>
                                  </p:childTnLst>
                                </p:cTn>
                              </p:par>
                            </p:childTnLst>
                          </p:cTn>
                        </p:par>
                        <p:par>
                          <p:cTn id="72" fill="hold">
                            <p:stCondLst>
                              <p:cond delay="2500"/>
                            </p:stCondLst>
                            <p:childTnLst>
                              <p:par>
                                <p:cTn id="73"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74" dur="2000" fill="hold"/>
                                        <p:tgtEl>
                                          <p:spTgt spid="141"/>
                                        </p:tgtEl>
                                        <p:attrNameLst>
                                          <p:attrName>ppt_x</p:attrName>
                                          <p:attrName>ppt_y</p:attrName>
                                        </p:attrNameLst>
                                      </p:cBhvr>
                                      <p:rCtr x="-3190" y="12153"/>
                                    </p:animMotion>
                                  </p:childTnLst>
                                </p:cTn>
                              </p:par>
                              <p:par>
                                <p:cTn id="75"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76" dur="2000" fill="hold"/>
                                        <p:tgtEl>
                                          <p:spTgt spid="143"/>
                                        </p:tgtEl>
                                        <p:attrNameLst>
                                          <p:attrName>ppt_x</p:attrName>
                                          <p:attrName>ppt_y</p:attrName>
                                        </p:attrNameLst>
                                      </p:cBhvr>
                                      <p:rCtr x="-6237" y="11667"/>
                                    </p:animMotion>
                                  </p:childTnLst>
                                </p:cTn>
                              </p:par>
                              <p:par>
                                <p:cTn id="77"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78" dur="2000" fill="hold"/>
                                        <p:tgtEl>
                                          <p:spTgt spid="148"/>
                                        </p:tgtEl>
                                        <p:attrNameLst>
                                          <p:attrName>ppt_x</p:attrName>
                                          <p:attrName>ppt_y</p:attrName>
                                        </p:attrNameLst>
                                      </p:cBhvr>
                                      <p:rCtr x="-8359" y="11921"/>
                                    </p:animMotion>
                                  </p:childTnLst>
                                </p:cTn>
                              </p:par>
                              <p:par>
                                <p:cTn id="79"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80" dur="2000" fill="hold"/>
                                        <p:tgtEl>
                                          <p:spTgt spid="145"/>
                                        </p:tgtEl>
                                        <p:attrNameLst>
                                          <p:attrName>ppt_x</p:attrName>
                                          <p:attrName>ppt_y</p:attrName>
                                        </p:attrNameLst>
                                      </p:cBhvr>
                                      <p:rCtr x="-7370" y="13611"/>
                                    </p:animMotion>
                                  </p:childTnLst>
                                </p:cTn>
                              </p:par>
                              <p:par>
                                <p:cTn id="81"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82" dur="2000" fill="hold"/>
                                        <p:tgtEl>
                                          <p:spTgt spid="140"/>
                                        </p:tgtEl>
                                        <p:attrNameLst>
                                          <p:attrName>ppt_x</p:attrName>
                                          <p:attrName>ppt_y</p:attrName>
                                        </p:attrNameLst>
                                      </p:cBhvr>
                                      <p:rCtr x="-9388" y="10995"/>
                                    </p:animMotion>
                                  </p:childTnLst>
                                </p:cTn>
                              </p:par>
                              <p:par>
                                <p:cTn id="83"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84" dur="2000" fill="hold"/>
                                        <p:tgtEl>
                                          <p:spTgt spid="146"/>
                                        </p:tgtEl>
                                        <p:attrNameLst>
                                          <p:attrName>ppt_x</p:attrName>
                                          <p:attrName>ppt_y</p:attrName>
                                        </p:attrNameLst>
                                      </p:cBhvr>
                                      <p:rCtr x="-5586" y="7593"/>
                                    </p:animMotion>
                                  </p:childTnLst>
                                </p:cTn>
                              </p:par>
                              <p:par>
                                <p:cTn id="85"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86" dur="2000" fill="hold"/>
                                        <p:tgtEl>
                                          <p:spTgt spid="147"/>
                                        </p:tgtEl>
                                        <p:attrNameLst>
                                          <p:attrName>ppt_x</p:attrName>
                                          <p:attrName>ppt_y</p:attrName>
                                        </p:attrNameLst>
                                      </p:cBhvr>
                                      <p:rCtr x="-4284" y="10023"/>
                                    </p:animMotion>
                                  </p:childTnLst>
                                </p:cTn>
                              </p:par>
                              <p:par>
                                <p:cTn id="87"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88" dur="2000" fill="hold"/>
                                        <p:tgtEl>
                                          <p:spTgt spid="142"/>
                                        </p:tgtEl>
                                        <p:attrNameLst>
                                          <p:attrName>ppt_x</p:attrName>
                                          <p:attrName>ppt_y</p:attrName>
                                        </p:attrNameLst>
                                      </p:cBhvr>
                                      <p:rCtr x="-5586" y="10162"/>
                                    </p:animMotion>
                                  </p:childTnLst>
                                </p:cTn>
                              </p:par>
                              <p:par>
                                <p:cTn id="89"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90" dur="2000" fill="hold"/>
                                        <p:tgtEl>
                                          <p:spTgt spid="144"/>
                                        </p:tgtEl>
                                        <p:attrNameLst>
                                          <p:attrName>ppt_x</p:attrName>
                                          <p:attrName>ppt_y</p:attrName>
                                        </p:attrNameLst>
                                      </p:cBhvr>
                                      <p:rCtr x="-5404" y="8194"/>
                                    </p:animMotion>
                                  </p:childTnLst>
                                </p:cTn>
                              </p:par>
                            </p:childTnLst>
                          </p:cTn>
                        </p:par>
                        <p:par>
                          <p:cTn id="91" fill="hold">
                            <p:stCondLst>
                              <p:cond delay="4500"/>
                            </p:stCondLst>
                            <p:childTnLst>
                              <p:par>
                                <p:cTn id="92" presetID="42" presetClass="path" presetSubtype="0" accel="50000" decel="50000" fill="hold" nodeType="afterEffect">
                                  <p:stCondLst>
                                    <p:cond delay="0"/>
                                  </p:stCondLst>
                                  <p:childTnLst>
                                    <p:animMotion origin="layout" path="M -2.08333E-6 -7.40741E-7 L -0.0414 0.06644 " pathEditMode="relative" rAng="0" ptsTypes="AA">
                                      <p:cBhvr>
                                        <p:cTn id="93" dur="1000" fill="hold"/>
                                        <p:tgtEl>
                                          <p:spTgt spid="26"/>
                                        </p:tgtEl>
                                        <p:attrNameLst>
                                          <p:attrName>ppt_x</p:attrName>
                                          <p:attrName>ppt_y</p:attrName>
                                        </p:attrNameLst>
                                      </p:cBhvr>
                                      <p:rCtr x="-2070" y="3310"/>
                                    </p:animMotion>
                                  </p:childTnLst>
                                </p:cTn>
                              </p:par>
                            </p:childTnLst>
                          </p:cTn>
                        </p:par>
                        <p:par>
                          <p:cTn id="94" fill="hold">
                            <p:stCondLst>
                              <p:cond delay="5500"/>
                            </p:stCondLst>
                            <p:childTnLst>
                              <p:par>
                                <p:cTn id="95" presetID="10"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par>
                          <p:cTn id="98" fill="hold">
                            <p:stCondLst>
                              <p:cond delay="6000"/>
                            </p:stCondLst>
                            <p:childTnLst>
                              <p:par>
                                <p:cTn id="99" presetID="1"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par>
                                <p:cTn id="135" presetID="1" presetClass="exit" presetSubtype="0" fill="hold" nodeType="withEffect">
                                  <p:stCondLst>
                                    <p:cond delay="0"/>
                                  </p:stCondLst>
                                  <p:childTnLst>
                                    <p:set>
                                      <p:cBhvr>
                                        <p:cTn id="136" dur="1" fill="hold">
                                          <p:stCondLst>
                                            <p:cond delay="0"/>
                                          </p:stCondLst>
                                        </p:cTn>
                                        <p:tgtEl>
                                          <p:spTgt spid="26"/>
                                        </p:tgtEl>
                                        <p:attrNameLst>
                                          <p:attrName>style.visibility</p:attrName>
                                        </p:attrNameLst>
                                      </p:cBhvr>
                                      <p:to>
                                        <p:strVal val="hidden"/>
                                      </p:to>
                                    </p:set>
                                  </p:childTnLst>
                                </p:cTn>
                              </p:par>
                            </p:childTnLst>
                          </p:cTn>
                        </p:par>
                        <p:par>
                          <p:cTn id="137" fill="hold">
                            <p:stCondLst>
                              <p:cond delay="6000"/>
                            </p:stCondLst>
                            <p:childTnLst>
                              <p:par>
                                <p:cTn id="138" presetID="42" presetClass="path" presetSubtype="0" accel="50000" decel="50000" fill="hold" grpId="1" nodeType="afterEffect">
                                  <p:stCondLst>
                                    <p:cond delay="0"/>
                                  </p:stCondLst>
                                  <p:childTnLst>
                                    <p:animMotion origin="layout" path="M -1.45833E-6 -3.7037E-6 L 0.02643 0.15926 " pathEditMode="relative" rAng="0" ptsTypes="AA">
                                      <p:cBhvr>
                                        <p:cTn id="139" dur="2000" fill="hold"/>
                                        <p:tgtEl>
                                          <p:spTgt spid="46"/>
                                        </p:tgtEl>
                                        <p:attrNameLst>
                                          <p:attrName>ppt_x</p:attrName>
                                          <p:attrName>ppt_y</p:attrName>
                                        </p:attrNameLst>
                                      </p:cBhvr>
                                      <p:rCtr x="1315" y="7963"/>
                                    </p:animMotion>
                                  </p:childTnLst>
                                </p:cTn>
                              </p:par>
                              <p:par>
                                <p:cTn id="140" presetID="42" presetClass="path" presetSubtype="0" accel="50000" decel="50000" fill="hold" grpId="1" nodeType="withEffect">
                                  <p:stCondLst>
                                    <p:cond delay="0"/>
                                  </p:stCondLst>
                                  <p:childTnLst>
                                    <p:animMotion origin="layout" path="M 2.29167E-6 2.22222E-6 L -0.03021 0.14467 " pathEditMode="relative" rAng="0" ptsTypes="AA">
                                      <p:cBhvr>
                                        <p:cTn id="141" dur="2000" fill="hold"/>
                                        <p:tgtEl>
                                          <p:spTgt spid="45"/>
                                        </p:tgtEl>
                                        <p:attrNameLst>
                                          <p:attrName>ppt_x</p:attrName>
                                          <p:attrName>ppt_y</p:attrName>
                                        </p:attrNameLst>
                                      </p:cBhvr>
                                      <p:rCtr x="-1510" y="7222"/>
                                    </p:animMotion>
                                  </p:childTnLst>
                                </p:cTn>
                              </p:par>
                              <p:par>
                                <p:cTn id="142" presetID="42" presetClass="path" presetSubtype="0" accel="50000" decel="50000" fill="hold" grpId="1" nodeType="withEffect">
                                  <p:stCondLst>
                                    <p:cond delay="0"/>
                                  </p:stCondLst>
                                  <p:childTnLst>
                                    <p:animMotion origin="layout" path="M 4.16667E-7 -4.07407E-6 L -0.00378 0.26829 " pathEditMode="relative" rAng="0" ptsTypes="AA">
                                      <p:cBhvr>
                                        <p:cTn id="143" dur="2000" fill="hold"/>
                                        <p:tgtEl>
                                          <p:spTgt spid="37"/>
                                        </p:tgtEl>
                                        <p:attrNameLst>
                                          <p:attrName>ppt_x</p:attrName>
                                          <p:attrName>ppt_y</p:attrName>
                                        </p:attrNameLst>
                                      </p:cBhvr>
                                      <p:rCtr x="-195" y="13403"/>
                                    </p:animMotion>
                                  </p:childTnLst>
                                </p:cTn>
                              </p:par>
                              <p:par>
                                <p:cTn id="144" presetID="42" presetClass="path" presetSubtype="0" accel="50000" decel="50000" fill="hold" grpId="1" nodeType="withEffect">
                                  <p:stCondLst>
                                    <p:cond delay="0"/>
                                  </p:stCondLst>
                                  <p:childTnLst>
                                    <p:animMotion origin="layout" path="M 4.16667E-7 -4.81481E-6 L -0.0612 0.25672 " pathEditMode="relative" rAng="0" ptsTypes="AA">
                                      <p:cBhvr>
                                        <p:cTn id="145" dur="2000" fill="hold"/>
                                        <p:tgtEl>
                                          <p:spTgt spid="33"/>
                                        </p:tgtEl>
                                        <p:attrNameLst>
                                          <p:attrName>ppt_x</p:attrName>
                                          <p:attrName>ppt_y</p:attrName>
                                        </p:attrNameLst>
                                      </p:cBhvr>
                                      <p:rCtr x="-3060" y="12824"/>
                                    </p:animMotion>
                                  </p:childTnLst>
                                </p:cTn>
                              </p:par>
                              <p:par>
                                <p:cTn id="146" presetID="42" presetClass="path" presetSubtype="0" accel="50000" decel="50000" fill="hold" grpId="1" nodeType="withEffect">
                                  <p:stCondLst>
                                    <p:cond delay="0"/>
                                  </p:stCondLst>
                                  <p:childTnLst>
                                    <p:animMotion origin="layout" path="M -1.45833E-6 2.96296E-6 L -0.07135 0.2331 " pathEditMode="relative" rAng="0" ptsTypes="AA">
                                      <p:cBhvr>
                                        <p:cTn id="147" dur="2000" fill="hold"/>
                                        <p:tgtEl>
                                          <p:spTgt spid="44"/>
                                        </p:tgtEl>
                                        <p:attrNameLst>
                                          <p:attrName>ppt_x</p:attrName>
                                          <p:attrName>ppt_y</p:attrName>
                                        </p:attrNameLst>
                                      </p:cBhvr>
                                      <p:rCtr x="-3568" y="11644"/>
                                    </p:animMotion>
                                  </p:childTnLst>
                                </p:cTn>
                              </p:par>
                              <p:par>
                                <p:cTn id="148" presetID="42" presetClass="path" presetSubtype="0" accel="50000" decel="50000" fill="hold" grpId="1" nodeType="withEffect">
                                  <p:stCondLst>
                                    <p:cond delay="0"/>
                                  </p:stCondLst>
                                  <p:childTnLst>
                                    <p:animMotion origin="layout" path="M 4.58333E-6 3.7037E-7 L 0.03125 0.14398 " pathEditMode="relative" rAng="0" ptsTypes="AA">
                                      <p:cBhvr>
                                        <p:cTn id="149" dur="2000" fill="hold"/>
                                        <p:tgtEl>
                                          <p:spTgt spid="42"/>
                                        </p:tgtEl>
                                        <p:attrNameLst>
                                          <p:attrName>ppt_x</p:attrName>
                                          <p:attrName>ppt_y</p:attrName>
                                        </p:attrNameLst>
                                      </p:cBhvr>
                                      <p:rCtr x="1563" y="7199"/>
                                    </p:animMotion>
                                  </p:childTnLst>
                                </p:cTn>
                              </p:par>
                              <p:par>
                                <p:cTn id="150" presetID="42" presetClass="path" presetSubtype="0" accel="50000" decel="50000" fill="hold" grpId="1" nodeType="withEffect">
                                  <p:stCondLst>
                                    <p:cond delay="0"/>
                                  </p:stCondLst>
                                  <p:childTnLst>
                                    <p:animMotion origin="layout" path="M 1.45833E-6 -1.85185E-6 L 0.0168 0.26667 " pathEditMode="relative" rAng="0" ptsTypes="AA">
                                      <p:cBhvr>
                                        <p:cTn id="151" dur="2000" fill="hold"/>
                                        <p:tgtEl>
                                          <p:spTgt spid="35"/>
                                        </p:tgtEl>
                                        <p:attrNameLst>
                                          <p:attrName>ppt_x</p:attrName>
                                          <p:attrName>ppt_y</p:attrName>
                                        </p:attrNameLst>
                                      </p:cBhvr>
                                      <p:rCtr x="833" y="13333"/>
                                    </p:animMotion>
                                  </p:childTnLst>
                                </p:cTn>
                              </p:par>
                              <p:par>
                                <p:cTn id="152" presetID="42" presetClass="path" presetSubtype="0" accel="50000" decel="50000" fill="hold" grpId="1" nodeType="withEffect">
                                  <p:stCondLst>
                                    <p:cond delay="0"/>
                                  </p:stCondLst>
                                  <p:childTnLst>
                                    <p:animMotion origin="layout" path="M 6.25E-7 2.59259E-6 L 0.11393 0.28403 " pathEditMode="relative" rAng="0" ptsTypes="AA">
                                      <p:cBhvr>
                                        <p:cTn id="153" dur="2000" fill="hold"/>
                                        <p:tgtEl>
                                          <p:spTgt spid="41"/>
                                        </p:tgtEl>
                                        <p:attrNameLst>
                                          <p:attrName>ppt_x</p:attrName>
                                          <p:attrName>ppt_y</p:attrName>
                                        </p:attrNameLst>
                                      </p:cBhvr>
                                      <p:rCtr x="5690" y="14190"/>
                                    </p:animMotion>
                                  </p:childTnLst>
                                </p:cTn>
                              </p:par>
                              <p:par>
                                <p:cTn id="154" presetID="42" presetClass="path" presetSubtype="0" accel="50000" decel="50000" fill="hold" grpId="1" nodeType="withEffect">
                                  <p:stCondLst>
                                    <p:cond delay="0"/>
                                  </p:stCondLst>
                                  <p:childTnLst>
                                    <p:animMotion origin="layout" path="M 3.75E-6 -3.7037E-7 L -0.01029 0.21736 " pathEditMode="relative" rAng="0" ptsTypes="AA">
                                      <p:cBhvr>
                                        <p:cTn id="155" dur="2000" fill="hold"/>
                                        <p:tgtEl>
                                          <p:spTgt spid="32"/>
                                        </p:tgtEl>
                                        <p:attrNameLst>
                                          <p:attrName>ppt_x</p:attrName>
                                          <p:attrName>ppt_y</p:attrName>
                                        </p:attrNameLst>
                                      </p:cBhvr>
                                      <p:rCtr x="-521" y="10856"/>
                                    </p:animMotion>
                                  </p:childTnLst>
                                </p:cTn>
                              </p:par>
                              <p:par>
                                <p:cTn id="156" presetID="42" presetClass="path" presetSubtype="0" accel="50000" decel="50000" fill="hold" grpId="1" nodeType="withEffect">
                                  <p:stCondLst>
                                    <p:cond delay="0"/>
                                  </p:stCondLst>
                                  <p:childTnLst>
                                    <p:animMotion origin="layout" path="M -4.16667E-7 -7.40741E-7 L 0.04193 0.2588 " pathEditMode="relative" rAng="0" ptsTypes="AA">
                                      <p:cBhvr>
                                        <p:cTn id="157" dur="2000" fill="hold"/>
                                        <p:tgtEl>
                                          <p:spTgt spid="34"/>
                                        </p:tgtEl>
                                        <p:attrNameLst>
                                          <p:attrName>ppt_x</p:attrName>
                                          <p:attrName>ppt_y</p:attrName>
                                        </p:attrNameLst>
                                      </p:cBhvr>
                                      <p:rCtr x="2096" y="12940"/>
                                    </p:animMotion>
                                  </p:childTnLst>
                                </p:cTn>
                              </p:par>
                              <p:par>
                                <p:cTn id="158" presetID="42" presetClass="path" presetSubtype="0" accel="50000" decel="50000" fill="hold" grpId="1" nodeType="withEffect">
                                  <p:stCondLst>
                                    <p:cond delay="0"/>
                                  </p:stCondLst>
                                  <p:childTnLst>
                                    <p:animMotion origin="layout" path="M 5E-6 -4.81481E-6 L 0.01667 0.25371 " pathEditMode="relative" rAng="0" ptsTypes="AA">
                                      <p:cBhvr>
                                        <p:cTn id="159" dur="2000" fill="hold"/>
                                        <p:tgtEl>
                                          <p:spTgt spid="47"/>
                                        </p:tgtEl>
                                        <p:attrNameLst>
                                          <p:attrName>ppt_x</p:attrName>
                                          <p:attrName>ppt_y</p:attrName>
                                        </p:attrNameLst>
                                      </p:cBhvr>
                                      <p:rCtr x="833" y="12685"/>
                                    </p:animMotion>
                                  </p:childTnLst>
                                </p:cTn>
                              </p:par>
                              <p:par>
                                <p:cTn id="160" presetID="42" presetClass="path" presetSubtype="0" accel="50000" decel="50000" fill="hold" grpId="1" nodeType="withEffect">
                                  <p:stCondLst>
                                    <p:cond delay="0"/>
                                  </p:stCondLst>
                                  <p:childTnLst>
                                    <p:animMotion origin="layout" path="M 4.16667E-7 -1.48148E-6 L -0.00456 0.18102 " pathEditMode="relative" rAng="0" ptsTypes="AA">
                                      <p:cBhvr>
                                        <p:cTn id="161" dur="2000" fill="hold"/>
                                        <p:tgtEl>
                                          <p:spTgt spid="38"/>
                                        </p:tgtEl>
                                        <p:attrNameLst>
                                          <p:attrName>ppt_x</p:attrName>
                                          <p:attrName>ppt_y</p:attrName>
                                        </p:attrNameLst>
                                      </p:cBhvr>
                                      <p:rCtr x="-234" y="9051"/>
                                    </p:animMotion>
                                  </p:childTnLst>
                                </p:cTn>
                              </p:par>
                              <p:par>
                                <p:cTn id="162" presetID="42" presetClass="path" presetSubtype="0" accel="50000" decel="50000" fill="hold" grpId="1" nodeType="withEffect">
                                  <p:stCondLst>
                                    <p:cond delay="0"/>
                                  </p:stCondLst>
                                  <p:childTnLst>
                                    <p:animMotion origin="layout" path="M 1.04167E-6 -1.85185E-6 L -0.03971 0.29375 " pathEditMode="relative" rAng="0" ptsTypes="AA">
                                      <p:cBhvr>
                                        <p:cTn id="163" dur="2000" fill="hold"/>
                                        <p:tgtEl>
                                          <p:spTgt spid="43"/>
                                        </p:tgtEl>
                                        <p:attrNameLst>
                                          <p:attrName>ppt_x</p:attrName>
                                          <p:attrName>ppt_y</p:attrName>
                                        </p:attrNameLst>
                                      </p:cBhvr>
                                      <p:rCtr x="-1992" y="14676"/>
                                    </p:animMotion>
                                  </p:childTnLst>
                                </p:cTn>
                              </p:par>
                              <p:par>
                                <p:cTn id="164" presetID="42" presetClass="path" presetSubtype="0" accel="50000" decel="50000" fill="hold" grpId="1" nodeType="withEffect">
                                  <p:stCondLst>
                                    <p:cond delay="0"/>
                                  </p:stCondLst>
                                  <p:childTnLst>
                                    <p:animMotion origin="layout" path="M 4.58333E-6 3.7037E-6 L -0.00977 0.26458 " pathEditMode="relative" rAng="0" ptsTypes="AA">
                                      <p:cBhvr>
                                        <p:cTn id="165" dur="2000" fill="hold"/>
                                        <p:tgtEl>
                                          <p:spTgt spid="39"/>
                                        </p:tgtEl>
                                        <p:attrNameLst>
                                          <p:attrName>ppt_x</p:attrName>
                                          <p:attrName>ppt_y</p:attrName>
                                        </p:attrNameLst>
                                      </p:cBhvr>
                                      <p:rCtr x="-495" y="13218"/>
                                    </p:animMotion>
                                  </p:childTnLst>
                                </p:cTn>
                              </p:par>
                              <p:par>
                                <p:cTn id="166" presetID="42" presetClass="path" presetSubtype="0" accel="50000" decel="50000" fill="hold" grpId="1" nodeType="withEffect">
                                  <p:stCondLst>
                                    <p:cond delay="0"/>
                                  </p:stCondLst>
                                  <p:childTnLst>
                                    <p:animMotion origin="layout" path="M 4.16667E-7 -3.7037E-7 L 0.04271 0.24097 " pathEditMode="relative" rAng="0" ptsTypes="AA">
                                      <p:cBhvr>
                                        <p:cTn id="167" dur="2000" fill="hold"/>
                                        <p:tgtEl>
                                          <p:spTgt spid="31"/>
                                        </p:tgtEl>
                                        <p:attrNameLst>
                                          <p:attrName>ppt_x</p:attrName>
                                          <p:attrName>ppt_y</p:attrName>
                                        </p:attrNameLst>
                                      </p:cBhvr>
                                      <p:rCtr x="2135" y="12037"/>
                                    </p:animMotion>
                                  </p:childTnLst>
                                </p:cTn>
                              </p:par>
                              <p:par>
                                <p:cTn id="168" presetID="42" presetClass="path" presetSubtype="0" accel="50000" decel="50000" fill="hold" grpId="1" nodeType="withEffect">
                                  <p:stCondLst>
                                    <p:cond delay="0"/>
                                  </p:stCondLst>
                                  <p:childTnLst>
                                    <p:animMotion origin="layout" path="M -1.875E-6 4.81481E-6 L -0.01836 0.25115 " pathEditMode="relative" rAng="0" ptsTypes="AA">
                                      <p:cBhvr>
                                        <p:cTn id="169" dur="2000" fill="hold"/>
                                        <p:tgtEl>
                                          <p:spTgt spid="36"/>
                                        </p:tgtEl>
                                        <p:attrNameLst>
                                          <p:attrName>ppt_x</p:attrName>
                                          <p:attrName>ppt_y</p:attrName>
                                        </p:attrNameLst>
                                      </p:cBhvr>
                                      <p:rCtr x="-924" y="12546"/>
                                    </p:animMotion>
                                  </p:childTnLst>
                                </p:cTn>
                              </p:par>
                              <p:par>
                                <p:cTn id="170" presetID="42" presetClass="path" presetSubtype="0" accel="50000" decel="50000" fill="hold" grpId="1" nodeType="withEffect">
                                  <p:stCondLst>
                                    <p:cond delay="0"/>
                                  </p:stCondLst>
                                  <p:childTnLst>
                                    <p:animMotion origin="layout" path="M -3.54167E-6 2.59259E-6 L -0.0056 0.13379 " pathEditMode="relative" rAng="0" ptsTypes="AA">
                                      <p:cBhvr>
                                        <p:cTn id="171" dur="2000" fill="hold"/>
                                        <p:tgtEl>
                                          <p:spTgt spid="40"/>
                                        </p:tgtEl>
                                        <p:attrNameLst>
                                          <p:attrName>ppt_x</p:attrName>
                                          <p:attrName>ppt_y</p:attrName>
                                        </p:attrNameLst>
                                      </p:cBhvr>
                                      <p:rCtr x="-286" y="6690"/>
                                    </p:animMotion>
                                  </p:childTnLst>
                                </p:cTn>
                              </p:par>
                            </p:childTnLst>
                          </p:cTn>
                        </p:par>
                        <p:par>
                          <p:cTn id="172" fill="hold">
                            <p:stCondLst>
                              <p:cond delay="8000"/>
                            </p:stCondLst>
                            <p:childTnLst>
                              <p:par>
                                <p:cTn id="173" presetID="26" presetClass="emph" presetSubtype="0" repeatCount="2000" fill="hold" grpId="0" nodeType="afterEffect">
                                  <p:stCondLst>
                                    <p:cond delay="0"/>
                                  </p:stCondLst>
                                  <p:childTnLst>
                                    <p:animEffect transition="out" filter="fade">
                                      <p:cBhvr>
                                        <p:cTn id="174" dur="1000" tmFilter="0, 0; .2, .5; .8, .5; 1, 0"/>
                                        <p:tgtEl>
                                          <p:spTgt spid="125"/>
                                        </p:tgtEl>
                                      </p:cBhvr>
                                    </p:animEffect>
                                    <p:animScale>
                                      <p:cBhvr>
                                        <p:cTn id="175" dur="500" autoRev="1" fill="hold"/>
                                        <p:tgtEl>
                                          <p:spTgt spid="125"/>
                                        </p:tgtEl>
                                      </p:cBhvr>
                                      <p:by x="105000" y="105000"/>
                                    </p:animScale>
                                  </p:childTnLst>
                                </p:cTn>
                              </p:par>
                              <p:par>
                                <p:cTn id="176" presetID="26" presetClass="emph" presetSubtype="0" repeatCount="2000" fill="hold" grpId="2" nodeType="withEffect">
                                  <p:stCondLst>
                                    <p:cond delay="0"/>
                                  </p:stCondLst>
                                  <p:childTnLst>
                                    <p:animEffect transition="out" filter="fade">
                                      <p:cBhvr>
                                        <p:cTn id="177" dur="1000" tmFilter="0, 0; .2, .5; .8, .5; 1, 0"/>
                                        <p:tgtEl>
                                          <p:spTgt spid="37"/>
                                        </p:tgtEl>
                                      </p:cBhvr>
                                    </p:animEffect>
                                    <p:animScale>
                                      <p:cBhvr>
                                        <p:cTn id="178" dur="500" autoRev="1" fill="hold"/>
                                        <p:tgtEl>
                                          <p:spTgt spid="37"/>
                                        </p:tgtEl>
                                      </p:cBhvr>
                                      <p:by x="105000" y="105000"/>
                                    </p:animScale>
                                  </p:childTnLst>
                                </p:cTn>
                              </p:par>
                              <p:par>
                                <p:cTn id="179" presetID="26" presetClass="emph" presetSubtype="0" repeatCount="2000" fill="hold" grpId="0" nodeType="withEffect">
                                  <p:stCondLst>
                                    <p:cond delay="0"/>
                                  </p:stCondLst>
                                  <p:childTnLst>
                                    <p:animEffect transition="out" filter="fade">
                                      <p:cBhvr>
                                        <p:cTn id="180" dur="1000" tmFilter="0, 0; .2, .5; .8, .5; 1, 0"/>
                                        <p:tgtEl>
                                          <p:spTgt spid="137"/>
                                        </p:tgtEl>
                                      </p:cBhvr>
                                    </p:animEffect>
                                    <p:animScale>
                                      <p:cBhvr>
                                        <p:cTn id="181" dur="500" autoRev="1" fill="hold"/>
                                        <p:tgtEl>
                                          <p:spTgt spid="137"/>
                                        </p:tgtEl>
                                      </p:cBhvr>
                                      <p:by x="105000" y="105000"/>
                                    </p:animScale>
                                  </p:childTnLst>
                                </p:cTn>
                              </p:par>
                              <p:par>
                                <p:cTn id="182" presetID="26" presetClass="emph" presetSubtype="0" repeatCount="2000" fill="hold" grpId="2" nodeType="withEffect">
                                  <p:stCondLst>
                                    <p:cond delay="0"/>
                                  </p:stCondLst>
                                  <p:childTnLst>
                                    <p:animEffect transition="out" filter="fade">
                                      <p:cBhvr>
                                        <p:cTn id="183" dur="1000" tmFilter="0, 0; .2, .5; .8, .5; 1, 0"/>
                                        <p:tgtEl>
                                          <p:spTgt spid="41"/>
                                        </p:tgtEl>
                                      </p:cBhvr>
                                    </p:animEffect>
                                    <p:animScale>
                                      <p:cBhvr>
                                        <p:cTn id="184" dur="500" autoRev="1" fill="hold"/>
                                        <p:tgtEl>
                                          <p:spTgt spid="41"/>
                                        </p:tgtEl>
                                      </p:cBhvr>
                                      <p:by x="105000" y="105000"/>
                                    </p:animScale>
                                  </p:childTnLst>
                                </p:cTn>
                              </p:par>
                            </p:childTnLst>
                          </p:cTn>
                        </p:par>
                        <p:par>
                          <p:cTn id="185" fill="hold">
                            <p:stCondLst>
                              <p:cond delay="10000"/>
                            </p:stCondLst>
                            <p:childTnLst>
                              <p:par>
                                <p:cTn id="186" presetID="10" presetClass="entr" presetSubtype="0" fill="hold" grpId="0" nodeType="afterEffect">
                                  <p:stCondLst>
                                    <p:cond delay="0"/>
                                  </p:stCondLst>
                                  <p:childTnLst>
                                    <p:set>
                                      <p:cBhvr>
                                        <p:cTn id="187" dur="1" fill="hold">
                                          <p:stCondLst>
                                            <p:cond delay="0"/>
                                          </p:stCondLst>
                                        </p:cTn>
                                        <p:tgtEl>
                                          <p:spTgt spid="132"/>
                                        </p:tgtEl>
                                        <p:attrNameLst>
                                          <p:attrName>style.visibility</p:attrName>
                                        </p:attrNameLst>
                                      </p:cBhvr>
                                      <p:to>
                                        <p:strVal val="visible"/>
                                      </p:to>
                                    </p:set>
                                    <p:animEffect transition="in" filter="fade">
                                      <p:cBhvr>
                                        <p:cTn id="188" dur="500"/>
                                        <p:tgtEl>
                                          <p:spTgt spid="132"/>
                                        </p:tgtEl>
                                      </p:cBhvr>
                                    </p:animEffect>
                                  </p:childTnLst>
                                </p:cTn>
                              </p:par>
                              <p:par>
                                <p:cTn id="189" presetID="40" presetClass="path" presetSubtype="0" accel="50000" decel="50000" fill="hold" grpId="1" nodeType="withEffect">
                                  <p:stCondLst>
                                    <p:cond delay="0"/>
                                  </p:stCondLst>
                                  <p:childTnLst>
                                    <p:animMotion origin="layout" path="M 0.00013 -0.00023 C 0.00442 0.00023 0.00859 0.00185 0.01028 0.00903 C 0.01198 0.01736 0.00963 0.02639 0.00586 0.02847 C 0.00208 0.03495 -0.00143 0.04074 0.00013 0.05023 C 0.00169 0.05926 0.00742 0.06088 0.01211 0.06018 C 0.01627 0.06065 0.0207 0.06111 0.02252 0.06967 C 0.02422 0.07755 0.02122 0.08333 0.0181 0.08889 C 0.01445 0.09514 0.01054 0.10208 0.01263 0.10972 C 0.01458 0.11921 0.02474 0.12014 0.02422 0.1206 C 0.02851 0.12083 0.0332 0.1213 0.03476 0.12963 C 0.03659 0.13842 0.03333 0.14329 0.0306 0.14815 C 0.02643 0.15555 0.02278 0.16065 0.025 0.1713 C 0.02656 0.17917 0.03203 0.18125 0.03698 0.18009 C 0.0414 0.18171 0.04518 0.18171 0.047 0.19074 C 0.04857 0.19861 0.04531 0.2044 0.04297 0.20949 C 0.03893 0.21597 0.03502 0.22199 0.03672 0.23055 C 0.03919 0.23935 0.04414 0.23958 0.04961 0.2419 " pathEditMode="relative" rAng="4200000" ptsTypes="AAAAAAAAAAAAAAAAA">
                                      <p:cBhvr>
                                        <p:cTn id="190" dur="2000" fill="hold"/>
                                        <p:tgtEl>
                                          <p:spTgt spid="132"/>
                                        </p:tgtEl>
                                        <p:attrNameLst>
                                          <p:attrName>ppt_x</p:attrName>
                                          <p:attrName>ppt_y</p:attrName>
                                        </p:attrNameLst>
                                      </p:cBhvr>
                                      <p:rCtr x="2370" y="12176"/>
                                    </p:animMotion>
                                  </p:childTnLst>
                                </p:cTn>
                              </p:par>
                              <p:par>
                                <p:cTn id="191" presetID="10" presetClass="entr" presetSubtype="0" fill="hold" grpId="0" nodeType="withEffect">
                                  <p:stCondLst>
                                    <p:cond delay="0"/>
                                  </p:stCondLst>
                                  <p:childTnLst>
                                    <p:set>
                                      <p:cBhvr>
                                        <p:cTn id="192" dur="1" fill="hold">
                                          <p:stCondLst>
                                            <p:cond delay="0"/>
                                          </p:stCondLst>
                                        </p:cTn>
                                        <p:tgtEl>
                                          <p:spTgt spid="139"/>
                                        </p:tgtEl>
                                        <p:attrNameLst>
                                          <p:attrName>style.visibility</p:attrName>
                                        </p:attrNameLst>
                                      </p:cBhvr>
                                      <p:to>
                                        <p:strVal val="visible"/>
                                      </p:to>
                                    </p:set>
                                    <p:animEffect transition="in" filter="fade">
                                      <p:cBhvr>
                                        <p:cTn id="193" dur="500"/>
                                        <p:tgtEl>
                                          <p:spTgt spid="139"/>
                                        </p:tgtEl>
                                      </p:cBhvr>
                                    </p:animEffect>
                                  </p:childTnLst>
                                </p:cTn>
                              </p:par>
                              <p:par>
                                <p:cTn id="194" presetID="40" presetClass="path" presetSubtype="0" accel="50000" decel="50000" fill="hold" grpId="1" nodeType="withEffect">
                                  <p:stCondLst>
                                    <p:cond delay="0"/>
                                  </p:stCondLst>
                                  <p:childTnLst>
                                    <p:animMotion origin="layout" path="M 0.00026 -0.0007 C 0.00391 0.003 0.00729 0.00833 0.00677 0.01712 C 0.00612 0.02662 0.00143 0.03379 -0.00234 0.03263 C -0.00755 0.03541 -0.01224 0.03773 -0.01354 0.04861 C -0.01445 0.05902 -0.0095 0.0655 -0.0056 0.06944 C -0.00208 0.07337 0.00195 0.078 0.00091 0.08773 C 0.00026 0.09699 -0.00377 0.10046 -0.00794 0.103 C -0.01302 0.10578 -0.01797 0.10925 -0.01849 0.11851 C -0.01953 0.12962 -0.01081 0.13981 -0.01133 0.13935 C -0.00755 0.14375 -0.00377 0.14837 -0.00456 0.15856 C -0.00547 0.16851 -0.00963 0.1706 -0.01315 0.17268 C -0.01888 0.17638 -0.02344 0.17824 -0.02461 0.19027 C -0.02526 0.2 -0.02083 0.20671 -0.01653 0.20995 C -0.01289 0.21527 -0.00976 0.21921 -0.01055 0.22939 C -0.0112 0.23865 -0.01549 0.24143 -0.01914 0.24467 C -0.02448 0.24722 -0.02943 0.2493 -0.03034 0.25949 C -0.03047 0.2706 -0.0263 0.27546 -0.02226 0.2831 " pathEditMode="relative" rAng="5880000" ptsTypes="AAAAAAAAAAAAAAAAA">
                                      <p:cBhvr>
                                        <p:cTn id="195" dur="2000" fill="hold"/>
                                        <p:tgtEl>
                                          <p:spTgt spid="139"/>
                                        </p:tgtEl>
                                        <p:attrNameLst>
                                          <p:attrName>ppt_x</p:attrName>
                                          <p:attrName>ppt_y</p:attrName>
                                        </p:attrNameLst>
                                      </p:cBhvr>
                                      <p:rCtr x="-1211" y="1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2" grpId="0"/>
      <p:bldP spid="61" grpId="0"/>
      <p:bldP spid="63" grpId="0"/>
      <p:bldP spid="65" grpId="0"/>
      <p:bldP spid="70" grpId="0"/>
      <p:bldP spid="126" grpId="0"/>
      <p:bldP spid="132" grpId="0" animBg="1"/>
      <p:bldP spid="132" grpId="1" animBg="1"/>
      <p:bldP spid="129" grpId="0"/>
      <p:bldP spid="129" grpId="1"/>
      <p:bldP spid="137" grpId="0" animBg="1"/>
      <p:bldP spid="139" grpId="0" animBg="1"/>
      <p:bldP spid="139" grpId="1" animBg="1"/>
      <p:bldP spid="4" grpId="0" animBg="1"/>
      <p:bldP spid="4" grpId="1" animBg="1"/>
      <p:bldP spid="128" grpId="0" animBg="1"/>
      <p:bldP spid="128" grpId="1"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41" grpId="0" animBg="1"/>
      <p:bldP spid="41" grpId="1" animBg="1"/>
      <p:bldP spid="41" grpId="2"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p:txBody>
          <a:bodyPr/>
          <a:lstStyle/>
          <a:p>
            <a:r>
              <a:rPr lang="en-US" strike="sngStrike" dirty="0">
                <a:latin typeface="Ink Free" panose="03080402000500000000" pitchFamily="66" charset="0"/>
              </a:rPr>
              <a:t>Formulations and </a:t>
            </a:r>
            <a:r>
              <a:rPr lang="en-US" dirty="0">
                <a:latin typeface="Ink Free" panose="03080402000500000000" pitchFamily="66" charset="0"/>
              </a:rPr>
              <a:t>Uses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0D65CB19-49F1-4685-973A-ECEF83B2DC24}"/>
              </a:ext>
            </a:extLst>
          </p:cNvPr>
          <p:cNvSpPr>
            <a:spLocks noGrp="1"/>
          </p:cNvSpPr>
          <p:nvPr>
            <p:ph sz="half" idx="2"/>
          </p:nvPr>
        </p:nvSpPr>
        <p:spPr/>
        <p:txBody>
          <a:bodyPr/>
          <a:lstStyle/>
          <a:p>
            <a:r>
              <a:rPr lang="en-US" dirty="0"/>
              <a:t>Acute</a:t>
            </a:r>
          </a:p>
          <a:p>
            <a:pPr lvl="1"/>
            <a:r>
              <a:rPr lang="en-US" dirty="0"/>
              <a:t>Nonoperative trauma</a:t>
            </a:r>
          </a:p>
          <a:p>
            <a:pPr lvl="1"/>
            <a:r>
              <a:rPr lang="en-US" dirty="0"/>
              <a:t>Sickle cell crisis</a:t>
            </a:r>
          </a:p>
          <a:p>
            <a:r>
              <a:rPr lang="en-US" dirty="0"/>
              <a:t>Chronic neuropathic pain</a:t>
            </a:r>
          </a:p>
          <a:p>
            <a:pPr lvl="1"/>
            <a:r>
              <a:rPr lang="en-US" dirty="0"/>
              <a:t>Pain from spinal cord injury</a:t>
            </a:r>
          </a:p>
          <a:p>
            <a:pPr lvl="1"/>
            <a:r>
              <a:rPr lang="en-US" dirty="0"/>
              <a:t>Complex regional pain syndrome</a:t>
            </a:r>
          </a:p>
          <a:p>
            <a:pPr lvl="1"/>
            <a:endParaRPr lang="en-US" dirty="0"/>
          </a:p>
        </p:txBody>
      </p:sp>
    </p:spTree>
    <p:extLst>
      <p:ext uri="{BB962C8B-B14F-4D97-AF65-F5344CB8AC3E}">
        <p14:creationId xmlns:p14="http://schemas.microsoft.com/office/powerpoint/2010/main" val="27330821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BD90BD-44F6-4C17-A048-5ED9AE880966}"/>
              </a:ext>
            </a:extLst>
          </p:cNvPr>
          <p:cNvSpPr/>
          <p:nvPr/>
        </p:nvSpPr>
        <p:spPr>
          <a:xfrm>
            <a:off x="0" y="1"/>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9DA8A-EA4F-4692-8B67-B839BB3A061F}"/>
              </a:ext>
            </a:extLst>
          </p:cNvPr>
          <p:cNvSpPr>
            <a:spLocks noGrp="1"/>
          </p:cNvSpPr>
          <p:nvPr>
            <p:ph type="title"/>
          </p:nvPr>
        </p:nvSpPr>
        <p:spPr>
          <a:xfrm>
            <a:off x="3155576" y="365125"/>
            <a:ext cx="8198224" cy="1325563"/>
          </a:xfrm>
        </p:spPr>
        <p:txBody>
          <a:bodyPr/>
          <a:lstStyle/>
          <a:p>
            <a:r>
              <a:rPr lang="en-US" dirty="0">
                <a:latin typeface="Ink Free" panose="03080402000500000000" pitchFamily="66" charset="0"/>
              </a:rPr>
              <a:t>When to Reach for IV Therapies</a:t>
            </a:r>
          </a:p>
        </p:txBody>
      </p:sp>
      <p:sp>
        <p:nvSpPr>
          <p:cNvPr id="3" name="Content Placeholder 2">
            <a:extLst>
              <a:ext uri="{FF2B5EF4-FFF2-40B4-BE49-F238E27FC236}">
                <a16:creationId xmlns:a16="http://schemas.microsoft.com/office/drawing/2014/main" id="{EDF0B8EC-DCFC-4AEB-96E5-05C5FD94AD57}"/>
              </a:ext>
            </a:extLst>
          </p:cNvPr>
          <p:cNvSpPr>
            <a:spLocks noGrp="1"/>
          </p:cNvSpPr>
          <p:nvPr>
            <p:ph sz="half" idx="1"/>
          </p:nvPr>
        </p:nvSpPr>
        <p:spPr>
          <a:xfrm>
            <a:off x="3155576" y="1825625"/>
            <a:ext cx="8198224" cy="4351338"/>
          </a:xfrm>
        </p:spPr>
        <p:txBody>
          <a:bodyPr/>
          <a:lstStyle/>
          <a:p>
            <a:r>
              <a:rPr lang="en-US" dirty="0"/>
              <a:t>Rapid analgesia</a:t>
            </a:r>
          </a:p>
          <a:p>
            <a:r>
              <a:rPr lang="en-US" dirty="0"/>
              <a:t>Alternative routes inappropriate</a:t>
            </a:r>
          </a:p>
          <a:p>
            <a:r>
              <a:rPr lang="en-US" dirty="0"/>
              <a:t>Central nervous system “reset”</a:t>
            </a:r>
          </a:p>
        </p:txBody>
      </p:sp>
      <p:sp>
        <p:nvSpPr>
          <p:cNvPr id="9" name="Rectangle: Rounded Corners 8">
            <a:extLst>
              <a:ext uri="{FF2B5EF4-FFF2-40B4-BE49-F238E27FC236}">
                <a16:creationId xmlns:a16="http://schemas.microsoft.com/office/drawing/2014/main" id="{022CCD3A-AAF3-420F-9AF7-56EB86C5031D}"/>
              </a:ext>
            </a:extLst>
          </p:cNvPr>
          <p:cNvSpPr/>
          <p:nvPr/>
        </p:nvSpPr>
        <p:spPr>
          <a:xfrm>
            <a:off x="384048" y="1077469"/>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2" action="ppaction://hlinksldjump"/>
              </a:rPr>
              <a:t>Med List</a:t>
            </a:r>
            <a:endParaRPr lang="en-US" sz="3000" dirty="0">
              <a:latin typeface="Ink Free" panose="03080402000500000000" pitchFamily="66" charset="0"/>
            </a:endParaRPr>
          </a:p>
        </p:txBody>
      </p:sp>
      <p:sp>
        <p:nvSpPr>
          <p:cNvPr id="10" name="Rectangle: Rounded Corners 9">
            <a:extLst>
              <a:ext uri="{FF2B5EF4-FFF2-40B4-BE49-F238E27FC236}">
                <a16:creationId xmlns:a16="http://schemas.microsoft.com/office/drawing/2014/main" id="{2F8C02D0-89EC-4EC0-8E2B-3163F88D58BC}"/>
              </a:ext>
            </a:extLst>
          </p:cNvPr>
          <p:cNvSpPr/>
          <p:nvPr/>
        </p:nvSpPr>
        <p:spPr>
          <a:xfrm>
            <a:off x="384048" y="2708545"/>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3" action="ppaction://hlinksldjump"/>
              </a:rPr>
              <a:t>Return to Case 1</a:t>
            </a:r>
            <a:endParaRPr lang="en-US" sz="3000" dirty="0">
              <a:latin typeface="Ink Free" panose="03080402000500000000" pitchFamily="66" charset="0"/>
            </a:endParaRPr>
          </a:p>
        </p:txBody>
      </p:sp>
      <p:sp>
        <p:nvSpPr>
          <p:cNvPr id="11" name="Rectangle: Rounded Corners 10">
            <a:extLst>
              <a:ext uri="{FF2B5EF4-FFF2-40B4-BE49-F238E27FC236}">
                <a16:creationId xmlns:a16="http://schemas.microsoft.com/office/drawing/2014/main" id="{530D58D2-6E88-4438-A113-74678032E321}"/>
              </a:ext>
            </a:extLst>
          </p:cNvPr>
          <p:cNvSpPr/>
          <p:nvPr/>
        </p:nvSpPr>
        <p:spPr>
          <a:xfrm>
            <a:off x="429768" y="4339622"/>
            <a:ext cx="2322576" cy="12435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Ink Free" panose="03080402000500000000" pitchFamily="66" charset="0"/>
                <a:hlinkClick r:id="rId4" action="ppaction://hlinksldjump"/>
              </a:rPr>
              <a:t>Return to Case 2</a:t>
            </a:r>
            <a:endParaRPr lang="en-US" sz="3000" dirty="0">
              <a:latin typeface="Ink Free" panose="03080402000500000000" pitchFamily="66" charset="0"/>
            </a:endParaRPr>
          </a:p>
        </p:txBody>
      </p:sp>
    </p:spTree>
    <p:extLst>
      <p:ext uri="{BB962C8B-B14F-4D97-AF65-F5344CB8AC3E}">
        <p14:creationId xmlns:p14="http://schemas.microsoft.com/office/powerpoint/2010/main" val="18091427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E98-D423-4BF6-BD88-004A379793D5}"/>
              </a:ext>
            </a:extLst>
          </p:cNvPr>
          <p:cNvSpPr>
            <a:spLocks noGrp="1"/>
          </p:cNvSpPr>
          <p:nvPr>
            <p:ph type="title"/>
          </p:nvPr>
        </p:nvSpPr>
        <p:spPr/>
        <p:txBody>
          <a:bodyPr/>
          <a:lstStyle/>
          <a:p>
            <a:r>
              <a:rPr lang="en-US" dirty="0">
                <a:latin typeface="Ink Free" panose="03080402000500000000" pitchFamily="66" charset="0"/>
              </a:rPr>
              <a:t>Appendix</a:t>
            </a:r>
          </a:p>
        </p:txBody>
      </p:sp>
      <p:sp>
        <p:nvSpPr>
          <p:cNvPr id="3" name="Text Placeholder 2">
            <a:extLst>
              <a:ext uri="{FF2B5EF4-FFF2-40B4-BE49-F238E27FC236}">
                <a16:creationId xmlns:a16="http://schemas.microsoft.com/office/drawing/2014/main" id="{E8661B11-A62E-4F92-9FDD-A4FBC5A4A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714637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CB45933-356D-4C09-BA75-42130D228D91}"/>
              </a:ext>
            </a:extLst>
          </p:cNvPr>
          <p:cNvGraphicFramePr>
            <a:graphicFrameLocks noGrp="1"/>
          </p:cNvGraphicFramePr>
          <p:nvPr>
            <p:extLst>
              <p:ext uri="{D42A27DB-BD31-4B8C-83A1-F6EECF244321}">
                <p14:modId xmlns:p14="http://schemas.microsoft.com/office/powerpoint/2010/main" val="198021851"/>
              </p:ext>
            </p:extLst>
          </p:nvPr>
        </p:nvGraphicFramePr>
        <p:xfrm>
          <a:off x="806450" y="376822"/>
          <a:ext cx="10533360" cy="5973180"/>
        </p:xfrm>
        <a:graphic>
          <a:graphicData uri="http://schemas.openxmlformats.org/drawingml/2006/table">
            <a:tbl>
              <a:tblPr firstRow="1" bandRow="1">
                <a:tableStyleId>{7DF18680-E054-41AD-8BC1-D1AEF772440D}</a:tableStyleId>
              </a:tblPr>
              <a:tblGrid>
                <a:gridCol w="2106672">
                  <a:extLst>
                    <a:ext uri="{9D8B030D-6E8A-4147-A177-3AD203B41FA5}">
                      <a16:colId xmlns:a16="http://schemas.microsoft.com/office/drawing/2014/main" val="3731312029"/>
                    </a:ext>
                  </a:extLst>
                </a:gridCol>
                <a:gridCol w="2106672">
                  <a:extLst>
                    <a:ext uri="{9D8B030D-6E8A-4147-A177-3AD203B41FA5}">
                      <a16:colId xmlns:a16="http://schemas.microsoft.com/office/drawing/2014/main" val="3754622936"/>
                    </a:ext>
                  </a:extLst>
                </a:gridCol>
                <a:gridCol w="2106672">
                  <a:extLst>
                    <a:ext uri="{9D8B030D-6E8A-4147-A177-3AD203B41FA5}">
                      <a16:colId xmlns:a16="http://schemas.microsoft.com/office/drawing/2014/main" val="1522825042"/>
                    </a:ext>
                  </a:extLst>
                </a:gridCol>
                <a:gridCol w="2106672">
                  <a:extLst>
                    <a:ext uri="{9D8B030D-6E8A-4147-A177-3AD203B41FA5}">
                      <a16:colId xmlns:a16="http://schemas.microsoft.com/office/drawing/2014/main" val="146689464"/>
                    </a:ext>
                  </a:extLst>
                </a:gridCol>
                <a:gridCol w="2106672">
                  <a:extLst>
                    <a:ext uri="{9D8B030D-6E8A-4147-A177-3AD203B41FA5}">
                      <a16:colId xmlns:a16="http://schemas.microsoft.com/office/drawing/2014/main" val="1270109885"/>
                    </a:ext>
                  </a:extLst>
                </a:gridCol>
              </a:tblGrid>
              <a:tr h="1493295">
                <a:tc>
                  <a:txBody>
                    <a:bodyPr/>
                    <a:lstStyle/>
                    <a:p>
                      <a:pPr algn="ctr"/>
                      <a:r>
                        <a:rPr lang="en-US" sz="2300" dirty="0">
                          <a:latin typeface="Ink Free" panose="03080402000500000000" pitchFamily="66" charset="0"/>
                          <a:hlinkClick r:id="rId2" action="ppaction://hlinksldjump"/>
                        </a:rPr>
                        <a:t>Topicals</a:t>
                      </a:r>
                      <a:endParaRPr lang="en-US" sz="2300" dirty="0">
                        <a:latin typeface="Ink Free" panose="03080402000500000000" pitchFamily="66" charset="0"/>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3" action="ppaction://hlinksldjump"/>
                        </a:rPr>
                        <a:t>Anti-Depressants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4" action="ppaction://hlinksldjump"/>
                        </a:rPr>
                        <a:t>Anti-Epileptics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5" action="ppaction://hlinksldjump"/>
                        </a:rPr>
                        <a:t>Muscle Relaxants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tc>
                  <a:txBody>
                    <a:bodyPr/>
                    <a:lstStyle/>
                    <a:p>
                      <a:pPr algn="ctr"/>
                      <a:r>
                        <a:rPr lang="en-US" sz="2300" kern="1200" dirty="0">
                          <a:solidFill>
                            <a:schemeClr val="bg1"/>
                          </a:solidFill>
                          <a:latin typeface="Ink Free" panose="03080402000500000000" pitchFamily="66" charset="0"/>
                          <a:hlinkClick r:id="rId6" action="ppaction://hlinksldjump"/>
                        </a:rPr>
                        <a:t>IV Therapies</a:t>
                      </a:r>
                      <a:endParaRPr lang="en-US" sz="2300" kern="1200" dirty="0">
                        <a:solidFill>
                          <a:schemeClr val="bg1"/>
                        </a:solidFill>
                        <a:latin typeface="Ink Free" panose="03080402000500000000" pitchFamily="66" charset="0"/>
                        <a:ea typeface="+mn-ea"/>
                        <a:cs typeface="+mn-cs"/>
                      </a:endParaRPr>
                    </a:p>
                  </a:txBody>
                  <a:tcPr marL="118500" marR="118500" marT="59250" marB="59250" anchor="ctr"/>
                </a:tc>
                <a:extLst>
                  <a:ext uri="{0D108BD9-81ED-4DB2-BD59-A6C34878D82A}">
                    <a16:rowId xmlns:a16="http://schemas.microsoft.com/office/drawing/2014/main" val="1379328807"/>
                  </a:ext>
                </a:extLst>
              </a:tr>
              <a:tr h="1493295">
                <a:tc>
                  <a:txBody>
                    <a:bodyPr/>
                    <a:lstStyle/>
                    <a:p>
                      <a:pPr algn="ctr"/>
                      <a:r>
                        <a:rPr lang="en-US" sz="2200" dirty="0">
                          <a:latin typeface="Ink Free" panose="03080402000500000000" pitchFamily="66" charset="0"/>
                          <a:hlinkClick r:id="rId7" action="ppaction://hlinksldjump"/>
                        </a:rPr>
                        <a:t>Lidocaine</a:t>
                      </a:r>
                      <a:endParaRPr lang="en-US" sz="2200" dirty="0">
                        <a:latin typeface="Ink Free" panose="03080402000500000000" pitchFamily="66" charset="0"/>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8" action="ppaction://hlinksldjump"/>
                        </a:rPr>
                        <a:t>TCAs</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9" action="ppaction://hlinksldjump"/>
                        </a:rPr>
                        <a:t>Gabapentin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0" action="ppaction://hlinksldjump"/>
                        </a:rPr>
                        <a:t>Cyclobenzaprine</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1" action="ppaction://hlinksldjump"/>
                        </a:rPr>
                        <a:t>Acetaminophen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extLst>
                  <a:ext uri="{0D108BD9-81ED-4DB2-BD59-A6C34878D82A}">
                    <a16:rowId xmlns:a16="http://schemas.microsoft.com/office/drawing/2014/main" val="699260931"/>
                  </a:ext>
                </a:extLst>
              </a:tr>
              <a:tr h="1493295">
                <a:tc>
                  <a:txBody>
                    <a:bodyPr/>
                    <a:lstStyle/>
                    <a:p>
                      <a:pPr algn="ctr"/>
                      <a:r>
                        <a:rPr lang="en-US" sz="2200" dirty="0">
                          <a:latin typeface="Ink Free" panose="03080402000500000000" pitchFamily="66" charset="0"/>
                          <a:hlinkClick r:id="rId12" action="ppaction://hlinksldjump"/>
                        </a:rPr>
                        <a:t>NSAIDs</a:t>
                      </a:r>
                      <a:endParaRPr lang="en-US" sz="2200" dirty="0">
                        <a:latin typeface="Ink Free" panose="03080402000500000000" pitchFamily="66" charset="0"/>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3" action="ppaction://hlinksldjump"/>
                        </a:rPr>
                        <a:t>SNRIs</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4" action="ppaction://hlinksldjump"/>
                        </a:rPr>
                        <a:t>Pregabalin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5" action="ppaction://hlinksldjump"/>
                        </a:rPr>
                        <a:t>Baclofen</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6" action="ppaction://hlinksldjump"/>
                        </a:rPr>
                        <a:t>Ketamine</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extLst>
                  <a:ext uri="{0D108BD9-81ED-4DB2-BD59-A6C34878D82A}">
                    <a16:rowId xmlns:a16="http://schemas.microsoft.com/office/drawing/2014/main" val="2837452294"/>
                  </a:ext>
                </a:extLst>
              </a:tr>
              <a:tr h="1493295">
                <a:tc>
                  <a:txBody>
                    <a:bodyPr/>
                    <a:lstStyle/>
                    <a:p>
                      <a:pPr algn="ctr"/>
                      <a:r>
                        <a:rPr lang="en-US" sz="2200" dirty="0">
                          <a:latin typeface="Ink Free" panose="03080402000500000000" pitchFamily="66" charset="0"/>
                          <a:hlinkClick r:id="rId17" action="ppaction://hlinksldjump"/>
                        </a:rPr>
                        <a:t>Capsaicin</a:t>
                      </a:r>
                      <a:endParaRPr lang="en-US" sz="2200" dirty="0">
                        <a:latin typeface="Ink Free" panose="03080402000500000000" pitchFamily="66" charset="0"/>
                      </a:endParaRPr>
                    </a:p>
                  </a:txBody>
                  <a:tcPr marL="118500" marR="118500" marT="59250" marB="59250" anchor="ctr"/>
                </a:tc>
                <a:tc>
                  <a:txBody>
                    <a:bodyPr/>
                    <a:lstStyle/>
                    <a:p>
                      <a:pPr algn="ctr"/>
                      <a:endParaRPr lang="en-US" sz="2200" kern="1200" dirty="0">
                        <a:solidFill>
                          <a:schemeClr val="dk1"/>
                        </a:solidFill>
                        <a:latin typeface="Ink Free" panose="03080402000500000000" pitchFamily="66" charset="0"/>
                        <a:ea typeface="+mn-ea"/>
                        <a:cs typeface="+mn-cs"/>
                      </a:endParaRPr>
                    </a:p>
                  </a:txBody>
                  <a:tcPr marL="118500" marR="118500" marT="59250" marB="59250" anchor="ctr">
                    <a:solidFill>
                      <a:schemeClr val="accent5">
                        <a:tint val="40000"/>
                        <a:alpha val="0"/>
                      </a:schemeClr>
                    </a:solidFill>
                  </a:tcPr>
                </a:tc>
                <a:tc>
                  <a:txBody>
                    <a:bodyPr/>
                    <a:lstStyle/>
                    <a:p>
                      <a:pPr algn="ctr"/>
                      <a:r>
                        <a:rPr lang="en-US" sz="2200" kern="1200" dirty="0">
                          <a:solidFill>
                            <a:schemeClr val="dk1"/>
                          </a:solidFill>
                          <a:latin typeface="Ink Free" panose="03080402000500000000" pitchFamily="66" charset="0"/>
                          <a:hlinkClick r:id="rId18" action="ppaction://hlinksldjump"/>
                        </a:rPr>
                        <a:t>Carbamazepine</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r>
                        <a:rPr lang="en-US" sz="2200" kern="1200" dirty="0">
                          <a:solidFill>
                            <a:schemeClr val="dk1"/>
                          </a:solidFill>
                          <a:latin typeface="Ink Free" panose="03080402000500000000" pitchFamily="66" charset="0"/>
                          <a:hlinkClick r:id="rId19" action="ppaction://hlinksldjump"/>
                        </a:rPr>
                        <a:t>Methocarbamol</a:t>
                      </a:r>
                      <a:endParaRPr lang="en-US" sz="2200" kern="1200" dirty="0">
                        <a:solidFill>
                          <a:schemeClr val="dk1"/>
                        </a:solidFill>
                        <a:latin typeface="Ink Free" panose="03080402000500000000" pitchFamily="66" charset="0"/>
                        <a:ea typeface="+mn-ea"/>
                        <a:cs typeface="+mn-cs"/>
                      </a:endParaRPr>
                    </a:p>
                  </a:txBody>
                  <a:tcPr marL="118500" marR="118500" marT="59250" marB="59250" anchor="ctr"/>
                </a:tc>
                <a:tc>
                  <a:txBody>
                    <a:bodyPr/>
                    <a:lstStyle/>
                    <a:p>
                      <a:pPr algn="ctr"/>
                      <a:endParaRPr lang="en-US" sz="2200" kern="1200" dirty="0">
                        <a:solidFill>
                          <a:schemeClr val="dk1"/>
                        </a:solidFill>
                        <a:latin typeface="Ink Free" panose="03080402000500000000" pitchFamily="66" charset="0"/>
                        <a:ea typeface="+mn-ea"/>
                        <a:cs typeface="+mn-cs"/>
                      </a:endParaRPr>
                    </a:p>
                  </a:txBody>
                  <a:tcPr marL="118500" marR="118500" marT="59250" marB="59250" anchor="ctr">
                    <a:solidFill>
                      <a:schemeClr val="accent5">
                        <a:tint val="40000"/>
                        <a:alpha val="0"/>
                      </a:schemeClr>
                    </a:solidFill>
                  </a:tcPr>
                </a:tc>
                <a:extLst>
                  <a:ext uri="{0D108BD9-81ED-4DB2-BD59-A6C34878D82A}">
                    <a16:rowId xmlns:a16="http://schemas.microsoft.com/office/drawing/2014/main" val="1747574714"/>
                  </a:ext>
                </a:extLst>
              </a:tr>
            </a:tbl>
          </a:graphicData>
        </a:graphic>
      </p:graphicFrame>
    </p:spTree>
    <p:extLst>
      <p:ext uri="{BB962C8B-B14F-4D97-AF65-F5344CB8AC3E}">
        <p14:creationId xmlns:p14="http://schemas.microsoft.com/office/powerpoint/2010/main" val="41539753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ylinder 47">
            <a:extLst>
              <a:ext uri="{FF2B5EF4-FFF2-40B4-BE49-F238E27FC236}">
                <a16:creationId xmlns:a16="http://schemas.microsoft.com/office/drawing/2014/main" id="{519D21FC-9A20-4CAF-866F-D0A47E42733E}"/>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ylinder 48">
            <a:extLst>
              <a:ext uri="{FF2B5EF4-FFF2-40B4-BE49-F238E27FC236}">
                <a16:creationId xmlns:a16="http://schemas.microsoft.com/office/drawing/2014/main" id="{7E533150-1D72-4C89-8D10-C52B395D097B}"/>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ylinder 49">
            <a:extLst>
              <a:ext uri="{FF2B5EF4-FFF2-40B4-BE49-F238E27FC236}">
                <a16:creationId xmlns:a16="http://schemas.microsoft.com/office/drawing/2014/main" id="{D3BB014C-332E-4D5E-9DEC-D719FAAC7C27}"/>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8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7.40741E-7 L -0.0414 0.06644 " pathEditMode="relative" rAng="0" ptsTypes="AA">
                                      <p:cBhvr>
                                        <p:cTn id="6" dur="2000" fill="hold"/>
                                        <p:tgtEl>
                                          <p:spTgt spid="26"/>
                                        </p:tgtEl>
                                        <p:attrNameLst>
                                          <p:attrName>ppt_x</p:attrName>
                                          <p:attrName>ppt_y</p:attrName>
                                        </p:attrNameLst>
                                      </p:cBhvr>
                                      <p:rCtr x="-2070" y="331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par>
                          <p:cTn id="50" fill="hold">
                            <p:stCondLst>
                              <p:cond delay="2500"/>
                            </p:stCondLst>
                            <p:childTnLst>
                              <p:par>
                                <p:cTn id="51" presetID="42" presetClass="path" presetSubtype="0" accel="50000" decel="50000" fill="hold" grpId="1" nodeType="afterEffect">
                                  <p:stCondLst>
                                    <p:cond delay="0"/>
                                  </p:stCondLst>
                                  <p:childTnLst>
                                    <p:animMotion origin="layout" path="M -1.45833E-6 -3.7037E-6 L 0.04388 0.26574 " pathEditMode="relative" rAng="0" ptsTypes="AA">
                                      <p:cBhvr>
                                        <p:cTn id="52" dur="2000" fill="hold"/>
                                        <p:tgtEl>
                                          <p:spTgt spid="46"/>
                                        </p:tgtEl>
                                        <p:attrNameLst>
                                          <p:attrName>ppt_x</p:attrName>
                                          <p:attrName>ppt_y</p:attrName>
                                        </p:attrNameLst>
                                      </p:cBhvr>
                                      <p:rCtr x="2187" y="13287"/>
                                    </p:animMotion>
                                  </p:childTnLst>
                                </p:cTn>
                              </p:par>
                              <p:par>
                                <p:cTn id="53" presetID="42" presetClass="path" presetSubtype="0" accel="50000" decel="50000" fill="hold" grpId="1" nodeType="withEffect">
                                  <p:stCondLst>
                                    <p:cond delay="0"/>
                                  </p:stCondLst>
                                  <p:childTnLst>
                                    <p:animMotion origin="layout" path="M 2.29167E-6 2.22222E-6 L -0.0586 0.275 " pathEditMode="relative" rAng="0" ptsTypes="AA">
                                      <p:cBhvr>
                                        <p:cTn id="54" dur="2000" fill="hold"/>
                                        <p:tgtEl>
                                          <p:spTgt spid="45"/>
                                        </p:tgtEl>
                                        <p:attrNameLst>
                                          <p:attrName>ppt_x</p:attrName>
                                          <p:attrName>ppt_y</p:attrName>
                                        </p:attrNameLst>
                                      </p:cBhvr>
                                      <p:rCtr x="-2930" y="13750"/>
                                    </p:animMotion>
                                  </p:childTnLst>
                                </p:cTn>
                              </p:par>
                              <p:par>
                                <p:cTn id="55" presetID="42" presetClass="path" presetSubtype="0" accel="50000" decel="50000" fill="hold" grpId="1" nodeType="withEffect">
                                  <p:stCondLst>
                                    <p:cond delay="0"/>
                                  </p:stCondLst>
                                  <p:childTnLst>
                                    <p:animMotion origin="layout" path="M 4.16667E-7 -4.07407E-6 L -0.00378 0.26829 " pathEditMode="relative" rAng="0" ptsTypes="AA">
                                      <p:cBhvr>
                                        <p:cTn id="56" dur="2000" fill="hold"/>
                                        <p:tgtEl>
                                          <p:spTgt spid="37"/>
                                        </p:tgtEl>
                                        <p:attrNameLst>
                                          <p:attrName>ppt_x</p:attrName>
                                          <p:attrName>ppt_y</p:attrName>
                                        </p:attrNameLst>
                                      </p:cBhvr>
                                      <p:rCtr x="-195" y="13403"/>
                                    </p:animMotion>
                                  </p:childTnLst>
                                </p:cTn>
                              </p:par>
                              <p:par>
                                <p:cTn id="57" presetID="42" presetClass="path" presetSubtype="0" accel="50000" decel="50000" fill="hold" grpId="1" nodeType="withEffect">
                                  <p:stCondLst>
                                    <p:cond delay="0"/>
                                  </p:stCondLst>
                                  <p:childTnLst>
                                    <p:animMotion origin="layout" path="M 4.16667E-7 -4.81481E-6 L -0.0612 0.25672 " pathEditMode="relative" rAng="0" ptsTypes="AA">
                                      <p:cBhvr>
                                        <p:cTn id="58" dur="2000" fill="hold"/>
                                        <p:tgtEl>
                                          <p:spTgt spid="33"/>
                                        </p:tgtEl>
                                        <p:attrNameLst>
                                          <p:attrName>ppt_x</p:attrName>
                                          <p:attrName>ppt_y</p:attrName>
                                        </p:attrNameLst>
                                      </p:cBhvr>
                                      <p:rCtr x="-3060" y="12824"/>
                                    </p:animMotion>
                                  </p:childTnLst>
                                </p:cTn>
                              </p:par>
                              <p:par>
                                <p:cTn id="59" presetID="42" presetClass="path" presetSubtype="0" accel="50000" decel="50000" fill="hold" grpId="1" nodeType="withEffect">
                                  <p:stCondLst>
                                    <p:cond delay="0"/>
                                  </p:stCondLst>
                                  <p:childTnLst>
                                    <p:animMotion origin="layout" path="M -1.45833E-6 2.96296E-6 L -0.07135 0.2331 " pathEditMode="relative" rAng="0" ptsTypes="AA">
                                      <p:cBhvr>
                                        <p:cTn id="60" dur="2000" fill="hold"/>
                                        <p:tgtEl>
                                          <p:spTgt spid="44"/>
                                        </p:tgtEl>
                                        <p:attrNameLst>
                                          <p:attrName>ppt_x</p:attrName>
                                          <p:attrName>ppt_y</p:attrName>
                                        </p:attrNameLst>
                                      </p:cBhvr>
                                      <p:rCtr x="-3568" y="11644"/>
                                    </p:animMotion>
                                  </p:childTnLst>
                                </p:cTn>
                              </p:par>
                              <p:par>
                                <p:cTn id="61" presetID="42" presetClass="path" presetSubtype="0" accel="50000" decel="50000" fill="hold" grpId="1" nodeType="withEffect">
                                  <p:stCondLst>
                                    <p:cond delay="0"/>
                                  </p:stCondLst>
                                  <p:childTnLst>
                                    <p:animMotion origin="layout" path="M 4.58333E-6 3.7037E-7 L 0.05273 0.24884 " pathEditMode="relative" rAng="0" ptsTypes="AA">
                                      <p:cBhvr>
                                        <p:cTn id="62" dur="2000" fill="hold"/>
                                        <p:tgtEl>
                                          <p:spTgt spid="42"/>
                                        </p:tgtEl>
                                        <p:attrNameLst>
                                          <p:attrName>ppt_x</p:attrName>
                                          <p:attrName>ppt_y</p:attrName>
                                        </p:attrNameLst>
                                      </p:cBhvr>
                                      <p:rCtr x="2630" y="12431"/>
                                    </p:animMotion>
                                  </p:childTnLst>
                                </p:cTn>
                              </p:par>
                              <p:par>
                                <p:cTn id="63" presetID="42" presetClass="path" presetSubtype="0" accel="50000" decel="50000" fill="hold" grpId="1" nodeType="withEffect">
                                  <p:stCondLst>
                                    <p:cond delay="0"/>
                                  </p:stCondLst>
                                  <p:childTnLst>
                                    <p:animMotion origin="layout" path="M 1.45833E-6 -1.85185E-6 L 0.0168 0.26667 " pathEditMode="relative" rAng="0" ptsTypes="AA">
                                      <p:cBhvr>
                                        <p:cTn id="64" dur="2000" fill="hold"/>
                                        <p:tgtEl>
                                          <p:spTgt spid="35"/>
                                        </p:tgtEl>
                                        <p:attrNameLst>
                                          <p:attrName>ppt_x</p:attrName>
                                          <p:attrName>ppt_y</p:attrName>
                                        </p:attrNameLst>
                                      </p:cBhvr>
                                      <p:rCtr x="833" y="13333"/>
                                    </p:animMotion>
                                  </p:childTnLst>
                                </p:cTn>
                              </p:par>
                              <p:par>
                                <p:cTn id="65" presetID="42" presetClass="path" presetSubtype="0" accel="50000" decel="50000" fill="hold" grpId="1" nodeType="withEffect">
                                  <p:stCondLst>
                                    <p:cond delay="0"/>
                                  </p:stCondLst>
                                  <p:childTnLst>
                                    <p:animMotion origin="layout" path="M 6.25E-7 2.59259E-6 L 0.09297 0.26736 " pathEditMode="relative" rAng="0" ptsTypes="AA">
                                      <p:cBhvr>
                                        <p:cTn id="66" dur="2000" fill="hold"/>
                                        <p:tgtEl>
                                          <p:spTgt spid="41"/>
                                        </p:tgtEl>
                                        <p:attrNameLst>
                                          <p:attrName>ppt_x</p:attrName>
                                          <p:attrName>ppt_y</p:attrName>
                                        </p:attrNameLst>
                                      </p:cBhvr>
                                      <p:rCtr x="4648" y="13356"/>
                                    </p:animMotion>
                                  </p:childTnLst>
                                </p:cTn>
                              </p:par>
                              <p:par>
                                <p:cTn id="67" presetID="42" presetClass="path" presetSubtype="0" accel="50000" decel="50000" fill="hold" grpId="1" nodeType="withEffect">
                                  <p:stCondLst>
                                    <p:cond delay="0"/>
                                  </p:stCondLst>
                                  <p:childTnLst>
                                    <p:animMotion origin="layout" path="M 3.75E-6 -3.7037E-7 L -0.01615 0.27639 " pathEditMode="relative" rAng="0" ptsTypes="AA">
                                      <p:cBhvr>
                                        <p:cTn id="68" dur="2000" fill="hold"/>
                                        <p:tgtEl>
                                          <p:spTgt spid="32"/>
                                        </p:tgtEl>
                                        <p:attrNameLst>
                                          <p:attrName>ppt_x</p:attrName>
                                          <p:attrName>ppt_y</p:attrName>
                                        </p:attrNameLst>
                                      </p:cBhvr>
                                      <p:rCtr x="-807" y="13819"/>
                                    </p:animMotion>
                                  </p:childTnLst>
                                </p:cTn>
                              </p:par>
                              <p:par>
                                <p:cTn id="69" presetID="42" presetClass="path" presetSubtype="0" accel="50000" decel="50000" fill="hold" grpId="1" nodeType="withEffect">
                                  <p:stCondLst>
                                    <p:cond delay="0"/>
                                  </p:stCondLst>
                                  <p:childTnLst>
                                    <p:animMotion origin="layout" path="M -4.16667E-7 -7.40741E-7 L 0.04193 0.2588 " pathEditMode="relative" rAng="0" ptsTypes="AA">
                                      <p:cBhvr>
                                        <p:cTn id="70" dur="2000" fill="hold"/>
                                        <p:tgtEl>
                                          <p:spTgt spid="34"/>
                                        </p:tgtEl>
                                        <p:attrNameLst>
                                          <p:attrName>ppt_x</p:attrName>
                                          <p:attrName>ppt_y</p:attrName>
                                        </p:attrNameLst>
                                      </p:cBhvr>
                                      <p:rCtr x="2096" y="12940"/>
                                    </p:animMotion>
                                  </p:childTnLst>
                                </p:cTn>
                              </p:par>
                              <p:par>
                                <p:cTn id="71" presetID="42" presetClass="path" presetSubtype="0" accel="50000" decel="50000" fill="hold" grpId="1" nodeType="withEffect">
                                  <p:stCondLst>
                                    <p:cond delay="0"/>
                                  </p:stCondLst>
                                  <p:childTnLst>
                                    <p:animMotion origin="layout" path="M 5E-6 -4.81481E-6 L 0.01667 0.25371 " pathEditMode="relative" rAng="0" ptsTypes="AA">
                                      <p:cBhvr>
                                        <p:cTn id="72" dur="2000" fill="hold"/>
                                        <p:tgtEl>
                                          <p:spTgt spid="47"/>
                                        </p:tgtEl>
                                        <p:attrNameLst>
                                          <p:attrName>ppt_x</p:attrName>
                                          <p:attrName>ppt_y</p:attrName>
                                        </p:attrNameLst>
                                      </p:cBhvr>
                                      <p:rCtr x="833" y="12685"/>
                                    </p:animMotion>
                                  </p:childTnLst>
                                </p:cTn>
                              </p:par>
                              <p:par>
                                <p:cTn id="73" presetID="42" presetClass="path" presetSubtype="0" accel="50000" decel="50000" fill="hold" grpId="1" nodeType="withEffect">
                                  <p:stCondLst>
                                    <p:cond delay="0"/>
                                  </p:stCondLst>
                                  <p:childTnLst>
                                    <p:animMotion origin="layout" path="M 4.16667E-7 -1.48148E-6 L -0.02331 0.29213 " pathEditMode="relative" rAng="0" ptsTypes="AA">
                                      <p:cBhvr>
                                        <p:cTn id="74" dur="2000" fill="hold"/>
                                        <p:tgtEl>
                                          <p:spTgt spid="38"/>
                                        </p:tgtEl>
                                        <p:attrNameLst>
                                          <p:attrName>ppt_x</p:attrName>
                                          <p:attrName>ppt_y</p:attrName>
                                        </p:attrNameLst>
                                      </p:cBhvr>
                                      <p:rCtr x="-1172" y="14606"/>
                                    </p:animMotion>
                                  </p:childTnLst>
                                </p:cTn>
                              </p:par>
                              <p:par>
                                <p:cTn id="75" presetID="42" presetClass="path" presetSubtype="0" accel="50000" decel="50000" fill="hold" grpId="1" nodeType="withEffect">
                                  <p:stCondLst>
                                    <p:cond delay="0"/>
                                  </p:stCondLst>
                                  <p:childTnLst>
                                    <p:animMotion origin="layout" path="M 1.04167E-6 -1.85185E-6 L -0.03971 0.29375 " pathEditMode="relative" rAng="0" ptsTypes="AA">
                                      <p:cBhvr>
                                        <p:cTn id="76" dur="2000" fill="hold"/>
                                        <p:tgtEl>
                                          <p:spTgt spid="43"/>
                                        </p:tgtEl>
                                        <p:attrNameLst>
                                          <p:attrName>ppt_x</p:attrName>
                                          <p:attrName>ppt_y</p:attrName>
                                        </p:attrNameLst>
                                      </p:cBhvr>
                                      <p:rCtr x="-1992" y="14676"/>
                                    </p:animMotion>
                                  </p:childTnLst>
                                </p:cTn>
                              </p:par>
                              <p:par>
                                <p:cTn id="77" presetID="42" presetClass="path" presetSubtype="0" accel="50000" decel="50000" fill="hold" grpId="1" nodeType="withEffect">
                                  <p:stCondLst>
                                    <p:cond delay="0"/>
                                  </p:stCondLst>
                                  <p:childTnLst>
                                    <p:animMotion origin="layout" path="M 4.58333E-6 3.7037E-6 L -0.00977 0.26458 " pathEditMode="relative" rAng="0" ptsTypes="AA">
                                      <p:cBhvr>
                                        <p:cTn id="78" dur="2000" fill="hold"/>
                                        <p:tgtEl>
                                          <p:spTgt spid="39"/>
                                        </p:tgtEl>
                                        <p:attrNameLst>
                                          <p:attrName>ppt_x</p:attrName>
                                          <p:attrName>ppt_y</p:attrName>
                                        </p:attrNameLst>
                                      </p:cBhvr>
                                      <p:rCtr x="-495" y="13218"/>
                                    </p:animMotion>
                                  </p:childTnLst>
                                </p:cTn>
                              </p:par>
                              <p:par>
                                <p:cTn id="79" presetID="42" presetClass="path" presetSubtype="0" accel="50000" decel="50000" fill="hold" grpId="1" nodeType="withEffect">
                                  <p:stCondLst>
                                    <p:cond delay="0"/>
                                  </p:stCondLst>
                                  <p:childTnLst>
                                    <p:animMotion origin="layout" path="M 4.16667E-7 -3.7037E-7 L 0.04323 0.26019 " pathEditMode="relative" rAng="0" ptsTypes="AA">
                                      <p:cBhvr>
                                        <p:cTn id="80" dur="2000" fill="hold"/>
                                        <p:tgtEl>
                                          <p:spTgt spid="31"/>
                                        </p:tgtEl>
                                        <p:attrNameLst>
                                          <p:attrName>ppt_x</p:attrName>
                                          <p:attrName>ppt_y</p:attrName>
                                        </p:attrNameLst>
                                      </p:cBhvr>
                                      <p:rCtr x="2161" y="13009"/>
                                    </p:animMotion>
                                  </p:childTnLst>
                                </p:cTn>
                              </p:par>
                              <p:par>
                                <p:cTn id="81" presetID="42" presetClass="path" presetSubtype="0" accel="50000" decel="50000" fill="hold" grpId="1" nodeType="withEffect">
                                  <p:stCondLst>
                                    <p:cond delay="0"/>
                                  </p:stCondLst>
                                  <p:childTnLst>
                                    <p:animMotion origin="layout" path="M -1.875E-6 4.81481E-6 L -0.02344 0.26597 " pathEditMode="relative" rAng="0" ptsTypes="AA">
                                      <p:cBhvr>
                                        <p:cTn id="82" dur="2000" fill="hold"/>
                                        <p:tgtEl>
                                          <p:spTgt spid="36"/>
                                        </p:tgtEl>
                                        <p:attrNameLst>
                                          <p:attrName>ppt_x</p:attrName>
                                          <p:attrName>ppt_y</p:attrName>
                                        </p:attrNameLst>
                                      </p:cBhvr>
                                      <p:rCtr x="-1172" y="13287"/>
                                    </p:animMotion>
                                  </p:childTnLst>
                                </p:cTn>
                              </p:par>
                              <p:par>
                                <p:cTn id="83" presetID="42" presetClass="path" presetSubtype="0" accel="50000" decel="50000" fill="hold" grpId="1" nodeType="withEffect">
                                  <p:stCondLst>
                                    <p:cond delay="0"/>
                                  </p:stCondLst>
                                  <p:childTnLst>
                                    <p:animMotion origin="layout" path="M -3.54167E-6 2.59259E-6 L -0.01757 0.2949 " pathEditMode="relative" rAng="0" ptsTypes="AA">
                                      <p:cBhvr>
                                        <p:cTn id="84" dur="2000" fill="hold"/>
                                        <p:tgtEl>
                                          <p:spTgt spid="40"/>
                                        </p:tgtEl>
                                        <p:attrNameLst>
                                          <p:attrName>ppt_x</p:attrName>
                                          <p:attrName>ppt_y</p:attrName>
                                        </p:attrNameLst>
                                      </p:cBhvr>
                                      <p:rCtr x="-885" y="1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F2D0F08-7475-4700-975D-3C3F19B01C2E}"/>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descr="Table&#10;&#10;Description automatically generated with medium confidence">
            <a:extLst>
              <a:ext uri="{FF2B5EF4-FFF2-40B4-BE49-F238E27FC236}">
                <a16:creationId xmlns:a16="http://schemas.microsoft.com/office/drawing/2014/main" id="{63059444-0633-4B79-8B88-1896B47BB2C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4511"/>
          <a:stretch/>
        </p:blipFill>
        <p:spPr>
          <a:xfrm>
            <a:off x="0" y="-376519"/>
            <a:ext cx="12290613" cy="8118154"/>
          </a:xfrm>
          <a:prstGeom prst="rect">
            <a:avLst/>
          </a:prstGeom>
        </p:spPr>
      </p:pic>
    </p:spTree>
    <p:extLst>
      <p:ext uri="{BB962C8B-B14F-4D97-AF65-F5344CB8AC3E}">
        <p14:creationId xmlns:p14="http://schemas.microsoft.com/office/powerpoint/2010/main" val="29607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0"/>
                                        <p:tgtEl>
                                          <p:spTgt spid="29"/>
                                        </p:tgtEl>
                                      </p:cBhvr>
                                    </p:animEffect>
                                    <p:set>
                                      <p:cBhvr>
                                        <p:cTn id="7" dur="1" fill="hold">
                                          <p:stCondLst>
                                            <p:cond delay="4999"/>
                                          </p:stCondLst>
                                        </p:cTn>
                                        <p:tgtEl>
                                          <p:spTgt spid="29"/>
                                        </p:tgtEl>
                                        <p:attrNameLst>
                                          <p:attrName>style.visibility</p:attrName>
                                        </p:attrNameLst>
                                      </p:cBhvr>
                                      <p:to>
                                        <p:strVal val="hidden"/>
                                      </p:to>
                                    </p:set>
                                  </p:childTnLst>
                                </p:cTn>
                              </p:par>
                              <p:par>
                                <p:cTn id="8" presetID="10" presetClass="entr" presetSubtype="0" fill="hold" nodeType="withEffect">
                                  <p:stCondLst>
                                    <p:cond delay="2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3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a:extLst>
              <a:ext uri="{FF2B5EF4-FFF2-40B4-BE49-F238E27FC236}">
                <a16:creationId xmlns:a16="http://schemas.microsoft.com/office/drawing/2014/main" id="{EFDFE229-BC2F-4C5C-AE71-390918E727DB}"/>
              </a:ext>
            </a:extLst>
          </p:cNvPr>
          <p:cNvSpPr/>
          <p:nvPr/>
        </p:nvSpPr>
        <p:spPr>
          <a:xfrm>
            <a:off x="4282633" y="4149524"/>
            <a:ext cx="315123" cy="369332"/>
          </a:xfrm>
          <a:custGeom>
            <a:avLst/>
            <a:gdLst>
              <a:gd name="connsiteX0" fmla="*/ 0 w 315123"/>
              <a:gd name="connsiteY0" fmla="*/ 78781 h 369332"/>
              <a:gd name="connsiteX1" fmla="*/ 236342 w 315123"/>
              <a:gd name="connsiteY1" fmla="*/ 78781 h 369332"/>
              <a:gd name="connsiteX2" fmla="*/ 236342 w 315123"/>
              <a:gd name="connsiteY2" fmla="*/ 369332 h 369332"/>
              <a:gd name="connsiteX3" fmla="*/ 0 w 315123"/>
              <a:gd name="connsiteY3" fmla="*/ 369332 h 369332"/>
              <a:gd name="connsiteX4" fmla="*/ 0 w 315123"/>
              <a:gd name="connsiteY4" fmla="*/ 78781 h 369332"/>
              <a:gd name="connsiteX0" fmla="*/ 236342 w 315123"/>
              <a:gd name="connsiteY0" fmla="*/ 78781 h 369332"/>
              <a:gd name="connsiteX1" fmla="*/ 315123 w 315123"/>
              <a:gd name="connsiteY1" fmla="*/ 0 h 369332"/>
              <a:gd name="connsiteX2" fmla="*/ 315123 w 315123"/>
              <a:gd name="connsiteY2" fmla="*/ 290551 h 369332"/>
              <a:gd name="connsiteX3" fmla="*/ 236342 w 315123"/>
              <a:gd name="connsiteY3" fmla="*/ 369332 h 369332"/>
              <a:gd name="connsiteX4" fmla="*/ 236342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236342 w 315123"/>
              <a:gd name="connsiteY3" fmla="*/ 78781 h 369332"/>
              <a:gd name="connsiteX4" fmla="*/ 0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315123 w 315123"/>
              <a:gd name="connsiteY3" fmla="*/ 290551 h 369332"/>
              <a:gd name="connsiteX4" fmla="*/ 236342 w 315123"/>
              <a:gd name="connsiteY4" fmla="*/ 369332 h 369332"/>
              <a:gd name="connsiteX5" fmla="*/ 0 w 315123"/>
              <a:gd name="connsiteY5" fmla="*/ 369332 h 369332"/>
              <a:gd name="connsiteX6" fmla="*/ 0 w 315123"/>
              <a:gd name="connsiteY6" fmla="*/ 78781 h 369332"/>
              <a:gd name="connsiteX7" fmla="*/ 0 w 315123"/>
              <a:gd name="connsiteY7" fmla="*/ 78781 h 369332"/>
              <a:gd name="connsiteX8" fmla="*/ 236342 w 315123"/>
              <a:gd name="connsiteY8" fmla="*/ 78781 h 369332"/>
              <a:gd name="connsiteX9" fmla="*/ 315123 w 315123"/>
              <a:gd name="connsiteY9" fmla="*/ 0 h 369332"/>
              <a:gd name="connsiteX10" fmla="*/ 236342 w 315123"/>
              <a:gd name="connsiteY10" fmla="*/ 78781 h 369332"/>
              <a:gd name="connsiteX11" fmla="*/ 236342 w 315123"/>
              <a:gd name="connsiteY11" fmla="*/ 369332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123" h="369332" stroke="0" extrusionOk="0">
                <a:moveTo>
                  <a:pt x="0" y="78781"/>
                </a:moveTo>
                <a:cubicBezTo>
                  <a:pt x="115605" y="65172"/>
                  <a:pt x="140386" y="91132"/>
                  <a:pt x="236342" y="78781"/>
                </a:cubicBezTo>
                <a:cubicBezTo>
                  <a:pt x="257585" y="178826"/>
                  <a:pt x="217236" y="277665"/>
                  <a:pt x="236342" y="369332"/>
                </a:cubicBezTo>
                <a:cubicBezTo>
                  <a:pt x="184863" y="383582"/>
                  <a:pt x="56035" y="353942"/>
                  <a:pt x="0" y="369332"/>
                </a:cubicBezTo>
                <a:cubicBezTo>
                  <a:pt x="-6799" y="290389"/>
                  <a:pt x="3156" y="223933"/>
                  <a:pt x="0" y="78781"/>
                </a:cubicBezTo>
                <a:close/>
              </a:path>
              <a:path w="315123" h="369332" fill="darkenLess" stroke="0" extrusionOk="0">
                <a:moveTo>
                  <a:pt x="236342" y="78781"/>
                </a:moveTo>
                <a:cubicBezTo>
                  <a:pt x="247939" y="58055"/>
                  <a:pt x="287393" y="30305"/>
                  <a:pt x="315123" y="0"/>
                </a:cubicBezTo>
                <a:cubicBezTo>
                  <a:pt x="347371" y="135080"/>
                  <a:pt x="313733" y="213671"/>
                  <a:pt x="315123" y="290551"/>
                </a:cubicBezTo>
                <a:cubicBezTo>
                  <a:pt x="302367" y="320069"/>
                  <a:pt x="255172" y="343794"/>
                  <a:pt x="236342" y="369332"/>
                </a:cubicBezTo>
                <a:cubicBezTo>
                  <a:pt x="214930" y="303818"/>
                  <a:pt x="267508" y="154728"/>
                  <a:pt x="236342" y="78781"/>
                </a:cubicBezTo>
                <a:close/>
              </a:path>
              <a:path w="315123" h="369332" fill="lightenLess" stroke="0" extrusionOk="0">
                <a:moveTo>
                  <a:pt x="0" y="78781"/>
                </a:moveTo>
                <a:cubicBezTo>
                  <a:pt x="26582" y="38366"/>
                  <a:pt x="61977" y="18137"/>
                  <a:pt x="78781" y="0"/>
                </a:cubicBezTo>
                <a:cubicBezTo>
                  <a:pt x="148220" y="-4564"/>
                  <a:pt x="258672" y="5487"/>
                  <a:pt x="315123" y="0"/>
                </a:cubicBezTo>
                <a:cubicBezTo>
                  <a:pt x="279264" y="37252"/>
                  <a:pt x="255724" y="54720"/>
                  <a:pt x="236342" y="78781"/>
                </a:cubicBezTo>
                <a:cubicBezTo>
                  <a:pt x="173946" y="91630"/>
                  <a:pt x="88363" y="66219"/>
                  <a:pt x="0" y="78781"/>
                </a:cubicBezTo>
                <a:close/>
              </a:path>
              <a:path w="315123" h="369332" fill="none" extrusionOk="0">
                <a:moveTo>
                  <a:pt x="0" y="78781"/>
                </a:moveTo>
                <a:cubicBezTo>
                  <a:pt x="30466" y="39621"/>
                  <a:pt x="49594" y="41004"/>
                  <a:pt x="78781" y="0"/>
                </a:cubicBezTo>
                <a:cubicBezTo>
                  <a:pt x="146616" y="-19104"/>
                  <a:pt x="229131" y="921"/>
                  <a:pt x="315123" y="0"/>
                </a:cubicBezTo>
                <a:cubicBezTo>
                  <a:pt x="320768" y="88274"/>
                  <a:pt x="296117" y="205299"/>
                  <a:pt x="315123" y="290551"/>
                </a:cubicBezTo>
                <a:cubicBezTo>
                  <a:pt x="288262" y="330497"/>
                  <a:pt x="250818" y="345569"/>
                  <a:pt x="236342" y="369332"/>
                </a:cubicBezTo>
                <a:cubicBezTo>
                  <a:pt x="136490" y="384853"/>
                  <a:pt x="81461" y="358545"/>
                  <a:pt x="0" y="369332"/>
                </a:cubicBezTo>
                <a:cubicBezTo>
                  <a:pt x="-7836" y="279699"/>
                  <a:pt x="5982" y="218575"/>
                  <a:pt x="0" y="78781"/>
                </a:cubicBezTo>
                <a:close/>
                <a:moveTo>
                  <a:pt x="0" y="78781"/>
                </a:moveTo>
                <a:cubicBezTo>
                  <a:pt x="69281" y="67517"/>
                  <a:pt x="123904" y="93349"/>
                  <a:pt x="236342" y="78781"/>
                </a:cubicBezTo>
                <a:cubicBezTo>
                  <a:pt x="268310" y="39181"/>
                  <a:pt x="301216" y="27594"/>
                  <a:pt x="315123" y="0"/>
                </a:cubicBezTo>
                <a:moveTo>
                  <a:pt x="236342" y="78781"/>
                </a:moveTo>
                <a:cubicBezTo>
                  <a:pt x="246710" y="221751"/>
                  <a:pt x="227173" y="246632"/>
                  <a:pt x="236342" y="369332"/>
                </a:cubicBezTo>
              </a:path>
              <a:path w="315123" h="369332" fill="none" stroke="0" extrusionOk="0">
                <a:moveTo>
                  <a:pt x="0" y="78781"/>
                </a:moveTo>
                <a:cubicBezTo>
                  <a:pt x="29144" y="45337"/>
                  <a:pt x="62333" y="20796"/>
                  <a:pt x="78781" y="0"/>
                </a:cubicBezTo>
                <a:cubicBezTo>
                  <a:pt x="169236" y="-25621"/>
                  <a:pt x="252647" y="896"/>
                  <a:pt x="315123" y="0"/>
                </a:cubicBezTo>
                <a:cubicBezTo>
                  <a:pt x="330538" y="79804"/>
                  <a:pt x="312370" y="168436"/>
                  <a:pt x="315123" y="290551"/>
                </a:cubicBezTo>
                <a:cubicBezTo>
                  <a:pt x="287265" y="332500"/>
                  <a:pt x="250373" y="337823"/>
                  <a:pt x="236342" y="369332"/>
                </a:cubicBezTo>
                <a:cubicBezTo>
                  <a:pt x="120839" y="381949"/>
                  <a:pt x="113377" y="346415"/>
                  <a:pt x="0" y="369332"/>
                </a:cubicBezTo>
                <a:cubicBezTo>
                  <a:pt x="-15940" y="225155"/>
                  <a:pt x="17854" y="140708"/>
                  <a:pt x="0" y="78781"/>
                </a:cubicBezTo>
                <a:close/>
                <a:moveTo>
                  <a:pt x="0" y="78781"/>
                </a:moveTo>
                <a:cubicBezTo>
                  <a:pt x="52039" y="75628"/>
                  <a:pt x="177643" y="86422"/>
                  <a:pt x="236342" y="78781"/>
                </a:cubicBezTo>
                <a:cubicBezTo>
                  <a:pt x="269163" y="40451"/>
                  <a:pt x="289624" y="36833"/>
                  <a:pt x="315123" y="0"/>
                </a:cubicBezTo>
                <a:moveTo>
                  <a:pt x="236342" y="78781"/>
                </a:moveTo>
                <a:cubicBezTo>
                  <a:pt x="242103" y="152610"/>
                  <a:pt x="217690" y="291502"/>
                  <a:pt x="236342" y="369332"/>
                </a:cubicBezTo>
              </a:path>
            </a:pathLst>
          </a:custGeom>
          <a:ln>
            <a:extLst>
              <a:ext uri="{C807C97D-BFC1-408E-A445-0C87EB9F89A2}">
                <ask:lineSketchStyleProps xmlns:ask="http://schemas.microsoft.com/office/drawing/2018/sketchyshapes" sd="3174015580">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75D82A2-4621-4FD2-B659-8A2658EE569D}"/>
              </a:ext>
            </a:extLst>
          </p:cNvPr>
          <p:cNvGrpSpPr/>
          <p:nvPr/>
        </p:nvGrpSpPr>
        <p:grpSpPr>
          <a:xfrm>
            <a:off x="5151579" y="1114434"/>
            <a:ext cx="746567" cy="746567"/>
            <a:chOff x="5053630" y="1234357"/>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53630" y="123435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accent2">
                  <a:lumMod val="75000"/>
                </a:schemeClr>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55899" y="13532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35439" y="14811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60699" y="16580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185326" y="14925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24043" y="161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26913" y="12831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08298" y="17647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08299" y="151540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77329" y="14029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39269" y="16490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01884" y="16066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24315" y="167351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56629" y="13549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51976" y="155366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46642" y="17892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69953" y="179665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296812" y="148598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accent2">
                <a:lumMod val="75000"/>
              </a:schemeClr>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AE9"/>
          </a:solidFill>
          <a:ln>
            <a:solidFill>
              <a:srgbClr val="FFF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2268419" y="1605795"/>
            <a:ext cx="1985770" cy="369332"/>
          </a:xfrm>
          <a:prstGeom prst="rect">
            <a:avLst/>
          </a:prstGeom>
          <a:noFill/>
        </p:spPr>
        <p:txBody>
          <a:bodyPr wrap="square" rtlCol="0">
            <a:spAutoFit/>
          </a:bodyPr>
          <a:lstStyle/>
          <a:p>
            <a:r>
              <a:rPr lang="en-US" b="1" dirty="0">
                <a:latin typeface="Ink Free" panose="03080402000500000000" pitchFamily="66" charset="0"/>
              </a:rPr>
              <a:t>Serotonin</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355160" y="1418305"/>
            <a:ext cx="1928115" cy="397476"/>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3" name="Cylinder 72">
            <a:extLst>
              <a:ext uri="{FF2B5EF4-FFF2-40B4-BE49-F238E27FC236}">
                <a16:creationId xmlns:a16="http://schemas.microsoft.com/office/drawing/2014/main" id="{800ED2B3-46B1-4FAC-8E71-93290327DFD5}"/>
              </a:ext>
            </a:extLst>
          </p:cNvPr>
          <p:cNvSpPr/>
          <p:nvPr/>
        </p:nvSpPr>
        <p:spPr>
          <a:xfrm rot="1668431">
            <a:off x="3855273" y="2436914"/>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4797C7F3-04D7-4C00-B8DE-FF8278416AE0}"/>
              </a:ext>
            </a:extLst>
          </p:cNvPr>
          <p:cNvCxnSpPr>
            <a:cxnSpLocks/>
          </p:cNvCxnSpPr>
          <p:nvPr/>
        </p:nvCxnSpPr>
        <p:spPr>
          <a:xfrm flipV="1">
            <a:off x="2990923" y="2962460"/>
            <a:ext cx="692601" cy="79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9A0278AD-2959-4F17-9756-6F4A3DAF56C3}"/>
              </a:ext>
            </a:extLst>
          </p:cNvPr>
          <p:cNvSpPr txBox="1"/>
          <p:nvPr/>
        </p:nvSpPr>
        <p:spPr>
          <a:xfrm>
            <a:off x="1325300" y="4081299"/>
            <a:ext cx="2424141" cy="369332"/>
          </a:xfrm>
          <a:prstGeom prst="rect">
            <a:avLst/>
          </a:prstGeom>
          <a:noFill/>
        </p:spPr>
        <p:txBody>
          <a:bodyPr wrap="square" rtlCol="0">
            <a:spAutoFit/>
          </a:bodyPr>
          <a:lstStyle/>
          <a:p>
            <a:r>
              <a:rPr lang="en-US" b="1" dirty="0">
                <a:latin typeface="Ink Free" panose="03080402000500000000" pitchFamily="66" charset="0"/>
              </a:rPr>
              <a:t>Serotonin Receptor</a:t>
            </a:r>
          </a:p>
        </p:txBody>
      </p:sp>
      <p:cxnSp>
        <p:nvCxnSpPr>
          <p:cNvPr id="96" name="Straight Connector 95">
            <a:extLst>
              <a:ext uri="{FF2B5EF4-FFF2-40B4-BE49-F238E27FC236}">
                <a16:creationId xmlns:a16="http://schemas.microsoft.com/office/drawing/2014/main" id="{173B0B21-9ABD-44BA-8743-803A458FC4F4}"/>
              </a:ext>
            </a:extLst>
          </p:cNvPr>
          <p:cNvCxnSpPr>
            <a:cxnSpLocks/>
          </p:cNvCxnSpPr>
          <p:nvPr/>
        </p:nvCxnSpPr>
        <p:spPr>
          <a:xfrm flipV="1">
            <a:off x="3321924" y="4248999"/>
            <a:ext cx="920198" cy="28247"/>
          </a:xfrm>
          <a:prstGeom prst="line">
            <a:avLst/>
          </a:prstGeom>
          <a:ln w="38100"/>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836E57DB-1518-4F7C-B3C5-4768222B41FC}"/>
              </a:ext>
            </a:extLst>
          </p:cNvPr>
          <p:cNvSpPr/>
          <p:nvPr/>
        </p:nvSpPr>
        <p:spPr>
          <a:xfrm>
            <a:off x="4277553" y="36064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0C6B0A-BA26-4A8E-A2F9-14E55E889E7F}"/>
              </a:ext>
            </a:extLst>
          </p:cNvPr>
          <p:cNvSpPr/>
          <p:nvPr/>
        </p:nvSpPr>
        <p:spPr>
          <a:xfrm>
            <a:off x="4311003" y="386939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125A002-6B48-412A-9391-6B498A527361}"/>
              </a:ext>
            </a:extLst>
          </p:cNvPr>
          <p:cNvSpPr/>
          <p:nvPr/>
        </p:nvSpPr>
        <p:spPr>
          <a:xfrm>
            <a:off x="4676803" y="32359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DC28C24-0AF8-44FE-8155-29D61A64533E}"/>
              </a:ext>
            </a:extLst>
          </p:cNvPr>
          <p:cNvSpPr/>
          <p:nvPr/>
        </p:nvSpPr>
        <p:spPr>
          <a:xfrm>
            <a:off x="4698096" y="34583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A3AEB66-D1C3-4033-8501-A8019510F940}"/>
              </a:ext>
            </a:extLst>
          </p:cNvPr>
          <p:cNvSpPr/>
          <p:nvPr/>
        </p:nvSpPr>
        <p:spPr>
          <a:xfrm>
            <a:off x="4751354" y="367410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EC23398-F095-4B72-A588-21E136AC8994}"/>
              </a:ext>
            </a:extLst>
          </p:cNvPr>
          <p:cNvSpPr/>
          <p:nvPr/>
        </p:nvSpPr>
        <p:spPr>
          <a:xfrm>
            <a:off x="4865553" y="302369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A32D114-B669-4CE9-95EB-E90060FCABB6}"/>
              </a:ext>
            </a:extLst>
          </p:cNvPr>
          <p:cNvSpPr/>
          <p:nvPr/>
        </p:nvSpPr>
        <p:spPr>
          <a:xfrm>
            <a:off x="4848009" y="32105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9E0398E-161C-4502-985E-33E8EB4B8AB3}"/>
              </a:ext>
            </a:extLst>
          </p:cNvPr>
          <p:cNvSpPr/>
          <p:nvPr/>
        </p:nvSpPr>
        <p:spPr>
          <a:xfrm>
            <a:off x="4903571" y="34207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24CAA94-80B1-4C02-AA6F-DE96DBC1C6C6}"/>
              </a:ext>
            </a:extLst>
          </p:cNvPr>
          <p:cNvSpPr/>
          <p:nvPr/>
        </p:nvSpPr>
        <p:spPr>
          <a:xfrm>
            <a:off x="5100852" y="311693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6090172-927E-4425-9D2B-90B892532706}"/>
              </a:ext>
            </a:extLst>
          </p:cNvPr>
          <p:cNvSpPr/>
          <p:nvPr/>
        </p:nvSpPr>
        <p:spPr>
          <a:xfrm>
            <a:off x="5088151" y="33409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288254B-E797-4566-87C8-AEE0A2930124}"/>
              </a:ext>
            </a:extLst>
          </p:cNvPr>
          <p:cNvSpPr/>
          <p:nvPr/>
        </p:nvSpPr>
        <p:spPr>
          <a:xfrm>
            <a:off x="4996212" y="36791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F40415F-166F-4C15-928E-41515EC6C2B0}"/>
              </a:ext>
            </a:extLst>
          </p:cNvPr>
          <p:cNvSpPr/>
          <p:nvPr/>
        </p:nvSpPr>
        <p:spPr>
          <a:xfrm>
            <a:off x="4857871" y="4059112"/>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C27CBBB0-C164-45D5-A17B-F2E391929741}"/>
              </a:ext>
            </a:extLst>
          </p:cNvPr>
          <p:cNvSpPr/>
          <p:nvPr/>
        </p:nvSpPr>
        <p:spPr>
          <a:xfrm>
            <a:off x="5023691" y="38961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6A54AE7-CEF7-4AA9-AC8F-E10676FA0BCC}"/>
              </a:ext>
            </a:extLst>
          </p:cNvPr>
          <p:cNvSpPr/>
          <p:nvPr/>
        </p:nvSpPr>
        <p:spPr>
          <a:xfrm>
            <a:off x="5190946" y="371561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2F26A78-9E05-4DE7-950D-B17D06A327AD}"/>
              </a:ext>
            </a:extLst>
          </p:cNvPr>
          <p:cNvSpPr/>
          <p:nvPr/>
        </p:nvSpPr>
        <p:spPr>
          <a:xfrm>
            <a:off x="5271545" y="34640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229941C-3638-429D-9E4E-4D574C8DD4FD}"/>
              </a:ext>
            </a:extLst>
          </p:cNvPr>
          <p:cNvSpPr/>
          <p:nvPr/>
        </p:nvSpPr>
        <p:spPr>
          <a:xfrm>
            <a:off x="5732285" y="38952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FAFC5219-086A-4C7A-B6C4-3BDC7582FB04}"/>
              </a:ext>
            </a:extLst>
          </p:cNvPr>
          <p:cNvSpPr txBox="1"/>
          <p:nvPr/>
        </p:nvSpPr>
        <p:spPr>
          <a:xfrm>
            <a:off x="1112580" y="2605184"/>
            <a:ext cx="2367459" cy="646331"/>
          </a:xfrm>
          <a:prstGeom prst="rect">
            <a:avLst/>
          </a:prstGeom>
          <a:noFill/>
        </p:spPr>
        <p:txBody>
          <a:bodyPr wrap="square" rtlCol="0">
            <a:spAutoFit/>
          </a:bodyPr>
          <a:lstStyle/>
          <a:p>
            <a:r>
              <a:rPr lang="en-US" b="1" dirty="0">
                <a:latin typeface="Ink Free" panose="03080402000500000000" pitchFamily="66" charset="0"/>
              </a:rPr>
              <a:t>Serotonin </a:t>
            </a:r>
          </a:p>
          <a:p>
            <a:r>
              <a:rPr lang="en-US" b="1" dirty="0">
                <a:latin typeface="Ink Free" panose="03080402000500000000" pitchFamily="66" charset="0"/>
              </a:rPr>
              <a:t>Reuptake Channel</a:t>
            </a:r>
          </a:p>
        </p:txBody>
      </p:sp>
      <p:sp>
        <p:nvSpPr>
          <p:cNvPr id="85" name="Rectangle: Rounded Corners 84">
            <a:extLst>
              <a:ext uri="{FF2B5EF4-FFF2-40B4-BE49-F238E27FC236}">
                <a16:creationId xmlns:a16="http://schemas.microsoft.com/office/drawing/2014/main" id="{09171CCA-F029-47DA-B7A6-E48C62EADB8C}"/>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4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94"/>
                                        </p:tgtEl>
                                      </p:cBhvr>
                                    </p:animEffect>
                                    <p:set>
                                      <p:cBhvr>
                                        <p:cTn id="37" dur="1" fill="hold">
                                          <p:stCondLst>
                                            <p:cond delay="499"/>
                                          </p:stCondLst>
                                        </p:cTn>
                                        <p:tgtEl>
                                          <p:spTgt spid="9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95"/>
                                        </p:tgtEl>
                                      </p:cBhvr>
                                    </p:animEffect>
                                    <p:set>
                                      <p:cBhvr>
                                        <p:cTn id="40" dur="1" fill="hold">
                                          <p:stCondLst>
                                            <p:cond delay="499"/>
                                          </p:stCondLst>
                                        </p:cTn>
                                        <p:tgtEl>
                                          <p:spTgt spid="9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6"/>
                                        </p:tgtEl>
                                      </p:cBhvr>
                                    </p:animEffect>
                                    <p:set>
                                      <p:cBhvr>
                                        <p:cTn id="43" dur="1" fill="hold">
                                          <p:stCondLst>
                                            <p:cond delay="499"/>
                                          </p:stCondLst>
                                        </p:cTn>
                                        <p:tgtEl>
                                          <p:spTgt spid="9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4"/>
                                        </p:tgtEl>
                                      </p:cBhvr>
                                    </p:animEffect>
                                    <p:set>
                                      <p:cBhvr>
                                        <p:cTn id="46" dur="1" fill="hold">
                                          <p:stCondLst>
                                            <p:cond delay="499"/>
                                          </p:stCondLst>
                                        </p:cTn>
                                        <p:tgtEl>
                                          <p:spTgt spid="84"/>
                                        </p:tgtEl>
                                        <p:attrNameLst>
                                          <p:attrName>style.visibility</p:attrName>
                                        </p:attrNameLst>
                                      </p:cBhvr>
                                      <p:to>
                                        <p:strVal val="hidden"/>
                                      </p:to>
                                    </p:set>
                                  </p:childTnLst>
                                </p:cTn>
                              </p:par>
                            </p:childTnLst>
                          </p:cTn>
                        </p:par>
                        <p:par>
                          <p:cTn id="47" fill="hold">
                            <p:stCondLst>
                              <p:cond delay="500"/>
                            </p:stCondLst>
                            <p:childTnLst>
                              <p:par>
                                <p:cTn id="48"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9" dur="1000" fill="hold"/>
                                        <p:tgtEl>
                                          <p:spTgt spid="51"/>
                                        </p:tgtEl>
                                        <p:attrNameLst>
                                          <p:attrName>ppt_x</p:attrName>
                                          <p:attrName>ppt_y</p:attrName>
                                        </p:attrNameLst>
                                      </p:cBhvr>
                                      <p:rCtr x="-3190" y="12153"/>
                                    </p:animMotion>
                                  </p:childTnLst>
                                </p:cTn>
                              </p:par>
                              <p:par>
                                <p:cTn id="50"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51" dur="1000" fill="hold"/>
                                        <p:tgtEl>
                                          <p:spTgt spid="55"/>
                                        </p:tgtEl>
                                        <p:attrNameLst>
                                          <p:attrName>ppt_x</p:attrName>
                                          <p:attrName>ppt_y</p:attrName>
                                        </p:attrNameLst>
                                      </p:cBhvr>
                                      <p:rCtr x="-6237" y="11667"/>
                                    </p:animMotion>
                                  </p:childTnLst>
                                </p:cTn>
                              </p:par>
                              <p:par>
                                <p:cTn id="52"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53" dur="1000" fill="hold"/>
                                        <p:tgtEl>
                                          <p:spTgt spid="60"/>
                                        </p:tgtEl>
                                        <p:attrNameLst>
                                          <p:attrName>ppt_x</p:attrName>
                                          <p:attrName>ppt_y</p:attrName>
                                        </p:attrNameLst>
                                      </p:cBhvr>
                                      <p:rCtr x="-8359" y="11921"/>
                                    </p:animMotion>
                                  </p:childTnLst>
                                </p:cTn>
                              </p:par>
                              <p:par>
                                <p:cTn id="54"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55" dur="1000" fill="hold"/>
                                        <p:tgtEl>
                                          <p:spTgt spid="57"/>
                                        </p:tgtEl>
                                        <p:attrNameLst>
                                          <p:attrName>ppt_x</p:attrName>
                                          <p:attrName>ppt_y</p:attrName>
                                        </p:attrNameLst>
                                      </p:cBhvr>
                                      <p:rCtr x="-7370" y="13611"/>
                                    </p:animMotion>
                                  </p:childTnLst>
                                </p:cTn>
                              </p:par>
                              <p:par>
                                <p:cTn id="56"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7" dur="1000" fill="hold"/>
                                        <p:tgtEl>
                                          <p:spTgt spid="49"/>
                                        </p:tgtEl>
                                        <p:attrNameLst>
                                          <p:attrName>ppt_x</p:attrName>
                                          <p:attrName>ppt_y</p:attrName>
                                        </p:attrNameLst>
                                      </p:cBhvr>
                                      <p:rCtr x="-9388" y="10995"/>
                                    </p:animMotion>
                                  </p:childTnLst>
                                </p:cTn>
                              </p:par>
                              <p:par>
                                <p:cTn id="58"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9" dur="1000" fill="hold"/>
                                        <p:tgtEl>
                                          <p:spTgt spid="58"/>
                                        </p:tgtEl>
                                        <p:attrNameLst>
                                          <p:attrName>ppt_x</p:attrName>
                                          <p:attrName>ppt_y</p:attrName>
                                        </p:attrNameLst>
                                      </p:cBhvr>
                                      <p:rCtr x="-5586" y="7593"/>
                                    </p:animMotion>
                                  </p:childTnLst>
                                </p:cTn>
                              </p:par>
                              <p:par>
                                <p:cTn id="60"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61" dur="1000" fill="hold"/>
                                        <p:tgtEl>
                                          <p:spTgt spid="59"/>
                                        </p:tgtEl>
                                        <p:attrNameLst>
                                          <p:attrName>ppt_x</p:attrName>
                                          <p:attrName>ppt_y</p:attrName>
                                        </p:attrNameLst>
                                      </p:cBhvr>
                                      <p:rCtr x="-4284" y="10023"/>
                                    </p:animMotion>
                                  </p:childTnLst>
                                </p:cTn>
                              </p:par>
                              <p:par>
                                <p:cTn id="62"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63" dur="1000" fill="hold"/>
                                        <p:tgtEl>
                                          <p:spTgt spid="53"/>
                                        </p:tgtEl>
                                        <p:attrNameLst>
                                          <p:attrName>ppt_x</p:attrName>
                                          <p:attrName>ppt_y</p:attrName>
                                        </p:attrNameLst>
                                      </p:cBhvr>
                                      <p:rCtr x="-5586" y="10162"/>
                                    </p:animMotion>
                                  </p:childTnLst>
                                </p:cTn>
                              </p:par>
                              <p:par>
                                <p:cTn id="64"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65" dur="1000" fill="hold"/>
                                        <p:tgtEl>
                                          <p:spTgt spid="56"/>
                                        </p:tgtEl>
                                        <p:attrNameLst>
                                          <p:attrName>ppt_x</p:attrName>
                                          <p:attrName>ppt_y</p:attrName>
                                        </p:attrNameLst>
                                      </p:cBhvr>
                                      <p:rCtr x="-5404" y="8194"/>
                                    </p:animMotion>
                                  </p:childTnLst>
                                </p:cTn>
                              </p:par>
                            </p:childTnLst>
                          </p:cTn>
                        </p:par>
                        <p:par>
                          <p:cTn id="66" fill="hold">
                            <p:stCondLst>
                              <p:cond delay="1500"/>
                            </p:stCondLst>
                            <p:childTnLst>
                              <p:par>
                                <p:cTn id="67" presetID="42" presetClass="path" presetSubtype="0" accel="50000" decel="50000" fill="hold" nodeType="afterEffect">
                                  <p:stCondLst>
                                    <p:cond delay="0"/>
                                  </p:stCondLst>
                                  <p:childTnLst>
                                    <p:animMotion origin="layout" path="M -0.00052 1.85185E-6 L -0.04935 0.08379 " pathEditMode="relative" rAng="0" ptsTypes="AA">
                                      <p:cBhvr>
                                        <p:cTn id="68" dur="1000" fill="hold"/>
                                        <p:tgtEl>
                                          <p:spTgt spid="52"/>
                                        </p:tgtEl>
                                        <p:attrNameLst>
                                          <p:attrName>ppt_x</p:attrName>
                                          <p:attrName>ppt_y</p:attrName>
                                        </p:attrNameLst>
                                      </p:cBhvr>
                                      <p:rCtr x="-2448" y="4190"/>
                                    </p:animMotion>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3000"/>
                            </p:stCondLst>
                            <p:childTnLst>
                              <p:par>
                                <p:cTn id="74" presetID="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childTnLst>
                                </p:cTn>
                              </p:par>
                              <p:par>
                                <p:cTn id="110" presetID="10" presetClass="exit" presetSubtype="0" fill="hold" nodeType="withEffect">
                                  <p:stCondLst>
                                    <p:cond delay="0"/>
                                  </p:stCondLst>
                                  <p:childTnLst>
                                    <p:animEffect transition="out" filter="fade">
                                      <p:cBhvr>
                                        <p:cTn id="111" dur="500"/>
                                        <p:tgtEl>
                                          <p:spTgt spid="52"/>
                                        </p:tgtEl>
                                      </p:cBhvr>
                                    </p:animEffect>
                                    <p:set>
                                      <p:cBhvr>
                                        <p:cTn id="112" dur="1" fill="hold">
                                          <p:stCondLst>
                                            <p:cond delay="499"/>
                                          </p:stCondLst>
                                        </p:cTn>
                                        <p:tgtEl>
                                          <p:spTgt spid="52"/>
                                        </p:tgtEl>
                                        <p:attrNameLst>
                                          <p:attrName>style.visibility</p:attrName>
                                        </p:attrNameLst>
                                      </p:cBhvr>
                                      <p:to>
                                        <p:strVal val="hidden"/>
                                      </p:to>
                                    </p:set>
                                  </p:childTnLst>
                                </p:cTn>
                              </p:par>
                            </p:childTnLst>
                          </p:cTn>
                        </p:par>
                        <p:par>
                          <p:cTn id="113" fill="hold">
                            <p:stCondLst>
                              <p:cond delay="3500"/>
                            </p:stCondLst>
                            <p:childTnLst>
                              <p:par>
                                <p:cTn id="114" presetID="42" presetClass="path" presetSubtype="0" accel="50000" decel="50000" fill="hold" grpId="1" nodeType="afterEffect">
                                  <p:stCondLst>
                                    <p:cond delay="0"/>
                                  </p:stCondLst>
                                  <p:childTnLst>
                                    <p:animMotion origin="layout" path="M -1.45833E-6 -3.7037E-6 L 0.02643 0.15926 " pathEditMode="relative" rAng="0" ptsTypes="AA">
                                      <p:cBhvr>
                                        <p:cTn id="115" dur="1000" fill="hold"/>
                                        <p:tgtEl>
                                          <p:spTgt spid="46"/>
                                        </p:tgtEl>
                                        <p:attrNameLst>
                                          <p:attrName>ppt_x</p:attrName>
                                          <p:attrName>ppt_y</p:attrName>
                                        </p:attrNameLst>
                                      </p:cBhvr>
                                      <p:rCtr x="1315" y="7963"/>
                                    </p:animMotion>
                                  </p:childTnLst>
                                </p:cTn>
                              </p:par>
                              <p:par>
                                <p:cTn id="116" presetID="42" presetClass="path" presetSubtype="0" accel="50000" decel="50000" fill="hold" grpId="1" nodeType="withEffect">
                                  <p:stCondLst>
                                    <p:cond delay="0"/>
                                  </p:stCondLst>
                                  <p:childTnLst>
                                    <p:animMotion origin="layout" path="M 2.29167E-6 2.22222E-6 L -0.03021 0.14467 " pathEditMode="relative" rAng="0" ptsTypes="AA">
                                      <p:cBhvr>
                                        <p:cTn id="117" dur="1000" fill="hold"/>
                                        <p:tgtEl>
                                          <p:spTgt spid="45"/>
                                        </p:tgtEl>
                                        <p:attrNameLst>
                                          <p:attrName>ppt_x</p:attrName>
                                          <p:attrName>ppt_y</p:attrName>
                                        </p:attrNameLst>
                                      </p:cBhvr>
                                      <p:rCtr x="-1510" y="7222"/>
                                    </p:animMotion>
                                  </p:childTnLst>
                                </p:cTn>
                              </p:par>
                              <p:par>
                                <p:cTn id="118" presetID="42" presetClass="path" presetSubtype="0" accel="50000" decel="50000" fill="hold" grpId="1" nodeType="withEffect">
                                  <p:stCondLst>
                                    <p:cond delay="0"/>
                                  </p:stCondLst>
                                  <p:childTnLst>
                                    <p:animMotion origin="layout" path="M 4.16667E-7 -4.07407E-6 L -0.00378 0.26829 " pathEditMode="relative" rAng="0" ptsTypes="AA">
                                      <p:cBhvr>
                                        <p:cTn id="119" dur="1000" fill="hold"/>
                                        <p:tgtEl>
                                          <p:spTgt spid="37"/>
                                        </p:tgtEl>
                                        <p:attrNameLst>
                                          <p:attrName>ppt_x</p:attrName>
                                          <p:attrName>ppt_y</p:attrName>
                                        </p:attrNameLst>
                                      </p:cBhvr>
                                      <p:rCtr x="-195" y="13403"/>
                                    </p:animMotion>
                                  </p:childTnLst>
                                </p:cTn>
                              </p:par>
                              <p:par>
                                <p:cTn id="120" presetID="42" presetClass="path" presetSubtype="0" accel="50000" decel="50000" fill="hold" grpId="1" nodeType="withEffect">
                                  <p:stCondLst>
                                    <p:cond delay="0"/>
                                  </p:stCondLst>
                                  <p:childTnLst>
                                    <p:animMotion origin="layout" path="M 4.16667E-7 -4.81481E-6 L -0.0612 0.25672 " pathEditMode="relative" rAng="0" ptsTypes="AA">
                                      <p:cBhvr>
                                        <p:cTn id="121" dur="1000" fill="hold"/>
                                        <p:tgtEl>
                                          <p:spTgt spid="33"/>
                                        </p:tgtEl>
                                        <p:attrNameLst>
                                          <p:attrName>ppt_x</p:attrName>
                                          <p:attrName>ppt_y</p:attrName>
                                        </p:attrNameLst>
                                      </p:cBhvr>
                                      <p:rCtr x="-3060" y="12824"/>
                                    </p:animMotion>
                                  </p:childTnLst>
                                </p:cTn>
                              </p:par>
                              <p:par>
                                <p:cTn id="122" presetID="42" presetClass="path" presetSubtype="0" accel="50000" decel="50000" fill="hold" grpId="1" nodeType="withEffect">
                                  <p:stCondLst>
                                    <p:cond delay="0"/>
                                  </p:stCondLst>
                                  <p:childTnLst>
                                    <p:animMotion origin="layout" path="M -1.45833E-6 2.96296E-6 L -0.07135 0.2331 " pathEditMode="relative" rAng="0" ptsTypes="AA">
                                      <p:cBhvr>
                                        <p:cTn id="123" dur="1000" fill="hold"/>
                                        <p:tgtEl>
                                          <p:spTgt spid="44"/>
                                        </p:tgtEl>
                                        <p:attrNameLst>
                                          <p:attrName>ppt_x</p:attrName>
                                          <p:attrName>ppt_y</p:attrName>
                                        </p:attrNameLst>
                                      </p:cBhvr>
                                      <p:rCtr x="-3568" y="11644"/>
                                    </p:animMotion>
                                  </p:childTnLst>
                                </p:cTn>
                              </p:par>
                              <p:par>
                                <p:cTn id="124" presetID="42" presetClass="path" presetSubtype="0" accel="50000" decel="50000" fill="hold" grpId="1" nodeType="withEffect">
                                  <p:stCondLst>
                                    <p:cond delay="0"/>
                                  </p:stCondLst>
                                  <p:childTnLst>
                                    <p:animMotion origin="layout" path="M 4.58333E-6 3.7037E-7 L 0.03125 0.14398 " pathEditMode="relative" rAng="0" ptsTypes="AA">
                                      <p:cBhvr>
                                        <p:cTn id="125" dur="1000" fill="hold"/>
                                        <p:tgtEl>
                                          <p:spTgt spid="42"/>
                                        </p:tgtEl>
                                        <p:attrNameLst>
                                          <p:attrName>ppt_x</p:attrName>
                                          <p:attrName>ppt_y</p:attrName>
                                        </p:attrNameLst>
                                      </p:cBhvr>
                                      <p:rCtr x="1563" y="7199"/>
                                    </p:animMotion>
                                  </p:childTnLst>
                                </p:cTn>
                              </p:par>
                              <p:par>
                                <p:cTn id="126" presetID="42" presetClass="path" presetSubtype="0" accel="50000" decel="50000" fill="hold" grpId="1" nodeType="withEffect">
                                  <p:stCondLst>
                                    <p:cond delay="0"/>
                                  </p:stCondLst>
                                  <p:childTnLst>
                                    <p:animMotion origin="layout" path="M 1.45833E-6 -1.85185E-6 L 0.0168 0.26667 " pathEditMode="relative" rAng="0" ptsTypes="AA">
                                      <p:cBhvr>
                                        <p:cTn id="127" dur="1000" fill="hold"/>
                                        <p:tgtEl>
                                          <p:spTgt spid="35"/>
                                        </p:tgtEl>
                                        <p:attrNameLst>
                                          <p:attrName>ppt_x</p:attrName>
                                          <p:attrName>ppt_y</p:attrName>
                                        </p:attrNameLst>
                                      </p:cBhvr>
                                      <p:rCtr x="833" y="13333"/>
                                    </p:animMotion>
                                  </p:childTnLst>
                                </p:cTn>
                              </p:par>
                              <p:par>
                                <p:cTn id="128" presetID="42" presetClass="path" presetSubtype="0" accel="50000" decel="50000" fill="hold" grpId="1" nodeType="withEffect">
                                  <p:stCondLst>
                                    <p:cond delay="0"/>
                                  </p:stCondLst>
                                  <p:childTnLst>
                                    <p:animMotion origin="layout" path="M 6.25E-7 2.59259E-6 L 0.09297 0.26736 " pathEditMode="relative" rAng="0" ptsTypes="AA">
                                      <p:cBhvr>
                                        <p:cTn id="129" dur="1000" fill="hold"/>
                                        <p:tgtEl>
                                          <p:spTgt spid="41"/>
                                        </p:tgtEl>
                                        <p:attrNameLst>
                                          <p:attrName>ppt_x</p:attrName>
                                          <p:attrName>ppt_y</p:attrName>
                                        </p:attrNameLst>
                                      </p:cBhvr>
                                      <p:rCtr x="4648" y="13356"/>
                                    </p:animMotion>
                                  </p:childTnLst>
                                </p:cTn>
                              </p:par>
                              <p:par>
                                <p:cTn id="130" presetID="42" presetClass="path" presetSubtype="0" accel="50000" decel="50000" fill="hold" grpId="1" nodeType="withEffect">
                                  <p:stCondLst>
                                    <p:cond delay="0"/>
                                  </p:stCondLst>
                                  <p:childTnLst>
                                    <p:animMotion origin="layout" path="M 3.75E-6 -3.7037E-7 L -0.01029 0.21736 " pathEditMode="relative" rAng="0" ptsTypes="AA">
                                      <p:cBhvr>
                                        <p:cTn id="131" dur="1000" fill="hold"/>
                                        <p:tgtEl>
                                          <p:spTgt spid="32"/>
                                        </p:tgtEl>
                                        <p:attrNameLst>
                                          <p:attrName>ppt_x</p:attrName>
                                          <p:attrName>ppt_y</p:attrName>
                                        </p:attrNameLst>
                                      </p:cBhvr>
                                      <p:rCtr x="-521" y="10856"/>
                                    </p:animMotion>
                                  </p:childTnLst>
                                </p:cTn>
                              </p:par>
                              <p:par>
                                <p:cTn id="132" presetID="42" presetClass="path" presetSubtype="0" accel="50000" decel="50000" fill="hold" grpId="1" nodeType="withEffect">
                                  <p:stCondLst>
                                    <p:cond delay="0"/>
                                  </p:stCondLst>
                                  <p:childTnLst>
                                    <p:animMotion origin="layout" path="M -4.16667E-7 -7.40741E-7 L 0.04193 0.2588 " pathEditMode="relative" rAng="0" ptsTypes="AA">
                                      <p:cBhvr>
                                        <p:cTn id="133" dur="1000" fill="hold"/>
                                        <p:tgtEl>
                                          <p:spTgt spid="34"/>
                                        </p:tgtEl>
                                        <p:attrNameLst>
                                          <p:attrName>ppt_x</p:attrName>
                                          <p:attrName>ppt_y</p:attrName>
                                        </p:attrNameLst>
                                      </p:cBhvr>
                                      <p:rCtr x="2096" y="12940"/>
                                    </p:animMotion>
                                  </p:childTnLst>
                                </p:cTn>
                              </p:par>
                              <p:par>
                                <p:cTn id="134" presetID="42" presetClass="path" presetSubtype="0" accel="50000" decel="50000" fill="hold" grpId="1" nodeType="withEffect">
                                  <p:stCondLst>
                                    <p:cond delay="0"/>
                                  </p:stCondLst>
                                  <p:childTnLst>
                                    <p:animMotion origin="layout" path="M 5E-6 -4.81481E-6 L 0.01667 0.25371 " pathEditMode="relative" rAng="0" ptsTypes="AA">
                                      <p:cBhvr>
                                        <p:cTn id="135" dur="1000" fill="hold"/>
                                        <p:tgtEl>
                                          <p:spTgt spid="47"/>
                                        </p:tgtEl>
                                        <p:attrNameLst>
                                          <p:attrName>ppt_x</p:attrName>
                                          <p:attrName>ppt_y</p:attrName>
                                        </p:attrNameLst>
                                      </p:cBhvr>
                                      <p:rCtr x="833" y="12685"/>
                                    </p:animMotion>
                                  </p:childTnLst>
                                </p:cTn>
                              </p:par>
                              <p:par>
                                <p:cTn id="136" presetID="42" presetClass="path" presetSubtype="0" accel="50000" decel="50000" fill="hold" grpId="1" nodeType="withEffect">
                                  <p:stCondLst>
                                    <p:cond delay="0"/>
                                  </p:stCondLst>
                                  <p:childTnLst>
                                    <p:animMotion origin="layout" path="M 4.16667E-7 -1.48148E-6 L -0.00456 0.18102 " pathEditMode="relative" rAng="0" ptsTypes="AA">
                                      <p:cBhvr>
                                        <p:cTn id="137" dur="1000" fill="hold"/>
                                        <p:tgtEl>
                                          <p:spTgt spid="38"/>
                                        </p:tgtEl>
                                        <p:attrNameLst>
                                          <p:attrName>ppt_x</p:attrName>
                                          <p:attrName>ppt_y</p:attrName>
                                        </p:attrNameLst>
                                      </p:cBhvr>
                                      <p:rCtr x="-234" y="9051"/>
                                    </p:animMotion>
                                  </p:childTnLst>
                                </p:cTn>
                              </p:par>
                              <p:par>
                                <p:cTn id="138" presetID="42" presetClass="path" presetSubtype="0" accel="50000" decel="50000" fill="hold" grpId="1" nodeType="withEffect">
                                  <p:stCondLst>
                                    <p:cond delay="0"/>
                                  </p:stCondLst>
                                  <p:childTnLst>
                                    <p:animMotion origin="layout" path="M 1.04167E-6 -1.85185E-6 L -0.05391 0.33658 " pathEditMode="relative" rAng="0" ptsTypes="AA">
                                      <p:cBhvr>
                                        <p:cTn id="139" dur="1000" fill="hold"/>
                                        <p:tgtEl>
                                          <p:spTgt spid="43"/>
                                        </p:tgtEl>
                                        <p:attrNameLst>
                                          <p:attrName>ppt_x</p:attrName>
                                          <p:attrName>ppt_y</p:attrName>
                                        </p:attrNameLst>
                                      </p:cBhvr>
                                      <p:rCtr x="-2695" y="16829"/>
                                    </p:animMotion>
                                  </p:childTnLst>
                                </p:cTn>
                              </p:par>
                              <p:par>
                                <p:cTn id="140" presetID="42" presetClass="path" presetSubtype="0" accel="50000" decel="50000" fill="hold" grpId="1" nodeType="withEffect">
                                  <p:stCondLst>
                                    <p:cond delay="0"/>
                                  </p:stCondLst>
                                  <p:childTnLst>
                                    <p:animMotion origin="layout" path="M 4.58333E-6 3.7037E-6 L -0.00977 0.26458 " pathEditMode="relative" rAng="0" ptsTypes="AA">
                                      <p:cBhvr>
                                        <p:cTn id="141" dur="1000" fill="hold"/>
                                        <p:tgtEl>
                                          <p:spTgt spid="39"/>
                                        </p:tgtEl>
                                        <p:attrNameLst>
                                          <p:attrName>ppt_x</p:attrName>
                                          <p:attrName>ppt_y</p:attrName>
                                        </p:attrNameLst>
                                      </p:cBhvr>
                                      <p:rCtr x="-495" y="13218"/>
                                    </p:animMotion>
                                  </p:childTnLst>
                                </p:cTn>
                              </p:par>
                              <p:par>
                                <p:cTn id="142" presetID="42" presetClass="path" presetSubtype="0" accel="50000" decel="50000" fill="hold" grpId="1" nodeType="withEffect">
                                  <p:stCondLst>
                                    <p:cond delay="0"/>
                                  </p:stCondLst>
                                  <p:childTnLst>
                                    <p:animMotion origin="layout" path="M 4.16667E-7 -3.7037E-7 L 0.04271 0.24097 " pathEditMode="relative" rAng="0" ptsTypes="AA">
                                      <p:cBhvr>
                                        <p:cTn id="143" dur="1000" fill="hold"/>
                                        <p:tgtEl>
                                          <p:spTgt spid="31"/>
                                        </p:tgtEl>
                                        <p:attrNameLst>
                                          <p:attrName>ppt_x</p:attrName>
                                          <p:attrName>ppt_y</p:attrName>
                                        </p:attrNameLst>
                                      </p:cBhvr>
                                      <p:rCtr x="2135" y="12037"/>
                                    </p:animMotion>
                                  </p:childTnLst>
                                </p:cTn>
                              </p:par>
                              <p:par>
                                <p:cTn id="144" presetID="42" presetClass="path" presetSubtype="0" accel="50000" decel="50000" fill="hold" grpId="1" nodeType="withEffect">
                                  <p:stCondLst>
                                    <p:cond delay="0"/>
                                  </p:stCondLst>
                                  <p:childTnLst>
                                    <p:animMotion origin="layout" path="M -1.875E-6 4.81481E-6 L -0.01836 0.25115 " pathEditMode="relative" rAng="0" ptsTypes="AA">
                                      <p:cBhvr>
                                        <p:cTn id="145" dur="1000" fill="hold"/>
                                        <p:tgtEl>
                                          <p:spTgt spid="36"/>
                                        </p:tgtEl>
                                        <p:attrNameLst>
                                          <p:attrName>ppt_x</p:attrName>
                                          <p:attrName>ppt_y</p:attrName>
                                        </p:attrNameLst>
                                      </p:cBhvr>
                                      <p:rCtr x="-924" y="12546"/>
                                    </p:animMotion>
                                  </p:childTnLst>
                                </p:cTn>
                              </p:par>
                              <p:par>
                                <p:cTn id="146" presetID="42" presetClass="path" presetSubtype="0" accel="50000" decel="50000" fill="hold" grpId="1" nodeType="withEffect">
                                  <p:stCondLst>
                                    <p:cond delay="0"/>
                                  </p:stCondLst>
                                  <p:childTnLst>
                                    <p:animMotion origin="layout" path="M -3.54167E-6 2.59259E-6 L -0.0056 0.13379 " pathEditMode="relative" rAng="0" ptsTypes="AA">
                                      <p:cBhvr>
                                        <p:cTn id="147" dur="1000" fill="hold"/>
                                        <p:tgtEl>
                                          <p:spTgt spid="40"/>
                                        </p:tgtEl>
                                        <p:attrNameLst>
                                          <p:attrName>ppt_x</p:attrName>
                                          <p:attrName>ppt_y</p:attrName>
                                        </p:attrNameLst>
                                      </p:cBhvr>
                                      <p:rCtr x="-286" y="6690"/>
                                    </p:animMotion>
                                  </p:childTnLst>
                                </p:cTn>
                              </p:par>
                            </p:childTnLst>
                          </p:cTn>
                        </p:par>
                        <p:par>
                          <p:cTn id="148" fill="hold">
                            <p:stCondLst>
                              <p:cond delay="4500"/>
                            </p:stCondLst>
                            <p:childTnLst>
                              <p:par>
                                <p:cTn id="149" presetID="26" presetClass="emph" presetSubtype="0" repeatCount="2000" fill="hold" grpId="2" nodeType="afterEffect">
                                  <p:stCondLst>
                                    <p:cond delay="0"/>
                                  </p:stCondLst>
                                  <p:childTnLst>
                                    <p:animEffect transition="out" filter="fade">
                                      <p:cBhvr>
                                        <p:cTn id="150" dur="1000" tmFilter="0, 0; .2, .5; .8, .5; 1, 0"/>
                                        <p:tgtEl>
                                          <p:spTgt spid="43"/>
                                        </p:tgtEl>
                                      </p:cBhvr>
                                    </p:animEffect>
                                    <p:animScale>
                                      <p:cBhvr>
                                        <p:cTn id="151" dur="500" autoRev="1" fill="hold"/>
                                        <p:tgtEl>
                                          <p:spTgt spid="43"/>
                                        </p:tgtEl>
                                      </p:cBhvr>
                                      <p:by x="105000" y="105000"/>
                                    </p:animScale>
                                  </p:childTnLst>
                                </p:cTn>
                              </p:par>
                              <p:par>
                                <p:cTn id="152" presetID="26" presetClass="emph" presetSubtype="0" repeatCount="2000" fill="hold" grpId="0" nodeType="withEffect">
                                  <p:stCondLst>
                                    <p:cond delay="0"/>
                                  </p:stCondLst>
                                  <p:childTnLst>
                                    <p:animEffect transition="out" filter="fade">
                                      <p:cBhvr>
                                        <p:cTn id="153" dur="1000" tmFilter="0, 0; .2, .5; .8, .5; 1, 0"/>
                                        <p:tgtEl>
                                          <p:spTgt spid="48"/>
                                        </p:tgtEl>
                                      </p:cBhvr>
                                    </p:animEffect>
                                    <p:animScale>
                                      <p:cBhvr>
                                        <p:cTn id="154" dur="500" autoRev="1" fill="hold"/>
                                        <p:tgtEl>
                                          <p:spTgt spid="48"/>
                                        </p:tgtEl>
                                      </p:cBhvr>
                                      <p:by x="105000" y="105000"/>
                                    </p:animScale>
                                  </p:childTnLst>
                                </p:cTn>
                              </p:par>
                            </p:childTnLst>
                          </p:cTn>
                        </p:par>
                        <p:par>
                          <p:cTn id="155" fill="hold">
                            <p:stCondLst>
                              <p:cond delay="6500"/>
                            </p:stCondLst>
                            <p:childTnLst>
                              <p:par>
                                <p:cTn id="156" presetID="10" presetClass="exit" presetSubtype="0" fill="hold" grpId="1" nodeType="afterEffect">
                                  <p:stCondLst>
                                    <p:cond delay="0"/>
                                  </p:stCondLst>
                                  <p:childTnLst>
                                    <p:animEffect transition="out" filter="fade">
                                      <p:cBhvr>
                                        <p:cTn id="157" dur="500"/>
                                        <p:tgtEl>
                                          <p:spTgt spid="28"/>
                                        </p:tgtEl>
                                      </p:cBhvr>
                                    </p:animEffect>
                                    <p:set>
                                      <p:cBhvr>
                                        <p:cTn id="158" dur="1" fill="hold">
                                          <p:stCondLst>
                                            <p:cond delay="499"/>
                                          </p:stCondLst>
                                        </p:cTn>
                                        <p:tgtEl>
                                          <p:spTgt spid="28"/>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30"/>
                                        </p:tgtEl>
                                      </p:cBhvr>
                                    </p:animEffect>
                                    <p:set>
                                      <p:cBhvr>
                                        <p:cTn id="161" dur="1" fill="hold">
                                          <p:stCondLst>
                                            <p:cond delay="499"/>
                                          </p:stCondLst>
                                        </p:cTn>
                                        <p:tgtEl>
                                          <p:spTgt spid="30"/>
                                        </p:tgtEl>
                                        <p:attrNameLst>
                                          <p:attrName>style.visibility</p:attrName>
                                        </p:attrNameLst>
                                      </p:cBhvr>
                                      <p:to>
                                        <p:strVal val="hidden"/>
                                      </p:to>
                                    </p:set>
                                  </p:childTnLst>
                                </p:cTn>
                              </p:par>
                              <p:par>
                                <p:cTn id="162" presetID="10" presetClass="exit" presetSubtype="0" fill="hold" grpId="2" nodeType="withEffect">
                                  <p:stCondLst>
                                    <p:cond delay="0"/>
                                  </p:stCondLst>
                                  <p:childTnLst>
                                    <p:animEffect transition="out" filter="fade">
                                      <p:cBhvr>
                                        <p:cTn id="163" dur="500"/>
                                        <p:tgtEl>
                                          <p:spTgt spid="31"/>
                                        </p:tgtEl>
                                      </p:cBhvr>
                                    </p:animEffect>
                                    <p:set>
                                      <p:cBhvr>
                                        <p:cTn id="164" dur="1" fill="hold">
                                          <p:stCondLst>
                                            <p:cond delay="499"/>
                                          </p:stCondLst>
                                        </p:cTn>
                                        <p:tgtEl>
                                          <p:spTgt spid="31"/>
                                        </p:tgtEl>
                                        <p:attrNameLst>
                                          <p:attrName>style.visibility</p:attrName>
                                        </p:attrNameLst>
                                      </p:cBhvr>
                                      <p:to>
                                        <p:strVal val="hidden"/>
                                      </p:to>
                                    </p:set>
                                  </p:childTnLst>
                                </p:cTn>
                              </p:par>
                              <p:par>
                                <p:cTn id="165" presetID="10" presetClass="exit" presetSubtype="0" fill="hold" grpId="2" nodeType="withEffect">
                                  <p:stCondLst>
                                    <p:cond delay="0"/>
                                  </p:stCondLst>
                                  <p:childTnLst>
                                    <p:animEffect transition="out" filter="fade">
                                      <p:cBhvr>
                                        <p:cTn id="166" dur="500"/>
                                        <p:tgtEl>
                                          <p:spTgt spid="32"/>
                                        </p:tgtEl>
                                      </p:cBhvr>
                                    </p:animEffect>
                                    <p:set>
                                      <p:cBhvr>
                                        <p:cTn id="167" dur="1" fill="hold">
                                          <p:stCondLst>
                                            <p:cond delay="499"/>
                                          </p:stCondLst>
                                        </p:cTn>
                                        <p:tgtEl>
                                          <p:spTgt spid="32"/>
                                        </p:tgtEl>
                                        <p:attrNameLst>
                                          <p:attrName>style.visibility</p:attrName>
                                        </p:attrNameLst>
                                      </p:cBhvr>
                                      <p:to>
                                        <p:strVal val="hidden"/>
                                      </p:to>
                                    </p:set>
                                  </p:childTnLst>
                                </p:cTn>
                              </p:par>
                              <p:par>
                                <p:cTn id="168" presetID="10" presetClass="exit" presetSubtype="0" fill="hold" grpId="2" nodeType="withEffect">
                                  <p:stCondLst>
                                    <p:cond delay="0"/>
                                  </p:stCondLst>
                                  <p:childTnLst>
                                    <p:animEffect transition="out" filter="fade">
                                      <p:cBhvr>
                                        <p:cTn id="169" dur="500"/>
                                        <p:tgtEl>
                                          <p:spTgt spid="33"/>
                                        </p:tgtEl>
                                      </p:cBhvr>
                                    </p:animEffect>
                                    <p:set>
                                      <p:cBhvr>
                                        <p:cTn id="170" dur="1" fill="hold">
                                          <p:stCondLst>
                                            <p:cond delay="499"/>
                                          </p:stCondLst>
                                        </p:cTn>
                                        <p:tgtEl>
                                          <p:spTgt spid="33"/>
                                        </p:tgtEl>
                                        <p:attrNameLst>
                                          <p:attrName>style.visibility</p:attrName>
                                        </p:attrNameLst>
                                      </p:cBhvr>
                                      <p:to>
                                        <p:strVal val="hidden"/>
                                      </p:to>
                                    </p:set>
                                  </p:childTnLst>
                                </p:cTn>
                              </p:par>
                              <p:par>
                                <p:cTn id="171" presetID="10" presetClass="exit" presetSubtype="0" fill="hold" grpId="2" nodeType="withEffect">
                                  <p:stCondLst>
                                    <p:cond delay="0"/>
                                  </p:stCondLst>
                                  <p:childTnLst>
                                    <p:animEffect transition="out" filter="fade">
                                      <p:cBhvr>
                                        <p:cTn id="172" dur="500"/>
                                        <p:tgtEl>
                                          <p:spTgt spid="34"/>
                                        </p:tgtEl>
                                      </p:cBhvr>
                                    </p:animEffect>
                                    <p:set>
                                      <p:cBhvr>
                                        <p:cTn id="173" dur="1" fill="hold">
                                          <p:stCondLst>
                                            <p:cond delay="499"/>
                                          </p:stCondLst>
                                        </p:cTn>
                                        <p:tgtEl>
                                          <p:spTgt spid="34"/>
                                        </p:tgtEl>
                                        <p:attrNameLst>
                                          <p:attrName>style.visibility</p:attrName>
                                        </p:attrNameLst>
                                      </p:cBhvr>
                                      <p:to>
                                        <p:strVal val="hidden"/>
                                      </p:to>
                                    </p:set>
                                  </p:childTnLst>
                                </p:cTn>
                              </p:par>
                              <p:par>
                                <p:cTn id="174" presetID="10" presetClass="exit" presetSubtype="0" fill="hold" grpId="2" nodeType="withEffect">
                                  <p:stCondLst>
                                    <p:cond delay="0"/>
                                  </p:stCondLst>
                                  <p:childTnLst>
                                    <p:animEffect transition="out" filter="fade">
                                      <p:cBhvr>
                                        <p:cTn id="175" dur="500"/>
                                        <p:tgtEl>
                                          <p:spTgt spid="35"/>
                                        </p:tgtEl>
                                      </p:cBhvr>
                                    </p:animEffect>
                                    <p:set>
                                      <p:cBhvr>
                                        <p:cTn id="176" dur="1" fill="hold">
                                          <p:stCondLst>
                                            <p:cond delay="499"/>
                                          </p:stCondLst>
                                        </p:cTn>
                                        <p:tgtEl>
                                          <p:spTgt spid="35"/>
                                        </p:tgtEl>
                                        <p:attrNameLst>
                                          <p:attrName>style.visibility</p:attrName>
                                        </p:attrNameLst>
                                      </p:cBhvr>
                                      <p:to>
                                        <p:strVal val="hidden"/>
                                      </p:to>
                                    </p:set>
                                  </p:childTnLst>
                                </p:cTn>
                              </p:par>
                              <p:par>
                                <p:cTn id="177" presetID="10" presetClass="exit" presetSubtype="0" fill="hold" grpId="2" nodeType="withEffect">
                                  <p:stCondLst>
                                    <p:cond delay="0"/>
                                  </p:stCondLst>
                                  <p:childTnLst>
                                    <p:animEffect transition="out" filter="fade">
                                      <p:cBhvr>
                                        <p:cTn id="178" dur="500"/>
                                        <p:tgtEl>
                                          <p:spTgt spid="36"/>
                                        </p:tgtEl>
                                      </p:cBhvr>
                                    </p:animEffect>
                                    <p:set>
                                      <p:cBhvr>
                                        <p:cTn id="179" dur="1" fill="hold">
                                          <p:stCondLst>
                                            <p:cond delay="499"/>
                                          </p:stCondLst>
                                        </p:cTn>
                                        <p:tgtEl>
                                          <p:spTgt spid="36"/>
                                        </p:tgtEl>
                                        <p:attrNameLst>
                                          <p:attrName>style.visibility</p:attrName>
                                        </p:attrNameLst>
                                      </p:cBhvr>
                                      <p:to>
                                        <p:strVal val="hidden"/>
                                      </p:to>
                                    </p:set>
                                  </p:childTnLst>
                                </p:cTn>
                              </p:par>
                              <p:par>
                                <p:cTn id="180" presetID="10" presetClass="exit" presetSubtype="0" fill="hold" grpId="2" nodeType="withEffect">
                                  <p:stCondLst>
                                    <p:cond delay="0"/>
                                  </p:stCondLst>
                                  <p:childTnLst>
                                    <p:animEffect transition="out" filter="fade">
                                      <p:cBhvr>
                                        <p:cTn id="181" dur="500"/>
                                        <p:tgtEl>
                                          <p:spTgt spid="37"/>
                                        </p:tgtEl>
                                      </p:cBhvr>
                                    </p:animEffect>
                                    <p:set>
                                      <p:cBhvr>
                                        <p:cTn id="182" dur="1" fill="hold">
                                          <p:stCondLst>
                                            <p:cond delay="499"/>
                                          </p:stCondLst>
                                        </p:cTn>
                                        <p:tgtEl>
                                          <p:spTgt spid="37"/>
                                        </p:tgtEl>
                                        <p:attrNameLst>
                                          <p:attrName>style.visibility</p:attrName>
                                        </p:attrNameLst>
                                      </p:cBhvr>
                                      <p:to>
                                        <p:strVal val="hidden"/>
                                      </p:to>
                                    </p:set>
                                  </p:childTnLst>
                                </p:cTn>
                              </p:par>
                              <p:par>
                                <p:cTn id="183" presetID="10" presetClass="exit" presetSubtype="0" fill="hold" grpId="2" nodeType="withEffect">
                                  <p:stCondLst>
                                    <p:cond delay="0"/>
                                  </p:stCondLst>
                                  <p:childTnLst>
                                    <p:animEffect transition="out" filter="fade">
                                      <p:cBhvr>
                                        <p:cTn id="184" dur="500"/>
                                        <p:tgtEl>
                                          <p:spTgt spid="38"/>
                                        </p:tgtEl>
                                      </p:cBhvr>
                                    </p:animEffect>
                                    <p:set>
                                      <p:cBhvr>
                                        <p:cTn id="185" dur="1" fill="hold">
                                          <p:stCondLst>
                                            <p:cond delay="499"/>
                                          </p:stCondLst>
                                        </p:cTn>
                                        <p:tgtEl>
                                          <p:spTgt spid="38"/>
                                        </p:tgtEl>
                                        <p:attrNameLst>
                                          <p:attrName>style.visibility</p:attrName>
                                        </p:attrNameLst>
                                      </p:cBhvr>
                                      <p:to>
                                        <p:strVal val="hidden"/>
                                      </p:to>
                                    </p:set>
                                  </p:childTnLst>
                                </p:cTn>
                              </p:par>
                              <p:par>
                                <p:cTn id="186" presetID="10" presetClass="exit" presetSubtype="0" fill="hold" grpId="2" nodeType="withEffect">
                                  <p:stCondLst>
                                    <p:cond delay="0"/>
                                  </p:stCondLst>
                                  <p:childTnLst>
                                    <p:animEffect transition="out" filter="fade">
                                      <p:cBhvr>
                                        <p:cTn id="187" dur="500"/>
                                        <p:tgtEl>
                                          <p:spTgt spid="39"/>
                                        </p:tgtEl>
                                      </p:cBhvr>
                                    </p:animEffect>
                                    <p:set>
                                      <p:cBhvr>
                                        <p:cTn id="188" dur="1" fill="hold">
                                          <p:stCondLst>
                                            <p:cond delay="499"/>
                                          </p:stCondLst>
                                        </p:cTn>
                                        <p:tgtEl>
                                          <p:spTgt spid="39"/>
                                        </p:tgtEl>
                                        <p:attrNameLst>
                                          <p:attrName>style.visibility</p:attrName>
                                        </p:attrNameLst>
                                      </p:cBhvr>
                                      <p:to>
                                        <p:strVal val="hidden"/>
                                      </p:to>
                                    </p:set>
                                  </p:childTnLst>
                                </p:cTn>
                              </p:par>
                              <p:par>
                                <p:cTn id="189" presetID="10" presetClass="exit" presetSubtype="0" fill="hold" grpId="2" nodeType="withEffect">
                                  <p:stCondLst>
                                    <p:cond delay="0"/>
                                  </p:stCondLst>
                                  <p:childTnLst>
                                    <p:animEffect transition="out" filter="fade">
                                      <p:cBhvr>
                                        <p:cTn id="190" dur="500"/>
                                        <p:tgtEl>
                                          <p:spTgt spid="40"/>
                                        </p:tgtEl>
                                      </p:cBhvr>
                                    </p:animEffect>
                                    <p:set>
                                      <p:cBhvr>
                                        <p:cTn id="191" dur="1" fill="hold">
                                          <p:stCondLst>
                                            <p:cond delay="499"/>
                                          </p:stCondLst>
                                        </p:cTn>
                                        <p:tgtEl>
                                          <p:spTgt spid="40"/>
                                        </p:tgtEl>
                                        <p:attrNameLst>
                                          <p:attrName>style.visibility</p:attrName>
                                        </p:attrNameLst>
                                      </p:cBhvr>
                                      <p:to>
                                        <p:strVal val="hidden"/>
                                      </p:to>
                                    </p:set>
                                  </p:childTnLst>
                                </p:cTn>
                              </p:par>
                              <p:par>
                                <p:cTn id="192" presetID="10" presetClass="exit" presetSubtype="0" fill="hold" grpId="2" nodeType="withEffect">
                                  <p:stCondLst>
                                    <p:cond delay="0"/>
                                  </p:stCondLst>
                                  <p:childTnLst>
                                    <p:animEffect transition="out" filter="fade">
                                      <p:cBhvr>
                                        <p:cTn id="193" dur="500"/>
                                        <p:tgtEl>
                                          <p:spTgt spid="41"/>
                                        </p:tgtEl>
                                      </p:cBhvr>
                                    </p:animEffect>
                                    <p:set>
                                      <p:cBhvr>
                                        <p:cTn id="194" dur="1" fill="hold">
                                          <p:stCondLst>
                                            <p:cond delay="499"/>
                                          </p:stCondLst>
                                        </p:cTn>
                                        <p:tgtEl>
                                          <p:spTgt spid="41"/>
                                        </p:tgtEl>
                                        <p:attrNameLst>
                                          <p:attrName>style.visibility</p:attrName>
                                        </p:attrNameLst>
                                      </p:cBhvr>
                                      <p:to>
                                        <p:strVal val="hidden"/>
                                      </p:to>
                                    </p:set>
                                  </p:childTnLst>
                                </p:cTn>
                              </p:par>
                              <p:par>
                                <p:cTn id="195" presetID="10" presetClass="exit" presetSubtype="0" fill="hold" grpId="2" nodeType="withEffect">
                                  <p:stCondLst>
                                    <p:cond delay="0"/>
                                  </p:stCondLst>
                                  <p:childTnLst>
                                    <p:animEffect transition="out" filter="fade">
                                      <p:cBhvr>
                                        <p:cTn id="196" dur="500"/>
                                        <p:tgtEl>
                                          <p:spTgt spid="42"/>
                                        </p:tgtEl>
                                      </p:cBhvr>
                                    </p:animEffect>
                                    <p:set>
                                      <p:cBhvr>
                                        <p:cTn id="197" dur="1" fill="hold">
                                          <p:stCondLst>
                                            <p:cond delay="499"/>
                                          </p:stCondLst>
                                        </p:cTn>
                                        <p:tgtEl>
                                          <p:spTgt spid="42"/>
                                        </p:tgtEl>
                                        <p:attrNameLst>
                                          <p:attrName>style.visibility</p:attrName>
                                        </p:attrNameLst>
                                      </p:cBhvr>
                                      <p:to>
                                        <p:strVal val="hidden"/>
                                      </p:to>
                                    </p:set>
                                  </p:childTnLst>
                                </p:cTn>
                              </p:par>
                              <p:par>
                                <p:cTn id="198" presetID="10" presetClass="exit" presetSubtype="0" fill="hold" grpId="2" nodeType="withEffect">
                                  <p:stCondLst>
                                    <p:cond delay="0"/>
                                  </p:stCondLst>
                                  <p:childTnLst>
                                    <p:animEffect transition="out" filter="fade">
                                      <p:cBhvr>
                                        <p:cTn id="199" dur="500"/>
                                        <p:tgtEl>
                                          <p:spTgt spid="44"/>
                                        </p:tgtEl>
                                      </p:cBhvr>
                                    </p:animEffect>
                                    <p:set>
                                      <p:cBhvr>
                                        <p:cTn id="200" dur="1" fill="hold">
                                          <p:stCondLst>
                                            <p:cond delay="499"/>
                                          </p:stCondLst>
                                        </p:cTn>
                                        <p:tgtEl>
                                          <p:spTgt spid="44"/>
                                        </p:tgtEl>
                                        <p:attrNameLst>
                                          <p:attrName>style.visibility</p:attrName>
                                        </p:attrNameLst>
                                      </p:cBhvr>
                                      <p:to>
                                        <p:strVal val="hidden"/>
                                      </p:to>
                                    </p:set>
                                  </p:childTnLst>
                                </p:cTn>
                              </p:par>
                              <p:par>
                                <p:cTn id="201" presetID="10" presetClass="exit" presetSubtype="0" fill="hold" grpId="2" nodeType="withEffect">
                                  <p:stCondLst>
                                    <p:cond delay="0"/>
                                  </p:stCondLst>
                                  <p:childTnLst>
                                    <p:animEffect transition="out" filter="fade">
                                      <p:cBhvr>
                                        <p:cTn id="202" dur="500"/>
                                        <p:tgtEl>
                                          <p:spTgt spid="45"/>
                                        </p:tgtEl>
                                      </p:cBhvr>
                                    </p:animEffect>
                                    <p:set>
                                      <p:cBhvr>
                                        <p:cTn id="203" dur="1" fill="hold">
                                          <p:stCondLst>
                                            <p:cond delay="499"/>
                                          </p:stCondLst>
                                        </p:cTn>
                                        <p:tgtEl>
                                          <p:spTgt spid="45"/>
                                        </p:tgtEl>
                                        <p:attrNameLst>
                                          <p:attrName>style.visibility</p:attrName>
                                        </p:attrNameLst>
                                      </p:cBhvr>
                                      <p:to>
                                        <p:strVal val="hidden"/>
                                      </p:to>
                                    </p:set>
                                  </p:childTnLst>
                                </p:cTn>
                              </p:par>
                              <p:par>
                                <p:cTn id="204" presetID="10" presetClass="exit" presetSubtype="0" fill="hold" grpId="2" nodeType="withEffect">
                                  <p:stCondLst>
                                    <p:cond delay="0"/>
                                  </p:stCondLst>
                                  <p:childTnLst>
                                    <p:animEffect transition="out" filter="fade">
                                      <p:cBhvr>
                                        <p:cTn id="205" dur="500"/>
                                        <p:tgtEl>
                                          <p:spTgt spid="46"/>
                                        </p:tgtEl>
                                      </p:cBhvr>
                                    </p:animEffect>
                                    <p:set>
                                      <p:cBhvr>
                                        <p:cTn id="206" dur="1" fill="hold">
                                          <p:stCondLst>
                                            <p:cond delay="499"/>
                                          </p:stCondLst>
                                        </p:cTn>
                                        <p:tgtEl>
                                          <p:spTgt spid="46"/>
                                        </p:tgtEl>
                                        <p:attrNameLst>
                                          <p:attrName>style.visibility</p:attrName>
                                        </p:attrNameLst>
                                      </p:cBhvr>
                                      <p:to>
                                        <p:strVal val="hidden"/>
                                      </p:to>
                                    </p:set>
                                  </p:childTnLst>
                                </p:cTn>
                              </p:par>
                              <p:par>
                                <p:cTn id="207" presetID="10" presetClass="exit" presetSubtype="0" fill="hold" grpId="2" nodeType="withEffect">
                                  <p:stCondLst>
                                    <p:cond delay="0"/>
                                  </p:stCondLst>
                                  <p:childTnLst>
                                    <p:animEffect transition="out" filter="fade">
                                      <p:cBhvr>
                                        <p:cTn id="208" dur="500"/>
                                        <p:tgtEl>
                                          <p:spTgt spid="47"/>
                                        </p:tgtEl>
                                      </p:cBhvr>
                                    </p:animEffect>
                                    <p:set>
                                      <p:cBhvr>
                                        <p:cTn id="209" dur="1" fill="hold">
                                          <p:stCondLst>
                                            <p:cond delay="499"/>
                                          </p:stCondLst>
                                        </p:cTn>
                                        <p:tgtEl>
                                          <p:spTgt spid="47"/>
                                        </p:tgtEl>
                                        <p:attrNameLst>
                                          <p:attrName>style.visibility</p:attrName>
                                        </p:attrNameLst>
                                      </p:cBhvr>
                                      <p:to>
                                        <p:strVal val="hidden"/>
                                      </p:to>
                                    </p:set>
                                  </p:childTnLst>
                                </p:cTn>
                              </p:par>
                              <p:par>
                                <p:cTn id="210" presetID="1" presetClass="entr" presetSubtype="0" fill="hold" grpId="0" nodeType="withEffect">
                                  <p:stCondLst>
                                    <p:cond delay="0"/>
                                  </p:stCondLst>
                                  <p:childTnLst>
                                    <p:set>
                                      <p:cBhvr>
                                        <p:cTn id="211" dur="1" fill="hold">
                                          <p:stCondLst>
                                            <p:cond delay="0"/>
                                          </p:stCondLst>
                                        </p:cTn>
                                        <p:tgtEl>
                                          <p:spTgt spid="97"/>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98"/>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99"/>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00"/>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01"/>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02"/>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03"/>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04"/>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05"/>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06"/>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07"/>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childTnLst>
                                </p:cTn>
                              </p:par>
                              <p:par>
                                <p:cTn id="234" presetID="1" presetClass="entr" presetSubtype="0" fill="hold" grpId="0" nodeType="withEffect">
                                  <p:stCondLst>
                                    <p:cond delay="0"/>
                                  </p:stCondLst>
                                  <p:childTnLst>
                                    <p:set>
                                      <p:cBhvr>
                                        <p:cTn id="235" dur="1" fill="hold">
                                          <p:stCondLst>
                                            <p:cond delay="0"/>
                                          </p:stCondLst>
                                        </p:cTn>
                                        <p:tgtEl>
                                          <p:spTgt spid="109"/>
                                        </p:tgtEl>
                                        <p:attrNameLst>
                                          <p:attrName>style.visibility</p:attrName>
                                        </p:attrNameLst>
                                      </p:cBhvr>
                                      <p:to>
                                        <p:strVal val="visible"/>
                                      </p:to>
                                    </p:set>
                                  </p:childTnLst>
                                </p:cTn>
                              </p:par>
                              <p:par>
                                <p:cTn id="236" presetID="1" presetClass="entr" presetSubtype="0" fill="hold" grpId="0" nodeType="withEffect">
                                  <p:stCondLst>
                                    <p:cond delay="0"/>
                                  </p:stCondLst>
                                  <p:childTnLst>
                                    <p:set>
                                      <p:cBhvr>
                                        <p:cTn id="237" dur="1" fill="hold">
                                          <p:stCondLst>
                                            <p:cond delay="0"/>
                                          </p:stCondLst>
                                        </p:cTn>
                                        <p:tgtEl>
                                          <p:spTgt spid="110"/>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11"/>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112"/>
                                        </p:tgtEl>
                                        <p:attrNameLst>
                                          <p:attrName>style.visibility</p:attrName>
                                        </p:attrNameLst>
                                      </p:cBhvr>
                                      <p:to>
                                        <p:strVal val="visible"/>
                                      </p:to>
                                    </p:set>
                                  </p:childTnLst>
                                </p:cTn>
                              </p:par>
                            </p:childTnLst>
                          </p:cTn>
                        </p:par>
                        <p:par>
                          <p:cTn id="242" fill="hold">
                            <p:stCondLst>
                              <p:cond delay="7000"/>
                            </p:stCondLst>
                            <p:childTnLst>
                              <p:par>
                                <p:cTn id="243" presetID="50" presetClass="path" presetSubtype="0" accel="50000" decel="50000" fill="hold" grpId="1" nodeType="afterEffect">
                                  <p:stCondLst>
                                    <p:cond delay="0"/>
                                  </p:stCondLst>
                                  <p:childTnLst>
                                    <p:animMotion origin="layout" path="M 2.5E-6 0.00023 L -0.02943 -0.02592 C -0.04193 -0.03865 -0.04076 -0.11018 -0.02774 -0.15393 L 0.0026 -0.25532 " pathEditMode="relative" rAng="1680000" ptsTypes="AAAA">
                                      <p:cBhvr>
                                        <p:cTn id="244" dur="1000" fill="hold"/>
                                        <p:tgtEl>
                                          <p:spTgt spid="97"/>
                                        </p:tgtEl>
                                        <p:attrNameLst>
                                          <p:attrName>ppt_x</p:attrName>
                                          <p:attrName>ppt_y</p:attrName>
                                        </p:attrNameLst>
                                      </p:cBhvr>
                                      <p:rCtr x="104" y="-12731"/>
                                    </p:animMotion>
                                  </p:childTnLst>
                                </p:cTn>
                              </p:par>
                              <p:par>
                                <p:cTn id="245" presetID="50" presetClass="path" presetSubtype="0" accel="50000" decel="50000" fill="hold" grpId="1" nodeType="withEffect">
                                  <p:stCondLst>
                                    <p:cond delay="0"/>
                                  </p:stCondLst>
                                  <p:childTnLst>
                                    <p:animMotion origin="layout" path="M -1.875E-6 0.0007 L -0.02239 -0.01365 C -0.03229 -0.02152 -0.03242 -0.08472 -0.02265 -0.13032 L -0.00091 -0.23055 " pathEditMode="relative" rAng="1260000" ptsTypes="AAAA">
                                      <p:cBhvr>
                                        <p:cTn id="246" dur="1000" fill="hold"/>
                                        <p:tgtEl>
                                          <p:spTgt spid="98"/>
                                        </p:tgtEl>
                                        <p:attrNameLst>
                                          <p:attrName>ppt_x</p:attrName>
                                          <p:attrName>ppt_y</p:attrName>
                                        </p:attrNameLst>
                                      </p:cBhvr>
                                      <p:rCtr x="-65" y="-11528"/>
                                    </p:animMotion>
                                  </p:childTnLst>
                                </p:cTn>
                              </p:par>
                              <p:par>
                                <p:cTn id="247" presetID="50" presetClass="path" presetSubtype="0" accel="50000" decel="50000" fill="hold" grpId="1" nodeType="withEffect">
                                  <p:stCondLst>
                                    <p:cond delay="0"/>
                                  </p:stCondLst>
                                  <p:childTnLst>
                                    <p:animMotion origin="layout" path="M 2.08167E-17 -1.48148E-6 L -0.04193 -0.03657 C -0.06016 -0.05278 -0.07318 -0.10717 -0.06589 -0.13518 L -0.04857 -0.19768 " pathEditMode="fixed" rAng="1560000" ptsTypes="AAAA">
                                      <p:cBhvr>
                                        <p:cTn id="248" dur="1000" fill="hold"/>
                                        <p:tgtEl>
                                          <p:spTgt spid="100"/>
                                        </p:tgtEl>
                                        <p:attrNameLst>
                                          <p:attrName>ppt_x</p:attrName>
                                          <p:attrName>ppt_y</p:attrName>
                                        </p:attrNameLst>
                                      </p:cBhvr>
                                      <p:rCtr x="-2435" y="-9884"/>
                                    </p:animMotion>
                                  </p:childTnLst>
                                </p:cTn>
                              </p:par>
                              <p:par>
                                <p:cTn id="249" presetID="50" presetClass="path" presetSubtype="0" accel="50000" decel="50000" fill="hold" grpId="1" nodeType="withEffect">
                                  <p:stCondLst>
                                    <p:cond delay="0"/>
                                  </p:stCondLst>
                                  <p:childTnLst>
                                    <p:animMotion origin="layout" path="M 0.00026 -0.00023 L -0.03776 -0.02014 C -0.05469 -0.0294 -0.06953 -0.07361 -0.06523 -0.10046 L -0.05469 -0.15972 " pathEditMode="relative" rAng="1020000" ptsTypes="AAAA">
                                      <p:cBhvr>
                                        <p:cTn id="250" dur="1000" fill="hold"/>
                                        <p:tgtEl>
                                          <p:spTgt spid="101"/>
                                        </p:tgtEl>
                                        <p:attrNameLst>
                                          <p:attrName>ppt_x</p:attrName>
                                          <p:attrName>ppt_y</p:attrName>
                                        </p:attrNameLst>
                                      </p:cBhvr>
                                      <p:rCtr x="-2773" y="-7963"/>
                                    </p:animMotion>
                                  </p:childTnLst>
                                </p:cTn>
                              </p:par>
                              <p:par>
                                <p:cTn id="251" presetID="50" presetClass="path" presetSubtype="0" accel="50000" decel="50000" fill="hold" grpId="1" nodeType="withEffect">
                                  <p:stCondLst>
                                    <p:cond delay="0"/>
                                  </p:stCondLst>
                                  <p:childTnLst>
                                    <p:animMotion origin="layout" path="M -3.75E-6 0.00023 L -0.05039 -0.05741 C -0.07265 -0.08311 -0.08229 -0.1632 -0.06796 -0.20278 L -0.03606 -0.29028 " pathEditMode="fixed" rAng="1980000" ptsTypes="AAAA">
                                      <p:cBhvr>
                                        <p:cTn id="252" dur="1000" fill="hold"/>
                                        <p:tgtEl>
                                          <p:spTgt spid="108"/>
                                        </p:tgtEl>
                                        <p:attrNameLst>
                                          <p:attrName>ppt_x</p:attrName>
                                          <p:attrName>ppt_y</p:attrName>
                                        </p:attrNameLst>
                                      </p:cBhvr>
                                      <p:rCtr x="-1810" y="-14514"/>
                                    </p:animMotion>
                                  </p:childTnLst>
                                </p:cTn>
                              </p:par>
                              <p:par>
                                <p:cTn id="253" presetID="50" presetClass="path" presetSubtype="0" accel="50000" decel="50000" fill="hold" grpId="1" nodeType="withEffect">
                                  <p:stCondLst>
                                    <p:cond delay="0"/>
                                  </p:stCondLst>
                                  <p:childTnLst>
                                    <p:animMotion origin="layout" path="M -0.00013 -0.00046 L -0.05704 -0.03866 C -0.0823 -0.05648 -0.1086 -0.10046 -0.10404 -0.11806 L -0.0961 -0.16019 " pathEditMode="relative" rAng="1260000" ptsTypes="AAAA">
                                      <p:cBhvr>
                                        <p:cTn id="254" dur="1000" fill="hold"/>
                                        <p:tgtEl>
                                          <p:spTgt spid="109"/>
                                        </p:tgtEl>
                                        <p:attrNameLst>
                                          <p:attrName>ppt_x</p:attrName>
                                          <p:attrName>ppt_y</p:attrName>
                                        </p:attrNameLst>
                                      </p:cBhvr>
                                      <p:rCtr x="-4805" y="-7963"/>
                                    </p:animMotion>
                                  </p:childTnLst>
                                </p:cTn>
                              </p:par>
                              <p:par>
                                <p:cTn id="255" presetID="37" presetClass="path" presetSubtype="0" accel="50000" decel="50000" fill="hold" grpId="1" nodeType="withEffect">
                                  <p:stCondLst>
                                    <p:cond delay="0"/>
                                  </p:stCondLst>
                                  <p:childTnLst>
                                    <p:animMotion origin="layout" path="M 1.875E-6 0.00023 L -0.04688 0.01504 C -0.05664 0.01852 -0.07123 0.02037 -0.08659 0.02037 C -0.10404 0.02037 -0.11797 0.01852 -0.12774 0.01504 L -0.17448 0.00023 " pathEditMode="relative" rAng="0" ptsTypes="AAAAA">
                                      <p:cBhvr>
                                        <p:cTn id="256" dur="1000" fill="hold"/>
                                        <p:tgtEl>
                                          <p:spTgt spid="112"/>
                                        </p:tgtEl>
                                        <p:attrNameLst>
                                          <p:attrName>ppt_x</p:attrName>
                                          <p:attrName>ppt_y</p:attrName>
                                        </p:attrNameLst>
                                      </p:cBhvr>
                                      <p:rCtr x="-8724" y="995"/>
                                    </p:animMotion>
                                  </p:childTnLst>
                                </p:cTn>
                              </p:par>
                              <p:par>
                                <p:cTn id="257" presetID="37" presetClass="path" presetSubtype="0" accel="50000" decel="50000" fill="hold" grpId="1" nodeType="withEffect">
                                  <p:stCondLst>
                                    <p:cond delay="0"/>
                                  </p:stCondLst>
                                  <p:childTnLst>
                                    <p:animMotion origin="layout" path="M 4.58333E-6 1.48148E-6 L -0.03047 0.00625 C -0.03685 0.00764 -0.04636 0.00856 -0.05625 0.00856 C -0.06758 0.00856 -0.0767 0.00764 -0.08308 0.00625 L -0.11342 1.48148E-6 " pathEditMode="relative" rAng="0" ptsTypes="AAAAA">
                                      <p:cBhvr>
                                        <p:cTn id="258" dur="1000" fill="hold"/>
                                        <p:tgtEl>
                                          <p:spTgt spid="110"/>
                                        </p:tgtEl>
                                        <p:attrNameLst>
                                          <p:attrName>ppt_x</p:attrName>
                                          <p:attrName>ppt_y</p:attrName>
                                        </p:attrNameLst>
                                      </p:cBhvr>
                                      <p:rCtr x="-5677" y="417"/>
                                    </p:animMotion>
                                  </p:childTnLst>
                                </p:cTn>
                              </p:par>
                              <p:par>
                                <p:cTn id="259" presetID="37" presetClass="path" presetSubtype="0" accel="50000" decel="50000" fill="hold" grpId="1" nodeType="withEffect">
                                  <p:stCondLst>
                                    <p:cond delay="0"/>
                                  </p:stCondLst>
                                  <p:childTnLst>
                                    <p:animMotion origin="layout" path="M -3.75E-6 -2.96296E-6 L -0.0306 0.04005 C -0.03685 0.04908 -0.04635 0.05394 -0.05638 0.05394 C -0.06783 0.05394 -0.07682 0.04908 -0.0832 0.04005 L -0.11354 -2.96296E-6 " pathEditMode="relative" rAng="0" ptsTypes="AAAAA">
                                      <p:cBhvr>
                                        <p:cTn id="260" dur="1000" fill="hold"/>
                                        <p:tgtEl>
                                          <p:spTgt spid="111"/>
                                        </p:tgtEl>
                                        <p:attrNameLst>
                                          <p:attrName>ppt_x</p:attrName>
                                          <p:attrName>ppt_y</p:attrName>
                                        </p:attrNameLst>
                                      </p:cBhvr>
                                      <p:rCtr x="-5677" y="2685"/>
                                    </p:animMotion>
                                  </p:childTnLst>
                                </p:cTn>
                              </p:par>
                              <p:par>
                                <p:cTn id="261" presetID="37" presetClass="path" presetSubtype="0" accel="50000" decel="50000" fill="hold" grpId="1" nodeType="withEffect">
                                  <p:stCondLst>
                                    <p:cond delay="0"/>
                                  </p:stCondLst>
                                  <p:childTnLst>
                                    <p:animMotion origin="layout" path="M -1.66667E-6 0.00046 L -0.0319 0.0405 C -0.03854 0.04953 -0.04831 0.05439 -0.05885 0.05439 C -0.0707 0.05439 -0.07995 0.04953 -0.08659 0.0405 L -0.1181 0.00046 " pathEditMode="relative" rAng="0" ptsTypes="AAAAA">
                                      <p:cBhvr>
                                        <p:cTn id="262" dur="1000" fill="hold"/>
                                        <p:tgtEl>
                                          <p:spTgt spid="107"/>
                                        </p:tgtEl>
                                        <p:attrNameLst>
                                          <p:attrName>ppt_x</p:attrName>
                                          <p:attrName>ppt_y</p:attrName>
                                        </p:attrNameLst>
                                      </p:cBhvr>
                                      <p:rCtr x="-5911" y="2685"/>
                                    </p:animMotion>
                                  </p:childTnLst>
                                </p:cTn>
                              </p:par>
                              <p:par>
                                <p:cTn id="263" presetID="37" presetClass="path" presetSubtype="0" accel="50000" decel="50000" fill="hold" grpId="1" nodeType="withEffect">
                                  <p:stCondLst>
                                    <p:cond delay="0"/>
                                  </p:stCondLst>
                                  <p:childTnLst>
                                    <p:animMotion origin="layout" path="M 2.08333E-7 -1.48148E-6 L -0.02826 0.04005 C -0.03398 0.04908 -0.04271 0.05394 -0.05182 0.05394 C -0.06211 0.05394 -0.07057 0.04908 -0.0763 0.04005 L -0.10404 -1.48148E-6 " pathEditMode="relative" rAng="0" ptsTypes="AAAAA">
                                      <p:cBhvr>
                                        <p:cTn id="264" dur="1000" fill="hold"/>
                                        <p:tgtEl>
                                          <p:spTgt spid="104"/>
                                        </p:tgtEl>
                                        <p:attrNameLst>
                                          <p:attrName>ppt_x</p:attrName>
                                          <p:attrName>ppt_y</p:attrName>
                                        </p:attrNameLst>
                                      </p:cBhvr>
                                      <p:rCtr x="-5208" y="2685"/>
                                    </p:animMotion>
                                  </p:childTnLst>
                                </p:cTn>
                              </p:par>
                              <p:par>
                                <p:cTn id="265" presetID="37" presetClass="path" presetSubtype="0" accel="50000" decel="50000" fill="hold" grpId="1" nodeType="withEffect">
                                  <p:stCondLst>
                                    <p:cond delay="0"/>
                                  </p:stCondLst>
                                  <p:childTnLst>
                                    <p:animMotion origin="layout" path="M -0.00026 0.00023 L -0.01354 0.0213 C -0.01628 0.02593 -0.02031 0.02871 -0.02461 0.02871 C -0.02956 0.02871 -0.03346 0.02593 -0.0362 0.0213 L -0.04935 0.00023 " pathEditMode="relative" rAng="0" ptsTypes="AAAAA">
                                      <p:cBhvr>
                                        <p:cTn id="266" dur="1000" fill="hold"/>
                                        <p:tgtEl>
                                          <p:spTgt spid="99"/>
                                        </p:tgtEl>
                                        <p:attrNameLst>
                                          <p:attrName>ppt_x</p:attrName>
                                          <p:attrName>ppt_y</p:attrName>
                                        </p:attrNameLst>
                                      </p:cBhvr>
                                      <p:rCtr x="-2461" y="1412"/>
                                    </p:animMotion>
                                  </p:childTnLst>
                                </p:cTn>
                              </p:par>
                              <p:par>
                                <p:cTn id="267" presetID="37" presetClass="path" presetSubtype="0" accel="50000" decel="50000" fill="hold" grpId="1" nodeType="withEffect">
                                  <p:stCondLst>
                                    <p:cond delay="0"/>
                                  </p:stCondLst>
                                  <p:childTnLst>
                                    <p:animMotion origin="layout" path="M -3.75E-6 0.00046 L -0.02864 0.04051 C -0.03463 0.04954 -0.04349 0.0544 -0.05273 0.0544 C -0.06341 0.0544 -0.07187 0.04954 -0.07773 0.04051 L -0.10612 0.00046 " pathEditMode="relative" rAng="0" ptsTypes="AAAAA">
                                      <p:cBhvr>
                                        <p:cTn id="268" dur="1000" fill="hold"/>
                                        <p:tgtEl>
                                          <p:spTgt spid="106"/>
                                        </p:tgtEl>
                                        <p:attrNameLst>
                                          <p:attrName>ppt_x</p:attrName>
                                          <p:attrName>ppt_y</p:attrName>
                                        </p:attrNameLst>
                                      </p:cBhvr>
                                      <p:rCtr x="-5313" y="2685"/>
                                    </p:animMotion>
                                  </p:childTnLst>
                                </p:cTn>
                              </p:par>
                              <p:par>
                                <p:cTn id="269" presetID="37" presetClass="path" presetSubtype="0" accel="50000" decel="50000" fill="hold" grpId="1" nodeType="withEffect">
                                  <p:stCondLst>
                                    <p:cond delay="0"/>
                                  </p:stCondLst>
                                  <p:childTnLst>
                                    <p:animMotion origin="layout" path="M 6.25E-7 -3.7037E-6 L -0.02526 0.01389 C -0.03047 0.0169 -0.03828 0.01875 -0.04648 0.01875 C -0.05586 0.01875 -0.06341 0.0169 -0.06862 0.01389 L -0.09375 -3.7037E-6 " pathEditMode="relative" rAng="0" ptsTypes="AAAAA">
                                      <p:cBhvr>
                                        <p:cTn id="270" dur="1000" fill="hold"/>
                                        <p:tgtEl>
                                          <p:spTgt spid="103"/>
                                        </p:tgtEl>
                                        <p:attrNameLst>
                                          <p:attrName>ppt_x</p:attrName>
                                          <p:attrName>ppt_y</p:attrName>
                                        </p:attrNameLst>
                                      </p:cBhvr>
                                      <p:rCtr x="-4688" y="926"/>
                                    </p:animMotion>
                                  </p:childTnLst>
                                </p:cTn>
                              </p:par>
                              <p:par>
                                <p:cTn id="271" presetID="37" presetClass="path" presetSubtype="0" accel="50000" decel="50000" fill="hold" grpId="1" nodeType="withEffect">
                                  <p:stCondLst>
                                    <p:cond delay="0"/>
                                  </p:stCondLst>
                                  <p:childTnLst>
                                    <p:animMotion origin="layout" path="M 4.58333E-6 -1.11111E-6 L -0.02748 0.01713 C -0.03321 0.02107 -0.0418 0.02338 -0.05079 0.02338 C -0.06094 0.02338 -0.06915 0.02107 -0.07487 0.01713 L -0.10222 -1.11111E-6 " pathEditMode="relative" rAng="0" ptsTypes="AAAAA">
                                      <p:cBhvr>
                                        <p:cTn id="272" dur="1000" fill="hold"/>
                                        <p:tgtEl>
                                          <p:spTgt spid="105"/>
                                        </p:tgtEl>
                                        <p:attrNameLst>
                                          <p:attrName>ppt_x</p:attrName>
                                          <p:attrName>ppt_y</p:attrName>
                                        </p:attrNameLst>
                                      </p:cBhvr>
                                      <p:rCtr x="-5117" y="1157"/>
                                    </p:animMotion>
                                  </p:childTnLst>
                                </p:cTn>
                              </p:par>
                              <p:par>
                                <p:cTn id="273" presetID="37" presetClass="path" presetSubtype="0" accel="50000" decel="50000" fill="hold" grpId="1" nodeType="withEffect">
                                  <p:stCondLst>
                                    <p:cond delay="0"/>
                                  </p:stCondLst>
                                  <p:childTnLst>
                                    <p:animMotion origin="layout" path="M 0.00013 4.81481E-6 L -0.02135 0.03726 C -0.02578 0.04513 -0.03255 0.05046 -0.03945 0.05046 C -0.04713 0.05046 -0.05364 0.04513 -0.0582 0.03726 L -0.07916 4.81481E-6 " pathEditMode="relative" rAng="0" ptsTypes="AAAAA">
                                      <p:cBhvr>
                                        <p:cTn id="274" dur="1000" fill="hold"/>
                                        <p:tgtEl>
                                          <p:spTgt spid="102"/>
                                        </p:tgtEl>
                                        <p:attrNameLst>
                                          <p:attrName>ppt_x</p:attrName>
                                          <p:attrName>ppt_y</p:attrName>
                                        </p:attrNameLst>
                                      </p:cBhvr>
                                      <p:rCtr x="-3971"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0" grpId="0" animBg="1"/>
      <p:bldP spid="30" grpId="1" animBg="1"/>
      <p:bldP spid="28" grpId="0" animBg="1"/>
      <p:bldP spid="28"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95" grpId="0"/>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84"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a:extLst>
              <a:ext uri="{FF2B5EF4-FFF2-40B4-BE49-F238E27FC236}">
                <a16:creationId xmlns:a16="http://schemas.microsoft.com/office/drawing/2014/main" id="{EFDFE229-BC2F-4C5C-AE71-390918E727DB}"/>
              </a:ext>
            </a:extLst>
          </p:cNvPr>
          <p:cNvSpPr/>
          <p:nvPr/>
        </p:nvSpPr>
        <p:spPr>
          <a:xfrm>
            <a:off x="4282633" y="4149524"/>
            <a:ext cx="315123" cy="369332"/>
          </a:xfrm>
          <a:custGeom>
            <a:avLst/>
            <a:gdLst>
              <a:gd name="connsiteX0" fmla="*/ 0 w 315123"/>
              <a:gd name="connsiteY0" fmla="*/ 78781 h 369332"/>
              <a:gd name="connsiteX1" fmla="*/ 236342 w 315123"/>
              <a:gd name="connsiteY1" fmla="*/ 78781 h 369332"/>
              <a:gd name="connsiteX2" fmla="*/ 236342 w 315123"/>
              <a:gd name="connsiteY2" fmla="*/ 369332 h 369332"/>
              <a:gd name="connsiteX3" fmla="*/ 0 w 315123"/>
              <a:gd name="connsiteY3" fmla="*/ 369332 h 369332"/>
              <a:gd name="connsiteX4" fmla="*/ 0 w 315123"/>
              <a:gd name="connsiteY4" fmla="*/ 78781 h 369332"/>
              <a:gd name="connsiteX0" fmla="*/ 236342 w 315123"/>
              <a:gd name="connsiteY0" fmla="*/ 78781 h 369332"/>
              <a:gd name="connsiteX1" fmla="*/ 315123 w 315123"/>
              <a:gd name="connsiteY1" fmla="*/ 0 h 369332"/>
              <a:gd name="connsiteX2" fmla="*/ 315123 w 315123"/>
              <a:gd name="connsiteY2" fmla="*/ 290551 h 369332"/>
              <a:gd name="connsiteX3" fmla="*/ 236342 w 315123"/>
              <a:gd name="connsiteY3" fmla="*/ 369332 h 369332"/>
              <a:gd name="connsiteX4" fmla="*/ 236342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236342 w 315123"/>
              <a:gd name="connsiteY3" fmla="*/ 78781 h 369332"/>
              <a:gd name="connsiteX4" fmla="*/ 0 w 315123"/>
              <a:gd name="connsiteY4" fmla="*/ 78781 h 369332"/>
              <a:gd name="connsiteX0" fmla="*/ 0 w 315123"/>
              <a:gd name="connsiteY0" fmla="*/ 78781 h 369332"/>
              <a:gd name="connsiteX1" fmla="*/ 78781 w 315123"/>
              <a:gd name="connsiteY1" fmla="*/ 0 h 369332"/>
              <a:gd name="connsiteX2" fmla="*/ 315123 w 315123"/>
              <a:gd name="connsiteY2" fmla="*/ 0 h 369332"/>
              <a:gd name="connsiteX3" fmla="*/ 315123 w 315123"/>
              <a:gd name="connsiteY3" fmla="*/ 290551 h 369332"/>
              <a:gd name="connsiteX4" fmla="*/ 236342 w 315123"/>
              <a:gd name="connsiteY4" fmla="*/ 369332 h 369332"/>
              <a:gd name="connsiteX5" fmla="*/ 0 w 315123"/>
              <a:gd name="connsiteY5" fmla="*/ 369332 h 369332"/>
              <a:gd name="connsiteX6" fmla="*/ 0 w 315123"/>
              <a:gd name="connsiteY6" fmla="*/ 78781 h 369332"/>
              <a:gd name="connsiteX7" fmla="*/ 0 w 315123"/>
              <a:gd name="connsiteY7" fmla="*/ 78781 h 369332"/>
              <a:gd name="connsiteX8" fmla="*/ 236342 w 315123"/>
              <a:gd name="connsiteY8" fmla="*/ 78781 h 369332"/>
              <a:gd name="connsiteX9" fmla="*/ 315123 w 315123"/>
              <a:gd name="connsiteY9" fmla="*/ 0 h 369332"/>
              <a:gd name="connsiteX10" fmla="*/ 236342 w 315123"/>
              <a:gd name="connsiteY10" fmla="*/ 78781 h 369332"/>
              <a:gd name="connsiteX11" fmla="*/ 236342 w 315123"/>
              <a:gd name="connsiteY11" fmla="*/ 369332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123" h="369332" stroke="0" extrusionOk="0">
                <a:moveTo>
                  <a:pt x="0" y="78781"/>
                </a:moveTo>
                <a:cubicBezTo>
                  <a:pt x="115605" y="65172"/>
                  <a:pt x="140386" y="91132"/>
                  <a:pt x="236342" y="78781"/>
                </a:cubicBezTo>
                <a:cubicBezTo>
                  <a:pt x="257585" y="178826"/>
                  <a:pt x="217236" y="277665"/>
                  <a:pt x="236342" y="369332"/>
                </a:cubicBezTo>
                <a:cubicBezTo>
                  <a:pt x="184863" y="383582"/>
                  <a:pt x="56035" y="353942"/>
                  <a:pt x="0" y="369332"/>
                </a:cubicBezTo>
                <a:cubicBezTo>
                  <a:pt x="-6799" y="290389"/>
                  <a:pt x="3156" y="223933"/>
                  <a:pt x="0" y="78781"/>
                </a:cubicBezTo>
                <a:close/>
              </a:path>
              <a:path w="315123" h="369332" fill="darkenLess" stroke="0" extrusionOk="0">
                <a:moveTo>
                  <a:pt x="236342" y="78781"/>
                </a:moveTo>
                <a:cubicBezTo>
                  <a:pt x="247939" y="58055"/>
                  <a:pt x="287393" y="30305"/>
                  <a:pt x="315123" y="0"/>
                </a:cubicBezTo>
                <a:cubicBezTo>
                  <a:pt x="347371" y="135080"/>
                  <a:pt x="313733" y="213671"/>
                  <a:pt x="315123" y="290551"/>
                </a:cubicBezTo>
                <a:cubicBezTo>
                  <a:pt x="302367" y="320069"/>
                  <a:pt x="255172" y="343794"/>
                  <a:pt x="236342" y="369332"/>
                </a:cubicBezTo>
                <a:cubicBezTo>
                  <a:pt x="214930" y="303818"/>
                  <a:pt x="267508" y="154728"/>
                  <a:pt x="236342" y="78781"/>
                </a:cubicBezTo>
                <a:close/>
              </a:path>
              <a:path w="315123" h="369332" fill="lightenLess" stroke="0" extrusionOk="0">
                <a:moveTo>
                  <a:pt x="0" y="78781"/>
                </a:moveTo>
                <a:cubicBezTo>
                  <a:pt x="26582" y="38366"/>
                  <a:pt x="61977" y="18137"/>
                  <a:pt x="78781" y="0"/>
                </a:cubicBezTo>
                <a:cubicBezTo>
                  <a:pt x="148220" y="-4564"/>
                  <a:pt x="258672" y="5487"/>
                  <a:pt x="315123" y="0"/>
                </a:cubicBezTo>
                <a:cubicBezTo>
                  <a:pt x="279264" y="37252"/>
                  <a:pt x="255724" y="54720"/>
                  <a:pt x="236342" y="78781"/>
                </a:cubicBezTo>
                <a:cubicBezTo>
                  <a:pt x="173946" y="91630"/>
                  <a:pt x="88363" y="66219"/>
                  <a:pt x="0" y="78781"/>
                </a:cubicBezTo>
                <a:close/>
              </a:path>
              <a:path w="315123" h="369332" fill="none" extrusionOk="0">
                <a:moveTo>
                  <a:pt x="0" y="78781"/>
                </a:moveTo>
                <a:cubicBezTo>
                  <a:pt x="30466" y="39621"/>
                  <a:pt x="49594" y="41004"/>
                  <a:pt x="78781" y="0"/>
                </a:cubicBezTo>
                <a:cubicBezTo>
                  <a:pt x="146616" y="-19104"/>
                  <a:pt x="229131" y="921"/>
                  <a:pt x="315123" y="0"/>
                </a:cubicBezTo>
                <a:cubicBezTo>
                  <a:pt x="320768" y="88274"/>
                  <a:pt x="296117" y="205299"/>
                  <a:pt x="315123" y="290551"/>
                </a:cubicBezTo>
                <a:cubicBezTo>
                  <a:pt x="288262" y="330497"/>
                  <a:pt x="250818" y="345569"/>
                  <a:pt x="236342" y="369332"/>
                </a:cubicBezTo>
                <a:cubicBezTo>
                  <a:pt x="136490" y="384853"/>
                  <a:pt x="81461" y="358545"/>
                  <a:pt x="0" y="369332"/>
                </a:cubicBezTo>
                <a:cubicBezTo>
                  <a:pt x="-7836" y="279699"/>
                  <a:pt x="5982" y="218575"/>
                  <a:pt x="0" y="78781"/>
                </a:cubicBezTo>
                <a:close/>
                <a:moveTo>
                  <a:pt x="0" y="78781"/>
                </a:moveTo>
                <a:cubicBezTo>
                  <a:pt x="69281" y="67517"/>
                  <a:pt x="123904" y="93349"/>
                  <a:pt x="236342" y="78781"/>
                </a:cubicBezTo>
                <a:cubicBezTo>
                  <a:pt x="268310" y="39181"/>
                  <a:pt x="301216" y="27594"/>
                  <a:pt x="315123" y="0"/>
                </a:cubicBezTo>
                <a:moveTo>
                  <a:pt x="236342" y="78781"/>
                </a:moveTo>
                <a:cubicBezTo>
                  <a:pt x="246710" y="221751"/>
                  <a:pt x="227173" y="246632"/>
                  <a:pt x="236342" y="369332"/>
                </a:cubicBezTo>
              </a:path>
              <a:path w="315123" h="369332" fill="none" stroke="0" extrusionOk="0">
                <a:moveTo>
                  <a:pt x="0" y="78781"/>
                </a:moveTo>
                <a:cubicBezTo>
                  <a:pt x="29144" y="45337"/>
                  <a:pt x="62333" y="20796"/>
                  <a:pt x="78781" y="0"/>
                </a:cubicBezTo>
                <a:cubicBezTo>
                  <a:pt x="169236" y="-25621"/>
                  <a:pt x="252647" y="896"/>
                  <a:pt x="315123" y="0"/>
                </a:cubicBezTo>
                <a:cubicBezTo>
                  <a:pt x="330538" y="79804"/>
                  <a:pt x="312370" y="168436"/>
                  <a:pt x="315123" y="290551"/>
                </a:cubicBezTo>
                <a:cubicBezTo>
                  <a:pt x="287265" y="332500"/>
                  <a:pt x="250373" y="337823"/>
                  <a:pt x="236342" y="369332"/>
                </a:cubicBezTo>
                <a:cubicBezTo>
                  <a:pt x="120839" y="381949"/>
                  <a:pt x="113377" y="346415"/>
                  <a:pt x="0" y="369332"/>
                </a:cubicBezTo>
                <a:cubicBezTo>
                  <a:pt x="-15940" y="225155"/>
                  <a:pt x="17854" y="140708"/>
                  <a:pt x="0" y="78781"/>
                </a:cubicBezTo>
                <a:close/>
                <a:moveTo>
                  <a:pt x="0" y="78781"/>
                </a:moveTo>
                <a:cubicBezTo>
                  <a:pt x="52039" y="75628"/>
                  <a:pt x="177643" y="86422"/>
                  <a:pt x="236342" y="78781"/>
                </a:cubicBezTo>
                <a:cubicBezTo>
                  <a:pt x="269163" y="40451"/>
                  <a:pt x="289624" y="36833"/>
                  <a:pt x="315123" y="0"/>
                </a:cubicBezTo>
                <a:moveTo>
                  <a:pt x="236342" y="78781"/>
                </a:moveTo>
                <a:cubicBezTo>
                  <a:pt x="242103" y="152610"/>
                  <a:pt x="217690" y="291502"/>
                  <a:pt x="236342" y="369332"/>
                </a:cubicBezTo>
              </a:path>
            </a:pathLst>
          </a:custGeom>
          <a:ln>
            <a:extLst>
              <a:ext uri="{C807C97D-BFC1-408E-A445-0C87EB9F89A2}">
                <ask:lineSketchStyleProps xmlns:ask="http://schemas.microsoft.com/office/drawing/2018/sketchyshapes" sd="3174015580">
                  <a:prstGeom prst="cub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75D82A2-4621-4FD2-B659-8A2658EE569D}"/>
              </a:ext>
            </a:extLst>
          </p:cNvPr>
          <p:cNvGrpSpPr/>
          <p:nvPr/>
        </p:nvGrpSpPr>
        <p:grpSpPr>
          <a:xfrm>
            <a:off x="5151579" y="1114434"/>
            <a:ext cx="746567" cy="746567"/>
            <a:chOff x="5053630" y="1234357"/>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53630" y="123435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accent2">
                  <a:lumMod val="75000"/>
                </a:schemeClr>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55899" y="13532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35439" y="14811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60699" y="16580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185326" y="14925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24043" y="161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26913" y="12831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08298" y="17647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08299" y="151540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77329" y="140293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39269" y="16490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01884" y="16066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24315" y="167351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56629" y="135491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51976" y="155366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46642" y="17892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69953" y="179665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296812" y="148598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solidFill>
              <a:schemeClr val="accent2">
                <a:lumMod val="75000"/>
              </a:schemeClr>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AE9"/>
          </a:solidFill>
          <a:ln>
            <a:solidFill>
              <a:srgbClr val="FFF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2268419" y="1605795"/>
            <a:ext cx="1985770" cy="369332"/>
          </a:xfrm>
          <a:prstGeom prst="rect">
            <a:avLst/>
          </a:prstGeom>
          <a:noFill/>
        </p:spPr>
        <p:txBody>
          <a:bodyPr wrap="square" rtlCol="0">
            <a:spAutoFit/>
          </a:bodyPr>
          <a:lstStyle/>
          <a:p>
            <a:r>
              <a:rPr lang="en-US" b="1" dirty="0">
                <a:latin typeface="Ink Free" panose="03080402000500000000" pitchFamily="66" charset="0"/>
              </a:rPr>
              <a:t>Serotonin</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355160" y="1418305"/>
            <a:ext cx="1928115" cy="397476"/>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73" name="Cylinder 72">
            <a:extLst>
              <a:ext uri="{FF2B5EF4-FFF2-40B4-BE49-F238E27FC236}">
                <a16:creationId xmlns:a16="http://schemas.microsoft.com/office/drawing/2014/main" id="{800ED2B3-46B1-4FAC-8E71-93290327DFD5}"/>
              </a:ext>
            </a:extLst>
          </p:cNvPr>
          <p:cNvSpPr/>
          <p:nvPr/>
        </p:nvSpPr>
        <p:spPr>
          <a:xfrm rot="1668431">
            <a:off x="3855273" y="2436914"/>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62D348C6-029B-429C-9B76-5BC7156E1E61}"/>
              </a:ext>
            </a:extLst>
          </p:cNvPr>
          <p:cNvSpPr txBox="1"/>
          <p:nvPr/>
        </p:nvSpPr>
        <p:spPr>
          <a:xfrm>
            <a:off x="1100038" y="2589620"/>
            <a:ext cx="2054709" cy="646331"/>
          </a:xfrm>
          <a:prstGeom prst="rect">
            <a:avLst/>
          </a:prstGeom>
          <a:noFill/>
        </p:spPr>
        <p:txBody>
          <a:bodyPr wrap="square" rtlCol="0">
            <a:spAutoFit/>
          </a:bodyPr>
          <a:lstStyle/>
          <a:p>
            <a:r>
              <a:rPr lang="en-US" b="1" dirty="0">
                <a:latin typeface="Ink Free" panose="03080402000500000000" pitchFamily="66" charset="0"/>
              </a:rPr>
              <a:t>Serotonin </a:t>
            </a:r>
          </a:p>
          <a:p>
            <a:r>
              <a:rPr lang="en-US" b="1" dirty="0">
                <a:latin typeface="Ink Free" panose="03080402000500000000" pitchFamily="66" charset="0"/>
              </a:rPr>
              <a:t>Reuptake Channel</a:t>
            </a:r>
          </a:p>
        </p:txBody>
      </p:sp>
      <p:cxnSp>
        <p:nvCxnSpPr>
          <p:cNvPr id="94" name="Straight Connector 93">
            <a:extLst>
              <a:ext uri="{FF2B5EF4-FFF2-40B4-BE49-F238E27FC236}">
                <a16:creationId xmlns:a16="http://schemas.microsoft.com/office/drawing/2014/main" id="{4797C7F3-04D7-4C00-B8DE-FF8278416AE0}"/>
              </a:ext>
            </a:extLst>
          </p:cNvPr>
          <p:cNvCxnSpPr>
            <a:cxnSpLocks/>
          </p:cNvCxnSpPr>
          <p:nvPr/>
        </p:nvCxnSpPr>
        <p:spPr>
          <a:xfrm flipV="1">
            <a:off x="2990923" y="2962460"/>
            <a:ext cx="692601" cy="79785"/>
          </a:xfrm>
          <a:prstGeom prst="line">
            <a:avLst/>
          </a:prstGeom>
          <a:ln w="38100"/>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9A0278AD-2959-4F17-9756-6F4A3DAF56C3}"/>
              </a:ext>
            </a:extLst>
          </p:cNvPr>
          <p:cNvSpPr txBox="1"/>
          <p:nvPr/>
        </p:nvSpPr>
        <p:spPr>
          <a:xfrm>
            <a:off x="1325300" y="4081299"/>
            <a:ext cx="2424141" cy="369332"/>
          </a:xfrm>
          <a:prstGeom prst="rect">
            <a:avLst/>
          </a:prstGeom>
          <a:noFill/>
        </p:spPr>
        <p:txBody>
          <a:bodyPr wrap="square" rtlCol="0">
            <a:spAutoFit/>
          </a:bodyPr>
          <a:lstStyle/>
          <a:p>
            <a:r>
              <a:rPr lang="en-US" b="1" dirty="0">
                <a:latin typeface="Ink Free" panose="03080402000500000000" pitchFamily="66" charset="0"/>
              </a:rPr>
              <a:t>Serotonin Receptor</a:t>
            </a:r>
          </a:p>
        </p:txBody>
      </p:sp>
      <p:cxnSp>
        <p:nvCxnSpPr>
          <p:cNvPr id="96" name="Straight Connector 95">
            <a:extLst>
              <a:ext uri="{FF2B5EF4-FFF2-40B4-BE49-F238E27FC236}">
                <a16:creationId xmlns:a16="http://schemas.microsoft.com/office/drawing/2014/main" id="{173B0B21-9ABD-44BA-8743-803A458FC4F4}"/>
              </a:ext>
            </a:extLst>
          </p:cNvPr>
          <p:cNvCxnSpPr>
            <a:cxnSpLocks/>
          </p:cNvCxnSpPr>
          <p:nvPr/>
        </p:nvCxnSpPr>
        <p:spPr>
          <a:xfrm flipV="1">
            <a:off x="3321924" y="4248999"/>
            <a:ext cx="920198" cy="28247"/>
          </a:xfrm>
          <a:prstGeom prst="line">
            <a:avLst/>
          </a:prstGeom>
          <a:ln w="38100"/>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836E57DB-1518-4F7C-B3C5-4768222B41FC}"/>
              </a:ext>
            </a:extLst>
          </p:cNvPr>
          <p:cNvSpPr/>
          <p:nvPr/>
        </p:nvSpPr>
        <p:spPr>
          <a:xfrm>
            <a:off x="4277553" y="36064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B0C6B0A-BA26-4A8E-A2F9-14E55E889E7F}"/>
              </a:ext>
            </a:extLst>
          </p:cNvPr>
          <p:cNvSpPr/>
          <p:nvPr/>
        </p:nvSpPr>
        <p:spPr>
          <a:xfrm>
            <a:off x="4311003" y="386939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125A002-6B48-412A-9391-6B498A527361}"/>
              </a:ext>
            </a:extLst>
          </p:cNvPr>
          <p:cNvSpPr/>
          <p:nvPr/>
        </p:nvSpPr>
        <p:spPr>
          <a:xfrm>
            <a:off x="4676803" y="32359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DC28C24-0AF8-44FE-8155-29D61A64533E}"/>
              </a:ext>
            </a:extLst>
          </p:cNvPr>
          <p:cNvSpPr/>
          <p:nvPr/>
        </p:nvSpPr>
        <p:spPr>
          <a:xfrm>
            <a:off x="4698096" y="34583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A3AEB66-D1C3-4033-8501-A8019510F940}"/>
              </a:ext>
            </a:extLst>
          </p:cNvPr>
          <p:cNvSpPr/>
          <p:nvPr/>
        </p:nvSpPr>
        <p:spPr>
          <a:xfrm>
            <a:off x="4751354" y="367410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EC23398-F095-4B72-A588-21E136AC8994}"/>
              </a:ext>
            </a:extLst>
          </p:cNvPr>
          <p:cNvSpPr/>
          <p:nvPr/>
        </p:nvSpPr>
        <p:spPr>
          <a:xfrm>
            <a:off x="4865553" y="3023695"/>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A32D114-B669-4CE9-95EB-E90060FCABB6}"/>
              </a:ext>
            </a:extLst>
          </p:cNvPr>
          <p:cNvSpPr/>
          <p:nvPr/>
        </p:nvSpPr>
        <p:spPr>
          <a:xfrm>
            <a:off x="4848009" y="321055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9E0398E-161C-4502-985E-33E8EB4B8AB3}"/>
              </a:ext>
            </a:extLst>
          </p:cNvPr>
          <p:cNvSpPr/>
          <p:nvPr/>
        </p:nvSpPr>
        <p:spPr>
          <a:xfrm>
            <a:off x="4903571" y="34207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24CAA94-80B1-4C02-AA6F-DE96DBC1C6C6}"/>
              </a:ext>
            </a:extLst>
          </p:cNvPr>
          <p:cNvSpPr/>
          <p:nvPr/>
        </p:nvSpPr>
        <p:spPr>
          <a:xfrm>
            <a:off x="5100852" y="311693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6090172-927E-4425-9D2B-90B892532706}"/>
              </a:ext>
            </a:extLst>
          </p:cNvPr>
          <p:cNvSpPr/>
          <p:nvPr/>
        </p:nvSpPr>
        <p:spPr>
          <a:xfrm>
            <a:off x="5088151" y="334098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288254B-E797-4566-87C8-AEE0A2930124}"/>
              </a:ext>
            </a:extLst>
          </p:cNvPr>
          <p:cNvSpPr/>
          <p:nvPr/>
        </p:nvSpPr>
        <p:spPr>
          <a:xfrm>
            <a:off x="4996212" y="36791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F40415F-166F-4C15-928E-41515EC6C2B0}"/>
              </a:ext>
            </a:extLst>
          </p:cNvPr>
          <p:cNvSpPr/>
          <p:nvPr/>
        </p:nvSpPr>
        <p:spPr>
          <a:xfrm>
            <a:off x="4857871" y="4059112"/>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C27CBBB0-C164-45D5-A17B-F2E391929741}"/>
              </a:ext>
            </a:extLst>
          </p:cNvPr>
          <p:cNvSpPr/>
          <p:nvPr/>
        </p:nvSpPr>
        <p:spPr>
          <a:xfrm>
            <a:off x="5023691" y="38961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6A54AE7-CEF7-4AA9-AC8F-E10676FA0BCC}"/>
              </a:ext>
            </a:extLst>
          </p:cNvPr>
          <p:cNvSpPr/>
          <p:nvPr/>
        </p:nvSpPr>
        <p:spPr>
          <a:xfrm>
            <a:off x="5190946" y="371561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2F26A78-9E05-4DE7-950D-B17D06A327AD}"/>
              </a:ext>
            </a:extLst>
          </p:cNvPr>
          <p:cNvSpPr/>
          <p:nvPr/>
        </p:nvSpPr>
        <p:spPr>
          <a:xfrm>
            <a:off x="5271545" y="346408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229941C-3638-429D-9E4E-4D574C8DD4FD}"/>
              </a:ext>
            </a:extLst>
          </p:cNvPr>
          <p:cNvSpPr/>
          <p:nvPr/>
        </p:nvSpPr>
        <p:spPr>
          <a:xfrm>
            <a:off x="5732285" y="38952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solidFill>
            <a:schemeClr val="accent2"/>
          </a:solidFill>
          <a:ln>
            <a:solidFill>
              <a:schemeClr val="accent2">
                <a:lumMod val="75000"/>
              </a:schemeClr>
            </a:solidFill>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F455E3F-393C-4F51-97AB-3FCEAE442332}"/>
              </a:ext>
            </a:extLst>
          </p:cNvPr>
          <p:cNvSpPr txBox="1"/>
          <p:nvPr/>
        </p:nvSpPr>
        <p:spPr>
          <a:xfrm>
            <a:off x="1990439" y="1395486"/>
            <a:ext cx="1985770" cy="369332"/>
          </a:xfrm>
          <a:prstGeom prst="rect">
            <a:avLst/>
          </a:prstGeom>
          <a:noFill/>
        </p:spPr>
        <p:txBody>
          <a:bodyPr wrap="square" rtlCol="0">
            <a:spAutoFit/>
          </a:bodyPr>
          <a:lstStyle/>
          <a:p>
            <a:r>
              <a:rPr lang="en-US" b="1" dirty="0">
                <a:latin typeface="Ink Free" panose="03080402000500000000" pitchFamily="66" charset="0"/>
              </a:rPr>
              <a:t>Norepinephrine</a:t>
            </a:r>
          </a:p>
        </p:txBody>
      </p:sp>
      <p:sp>
        <p:nvSpPr>
          <p:cNvPr id="86" name="TextBox 85">
            <a:extLst>
              <a:ext uri="{FF2B5EF4-FFF2-40B4-BE49-F238E27FC236}">
                <a16:creationId xmlns:a16="http://schemas.microsoft.com/office/drawing/2014/main" id="{2E938E19-1D3D-41FC-BE67-926DA63C8AEA}"/>
              </a:ext>
            </a:extLst>
          </p:cNvPr>
          <p:cNvSpPr txBox="1"/>
          <p:nvPr/>
        </p:nvSpPr>
        <p:spPr>
          <a:xfrm>
            <a:off x="970599" y="2332150"/>
            <a:ext cx="1985770" cy="369332"/>
          </a:xfrm>
          <a:prstGeom prst="rect">
            <a:avLst/>
          </a:prstGeom>
          <a:noFill/>
        </p:spPr>
        <p:txBody>
          <a:bodyPr wrap="square" rtlCol="0">
            <a:spAutoFit/>
          </a:bodyPr>
          <a:lstStyle/>
          <a:p>
            <a:r>
              <a:rPr lang="en-US" b="1" dirty="0">
                <a:latin typeface="Ink Free" panose="03080402000500000000" pitchFamily="66" charset="0"/>
              </a:rPr>
              <a:t>Norepinephrine</a:t>
            </a:r>
          </a:p>
        </p:txBody>
      </p:sp>
      <p:sp>
        <p:nvSpPr>
          <p:cNvPr id="87" name="TextBox 86">
            <a:extLst>
              <a:ext uri="{FF2B5EF4-FFF2-40B4-BE49-F238E27FC236}">
                <a16:creationId xmlns:a16="http://schemas.microsoft.com/office/drawing/2014/main" id="{C5DBCA8D-E137-4714-BDB2-91BF123FD043}"/>
              </a:ext>
            </a:extLst>
          </p:cNvPr>
          <p:cNvSpPr txBox="1"/>
          <p:nvPr/>
        </p:nvSpPr>
        <p:spPr>
          <a:xfrm>
            <a:off x="1065185" y="3844912"/>
            <a:ext cx="1985770" cy="369332"/>
          </a:xfrm>
          <a:prstGeom prst="rect">
            <a:avLst/>
          </a:prstGeom>
          <a:noFill/>
        </p:spPr>
        <p:txBody>
          <a:bodyPr wrap="square" rtlCol="0">
            <a:spAutoFit/>
          </a:bodyPr>
          <a:lstStyle/>
          <a:p>
            <a:r>
              <a:rPr lang="en-US" b="1" dirty="0">
                <a:latin typeface="Ink Free" panose="03080402000500000000" pitchFamily="66" charset="0"/>
              </a:rPr>
              <a:t>Norepinephrine</a:t>
            </a:r>
          </a:p>
        </p:txBody>
      </p:sp>
      <p:pic>
        <p:nvPicPr>
          <p:cNvPr id="29" name="Graphic 28" descr="Squiggle with solid fill">
            <a:extLst>
              <a:ext uri="{FF2B5EF4-FFF2-40B4-BE49-F238E27FC236}">
                <a16:creationId xmlns:a16="http://schemas.microsoft.com/office/drawing/2014/main" id="{3C8CB5AC-006F-4FDC-8206-6D8E4BD914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5278" y="1640905"/>
            <a:ext cx="1150013" cy="340659"/>
          </a:xfrm>
          <a:prstGeom prst="rect">
            <a:avLst/>
          </a:prstGeom>
        </p:spPr>
      </p:pic>
      <p:pic>
        <p:nvPicPr>
          <p:cNvPr id="92" name="Graphic 91" descr="Squiggle with solid fill">
            <a:extLst>
              <a:ext uri="{FF2B5EF4-FFF2-40B4-BE49-F238E27FC236}">
                <a16:creationId xmlns:a16="http://schemas.microsoft.com/office/drawing/2014/main" id="{B744EFD9-9CEB-4630-BD94-0EADDAD1A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202" y="2615236"/>
            <a:ext cx="1150013" cy="340659"/>
          </a:xfrm>
          <a:prstGeom prst="rect">
            <a:avLst/>
          </a:prstGeom>
        </p:spPr>
      </p:pic>
      <p:pic>
        <p:nvPicPr>
          <p:cNvPr id="114" name="Graphic 113" descr="Squiggle with solid fill">
            <a:extLst>
              <a:ext uri="{FF2B5EF4-FFF2-40B4-BE49-F238E27FC236}">
                <a16:creationId xmlns:a16="http://schemas.microsoft.com/office/drawing/2014/main" id="{5B981E33-8230-4256-907A-44F3224E8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1134" y="4104750"/>
            <a:ext cx="1150013" cy="340659"/>
          </a:xfrm>
          <a:prstGeom prst="rect">
            <a:avLst/>
          </a:prstGeom>
        </p:spPr>
      </p:pic>
      <p:sp>
        <p:nvSpPr>
          <p:cNvPr id="90" name="Rectangle: Rounded Corners 89">
            <a:extLst>
              <a:ext uri="{FF2B5EF4-FFF2-40B4-BE49-F238E27FC236}">
                <a16:creationId xmlns:a16="http://schemas.microsoft.com/office/drawing/2014/main" id="{0061176D-E14E-4A52-A99A-56837C0E1D5B}"/>
              </a:ext>
            </a:extLst>
          </p:cNvPr>
          <p:cNvSpPr/>
          <p:nvPr/>
        </p:nvSpPr>
        <p:spPr>
          <a:xfrm>
            <a:off x="-62754" y="-85691"/>
            <a:ext cx="12254753" cy="7220697"/>
          </a:xfrm>
          <a:prstGeom prst="roundRect">
            <a:avLst/>
          </a:prstGeom>
          <a:noFill/>
          <a:ln>
            <a:solidFill>
              <a:schemeClr val="tx1">
                <a:lumMod val="75000"/>
                <a:lumOff val="25000"/>
              </a:schemeClr>
            </a:solidFill>
          </a:ln>
          <a:effectLst>
            <a:glow rad="1143000">
              <a:schemeClr val="tx1">
                <a:lumMod val="75000"/>
                <a:lumOff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4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500"/>
                                  </p:stCondLst>
                                  <p:childTnLst>
                                    <p:set>
                                      <p:cBhvr>
                                        <p:cTn id="9" dur="1" fill="hold">
                                          <p:stCondLst>
                                            <p:cond delay="0"/>
                                          </p:stCondLst>
                                        </p:cTn>
                                        <p:tgtEl>
                                          <p:spTgt spid="92"/>
                                        </p:tgtEl>
                                        <p:attrNameLst>
                                          <p:attrName>style.visibility</p:attrName>
                                        </p:attrNameLst>
                                      </p:cBhvr>
                                      <p:to>
                                        <p:strVal val="visible"/>
                                      </p:to>
                                    </p:set>
                                    <p:animEffect transition="in" filter="wipe(up)">
                                      <p:cBhvr>
                                        <p:cTn id="10" dur="500"/>
                                        <p:tgtEl>
                                          <p:spTgt spid="92"/>
                                        </p:tgtEl>
                                      </p:cBhvr>
                                    </p:animEffect>
                                  </p:childTnLst>
                                </p:cTn>
                              </p:par>
                              <p:par>
                                <p:cTn id="11" presetID="22" presetClass="entr" presetSubtype="1" fill="hold" nodeType="withEffect">
                                  <p:stCondLst>
                                    <p:cond delay="500"/>
                                  </p:stCondLst>
                                  <p:childTnLst>
                                    <p:set>
                                      <p:cBhvr>
                                        <p:cTn id="12" dur="1" fill="hold">
                                          <p:stCondLst>
                                            <p:cond delay="0"/>
                                          </p:stCondLst>
                                        </p:cTn>
                                        <p:tgtEl>
                                          <p:spTgt spid="114"/>
                                        </p:tgtEl>
                                        <p:attrNameLst>
                                          <p:attrName>style.visibility</p:attrName>
                                        </p:attrNameLst>
                                      </p:cBhvr>
                                      <p:to>
                                        <p:strVal val="visible"/>
                                      </p:to>
                                    </p:set>
                                    <p:animEffect transition="in" filter="wipe(up)">
                                      <p:cBhvr>
                                        <p:cTn id="13" dur="500"/>
                                        <p:tgtEl>
                                          <p:spTgt spid="114"/>
                                        </p:tgtEl>
                                      </p:cBhvr>
                                    </p:animEffect>
                                  </p:childTnLst>
                                </p:cTn>
                              </p:par>
                            </p:childTnLst>
                          </p:cTn>
                        </p:par>
                        <p:par>
                          <p:cTn id="14" fill="hold">
                            <p:stCondLst>
                              <p:cond delay="1000"/>
                            </p:stCondLst>
                            <p:childTnLst>
                              <p:par>
                                <p:cTn id="15" presetID="10" presetClass="entr" presetSubtype="0" fill="hold" grpId="1"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6"/>
                                        </p:tgtEl>
                                      </p:cBhvr>
                                    </p:animEffect>
                                    <p:set>
                                      <p:cBhvr>
                                        <p:cTn id="40" dur="1" fill="hold">
                                          <p:stCondLst>
                                            <p:cond delay="499"/>
                                          </p:stCondLst>
                                        </p:cTn>
                                        <p:tgtEl>
                                          <p:spTgt spid="6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1"/>
                                        </p:tgtEl>
                                      </p:cBhvr>
                                    </p:animEffect>
                                    <p:set>
                                      <p:cBhvr>
                                        <p:cTn id="46" dur="1" fill="hold">
                                          <p:stCondLst>
                                            <p:cond delay="499"/>
                                          </p:stCondLst>
                                        </p:cTn>
                                        <p:tgtEl>
                                          <p:spTgt spid="7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70"/>
                                        </p:tgtEl>
                                      </p:cBhvr>
                                    </p:animEffect>
                                    <p:set>
                                      <p:cBhvr>
                                        <p:cTn id="49" dur="1" fill="hold">
                                          <p:stCondLst>
                                            <p:cond delay="499"/>
                                          </p:stCondLst>
                                        </p:cTn>
                                        <p:tgtEl>
                                          <p:spTgt spid="70"/>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61"/>
                                        </p:tgtEl>
                                      </p:cBhvr>
                                    </p:animEffect>
                                    <p:set>
                                      <p:cBhvr>
                                        <p:cTn id="52" dur="1" fill="hold">
                                          <p:stCondLst>
                                            <p:cond delay="499"/>
                                          </p:stCondLst>
                                        </p:cTn>
                                        <p:tgtEl>
                                          <p:spTgt spid="6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62"/>
                                        </p:tgtEl>
                                      </p:cBhvr>
                                    </p:animEffect>
                                    <p:set>
                                      <p:cBhvr>
                                        <p:cTn id="55" dur="1" fill="hold">
                                          <p:stCondLst>
                                            <p:cond delay="499"/>
                                          </p:stCondLst>
                                        </p:cTn>
                                        <p:tgtEl>
                                          <p:spTgt spid="62"/>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93"/>
                                        </p:tgtEl>
                                      </p:cBhvr>
                                    </p:animEffect>
                                    <p:set>
                                      <p:cBhvr>
                                        <p:cTn id="58" dur="1" fill="hold">
                                          <p:stCondLst>
                                            <p:cond delay="499"/>
                                          </p:stCondLst>
                                        </p:cTn>
                                        <p:tgtEl>
                                          <p:spTgt spid="9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4"/>
                                        </p:tgtEl>
                                      </p:cBhvr>
                                    </p:animEffect>
                                    <p:set>
                                      <p:cBhvr>
                                        <p:cTn id="61" dur="1" fill="hold">
                                          <p:stCondLst>
                                            <p:cond delay="499"/>
                                          </p:stCondLst>
                                        </p:cTn>
                                        <p:tgtEl>
                                          <p:spTgt spid="9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95"/>
                                        </p:tgtEl>
                                      </p:cBhvr>
                                    </p:animEffect>
                                    <p:set>
                                      <p:cBhvr>
                                        <p:cTn id="64" dur="1" fill="hold">
                                          <p:stCondLst>
                                            <p:cond delay="499"/>
                                          </p:stCondLst>
                                        </p:cTn>
                                        <p:tgtEl>
                                          <p:spTgt spid="9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6"/>
                                        </p:tgtEl>
                                      </p:cBhvr>
                                    </p:animEffect>
                                    <p:set>
                                      <p:cBhvr>
                                        <p:cTn id="67" dur="1" fill="hold">
                                          <p:stCondLst>
                                            <p:cond delay="499"/>
                                          </p:stCondLst>
                                        </p:cTn>
                                        <p:tgtEl>
                                          <p:spTgt spid="96"/>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86"/>
                                        </p:tgtEl>
                                      </p:cBhvr>
                                    </p:animEffect>
                                    <p:set>
                                      <p:cBhvr>
                                        <p:cTn id="73" dur="1" fill="hold">
                                          <p:stCondLst>
                                            <p:cond delay="499"/>
                                          </p:stCondLst>
                                        </p:cTn>
                                        <p:tgtEl>
                                          <p:spTgt spid="86"/>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87"/>
                                        </p:tgtEl>
                                      </p:cBhvr>
                                    </p:animEffect>
                                    <p:set>
                                      <p:cBhvr>
                                        <p:cTn id="76" dur="1" fill="hold">
                                          <p:stCondLst>
                                            <p:cond delay="499"/>
                                          </p:stCondLst>
                                        </p:cTn>
                                        <p:tgtEl>
                                          <p:spTgt spid="8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92"/>
                                        </p:tgtEl>
                                      </p:cBhvr>
                                    </p:animEffect>
                                    <p:set>
                                      <p:cBhvr>
                                        <p:cTn id="82" dur="1" fill="hold">
                                          <p:stCondLst>
                                            <p:cond delay="499"/>
                                          </p:stCondLst>
                                        </p:cTn>
                                        <p:tgtEl>
                                          <p:spTgt spid="9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14"/>
                                        </p:tgtEl>
                                      </p:cBhvr>
                                    </p:animEffect>
                                    <p:set>
                                      <p:cBhvr>
                                        <p:cTn id="85" dur="1" fill="hold">
                                          <p:stCondLst>
                                            <p:cond delay="499"/>
                                          </p:stCondLst>
                                        </p:cTn>
                                        <p:tgtEl>
                                          <p:spTgt spid="114"/>
                                        </p:tgtEl>
                                        <p:attrNameLst>
                                          <p:attrName>style.visibility</p:attrName>
                                        </p:attrNameLst>
                                      </p:cBhvr>
                                      <p:to>
                                        <p:strVal val="hidden"/>
                                      </p:to>
                                    </p:set>
                                  </p:childTnLst>
                                </p:cTn>
                              </p:par>
                            </p:childTnLst>
                          </p:cTn>
                        </p:par>
                        <p:par>
                          <p:cTn id="86" fill="hold">
                            <p:stCondLst>
                              <p:cond delay="500"/>
                            </p:stCondLst>
                            <p:childTnLst>
                              <p:par>
                                <p:cTn id="87"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88" dur="1000" fill="hold"/>
                                        <p:tgtEl>
                                          <p:spTgt spid="51"/>
                                        </p:tgtEl>
                                        <p:attrNameLst>
                                          <p:attrName>ppt_x</p:attrName>
                                          <p:attrName>ppt_y</p:attrName>
                                        </p:attrNameLst>
                                      </p:cBhvr>
                                      <p:rCtr x="-3190" y="12153"/>
                                    </p:animMotion>
                                  </p:childTnLst>
                                </p:cTn>
                              </p:par>
                              <p:par>
                                <p:cTn id="89"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90" dur="1000" fill="hold"/>
                                        <p:tgtEl>
                                          <p:spTgt spid="55"/>
                                        </p:tgtEl>
                                        <p:attrNameLst>
                                          <p:attrName>ppt_x</p:attrName>
                                          <p:attrName>ppt_y</p:attrName>
                                        </p:attrNameLst>
                                      </p:cBhvr>
                                      <p:rCtr x="-6237" y="11667"/>
                                    </p:animMotion>
                                  </p:childTnLst>
                                </p:cTn>
                              </p:par>
                              <p:par>
                                <p:cTn id="91"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92" dur="1000" fill="hold"/>
                                        <p:tgtEl>
                                          <p:spTgt spid="60"/>
                                        </p:tgtEl>
                                        <p:attrNameLst>
                                          <p:attrName>ppt_x</p:attrName>
                                          <p:attrName>ppt_y</p:attrName>
                                        </p:attrNameLst>
                                      </p:cBhvr>
                                      <p:rCtr x="-8359" y="11921"/>
                                    </p:animMotion>
                                  </p:childTnLst>
                                </p:cTn>
                              </p:par>
                              <p:par>
                                <p:cTn id="93"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94" dur="1000" fill="hold"/>
                                        <p:tgtEl>
                                          <p:spTgt spid="57"/>
                                        </p:tgtEl>
                                        <p:attrNameLst>
                                          <p:attrName>ppt_x</p:attrName>
                                          <p:attrName>ppt_y</p:attrName>
                                        </p:attrNameLst>
                                      </p:cBhvr>
                                      <p:rCtr x="-7370" y="13611"/>
                                    </p:animMotion>
                                  </p:childTnLst>
                                </p:cTn>
                              </p:par>
                              <p:par>
                                <p:cTn id="95"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96" dur="1000" fill="hold"/>
                                        <p:tgtEl>
                                          <p:spTgt spid="49"/>
                                        </p:tgtEl>
                                        <p:attrNameLst>
                                          <p:attrName>ppt_x</p:attrName>
                                          <p:attrName>ppt_y</p:attrName>
                                        </p:attrNameLst>
                                      </p:cBhvr>
                                      <p:rCtr x="-9388" y="10995"/>
                                    </p:animMotion>
                                  </p:childTnLst>
                                </p:cTn>
                              </p:par>
                              <p:par>
                                <p:cTn id="97"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98" dur="1000" fill="hold"/>
                                        <p:tgtEl>
                                          <p:spTgt spid="58"/>
                                        </p:tgtEl>
                                        <p:attrNameLst>
                                          <p:attrName>ppt_x</p:attrName>
                                          <p:attrName>ppt_y</p:attrName>
                                        </p:attrNameLst>
                                      </p:cBhvr>
                                      <p:rCtr x="-5586" y="7593"/>
                                    </p:animMotion>
                                  </p:childTnLst>
                                </p:cTn>
                              </p:par>
                              <p:par>
                                <p:cTn id="99"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100" dur="1000" fill="hold"/>
                                        <p:tgtEl>
                                          <p:spTgt spid="59"/>
                                        </p:tgtEl>
                                        <p:attrNameLst>
                                          <p:attrName>ppt_x</p:attrName>
                                          <p:attrName>ppt_y</p:attrName>
                                        </p:attrNameLst>
                                      </p:cBhvr>
                                      <p:rCtr x="-4284" y="10023"/>
                                    </p:animMotion>
                                  </p:childTnLst>
                                </p:cTn>
                              </p:par>
                              <p:par>
                                <p:cTn id="101"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102" dur="1000" fill="hold"/>
                                        <p:tgtEl>
                                          <p:spTgt spid="53"/>
                                        </p:tgtEl>
                                        <p:attrNameLst>
                                          <p:attrName>ppt_x</p:attrName>
                                          <p:attrName>ppt_y</p:attrName>
                                        </p:attrNameLst>
                                      </p:cBhvr>
                                      <p:rCtr x="-5586" y="10162"/>
                                    </p:animMotion>
                                  </p:childTnLst>
                                </p:cTn>
                              </p:par>
                              <p:par>
                                <p:cTn id="103"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104" dur="1000" fill="hold"/>
                                        <p:tgtEl>
                                          <p:spTgt spid="56"/>
                                        </p:tgtEl>
                                        <p:attrNameLst>
                                          <p:attrName>ppt_x</p:attrName>
                                          <p:attrName>ppt_y</p:attrName>
                                        </p:attrNameLst>
                                      </p:cBhvr>
                                      <p:rCtr x="-5404" y="8194"/>
                                    </p:animMotion>
                                  </p:childTnLst>
                                </p:cTn>
                              </p:par>
                              <p:par>
                                <p:cTn id="105" presetID="42" presetClass="path" presetSubtype="0" accel="50000" decel="50000" fill="hold" nodeType="withEffect">
                                  <p:stCondLst>
                                    <p:cond delay="0"/>
                                  </p:stCondLst>
                                  <p:childTnLst>
                                    <p:animMotion origin="layout" path="M -0.00052 1.85185E-6 L -0.04935 0.08379 " pathEditMode="relative" rAng="0" ptsTypes="AA">
                                      <p:cBhvr>
                                        <p:cTn id="106" dur="1000" fill="hold"/>
                                        <p:tgtEl>
                                          <p:spTgt spid="52"/>
                                        </p:tgtEl>
                                        <p:attrNameLst>
                                          <p:attrName>ppt_x</p:attrName>
                                          <p:attrName>ppt_y</p:attrName>
                                        </p:attrNameLst>
                                      </p:cBhvr>
                                      <p:rCtr x="-2448" y="4190"/>
                                    </p:animMotion>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par>
                          <p:cTn id="111" fill="hold">
                            <p:stCondLst>
                              <p:cond delay="2000"/>
                            </p:stCondLst>
                            <p:childTnLst>
                              <p:par>
                                <p:cTn id="112" presetID="1" presetClass="entr" presetSubtype="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36"/>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41"/>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44"/>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45"/>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46"/>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47"/>
                                        </p:tgtEl>
                                        <p:attrNameLst>
                                          <p:attrName>style.visibility</p:attrName>
                                        </p:attrNameLst>
                                      </p:cBhvr>
                                      <p:to>
                                        <p:strVal val="visible"/>
                                      </p:to>
                                    </p:set>
                                  </p:childTnLst>
                                </p:cTn>
                              </p:par>
                              <p:par>
                                <p:cTn id="148" presetID="10" presetClass="exit" presetSubtype="0" fill="hold" nodeType="withEffect">
                                  <p:stCondLst>
                                    <p:cond delay="0"/>
                                  </p:stCondLst>
                                  <p:childTnLst>
                                    <p:animEffect transition="out" filter="fade">
                                      <p:cBhvr>
                                        <p:cTn id="149" dur="500"/>
                                        <p:tgtEl>
                                          <p:spTgt spid="52"/>
                                        </p:tgtEl>
                                      </p:cBhvr>
                                    </p:animEffect>
                                    <p:set>
                                      <p:cBhvr>
                                        <p:cTn id="150" dur="1" fill="hold">
                                          <p:stCondLst>
                                            <p:cond delay="499"/>
                                          </p:stCondLst>
                                        </p:cTn>
                                        <p:tgtEl>
                                          <p:spTgt spid="52"/>
                                        </p:tgtEl>
                                        <p:attrNameLst>
                                          <p:attrName>style.visibility</p:attrName>
                                        </p:attrNameLst>
                                      </p:cBhvr>
                                      <p:to>
                                        <p:strVal val="hidden"/>
                                      </p:to>
                                    </p:set>
                                  </p:childTnLst>
                                </p:cTn>
                              </p:par>
                            </p:childTnLst>
                          </p:cTn>
                        </p:par>
                        <p:par>
                          <p:cTn id="151" fill="hold">
                            <p:stCondLst>
                              <p:cond delay="2500"/>
                            </p:stCondLst>
                            <p:childTnLst>
                              <p:par>
                                <p:cTn id="152" presetID="42" presetClass="path" presetSubtype="0" accel="50000" decel="50000" fill="hold" grpId="1" nodeType="afterEffect">
                                  <p:stCondLst>
                                    <p:cond delay="0"/>
                                  </p:stCondLst>
                                  <p:childTnLst>
                                    <p:animMotion origin="layout" path="M -1.45833E-6 -3.7037E-6 L 0.02643 0.15926 " pathEditMode="relative" rAng="0" ptsTypes="AA">
                                      <p:cBhvr>
                                        <p:cTn id="153" dur="1000" fill="hold"/>
                                        <p:tgtEl>
                                          <p:spTgt spid="46"/>
                                        </p:tgtEl>
                                        <p:attrNameLst>
                                          <p:attrName>ppt_x</p:attrName>
                                          <p:attrName>ppt_y</p:attrName>
                                        </p:attrNameLst>
                                      </p:cBhvr>
                                      <p:rCtr x="1315" y="7963"/>
                                    </p:animMotion>
                                  </p:childTnLst>
                                </p:cTn>
                              </p:par>
                              <p:par>
                                <p:cTn id="154" presetID="42" presetClass="path" presetSubtype="0" accel="50000" decel="50000" fill="hold" grpId="1" nodeType="withEffect">
                                  <p:stCondLst>
                                    <p:cond delay="0"/>
                                  </p:stCondLst>
                                  <p:childTnLst>
                                    <p:animMotion origin="layout" path="M 2.29167E-6 2.22222E-6 L -0.03021 0.14467 " pathEditMode="relative" rAng="0" ptsTypes="AA">
                                      <p:cBhvr>
                                        <p:cTn id="155" dur="1000" fill="hold"/>
                                        <p:tgtEl>
                                          <p:spTgt spid="45"/>
                                        </p:tgtEl>
                                        <p:attrNameLst>
                                          <p:attrName>ppt_x</p:attrName>
                                          <p:attrName>ppt_y</p:attrName>
                                        </p:attrNameLst>
                                      </p:cBhvr>
                                      <p:rCtr x="-1510" y="7222"/>
                                    </p:animMotion>
                                  </p:childTnLst>
                                </p:cTn>
                              </p:par>
                              <p:par>
                                <p:cTn id="156" presetID="42" presetClass="path" presetSubtype="0" accel="50000" decel="50000" fill="hold" grpId="1" nodeType="withEffect">
                                  <p:stCondLst>
                                    <p:cond delay="0"/>
                                  </p:stCondLst>
                                  <p:childTnLst>
                                    <p:animMotion origin="layout" path="M 4.16667E-7 -4.07407E-6 L -0.00378 0.26829 " pathEditMode="relative" rAng="0" ptsTypes="AA">
                                      <p:cBhvr>
                                        <p:cTn id="157" dur="1000" fill="hold"/>
                                        <p:tgtEl>
                                          <p:spTgt spid="37"/>
                                        </p:tgtEl>
                                        <p:attrNameLst>
                                          <p:attrName>ppt_x</p:attrName>
                                          <p:attrName>ppt_y</p:attrName>
                                        </p:attrNameLst>
                                      </p:cBhvr>
                                      <p:rCtr x="-195" y="13403"/>
                                    </p:animMotion>
                                  </p:childTnLst>
                                </p:cTn>
                              </p:par>
                              <p:par>
                                <p:cTn id="158" presetID="42" presetClass="path" presetSubtype="0" accel="50000" decel="50000" fill="hold" grpId="1" nodeType="withEffect">
                                  <p:stCondLst>
                                    <p:cond delay="0"/>
                                  </p:stCondLst>
                                  <p:childTnLst>
                                    <p:animMotion origin="layout" path="M 4.16667E-7 -4.81481E-6 L -0.0612 0.25672 " pathEditMode="relative" rAng="0" ptsTypes="AA">
                                      <p:cBhvr>
                                        <p:cTn id="159" dur="1000" fill="hold"/>
                                        <p:tgtEl>
                                          <p:spTgt spid="33"/>
                                        </p:tgtEl>
                                        <p:attrNameLst>
                                          <p:attrName>ppt_x</p:attrName>
                                          <p:attrName>ppt_y</p:attrName>
                                        </p:attrNameLst>
                                      </p:cBhvr>
                                      <p:rCtr x="-3060" y="12824"/>
                                    </p:animMotion>
                                  </p:childTnLst>
                                </p:cTn>
                              </p:par>
                              <p:par>
                                <p:cTn id="160" presetID="42" presetClass="path" presetSubtype="0" accel="50000" decel="50000" fill="hold" grpId="1" nodeType="withEffect">
                                  <p:stCondLst>
                                    <p:cond delay="0"/>
                                  </p:stCondLst>
                                  <p:childTnLst>
                                    <p:animMotion origin="layout" path="M -1.45833E-6 2.96296E-6 L -0.07135 0.2331 " pathEditMode="relative" rAng="0" ptsTypes="AA">
                                      <p:cBhvr>
                                        <p:cTn id="161" dur="1000" fill="hold"/>
                                        <p:tgtEl>
                                          <p:spTgt spid="44"/>
                                        </p:tgtEl>
                                        <p:attrNameLst>
                                          <p:attrName>ppt_x</p:attrName>
                                          <p:attrName>ppt_y</p:attrName>
                                        </p:attrNameLst>
                                      </p:cBhvr>
                                      <p:rCtr x="-3568" y="11644"/>
                                    </p:animMotion>
                                  </p:childTnLst>
                                </p:cTn>
                              </p:par>
                              <p:par>
                                <p:cTn id="162" presetID="42" presetClass="path" presetSubtype="0" accel="50000" decel="50000" fill="hold" grpId="1" nodeType="withEffect">
                                  <p:stCondLst>
                                    <p:cond delay="0"/>
                                  </p:stCondLst>
                                  <p:childTnLst>
                                    <p:animMotion origin="layout" path="M 4.58333E-6 3.7037E-7 L 0.03125 0.14398 " pathEditMode="relative" rAng="0" ptsTypes="AA">
                                      <p:cBhvr>
                                        <p:cTn id="163" dur="1000" fill="hold"/>
                                        <p:tgtEl>
                                          <p:spTgt spid="42"/>
                                        </p:tgtEl>
                                        <p:attrNameLst>
                                          <p:attrName>ppt_x</p:attrName>
                                          <p:attrName>ppt_y</p:attrName>
                                        </p:attrNameLst>
                                      </p:cBhvr>
                                      <p:rCtr x="1563" y="7199"/>
                                    </p:animMotion>
                                  </p:childTnLst>
                                </p:cTn>
                              </p:par>
                              <p:par>
                                <p:cTn id="164" presetID="42" presetClass="path" presetSubtype="0" accel="50000" decel="50000" fill="hold" grpId="1" nodeType="withEffect">
                                  <p:stCondLst>
                                    <p:cond delay="0"/>
                                  </p:stCondLst>
                                  <p:childTnLst>
                                    <p:animMotion origin="layout" path="M 1.45833E-6 -1.85185E-6 L 0.0168 0.26667 " pathEditMode="relative" rAng="0" ptsTypes="AA">
                                      <p:cBhvr>
                                        <p:cTn id="165" dur="1000" fill="hold"/>
                                        <p:tgtEl>
                                          <p:spTgt spid="35"/>
                                        </p:tgtEl>
                                        <p:attrNameLst>
                                          <p:attrName>ppt_x</p:attrName>
                                          <p:attrName>ppt_y</p:attrName>
                                        </p:attrNameLst>
                                      </p:cBhvr>
                                      <p:rCtr x="833" y="13333"/>
                                    </p:animMotion>
                                  </p:childTnLst>
                                </p:cTn>
                              </p:par>
                              <p:par>
                                <p:cTn id="166" presetID="42" presetClass="path" presetSubtype="0" accel="50000" decel="50000" fill="hold" grpId="1" nodeType="withEffect">
                                  <p:stCondLst>
                                    <p:cond delay="0"/>
                                  </p:stCondLst>
                                  <p:childTnLst>
                                    <p:animMotion origin="layout" path="M 6.25E-7 2.59259E-6 L 0.09297 0.26736 " pathEditMode="relative" rAng="0" ptsTypes="AA">
                                      <p:cBhvr>
                                        <p:cTn id="167" dur="1000" fill="hold"/>
                                        <p:tgtEl>
                                          <p:spTgt spid="41"/>
                                        </p:tgtEl>
                                        <p:attrNameLst>
                                          <p:attrName>ppt_x</p:attrName>
                                          <p:attrName>ppt_y</p:attrName>
                                        </p:attrNameLst>
                                      </p:cBhvr>
                                      <p:rCtr x="4648" y="13356"/>
                                    </p:animMotion>
                                  </p:childTnLst>
                                </p:cTn>
                              </p:par>
                              <p:par>
                                <p:cTn id="168" presetID="42" presetClass="path" presetSubtype="0" accel="50000" decel="50000" fill="hold" grpId="1" nodeType="withEffect">
                                  <p:stCondLst>
                                    <p:cond delay="0"/>
                                  </p:stCondLst>
                                  <p:childTnLst>
                                    <p:animMotion origin="layout" path="M 3.75E-6 -3.7037E-7 L -0.01029 0.21736 " pathEditMode="relative" rAng="0" ptsTypes="AA">
                                      <p:cBhvr>
                                        <p:cTn id="169" dur="1000" fill="hold"/>
                                        <p:tgtEl>
                                          <p:spTgt spid="32"/>
                                        </p:tgtEl>
                                        <p:attrNameLst>
                                          <p:attrName>ppt_x</p:attrName>
                                          <p:attrName>ppt_y</p:attrName>
                                        </p:attrNameLst>
                                      </p:cBhvr>
                                      <p:rCtr x="-521" y="10856"/>
                                    </p:animMotion>
                                  </p:childTnLst>
                                </p:cTn>
                              </p:par>
                              <p:par>
                                <p:cTn id="170" presetID="42" presetClass="path" presetSubtype="0" accel="50000" decel="50000" fill="hold" grpId="1" nodeType="withEffect">
                                  <p:stCondLst>
                                    <p:cond delay="0"/>
                                  </p:stCondLst>
                                  <p:childTnLst>
                                    <p:animMotion origin="layout" path="M -4.16667E-7 -7.40741E-7 L 0.04193 0.2588 " pathEditMode="relative" rAng="0" ptsTypes="AA">
                                      <p:cBhvr>
                                        <p:cTn id="171" dur="1000" fill="hold"/>
                                        <p:tgtEl>
                                          <p:spTgt spid="34"/>
                                        </p:tgtEl>
                                        <p:attrNameLst>
                                          <p:attrName>ppt_x</p:attrName>
                                          <p:attrName>ppt_y</p:attrName>
                                        </p:attrNameLst>
                                      </p:cBhvr>
                                      <p:rCtr x="2096" y="12940"/>
                                    </p:animMotion>
                                  </p:childTnLst>
                                </p:cTn>
                              </p:par>
                              <p:par>
                                <p:cTn id="172" presetID="42" presetClass="path" presetSubtype="0" accel="50000" decel="50000" fill="hold" grpId="1" nodeType="withEffect">
                                  <p:stCondLst>
                                    <p:cond delay="0"/>
                                  </p:stCondLst>
                                  <p:childTnLst>
                                    <p:animMotion origin="layout" path="M 5E-6 -4.81481E-6 L 0.01667 0.25371 " pathEditMode="relative" rAng="0" ptsTypes="AA">
                                      <p:cBhvr>
                                        <p:cTn id="173" dur="1000" fill="hold"/>
                                        <p:tgtEl>
                                          <p:spTgt spid="47"/>
                                        </p:tgtEl>
                                        <p:attrNameLst>
                                          <p:attrName>ppt_x</p:attrName>
                                          <p:attrName>ppt_y</p:attrName>
                                        </p:attrNameLst>
                                      </p:cBhvr>
                                      <p:rCtr x="833" y="12685"/>
                                    </p:animMotion>
                                  </p:childTnLst>
                                </p:cTn>
                              </p:par>
                              <p:par>
                                <p:cTn id="174" presetID="42" presetClass="path" presetSubtype="0" accel="50000" decel="50000" fill="hold" grpId="1" nodeType="withEffect">
                                  <p:stCondLst>
                                    <p:cond delay="0"/>
                                  </p:stCondLst>
                                  <p:childTnLst>
                                    <p:animMotion origin="layout" path="M 4.16667E-7 -1.48148E-6 L -0.00456 0.18102 " pathEditMode="relative" rAng="0" ptsTypes="AA">
                                      <p:cBhvr>
                                        <p:cTn id="175" dur="1000" fill="hold"/>
                                        <p:tgtEl>
                                          <p:spTgt spid="38"/>
                                        </p:tgtEl>
                                        <p:attrNameLst>
                                          <p:attrName>ppt_x</p:attrName>
                                          <p:attrName>ppt_y</p:attrName>
                                        </p:attrNameLst>
                                      </p:cBhvr>
                                      <p:rCtr x="-234" y="9051"/>
                                    </p:animMotion>
                                  </p:childTnLst>
                                </p:cTn>
                              </p:par>
                              <p:par>
                                <p:cTn id="176" presetID="42" presetClass="path" presetSubtype="0" accel="50000" decel="50000" fill="hold" grpId="1" nodeType="withEffect">
                                  <p:stCondLst>
                                    <p:cond delay="0"/>
                                  </p:stCondLst>
                                  <p:childTnLst>
                                    <p:animMotion origin="layout" path="M 1.04167E-6 -1.85185E-6 L -0.05391 0.33658 " pathEditMode="relative" rAng="0" ptsTypes="AA">
                                      <p:cBhvr>
                                        <p:cTn id="177" dur="1000" fill="hold"/>
                                        <p:tgtEl>
                                          <p:spTgt spid="43"/>
                                        </p:tgtEl>
                                        <p:attrNameLst>
                                          <p:attrName>ppt_x</p:attrName>
                                          <p:attrName>ppt_y</p:attrName>
                                        </p:attrNameLst>
                                      </p:cBhvr>
                                      <p:rCtr x="-2695" y="16829"/>
                                    </p:animMotion>
                                  </p:childTnLst>
                                </p:cTn>
                              </p:par>
                              <p:par>
                                <p:cTn id="178" presetID="42" presetClass="path" presetSubtype="0" accel="50000" decel="50000" fill="hold" grpId="1" nodeType="withEffect">
                                  <p:stCondLst>
                                    <p:cond delay="0"/>
                                  </p:stCondLst>
                                  <p:childTnLst>
                                    <p:animMotion origin="layout" path="M 4.58333E-6 3.7037E-6 L -0.00977 0.26458 " pathEditMode="relative" rAng="0" ptsTypes="AA">
                                      <p:cBhvr>
                                        <p:cTn id="179" dur="1000" fill="hold"/>
                                        <p:tgtEl>
                                          <p:spTgt spid="39"/>
                                        </p:tgtEl>
                                        <p:attrNameLst>
                                          <p:attrName>ppt_x</p:attrName>
                                          <p:attrName>ppt_y</p:attrName>
                                        </p:attrNameLst>
                                      </p:cBhvr>
                                      <p:rCtr x="-495" y="13218"/>
                                    </p:animMotion>
                                  </p:childTnLst>
                                </p:cTn>
                              </p:par>
                              <p:par>
                                <p:cTn id="180" presetID="42" presetClass="path" presetSubtype="0" accel="50000" decel="50000" fill="hold" grpId="1" nodeType="withEffect">
                                  <p:stCondLst>
                                    <p:cond delay="0"/>
                                  </p:stCondLst>
                                  <p:childTnLst>
                                    <p:animMotion origin="layout" path="M 4.16667E-7 -3.7037E-7 L 0.04271 0.24097 " pathEditMode="relative" rAng="0" ptsTypes="AA">
                                      <p:cBhvr>
                                        <p:cTn id="181" dur="1000" fill="hold"/>
                                        <p:tgtEl>
                                          <p:spTgt spid="31"/>
                                        </p:tgtEl>
                                        <p:attrNameLst>
                                          <p:attrName>ppt_x</p:attrName>
                                          <p:attrName>ppt_y</p:attrName>
                                        </p:attrNameLst>
                                      </p:cBhvr>
                                      <p:rCtr x="2135" y="12037"/>
                                    </p:animMotion>
                                  </p:childTnLst>
                                </p:cTn>
                              </p:par>
                              <p:par>
                                <p:cTn id="182" presetID="42" presetClass="path" presetSubtype="0" accel="50000" decel="50000" fill="hold" grpId="1" nodeType="withEffect">
                                  <p:stCondLst>
                                    <p:cond delay="0"/>
                                  </p:stCondLst>
                                  <p:childTnLst>
                                    <p:animMotion origin="layout" path="M -1.875E-6 4.81481E-6 L -0.01836 0.25115 " pathEditMode="relative" rAng="0" ptsTypes="AA">
                                      <p:cBhvr>
                                        <p:cTn id="183" dur="1000" fill="hold"/>
                                        <p:tgtEl>
                                          <p:spTgt spid="36"/>
                                        </p:tgtEl>
                                        <p:attrNameLst>
                                          <p:attrName>ppt_x</p:attrName>
                                          <p:attrName>ppt_y</p:attrName>
                                        </p:attrNameLst>
                                      </p:cBhvr>
                                      <p:rCtr x="-924" y="12546"/>
                                    </p:animMotion>
                                  </p:childTnLst>
                                </p:cTn>
                              </p:par>
                              <p:par>
                                <p:cTn id="184" presetID="42" presetClass="path" presetSubtype="0" accel="50000" decel="50000" fill="hold" grpId="1" nodeType="withEffect">
                                  <p:stCondLst>
                                    <p:cond delay="0"/>
                                  </p:stCondLst>
                                  <p:childTnLst>
                                    <p:animMotion origin="layout" path="M -3.54167E-6 2.59259E-6 L -0.0056 0.13379 " pathEditMode="relative" rAng="0" ptsTypes="AA">
                                      <p:cBhvr>
                                        <p:cTn id="185" dur="1000" fill="hold"/>
                                        <p:tgtEl>
                                          <p:spTgt spid="40"/>
                                        </p:tgtEl>
                                        <p:attrNameLst>
                                          <p:attrName>ppt_x</p:attrName>
                                          <p:attrName>ppt_y</p:attrName>
                                        </p:attrNameLst>
                                      </p:cBhvr>
                                      <p:rCtr x="-286" y="6690"/>
                                    </p:animMotion>
                                  </p:childTnLst>
                                </p:cTn>
                              </p:par>
                            </p:childTnLst>
                          </p:cTn>
                        </p:par>
                        <p:par>
                          <p:cTn id="186" fill="hold">
                            <p:stCondLst>
                              <p:cond delay="3500"/>
                            </p:stCondLst>
                            <p:childTnLst>
                              <p:par>
                                <p:cTn id="187" presetID="26" presetClass="emph" presetSubtype="0" repeatCount="2000" fill="hold" grpId="2" nodeType="afterEffect">
                                  <p:stCondLst>
                                    <p:cond delay="0"/>
                                  </p:stCondLst>
                                  <p:childTnLst>
                                    <p:animEffect transition="out" filter="fade">
                                      <p:cBhvr>
                                        <p:cTn id="188" dur="1000" tmFilter="0, 0; .2, .5; .8, .5; 1, 0"/>
                                        <p:tgtEl>
                                          <p:spTgt spid="43"/>
                                        </p:tgtEl>
                                      </p:cBhvr>
                                    </p:animEffect>
                                    <p:animScale>
                                      <p:cBhvr>
                                        <p:cTn id="189" dur="500" autoRev="1" fill="hold"/>
                                        <p:tgtEl>
                                          <p:spTgt spid="43"/>
                                        </p:tgtEl>
                                      </p:cBhvr>
                                      <p:by x="105000" y="105000"/>
                                    </p:animScale>
                                  </p:childTnLst>
                                </p:cTn>
                              </p:par>
                              <p:par>
                                <p:cTn id="190" presetID="26" presetClass="emph" presetSubtype="0" repeatCount="2000" fill="hold" grpId="0" nodeType="withEffect">
                                  <p:stCondLst>
                                    <p:cond delay="0"/>
                                  </p:stCondLst>
                                  <p:childTnLst>
                                    <p:animEffect transition="out" filter="fade">
                                      <p:cBhvr>
                                        <p:cTn id="191" dur="1000" tmFilter="0, 0; .2, .5; .8, .5; 1, 0"/>
                                        <p:tgtEl>
                                          <p:spTgt spid="48"/>
                                        </p:tgtEl>
                                      </p:cBhvr>
                                    </p:animEffect>
                                    <p:animScale>
                                      <p:cBhvr>
                                        <p:cTn id="192" dur="500" autoRev="1" fill="hold"/>
                                        <p:tgtEl>
                                          <p:spTgt spid="48"/>
                                        </p:tgtEl>
                                      </p:cBhvr>
                                      <p:by x="105000" y="105000"/>
                                    </p:animScale>
                                  </p:childTnLst>
                                </p:cTn>
                              </p:par>
                            </p:childTnLst>
                          </p:cTn>
                        </p:par>
                        <p:par>
                          <p:cTn id="193" fill="hold">
                            <p:stCondLst>
                              <p:cond delay="5500"/>
                            </p:stCondLst>
                            <p:childTnLst>
                              <p:par>
                                <p:cTn id="194" presetID="10" presetClass="exit" presetSubtype="0" fill="hold" grpId="1" nodeType="afterEffect">
                                  <p:stCondLst>
                                    <p:cond delay="0"/>
                                  </p:stCondLst>
                                  <p:childTnLst>
                                    <p:animEffect transition="out" filter="fade">
                                      <p:cBhvr>
                                        <p:cTn id="195" dur="500"/>
                                        <p:tgtEl>
                                          <p:spTgt spid="28"/>
                                        </p:tgtEl>
                                      </p:cBhvr>
                                    </p:animEffect>
                                    <p:set>
                                      <p:cBhvr>
                                        <p:cTn id="196" dur="1" fill="hold">
                                          <p:stCondLst>
                                            <p:cond delay="499"/>
                                          </p:stCondLst>
                                        </p:cTn>
                                        <p:tgtEl>
                                          <p:spTgt spid="28"/>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30"/>
                                        </p:tgtEl>
                                      </p:cBhvr>
                                    </p:animEffect>
                                    <p:set>
                                      <p:cBhvr>
                                        <p:cTn id="199" dur="1" fill="hold">
                                          <p:stCondLst>
                                            <p:cond delay="499"/>
                                          </p:stCondLst>
                                        </p:cTn>
                                        <p:tgtEl>
                                          <p:spTgt spid="30"/>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500"/>
                                        <p:tgtEl>
                                          <p:spTgt spid="31"/>
                                        </p:tgtEl>
                                      </p:cBhvr>
                                    </p:animEffect>
                                    <p:set>
                                      <p:cBhvr>
                                        <p:cTn id="202" dur="1" fill="hold">
                                          <p:stCondLst>
                                            <p:cond delay="499"/>
                                          </p:stCondLst>
                                        </p:cTn>
                                        <p:tgtEl>
                                          <p:spTgt spid="31"/>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32"/>
                                        </p:tgtEl>
                                      </p:cBhvr>
                                    </p:animEffect>
                                    <p:set>
                                      <p:cBhvr>
                                        <p:cTn id="205" dur="1" fill="hold">
                                          <p:stCondLst>
                                            <p:cond delay="499"/>
                                          </p:stCondLst>
                                        </p:cTn>
                                        <p:tgtEl>
                                          <p:spTgt spid="32"/>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500"/>
                                        <p:tgtEl>
                                          <p:spTgt spid="33"/>
                                        </p:tgtEl>
                                      </p:cBhvr>
                                    </p:animEffect>
                                    <p:set>
                                      <p:cBhvr>
                                        <p:cTn id="208" dur="1" fill="hold">
                                          <p:stCondLst>
                                            <p:cond delay="499"/>
                                          </p:stCondLst>
                                        </p:cTn>
                                        <p:tgtEl>
                                          <p:spTgt spid="33"/>
                                        </p:tgtEl>
                                        <p:attrNameLst>
                                          <p:attrName>style.visibility</p:attrName>
                                        </p:attrNameLst>
                                      </p:cBhvr>
                                      <p:to>
                                        <p:strVal val="hidden"/>
                                      </p:to>
                                    </p:set>
                                  </p:childTnLst>
                                </p:cTn>
                              </p:par>
                              <p:par>
                                <p:cTn id="209" presetID="10" presetClass="exit" presetSubtype="0" fill="hold" grpId="2" nodeType="withEffect">
                                  <p:stCondLst>
                                    <p:cond delay="0"/>
                                  </p:stCondLst>
                                  <p:childTnLst>
                                    <p:animEffect transition="out" filter="fade">
                                      <p:cBhvr>
                                        <p:cTn id="210" dur="500"/>
                                        <p:tgtEl>
                                          <p:spTgt spid="34"/>
                                        </p:tgtEl>
                                      </p:cBhvr>
                                    </p:animEffect>
                                    <p:set>
                                      <p:cBhvr>
                                        <p:cTn id="211" dur="1" fill="hold">
                                          <p:stCondLst>
                                            <p:cond delay="499"/>
                                          </p:stCondLst>
                                        </p:cTn>
                                        <p:tgtEl>
                                          <p:spTgt spid="34"/>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35"/>
                                        </p:tgtEl>
                                      </p:cBhvr>
                                    </p:animEffect>
                                    <p:set>
                                      <p:cBhvr>
                                        <p:cTn id="214" dur="1" fill="hold">
                                          <p:stCondLst>
                                            <p:cond delay="499"/>
                                          </p:stCondLst>
                                        </p:cTn>
                                        <p:tgtEl>
                                          <p:spTgt spid="35"/>
                                        </p:tgtEl>
                                        <p:attrNameLst>
                                          <p:attrName>style.visibility</p:attrName>
                                        </p:attrNameLst>
                                      </p:cBhvr>
                                      <p:to>
                                        <p:strVal val="hidden"/>
                                      </p:to>
                                    </p:set>
                                  </p:childTnLst>
                                </p:cTn>
                              </p:par>
                              <p:par>
                                <p:cTn id="215" presetID="10" presetClass="exit" presetSubtype="0" fill="hold" grpId="2" nodeType="withEffect">
                                  <p:stCondLst>
                                    <p:cond delay="0"/>
                                  </p:stCondLst>
                                  <p:childTnLst>
                                    <p:animEffect transition="out" filter="fade">
                                      <p:cBhvr>
                                        <p:cTn id="216" dur="500"/>
                                        <p:tgtEl>
                                          <p:spTgt spid="36"/>
                                        </p:tgtEl>
                                      </p:cBhvr>
                                    </p:animEffect>
                                    <p:set>
                                      <p:cBhvr>
                                        <p:cTn id="217" dur="1" fill="hold">
                                          <p:stCondLst>
                                            <p:cond delay="499"/>
                                          </p:stCondLst>
                                        </p:cTn>
                                        <p:tgtEl>
                                          <p:spTgt spid="36"/>
                                        </p:tgtEl>
                                        <p:attrNameLst>
                                          <p:attrName>style.visibility</p:attrName>
                                        </p:attrNameLst>
                                      </p:cBhvr>
                                      <p:to>
                                        <p:strVal val="hidden"/>
                                      </p:to>
                                    </p:set>
                                  </p:childTnLst>
                                </p:cTn>
                              </p:par>
                              <p:par>
                                <p:cTn id="218" presetID="10" presetClass="exit" presetSubtype="0" fill="hold" grpId="2" nodeType="withEffect">
                                  <p:stCondLst>
                                    <p:cond delay="0"/>
                                  </p:stCondLst>
                                  <p:childTnLst>
                                    <p:animEffect transition="out" filter="fade">
                                      <p:cBhvr>
                                        <p:cTn id="219" dur="500"/>
                                        <p:tgtEl>
                                          <p:spTgt spid="37"/>
                                        </p:tgtEl>
                                      </p:cBhvr>
                                    </p:animEffect>
                                    <p:set>
                                      <p:cBhvr>
                                        <p:cTn id="220" dur="1" fill="hold">
                                          <p:stCondLst>
                                            <p:cond delay="499"/>
                                          </p:stCondLst>
                                        </p:cTn>
                                        <p:tgtEl>
                                          <p:spTgt spid="37"/>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500"/>
                                        <p:tgtEl>
                                          <p:spTgt spid="38"/>
                                        </p:tgtEl>
                                      </p:cBhvr>
                                    </p:animEffect>
                                    <p:set>
                                      <p:cBhvr>
                                        <p:cTn id="223" dur="1" fill="hold">
                                          <p:stCondLst>
                                            <p:cond delay="499"/>
                                          </p:stCondLst>
                                        </p:cTn>
                                        <p:tgtEl>
                                          <p:spTgt spid="38"/>
                                        </p:tgtEl>
                                        <p:attrNameLst>
                                          <p:attrName>style.visibility</p:attrName>
                                        </p:attrNameLst>
                                      </p:cBhvr>
                                      <p:to>
                                        <p:strVal val="hidden"/>
                                      </p:to>
                                    </p:set>
                                  </p:childTnLst>
                                </p:cTn>
                              </p:par>
                              <p:par>
                                <p:cTn id="224" presetID="10" presetClass="exit" presetSubtype="0" fill="hold" grpId="2" nodeType="withEffect">
                                  <p:stCondLst>
                                    <p:cond delay="0"/>
                                  </p:stCondLst>
                                  <p:childTnLst>
                                    <p:animEffect transition="out" filter="fade">
                                      <p:cBhvr>
                                        <p:cTn id="225" dur="500"/>
                                        <p:tgtEl>
                                          <p:spTgt spid="39"/>
                                        </p:tgtEl>
                                      </p:cBhvr>
                                    </p:animEffect>
                                    <p:set>
                                      <p:cBhvr>
                                        <p:cTn id="226" dur="1" fill="hold">
                                          <p:stCondLst>
                                            <p:cond delay="499"/>
                                          </p:stCondLst>
                                        </p:cTn>
                                        <p:tgtEl>
                                          <p:spTgt spid="39"/>
                                        </p:tgtEl>
                                        <p:attrNameLst>
                                          <p:attrName>style.visibility</p:attrName>
                                        </p:attrNameLst>
                                      </p:cBhvr>
                                      <p:to>
                                        <p:strVal val="hidden"/>
                                      </p:to>
                                    </p:set>
                                  </p:childTnLst>
                                </p:cTn>
                              </p:par>
                              <p:par>
                                <p:cTn id="227" presetID="10" presetClass="exit" presetSubtype="0" fill="hold" grpId="2" nodeType="withEffect">
                                  <p:stCondLst>
                                    <p:cond delay="0"/>
                                  </p:stCondLst>
                                  <p:childTnLst>
                                    <p:animEffect transition="out" filter="fade">
                                      <p:cBhvr>
                                        <p:cTn id="228" dur="500"/>
                                        <p:tgtEl>
                                          <p:spTgt spid="40"/>
                                        </p:tgtEl>
                                      </p:cBhvr>
                                    </p:animEffect>
                                    <p:set>
                                      <p:cBhvr>
                                        <p:cTn id="229" dur="1" fill="hold">
                                          <p:stCondLst>
                                            <p:cond delay="499"/>
                                          </p:stCondLst>
                                        </p:cTn>
                                        <p:tgtEl>
                                          <p:spTgt spid="40"/>
                                        </p:tgtEl>
                                        <p:attrNameLst>
                                          <p:attrName>style.visibility</p:attrName>
                                        </p:attrNameLst>
                                      </p:cBhvr>
                                      <p:to>
                                        <p:strVal val="hidden"/>
                                      </p:to>
                                    </p:set>
                                  </p:childTnLst>
                                </p:cTn>
                              </p:par>
                              <p:par>
                                <p:cTn id="230" presetID="10" presetClass="exit" presetSubtype="0" fill="hold" grpId="2" nodeType="withEffect">
                                  <p:stCondLst>
                                    <p:cond delay="0"/>
                                  </p:stCondLst>
                                  <p:childTnLst>
                                    <p:animEffect transition="out" filter="fade">
                                      <p:cBhvr>
                                        <p:cTn id="231" dur="500"/>
                                        <p:tgtEl>
                                          <p:spTgt spid="41"/>
                                        </p:tgtEl>
                                      </p:cBhvr>
                                    </p:animEffect>
                                    <p:set>
                                      <p:cBhvr>
                                        <p:cTn id="232" dur="1" fill="hold">
                                          <p:stCondLst>
                                            <p:cond delay="499"/>
                                          </p:stCondLst>
                                        </p:cTn>
                                        <p:tgtEl>
                                          <p:spTgt spid="41"/>
                                        </p:tgtEl>
                                        <p:attrNameLst>
                                          <p:attrName>style.visibility</p:attrName>
                                        </p:attrNameLst>
                                      </p:cBhvr>
                                      <p:to>
                                        <p:strVal val="hidden"/>
                                      </p:to>
                                    </p:set>
                                  </p:childTnLst>
                                </p:cTn>
                              </p:par>
                              <p:par>
                                <p:cTn id="233" presetID="10" presetClass="exit" presetSubtype="0" fill="hold" grpId="2" nodeType="withEffect">
                                  <p:stCondLst>
                                    <p:cond delay="0"/>
                                  </p:stCondLst>
                                  <p:childTnLst>
                                    <p:animEffect transition="out" filter="fade">
                                      <p:cBhvr>
                                        <p:cTn id="234" dur="500"/>
                                        <p:tgtEl>
                                          <p:spTgt spid="42"/>
                                        </p:tgtEl>
                                      </p:cBhvr>
                                    </p:animEffect>
                                    <p:set>
                                      <p:cBhvr>
                                        <p:cTn id="235" dur="1" fill="hold">
                                          <p:stCondLst>
                                            <p:cond delay="499"/>
                                          </p:stCondLst>
                                        </p:cTn>
                                        <p:tgtEl>
                                          <p:spTgt spid="42"/>
                                        </p:tgtEl>
                                        <p:attrNameLst>
                                          <p:attrName>style.visibility</p:attrName>
                                        </p:attrNameLst>
                                      </p:cBhvr>
                                      <p:to>
                                        <p:strVal val="hidden"/>
                                      </p:to>
                                    </p:set>
                                  </p:childTnLst>
                                </p:cTn>
                              </p:par>
                              <p:par>
                                <p:cTn id="236" presetID="10" presetClass="exit" presetSubtype="0" fill="hold" grpId="2" nodeType="withEffect">
                                  <p:stCondLst>
                                    <p:cond delay="0"/>
                                  </p:stCondLst>
                                  <p:childTnLst>
                                    <p:animEffect transition="out" filter="fade">
                                      <p:cBhvr>
                                        <p:cTn id="237" dur="500"/>
                                        <p:tgtEl>
                                          <p:spTgt spid="44"/>
                                        </p:tgtEl>
                                      </p:cBhvr>
                                    </p:animEffect>
                                    <p:set>
                                      <p:cBhvr>
                                        <p:cTn id="238" dur="1" fill="hold">
                                          <p:stCondLst>
                                            <p:cond delay="499"/>
                                          </p:stCondLst>
                                        </p:cTn>
                                        <p:tgtEl>
                                          <p:spTgt spid="44"/>
                                        </p:tgtEl>
                                        <p:attrNameLst>
                                          <p:attrName>style.visibility</p:attrName>
                                        </p:attrNameLst>
                                      </p:cBhvr>
                                      <p:to>
                                        <p:strVal val="hidden"/>
                                      </p:to>
                                    </p:set>
                                  </p:childTnLst>
                                </p:cTn>
                              </p:par>
                              <p:par>
                                <p:cTn id="239" presetID="10" presetClass="exit" presetSubtype="0" fill="hold" grpId="2" nodeType="withEffect">
                                  <p:stCondLst>
                                    <p:cond delay="0"/>
                                  </p:stCondLst>
                                  <p:childTnLst>
                                    <p:animEffect transition="out" filter="fade">
                                      <p:cBhvr>
                                        <p:cTn id="240" dur="500"/>
                                        <p:tgtEl>
                                          <p:spTgt spid="45"/>
                                        </p:tgtEl>
                                      </p:cBhvr>
                                    </p:animEffect>
                                    <p:set>
                                      <p:cBhvr>
                                        <p:cTn id="241" dur="1" fill="hold">
                                          <p:stCondLst>
                                            <p:cond delay="499"/>
                                          </p:stCondLst>
                                        </p:cTn>
                                        <p:tgtEl>
                                          <p:spTgt spid="45"/>
                                        </p:tgtEl>
                                        <p:attrNameLst>
                                          <p:attrName>style.visibility</p:attrName>
                                        </p:attrNameLst>
                                      </p:cBhvr>
                                      <p:to>
                                        <p:strVal val="hidden"/>
                                      </p:to>
                                    </p:set>
                                  </p:childTnLst>
                                </p:cTn>
                              </p:par>
                              <p:par>
                                <p:cTn id="242" presetID="10" presetClass="exit" presetSubtype="0" fill="hold" grpId="2" nodeType="withEffect">
                                  <p:stCondLst>
                                    <p:cond delay="0"/>
                                  </p:stCondLst>
                                  <p:childTnLst>
                                    <p:animEffect transition="out" filter="fade">
                                      <p:cBhvr>
                                        <p:cTn id="243" dur="500"/>
                                        <p:tgtEl>
                                          <p:spTgt spid="46"/>
                                        </p:tgtEl>
                                      </p:cBhvr>
                                    </p:animEffect>
                                    <p:set>
                                      <p:cBhvr>
                                        <p:cTn id="244" dur="1" fill="hold">
                                          <p:stCondLst>
                                            <p:cond delay="499"/>
                                          </p:stCondLst>
                                        </p:cTn>
                                        <p:tgtEl>
                                          <p:spTgt spid="46"/>
                                        </p:tgtEl>
                                        <p:attrNameLst>
                                          <p:attrName>style.visibility</p:attrName>
                                        </p:attrNameLst>
                                      </p:cBhvr>
                                      <p:to>
                                        <p:strVal val="hidden"/>
                                      </p:to>
                                    </p:set>
                                  </p:childTnLst>
                                </p:cTn>
                              </p:par>
                              <p:par>
                                <p:cTn id="245" presetID="10" presetClass="exit" presetSubtype="0" fill="hold" grpId="2" nodeType="withEffect">
                                  <p:stCondLst>
                                    <p:cond delay="0"/>
                                  </p:stCondLst>
                                  <p:childTnLst>
                                    <p:animEffect transition="out" filter="fade">
                                      <p:cBhvr>
                                        <p:cTn id="246" dur="500"/>
                                        <p:tgtEl>
                                          <p:spTgt spid="47"/>
                                        </p:tgtEl>
                                      </p:cBhvr>
                                    </p:animEffect>
                                    <p:set>
                                      <p:cBhvr>
                                        <p:cTn id="247" dur="1" fill="hold">
                                          <p:stCondLst>
                                            <p:cond delay="499"/>
                                          </p:stCondLst>
                                        </p:cTn>
                                        <p:tgtEl>
                                          <p:spTgt spid="47"/>
                                        </p:tgtEl>
                                        <p:attrNameLst>
                                          <p:attrName>style.visibility</p:attrName>
                                        </p:attrNameLst>
                                      </p:cBhvr>
                                      <p:to>
                                        <p:strVal val="hidden"/>
                                      </p:to>
                                    </p:set>
                                  </p:childTnLst>
                                </p:cTn>
                              </p:par>
                              <p:par>
                                <p:cTn id="248" presetID="1" presetClass="entr" presetSubtype="0" fill="hold" grpId="0" nodeType="withEffect">
                                  <p:stCondLst>
                                    <p:cond delay="0"/>
                                  </p:stCondLst>
                                  <p:childTnLst>
                                    <p:set>
                                      <p:cBhvr>
                                        <p:cTn id="249" dur="1" fill="hold">
                                          <p:stCondLst>
                                            <p:cond delay="0"/>
                                          </p:stCondLst>
                                        </p:cTn>
                                        <p:tgtEl>
                                          <p:spTgt spid="97"/>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98"/>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99"/>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100"/>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101"/>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102"/>
                                        </p:tgtEl>
                                        <p:attrNameLst>
                                          <p:attrName>style.visibility</p:attrName>
                                        </p:attrNameLst>
                                      </p:cBhvr>
                                      <p:to>
                                        <p:strVal val="visible"/>
                                      </p:to>
                                    </p:set>
                                  </p:childTnLst>
                                </p:cTn>
                              </p:par>
                              <p:par>
                                <p:cTn id="260" presetID="1" presetClass="entr" presetSubtype="0" fill="hold" grpId="0" nodeType="withEffect">
                                  <p:stCondLst>
                                    <p:cond delay="0"/>
                                  </p:stCondLst>
                                  <p:childTnLst>
                                    <p:set>
                                      <p:cBhvr>
                                        <p:cTn id="261" dur="1" fill="hold">
                                          <p:stCondLst>
                                            <p:cond delay="0"/>
                                          </p:stCondLst>
                                        </p:cTn>
                                        <p:tgtEl>
                                          <p:spTgt spid="103"/>
                                        </p:tgtEl>
                                        <p:attrNameLst>
                                          <p:attrName>style.visibility</p:attrName>
                                        </p:attrNameLst>
                                      </p:cBhvr>
                                      <p:to>
                                        <p:strVal val="visible"/>
                                      </p:to>
                                    </p:set>
                                  </p:childTnLst>
                                </p:cTn>
                              </p:par>
                              <p:par>
                                <p:cTn id="262" presetID="1" presetClass="entr" presetSubtype="0" fill="hold" grpId="0" nodeType="withEffect">
                                  <p:stCondLst>
                                    <p:cond delay="0"/>
                                  </p:stCondLst>
                                  <p:childTnLst>
                                    <p:set>
                                      <p:cBhvr>
                                        <p:cTn id="263" dur="1" fill="hold">
                                          <p:stCondLst>
                                            <p:cond delay="0"/>
                                          </p:stCondLst>
                                        </p:cTn>
                                        <p:tgtEl>
                                          <p:spTgt spid="104"/>
                                        </p:tgtEl>
                                        <p:attrNameLst>
                                          <p:attrName>style.visibility</p:attrName>
                                        </p:attrNameLst>
                                      </p:cBhvr>
                                      <p:to>
                                        <p:strVal val="visible"/>
                                      </p:to>
                                    </p:set>
                                  </p:childTnLst>
                                </p:cTn>
                              </p:par>
                              <p:par>
                                <p:cTn id="264" presetID="1" presetClass="entr" presetSubtype="0" fill="hold" grpId="0" nodeType="withEffect">
                                  <p:stCondLst>
                                    <p:cond delay="0"/>
                                  </p:stCondLst>
                                  <p:childTnLst>
                                    <p:set>
                                      <p:cBhvr>
                                        <p:cTn id="265" dur="1" fill="hold">
                                          <p:stCondLst>
                                            <p:cond delay="0"/>
                                          </p:stCondLst>
                                        </p:cTn>
                                        <p:tgtEl>
                                          <p:spTgt spid="105"/>
                                        </p:tgtEl>
                                        <p:attrNameLst>
                                          <p:attrName>style.visibility</p:attrName>
                                        </p:attrNameLst>
                                      </p:cBhvr>
                                      <p:to>
                                        <p:strVal val="visible"/>
                                      </p:to>
                                    </p:set>
                                  </p:childTnLst>
                                </p:cTn>
                              </p:par>
                              <p:par>
                                <p:cTn id="266" presetID="1" presetClass="entr" presetSubtype="0" fill="hold" grpId="0" nodeType="withEffect">
                                  <p:stCondLst>
                                    <p:cond delay="0"/>
                                  </p:stCondLst>
                                  <p:childTnLst>
                                    <p:set>
                                      <p:cBhvr>
                                        <p:cTn id="267" dur="1" fill="hold">
                                          <p:stCondLst>
                                            <p:cond delay="0"/>
                                          </p:stCondLst>
                                        </p:cTn>
                                        <p:tgtEl>
                                          <p:spTgt spid="106"/>
                                        </p:tgtEl>
                                        <p:attrNameLst>
                                          <p:attrName>style.visibility</p:attrName>
                                        </p:attrNameLst>
                                      </p:cBhvr>
                                      <p:to>
                                        <p:strVal val="visible"/>
                                      </p:to>
                                    </p:set>
                                  </p:childTnLst>
                                </p:cTn>
                              </p:par>
                              <p:par>
                                <p:cTn id="268" presetID="1" presetClass="entr" presetSubtype="0" fill="hold" grpId="0" nodeType="withEffect">
                                  <p:stCondLst>
                                    <p:cond delay="0"/>
                                  </p:stCondLst>
                                  <p:childTnLst>
                                    <p:set>
                                      <p:cBhvr>
                                        <p:cTn id="269" dur="1" fill="hold">
                                          <p:stCondLst>
                                            <p:cond delay="0"/>
                                          </p:stCondLst>
                                        </p:cTn>
                                        <p:tgtEl>
                                          <p:spTgt spid="107"/>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108"/>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109"/>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110"/>
                                        </p:tgtEl>
                                        <p:attrNameLst>
                                          <p:attrName>style.visibility</p:attrName>
                                        </p:attrNameLst>
                                      </p:cBhvr>
                                      <p:to>
                                        <p:strVal val="visible"/>
                                      </p:to>
                                    </p:set>
                                  </p:childTnLst>
                                </p:cTn>
                              </p:par>
                              <p:par>
                                <p:cTn id="276" presetID="1" presetClass="entr" presetSubtype="0" fill="hold" grpId="0" nodeType="withEffect">
                                  <p:stCondLst>
                                    <p:cond delay="0"/>
                                  </p:stCondLst>
                                  <p:childTnLst>
                                    <p:set>
                                      <p:cBhvr>
                                        <p:cTn id="277" dur="1" fill="hold">
                                          <p:stCondLst>
                                            <p:cond delay="0"/>
                                          </p:stCondLst>
                                        </p:cTn>
                                        <p:tgtEl>
                                          <p:spTgt spid="111"/>
                                        </p:tgtEl>
                                        <p:attrNameLst>
                                          <p:attrName>style.visibility</p:attrName>
                                        </p:attrNameLst>
                                      </p:cBhvr>
                                      <p:to>
                                        <p:strVal val="visible"/>
                                      </p:to>
                                    </p:set>
                                  </p:childTnLst>
                                </p:cTn>
                              </p:par>
                              <p:par>
                                <p:cTn id="278" presetID="1" presetClass="entr" presetSubtype="0" fill="hold" grpId="0" nodeType="withEffect">
                                  <p:stCondLst>
                                    <p:cond delay="0"/>
                                  </p:stCondLst>
                                  <p:childTnLst>
                                    <p:set>
                                      <p:cBhvr>
                                        <p:cTn id="279" dur="1" fill="hold">
                                          <p:stCondLst>
                                            <p:cond delay="0"/>
                                          </p:stCondLst>
                                        </p:cTn>
                                        <p:tgtEl>
                                          <p:spTgt spid="112"/>
                                        </p:tgtEl>
                                        <p:attrNameLst>
                                          <p:attrName>style.visibility</p:attrName>
                                        </p:attrNameLst>
                                      </p:cBhvr>
                                      <p:to>
                                        <p:strVal val="visible"/>
                                      </p:to>
                                    </p:set>
                                  </p:childTnLst>
                                </p:cTn>
                              </p:par>
                            </p:childTnLst>
                          </p:cTn>
                        </p:par>
                        <p:par>
                          <p:cTn id="280" fill="hold">
                            <p:stCondLst>
                              <p:cond delay="6000"/>
                            </p:stCondLst>
                            <p:childTnLst>
                              <p:par>
                                <p:cTn id="281" presetID="50" presetClass="path" presetSubtype="0" accel="50000" decel="50000" fill="hold" grpId="1" nodeType="afterEffect">
                                  <p:stCondLst>
                                    <p:cond delay="0"/>
                                  </p:stCondLst>
                                  <p:childTnLst>
                                    <p:animMotion origin="layout" path="M 2.5E-6 0.00023 L -0.02943 -0.02592 C -0.04193 -0.03865 -0.04076 -0.11018 -0.02774 -0.15393 L 0.0026 -0.25532 " pathEditMode="relative" rAng="1680000" ptsTypes="AAAA">
                                      <p:cBhvr>
                                        <p:cTn id="282" dur="1000" fill="hold"/>
                                        <p:tgtEl>
                                          <p:spTgt spid="97"/>
                                        </p:tgtEl>
                                        <p:attrNameLst>
                                          <p:attrName>ppt_x</p:attrName>
                                          <p:attrName>ppt_y</p:attrName>
                                        </p:attrNameLst>
                                      </p:cBhvr>
                                      <p:rCtr x="104" y="-12731"/>
                                    </p:animMotion>
                                  </p:childTnLst>
                                </p:cTn>
                              </p:par>
                              <p:par>
                                <p:cTn id="283" presetID="50" presetClass="path" presetSubtype="0" accel="50000" decel="50000" fill="hold" grpId="1" nodeType="withEffect">
                                  <p:stCondLst>
                                    <p:cond delay="0"/>
                                  </p:stCondLst>
                                  <p:childTnLst>
                                    <p:animMotion origin="layout" path="M -1.875E-6 0.0007 L -0.02239 -0.01365 C -0.03229 -0.02152 -0.03242 -0.08472 -0.02265 -0.13032 L -0.00091 -0.23055 " pathEditMode="relative" rAng="1260000" ptsTypes="AAAA">
                                      <p:cBhvr>
                                        <p:cTn id="284" dur="1000" fill="hold"/>
                                        <p:tgtEl>
                                          <p:spTgt spid="98"/>
                                        </p:tgtEl>
                                        <p:attrNameLst>
                                          <p:attrName>ppt_x</p:attrName>
                                          <p:attrName>ppt_y</p:attrName>
                                        </p:attrNameLst>
                                      </p:cBhvr>
                                      <p:rCtr x="-65" y="-11528"/>
                                    </p:animMotion>
                                  </p:childTnLst>
                                </p:cTn>
                              </p:par>
                              <p:par>
                                <p:cTn id="285" presetID="50" presetClass="path" presetSubtype="0" accel="50000" decel="50000" fill="hold" grpId="1" nodeType="withEffect">
                                  <p:stCondLst>
                                    <p:cond delay="0"/>
                                  </p:stCondLst>
                                  <p:childTnLst>
                                    <p:animMotion origin="layout" path="M 2.08167E-17 -1.48148E-6 L -0.04193 -0.03657 C -0.06016 -0.05278 -0.07318 -0.10717 -0.06589 -0.13518 L -0.04857 -0.19768 " pathEditMode="fixed" rAng="1560000" ptsTypes="AAAA">
                                      <p:cBhvr>
                                        <p:cTn id="286" dur="1000" fill="hold"/>
                                        <p:tgtEl>
                                          <p:spTgt spid="100"/>
                                        </p:tgtEl>
                                        <p:attrNameLst>
                                          <p:attrName>ppt_x</p:attrName>
                                          <p:attrName>ppt_y</p:attrName>
                                        </p:attrNameLst>
                                      </p:cBhvr>
                                      <p:rCtr x="-2435" y="-9884"/>
                                    </p:animMotion>
                                  </p:childTnLst>
                                </p:cTn>
                              </p:par>
                              <p:par>
                                <p:cTn id="287" presetID="50" presetClass="path" presetSubtype="0" accel="50000" decel="50000" fill="hold" grpId="1" nodeType="withEffect">
                                  <p:stCondLst>
                                    <p:cond delay="0"/>
                                  </p:stCondLst>
                                  <p:childTnLst>
                                    <p:animMotion origin="layout" path="M 0.00026 -0.00023 L -0.03776 -0.02014 C -0.05469 -0.0294 -0.06953 -0.07361 -0.06523 -0.10046 L -0.05469 -0.15972 " pathEditMode="relative" rAng="1020000" ptsTypes="AAAA">
                                      <p:cBhvr>
                                        <p:cTn id="288" dur="1000" fill="hold"/>
                                        <p:tgtEl>
                                          <p:spTgt spid="101"/>
                                        </p:tgtEl>
                                        <p:attrNameLst>
                                          <p:attrName>ppt_x</p:attrName>
                                          <p:attrName>ppt_y</p:attrName>
                                        </p:attrNameLst>
                                      </p:cBhvr>
                                      <p:rCtr x="-2773" y="-7963"/>
                                    </p:animMotion>
                                  </p:childTnLst>
                                </p:cTn>
                              </p:par>
                              <p:par>
                                <p:cTn id="289" presetID="50" presetClass="path" presetSubtype="0" accel="50000" decel="50000" fill="hold" grpId="1" nodeType="withEffect">
                                  <p:stCondLst>
                                    <p:cond delay="0"/>
                                  </p:stCondLst>
                                  <p:childTnLst>
                                    <p:animMotion origin="layout" path="M -3.75E-6 0.00023 L -0.05039 -0.05741 C -0.07265 -0.08311 -0.08229 -0.1632 -0.06796 -0.20278 L -0.03606 -0.29028 " pathEditMode="fixed" rAng="1980000" ptsTypes="AAAA">
                                      <p:cBhvr>
                                        <p:cTn id="290" dur="1000" fill="hold"/>
                                        <p:tgtEl>
                                          <p:spTgt spid="108"/>
                                        </p:tgtEl>
                                        <p:attrNameLst>
                                          <p:attrName>ppt_x</p:attrName>
                                          <p:attrName>ppt_y</p:attrName>
                                        </p:attrNameLst>
                                      </p:cBhvr>
                                      <p:rCtr x="-1810" y="-14514"/>
                                    </p:animMotion>
                                  </p:childTnLst>
                                </p:cTn>
                              </p:par>
                              <p:par>
                                <p:cTn id="291" presetID="50" presetClass="path" presetSubtype="0" accel="50000" decel="50000" fill="hold" grpId="1" nodeType="withEffect">
                                  <p:stCondLst>
                                    <p:cond delay="0"/>
                                  </p:stCondLst>
                                  <p:childTnLst>
                                    <p:animMotion origin="layout" path="M -0.00013 -0.00046 L -0.05704 -0.03866 C -0.0823 -0.05648 -0.1086 -0.10046 -0.10404 -0.11806 L -0.0961 -0.16019 " pathEditMode="relative" rAng="1260000" ptsTypes="AAAA">
                                      <p:cBhvr>
                                        <p:cTn id="292" dur="1000" fill="hold"/>
                                        <p:tgtEl>
                                          <p:spTgt spid="109"/>
                                        </p:tgtEl>
                                        <p:attrNameLst>
                                          <p:attrName>ppt_x</p:attrName>
                                          <p:attrName>ppt_y</p:attrName>
                                        </p:attrNameLst>
                                      </p:cBhvr>
                                      <p:rCtr x="-4805" y="-7963"/>
                                    </p:animMotion>
                                  </p:childTnLst>
                                </p:cTn>
                              </p:par>
                              <p:par>
                                <p:cTn id="293" presetID="37" presetClass="path" presetSubtype="0" accel="50000" decel="50000" fill="hold" grpId="1" nodeType="withEffect">
                                  <p:stCondLst>
                                    <p:cond delay="0"/>
                                  </p:stCondLst>
                                  <p:childTnLst>
                                    <p:animMotion origin="layout" path="M 1.875E-6 0.00023 L -0.04688 0.01504 C -0.05664 0.01852 -0.07123 0.02037 -0.08659 0.02037 C -0.10404 0.02037 -0.11797 0.01852 -0.12774 0.01504 L -0.17448 0.00023 " pathEditMode="relative" rAng="0" ptsTypes="AAAAA">
                                      <p:cBhvr>
                                        <p:cTn id="294" dur="1000" fill="hold"/>
                                        <p:tgtEl>
                                          <p:spTgt spid="112"/>
                                        </p:tgtEl>
                                        <p:attrNameLst>
                                          <p:attrName>ppt_x</p:attrName>
                                          <p:attrName>ppt_y</p:attrName>
                                        </p:attrNameLst>
                                      </p:cBhvr>
                                      <p:rCtr x="-8724" y="995"/>
                                    </p:animMotion>
                                  </p:childTnLst>
                                </p:cTn>
                              </p:par>
                              <p:par>
                                <p:cTn id="295" presetID="37" presetClass="path" presetSubtype="0" accel="50000" decel="50000" fill="hold" grpId="1" nodeType="withEffect">
                                  <p:stCondLst>
                                    <p:cond delay="0"/>
                                  </p:stCondLst>
                                  <p:childTnLst>
                                    <p:animMotion origin="layout" path="M 4.58333E-6 1.48148E-6 L -0.03047 0.00625 C -0.03685 0.00764 -0.04636 0.00856 -0.05625 0.00856 C -0.06758 0.00856 -0.0767 0.00764 -0.08308 0.00625 L -0.11342 1.48148E-6 " pathEditMode="relative" rAng="0" ptsTypes="AAAAA">
                                      <p:cBhvr>
                                        <p:cTn id="296" dur="1000" fill="hold"/>
                                        <p:tgtEl>
                                          <p:spTgt spid="110"/>
                                        </p:tgtEl>
                                        <p:attrNameLst>
                                          <p:attrName>ppt_x</p:attrName>
                                          <p:attrName>ppt_y</p:attrName>
                                        </p:attrNameLst>
                                      </p:cBhvr>
                                      <p:rCtr x="-5677" y="417"/>
                                    </p:animMotion>
                                  </p:childTnLst>
                                </p:cTn>
                              </p:par>
                              <p:par>
                                <p:cTn id="297" presetID="37" presetClass="path" presetSubtype="0" accel="50000" decel="50000" fill="hold" grpId="1" nodeType="withEffect">
                                  <p:stCondLst>
                                    <p:cond delay="0"/>
                                  </p:stCondLst>
                                  <p:childTnLst>
                                    <p:animMotion origin="layout" path="M -3.75E-6 -2.96296E-6 L -0.0306 0.04005 C -0.03685 0.04908 -0.04635 0.05394 -0.05638 0.05394 C -0.06783 0.05394 -0.07682 0.04908 -0.0832 0.04005 L -0.11354 -2.96296E-6 " pathEditMode="relative" rAng="0" ptsTypes="AAAAA">
                                      <p:cBhvr>
                                        <p:cTn id="298" dur="1000" fill="hold"/>
                                        <p:tgtEl>
                                          <p:spTgt spid="111"/>
                                        </p:tgtEl>
                                        <p:attrNameLst>
                                          <p:attrName>ppt_x</p:attrName>
                                          <p:attrName>ppt_y</p:attrName>
                                        </p:attrNameLst>
                                      </p:cBhvr>
                                      <p:rCtr x="-5677" y="2685"/>
                                    </p:animMotion>
                                  </p:childTnLst>
                                </p:cTn>
                              </p:par>
                              <p:par>
                                <p:cTn id="299" presetID="37" presetClass="path" presetSubtype="0" accel="50000" decel="50000" fill="hold" grpId="1" nodeType="withEffect">
                                  <p:stCondLst>
                                    <p:cond delay="0"/>
                                  </p:stCondLst>
                                  <p:childTnLst>
                                    <p:animMotion origin="layout" path="M -1.66667E-6 0.00046 L -0.0319 0.0405 C -0.03854 0.04953 -0.04831 0.05439 -0.05885 0.05439 C -0.0707 0.05439 -0.07995 0.04953 -0.08659 0.0405 L -0.1181 0.00046 " pathEditMode="relative" rAng="0" ptsTypes="AAAAA">
                                      <p:cBhvr>
                                        <p:cTn id="300" dur="1000" fill="hold"/>
                                        <p:tgtEl>
                                          <p:spTgt spid="107"/>
                                        </p:tgtEl>
                                        <p:attrNameLst>
                                          <p:attrName>ppt_x</p:attrName>
                                          <p:attrName>ppt_y</p:attrName>
                                        </p:attrNameLst>
                                      </p:cBhvr>
                                      <p:rCtr x="-5911" y="2685"/>
                                    </p:animMotion>
                                  </p:childTnLst>
                                </p:cTn>
                              </p:par>
                              <p:par>
                                <p:cTn id="301" presetID="37" presetClass="path" presetSubtype="0" accel="50000" decel="50000" fill="hold" grpId="1" nodeType="withEffect">
                                  <p:stCondLst>
                                    <p:cond delay="0"/>
                                  </p:stCondLst>
                                  <p:childTnLst>
                                    <p:animMotion origin="layout" path="M 2.08333E-7 -1.48148E-6 L -0.02826 0.04005 C -0.03398 0.04908 -0.04271 0.05394 -0.05182 0.05394 C -0.06211 0.05394 -0.07057 0.04908 -0.0763 0.04005 L -0.10404 -1.48148E-6 " pathEditMode="relative" rAng="0" ptsTypes="AAAAA">
                                      <p:cBhvr>
                                        <p:cTn id="302" dur="1000" fill="hold"/>
                                        <p:tgtEl>
                                          <p:spTgt spid="104"/>
                                        </p:tgtEl>
                                        <p:attrNameLst>
                                          <p:attrName>ppt_x</p:attrName>
                                          <p:attrName>ppt_y</p:attrName>
                                        </p:attrNameLst>
                                      </p:cBhvr>
                                      <p:rCtr x="-5208" y="2685"/>
                                    </p:animMotion>
                                  </p:childTnLst>
                                </p:cTn>
                              </p:par>
                              <p:par>
                                <p:cTn id="303" presetID="37" presetClass="path" presetSubtype="0" accel="50000" decel="50000" fill="hold" grpId="1" nodeType="withEffect">
                                  <p:stCondLst>
                                    <p:cond delay="0"/>
                                  </p:stCondLst>
                                  <p:childTnLst>
                                    <p:animMotion origin="layout" path="M -0.00026 0.00023 L -0.01354 0.0213 C -0.01628 0.02593 -0.02031 0.02871 -0.02461 0.02871 C -0.02956 0.02871 -0.03346 0.02593 -0.0362 0.0213 L -0.04935 0.00023 " pathEditMode="relative" rAng="0" ptsTypes="AAAAA">
                                      <p:cBhvr>
                                        <p:cTn id="304" dur="1000" fill="hold"/>
                                        <p:tgtEl>
                                          <p:spTgt spid="99"/>
                                        </p:tgtEl>
                                        <p:attrNameLst>
                                          <p:attrName>ppt_x</p:attrName>
                                          <p:attrName>ppt_y</p:attrName>
                                        </p:attrNameLst>
                                      </p:cBhvr>
                                      <p:rCtr x="-2461" y="1412"/>
                                    </p:animMotion>
                                  </p:childTnLst>
                                </p:cTn>
                              </p:par>
                              <p:par>
                                <p:cTn id="305" presetID="37" presetClass="path" presetSubtype="0" accel="50000" decel="50000" fill="hold" grpId="1" nodeType="withEffect">
                                  <p:stCondLst>
                                    <p:cond delay="0"/>
                                  </p:stCondLst>
                                  <p:childTnLst>
                                    <p:animMotion origin="layout" path="M -3.75E-6 0.00046 L -0.02864 0.04051 C -0.03463 0.04954 -0.04349 0.0544 -0.05273 0.0544 C -0.06341 0.0544 -0.07187 0.04954 -0.07773 0.04051 L -0.10612 0.00046 " pathEditMode="relative" rAng="0" ptsTypes="AAAAA">
                                      <p:cBhvr>
                                        <p:cTn id="306" dur="1000" fill="hold"/>
                                        <p:tgtEl>
                                          <p:spTgt spid="106"/>
                                        </p:tgtEl>
                                        <p:attrNameLst>
                                          <p:attrName>ppt_x</p:attrName>
                                          <p:attrName>ppt_y</p:attrName>
                                        </p:attrNameLst>
                                      </p:cBhvr>
                                      <p:rCtr x="-5313" y="2685"/>
                                    </p:animMotion>
                                  </p:childTnLst>
                                </p:cTn>
                              </p:par>
                              <p:par>
                                <p:cTn id="307" presetID="37" presetClass="path" presetSubtype="0" accel="50000" decel="50000" fill="hold" grpId="1" nodeType="withEffect">
                                  <p:stCondLst>
                                    <p:cond delay="0"/>
                                  </p:stCondLst>
                                  <p:childTnLst>
                                    <p:animMotion origin="layout" path="M 6.25E-7 -3.7037E-6 L -0.02526 0.01389 C -0.03047 0.0169 -0.03828 0.01875 -0.04648 0.01875 C -0.05586 0.01875 -0.06341 0.0169 -0.06862 0.01389 L -0.09375 -3.7037E-6 " pathEditMode="relative" rAng="0" ptsTypes="AAAAA">
                                      <p:cBhvr>
                                        <p:cTn id="308" dur="1000" fill="hold"/>
                                        <p:tgtEl>
                                          <p:spTgt spid="103"/>
                                        </p:tgtEl>
                                        <p:attrNameLst>
                                          <p:attrName>ppt_x</p:attrName>
                                          <p:attrName>ppt_y</p:attrName>
                                        </p:attrNameLst>
                                      </p:cBhvr>
                                      <p:rCtr x="-4688" y="926"/>
                                    </p:animMotion>
                                  </p:childTnLst>
                                </p:cTn>
                              </p:par>
                              <p:par>
                                <p:cTn id="309" presetID="37" presetClass="path" presetSubtype="0" accel="50000" decel="50000" fill="hold" grpId="1" nodeType="withEffect">
                                  <p:stCondLst>
                                    <p:cond delay="0"/>
                                  </p:stCondLst>
                                  <p:childTnLst>
                                    <p:animMotion origin="layout" path="M 4.58333E-6 -1.11111E-6 L -0.02748 0.01713 C -0.03321 0.02107 -0.0418 0.02338 -0.05079 0.02338 C -0.06094 0.02338 -0.06915 0.02107 -0.07487 0.01713 L -0.10222 -1.11111E-6 " pathEditMode="relative" rAng="0" ptsTypes="AAAAA">
                                      <p:cBhvr>
                                        <p:cTn id="310" dur="1000" fill="hold"/>
                                        <p:tgtEl>
                                          <p:spTgt spid="105"/>
                                        </p:tgtEl>
                                        <p:attrNameLst>
                                          <p:attrName>ppt_x</p:attrName>
                                          <p:attrName>ppt_y</p:attrName>
                                        </p:attrNameLst>
                                      </p:cBhvr>
                                      <p:rCtr x="-5117" y="1157"/>
                                    </p:animMotion>
                                  </p:childTnLst>
                                </p:cTn>
                              </p:par>
                              <p:par>
                                <p:cTn id="311" presetID="37" presetClass="path" presetSubtype="0" accel="50000" decel="50000" fill="hold" grpId="1" nodeType="withEffect">
                                  <p:stCondLst>
                                    <p:cond delay="0"/>
                                  </p:stCondLst>
                                  <p:childTnLst>
                                    <p:animMotion origin="layout" path="M 0.00013 4.81481E-6 L -0.02135 0.03726 C -0.02578 0.04513 -0.03255 0.05046 -0.03945 0.05046 C -0.04713 0.05046 -0.05364 0.04513 -0.0582 0.03726 L -0.07916 4.81481E-6 " pathEditMode="relative" rAng="0" ptsTypes="AAAAA">
                                      <p:cBhvr>
                                        <p:cTn id="312" dur="1000" fill="hold"/>
                                        <p:tgtEl>
                                          <p:spTgt spid="102"/>
                                        </p:tgtEl>
                                        <p:attrNameLst>
                                          <p:attrName>ppt_x</p:attrName>
                                          <p:attrName>ppt_y</p:attrName>
                                        </p:attrNameLst>
                                      </p:cBhvr>
                                      <p:rCtr x="-3971"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0" grpId="0" animBg="1"/>
      <p:bldP spid="30" grpId="1" animBg="1"/>
      <p:bldP spid="28" grpId="0" animBg="1"/>
      <p:bldP spid="28"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93" grpId="0"/>
      <p:bldP spid="95" grpId="0"/>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85" grpId="0"/>
      <p:bldP spid="85" grpId="1"/>
      <p:bldP spid="86" grpId="0"/>
      <p:bldP spid="86" grpId="1"/>
      <p:bldP spid="87" grpId="0"/>
      <p:bldP spid="87" grpId="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1D6A1E2-2F4B-4225-8474-7D412C144877}"/>
              </a:ext>
            </a:extLst>
          </p:cNvPr>
          <p:cNvSpPr/>
          <p:nvPr/>
        </p:nvSpPr>
        <p:spPr>
          <a:xfrm rot="10800000">
            <a:off x="3687576" y="4248999"/>
            <a:ext cx="3316672" cy="2609001"/>
          </a:xfrm>
          <a:custGeom>
            <a:avLst/>
            <a:gdLst>
              <a:gd name="connsiteX0" fmla="*/ 778476 w 2403390"/>
              <a:gd name="connsiteY0" fmla="*/ 0 h 1890584"/>
              <a:gd name="connsiteX1" fmla="*/ 778476 w 2403390"/>
              <a:gd name="connsiteY1" fmla="*/ 0 h 1890584"/>
              <a:gd name="connsiteX2" fmla="*/ 759941 w 2403390"/>
              <a:gd name="connsiteY2" fmla="*/ 525162 h 1890584"/>
              <a:gd name="connsiteX3" fmla="*/ 747584 w 2403390"/>
              <a:gd name="connsiteY3" fmla="*/ 599303 h 1890584"/>
              <a:gd name="connsiteX4" fmla="*/ 729049 w 2403390"/>
              <a:gd name="connsiteY4" fmla="*/ 636373 h 1890584"/>
              <a:gd name="connsiteX5" fmla="*/ 710514 w 2403390"/>
              <a:gd name="connsiteY5" fmla="*/ 710514 h 1890584"/>
              <a:gd name="connsiteX6" fmla="*/ 704335 w 2403390"/>
              <a:gd name="connsiteY6" fmla="*/ 747584 h 1890584"/>
              <a:gd name="connsiteX7" fmla="*/ 691979 w 2403390"/>
              <a:gd name="connsiteY7" fmla="*/ 784654 h 1890584"/>
              <a:gd name="connsiteX8" fmla="*/ 679622 w 2403390"/>
              <a:gd name="connsiteY8" fmla="*/ 834081 h 1890584"/>
              <a:gd name="connsiteX9" fmla="*/ 611660 w 2403390"/>
              <a:gd name="connsiteY9" fmla="*/ 914400 h 1890584"/>
              <a:gd name="connsiteX10" fmla="*/ 475735 w 2403390"/>
              <a:gd name="connsiteY10" fmla="*/ 1013254 h 1890584"/>
              <a:gd name="connsiteX11" fmla="*/ 413952 w 2403390"/>
              <a:gd name="connsiteY11" fmla="*/ 1044146 h 1890584"/>
              <a:gd name="connsiteX12" fmla="*/ 352168 w 2403390"/>
              <a:gd name="connsiteY12" fmla="*/ 1050324 h 1890584"/>
              <a:gd name="connsiteX13" fmla="*/ 185352 w 2403390"/>
              <a:gd name="connsiteY13" fmla="*/ 1056503 h 1890584"/>
              <a:gd name="connsiteX14" fmla="*/ 105033 w 2403390"/>
              <a:gd name="connsiteY14" fmla="*/ 1081216 h 1890584"/>
              <a:gd name="connsiteX15" fmla="*/ 49427 w 2403390"/>
              <a:gd name="connsiteY15" fmla="*/ 1136822 h 1890584"/>
              <a:gd name="connsiteX16" fmla="*/ 0 w 2403390"/>
              <a:gd name="connsiteY16" fmla="*/ 1210962 h 1890584"/>
              <a:gd name="connsiteX17" fmla="*/ 30892 w 2403390"/>
              <a:gd name="connsiteY17" fmla="*/ 1414849 h 1890584"/>
              <a:gd name="connsiteX18" fmla="*/ 98854 w 2403390"/>
              <a:gd name="connsiteY18" fmla="*/ 1538416 h 1890584"/>
              <a:gd name="connsiteX19" fmla="*/ 154460 w 2403390"/>
              <a:gd name="connsiteY19" fmla="*/ 1618735 h 1890584"/>
              <a:gd name="connsiteX20" fmla="*/ 234779 w 2403390"/>
              <a:gd name="connsiteY20" fmla="*/ 1686697 h 1890584"/>
              <a:gd name="connsiteX21" fmla="*/ 383060 w 2403390"/>
              <a:gd name="connsiteY21" fmla="*/ 1767016 h 1890584"/>
              <a:gd name="connsiteX22" fmla="*/ 463379 w 2403390"/>
              <a:gd name="connsiteY22" fmla="*/ 1785551 h 1890584"/>
              <a:gd name="connsiteX23" fmla="*/ 617838 w 2403390"/>
              <a:gd name="connsiteY23" fmla="*/ 1810265 h 1890584"/>
              <a:gd name="connsiteX24" fmla="*/ 759941 w 2403390"/>
              <a:gd name="connsiteY24" fmla="*/ 1828800 h 1890584"/>
              <a:gd name="connsiteX25" fmla="*/ 889687 w 2403390"/>
              <a:gd name="connsiteY25" fmla="*/ 1859692 h 1890584"/>
              <a:gd name="connsiteX26" fmla="*/ 1149179 w 2403390"/>
              <a:gd name="connsiteY26" fmla="*/ 1890584 h 1890584"/>
              <a:gd name="connsiteX27" fmla="*/ 1606379 w 2403390"/>
              <a:gd name="connsiteY27" fmla="*/ 1859692 h 1890584"/>
              <a:gd name="connsiteX28" fmla="*/ 1723768 w 2403390"/>
              <a:gd name="connsiteY28" fmla="*/ 1853514 h 1890584"/>
              <a:gd name="connsiteX29" fmla="*/ 1940011 w 2403390"/>
              <a:gd name="connsiteY29" fmla="*/ 1828800 h 1890584"/>
              <a:gd name="connsiteX30" fmla="*/ 2106827 w 2403390"/>
              <a:gd name="connsiteY30" fmla="*/ 1773195 h 1890584"/>
              <a:gd name="connsiteX31" fmla="*/ 2150076 w 2403390"/>
              <a:gd name="connsiteY31" fmla="*/ 1729946 h 1890584"/>
              <a:gd name="connsiteX32" fmla="*/ 2205681 w 2403390"/>
              <a:gd name="connsiteY32" fmla="*/ 1692876 h 1890584"/>
              <a:gd name="connsiteX33" fmla="*/ 2279822 w 2403390"/>
              <a:gd name="connsiteY33" fmla="*/ 1612557 h 1890584"/>
              <a:gd name="connsiteX34" fmla="*/ 2372498 w 2403390"/>
              <a:gd name="connsiteY34" fmla="*/ 1488989 h 1890584"/>
              <a:gd name="connsiteX35" fmla="*/ 2403390 w 2403390"/>
              <a:gd name="connsiteY35" fmla="*/ 1439562 h 1890584"/>
              <a:gd name="connsiteX36" fmla="*/ 2366319 w 2403390"/>
              <a:gd name="connsiteY36" fmla="*/ 1173892 h 1890584"/>
              <a:gd name="connsiteX37" fmla="*/ 2310714 w 2403390"/>
              <a:gd name="connsiteY37" fmla="*/ 1105930 h 1890584"/>
              <a:gd name="connsiteX38" fmla="*/ 2267465 w 2403390"/>
              <a:gd name="connsiteY38" fmla="*/ 1056503 h 1890584"/>
              <a:gd name="connsiteX39" fmla="*/ 2193325 w 2403390"/>
              <a:gd name="connsiteY39" fmla="*/ 1025611 h 1890584"/>
              <a:gd name="connsiteX40" fmla="*/ 2119184 w 2403390"/>
              <a:gd name="connsiteY40" fmla="*/ 1000897 h 1890584"/>
              <a:gd name="connsiteX41" fmla="*/ 2082114 w 2403390"/>
              <a:gd name="connsiteY41" fmla="*/ 988541 h 1890584"/>
              <a:gd name="connsiteX42" fmla="*/ 1970903 w 2403390"/>
              <a:gd name="connsiteY42" fmla="*/ 982362 h 1890584"/>
              <a:gd name="connsiteX43" fmla="*/ 1927654 w 2403390"/>
              <a:gd name="connsiteY43" fmla="*/ 976184 h 1890584"/>
              <a:gd name="connsiteX44" fmla="*/ 1865871 w 2403390"/>
              <a:gd name="connsiteY44" fmla="*/ 957649 h 1890584"/>
              <a:gd name="connsiteX45" fmla="*/ 1841157 w 2403390"/>
              <a:gd name="connsiteY45" fmla="*/ 951470 h 1890584"/>
              <a:gd name="connsiteX46" fmla="*/ 1810265 w 2403390"/>
              <a:gd name="connsiteY46" fmla="*/ 932935 h 1890584"/>
              <a:gd name="connsiteX47" fmla="*/ 1742303 w 2403390"/>
              <a:gd name="connsiteY47" fmla="*/ 902043 h 1890584"/>
              <a:gd name="connsiteX48" fmla="*/ 1668162 w 2403390"/>
              <a:gd name="connsiteY48" fmla="*/ 834081 h 1890584"/>
              <a:gd name="connsiteX49" fmla="*/ 1631092 w 2403390"/>
              <a:gd name="connsiteY49" fmla="*/ 790832 h 1890584"/>
              <a:gd name="connsiteX50" fmla="*/ 1624914 w 2403390"/>
              <a:gd name="connsiteY50" fmla="*/ 759941 h 1890584"/>
              <a:gd name="connsiteX51" fmla="*/ 1606379 w 2403390"/>
              <a:gd name="connsiteY51" fmla="*/ 729049 h 1890584"/>
              <a:gd name="connsiteX52" fmla="*/ 1587844 w 2403390"/>
              <a:gd name="connsiteY52" fmla="*/ 691978 h 1890584"/>
              <a:gd name="connsiteX53" fmla="*/ 1581665 w 2403390"/>
              <a:gd name="connsiteY53" fmla="*/ 661087 h 1890584"/>
              <a:gd name="connsiteX54" fmla="*/ 1569308 w 2403390"/>
              <a:gd name="connsiteY54" fmla="*/ 617838 h 1890584"/>
              <a:gd name="connsiteX55" fmla="*/ 1563130 w 2403390"/>
              <a:gd name="connsiteY55" fmla="*/ 556054 h 1890584"/>
              <a:gd name="connsiteX56" fmla="*/ 1550773 w 2403390"/>
              <a:gd name="connsiteY56" fmla="*/ 444843 h 1890584"/>
              <a:gd name="connsiteX57" fmla="*/ 1544595 w 2403390"/>
              <a:gd name="connsiteY57" fmla="*/ 222422 h 1890584"/>
              <a:gd name="connsiteX58" fmla="*/ 1532238 w 2403390"/>
              <a:gd name="connsiteY58" fmla="*/ 172995 h 1890584"/>
              <a:gd name="connsiteX59" fmla="*/ 1526060 w 2403390"/>
              <a:gd name="connsiteY59" fmla="*/ 135924 h 1890584"/>
              <a:gd name="connsiteX60" fmla="*/ 1519881 w 2403390"/>
              <a:gd name="connsiteY60" fmla="*/ 0 h 189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03390" h="1890584">
                <a:moveTo>
                  <a:pt x="778476" y="0"/>
                </a:moveTo>
                <a:lnTo>
                  <a:pt x="778476" y="0"/>
                </a:lnTo>
                <a:cubicBezTo>
                  <a:pt x="746883" y="252739"/>
                  <a:pt x="773483" y="10592"/>
                  <a:pt x="759941" y="525162"/>
                </a:cubicBezTo>
                <a:cubicBezTo>
                  <a:pt x="759817" y="529880"/>
                  <a:pt x="751181" y="589412"/>
                  <a:pt x="747584" y="599303"/>
                </a:cubicBezTo>
                <a:cubicBezTo>
                  <a:pt x="742863" y="612286"/>
                  <a:pt x="735227" y="624016"/>
                  <a:pt x="729049" y="636373"/>
                </a:cubicBezTo>
                <a:cubicBezTo>
                  <a:pt x="712886" y="733357"/>
                  <a:pt x="734988" y="612621"/>
                  <a:pt x="710514" y="710514"/>
                </a:cubicBezTo>
                <a:cubicBezTo>
                  <a:pt x="707476" y="722667"/>
                  <a:pt x="707373" y="735431"/>
                  <a:pt x="704335" y="747584"/>
                </a:cubicBezTo>
                <a:cubicBezTo>
                  <a:pt x="701176" y="760220"/>
                  <a:pt x="695557" y="772130"/>
                  <a:pt x="691979" y="784654"/>
                </a:cubicBezTo>
                <a:cubicBezTo>
                  <a:pt x="687314" y="800983"/>
                  <a:pt x="686804" y="818692"/>
                  <a:pt x="679622" y="834081"/>
                </a:cubicBezTo>
                <a:cubicBezTo>
                  <a:pt x="667346" y="860387"/>
                  <a:pt x="632876" y="895541"/>
                  <a:pt x="611660" y="914400"/>
                </a:cubicBezTo>
                <a:cubicBezTo>
                  <a:pt x="551907" y="967514"/>
                  <a:pt x="540588" y="977585"/>
                  <a:pt x="475735" y="1013254"/>
                </a:cubicBezTo>
                <a:cubicBezTo>
                  <a:pt x="455560" y="1024350"/>
                  <a:pt x="436006" y="1037530"/>
                  <a:pt x="413952" y="1044146"/>
                </a:cubicBezTo>
                <a:cubicBezTo>
                  <a:pt x="394128" y="1050093"/>
                  <a:pt x="372835" y="1049207"/>
                  <a:pt x="352168" y="1050324"/>
                </a:cubicBezTo>
                <a:cubicBezTo>
                  <a:pt x="296606" y="1053327"/>
                  <a:pt x="240957" y="1054443"/>
                  <a:pt x="185352" y="1056503"/>
                </a:cubicBezTo>
                <a:cubicBezTo>
                  <a:pt x="166000" y="1061341"/>
                  <a:pt x="125027" y="1069220"/>
                  <a:pt x="105033" y="1081216"/>
                </a:cubicBezTo>
                <a:cubicBezTo>
                  <a:pt x="80657" y="1095841"/>
                  <a:pt x="65566" y="1113959"/>
                  <a:pt x="49427" y="1136822"/>
                </a:cubicBezTo>
                <a:cubicBezTo>
                  <a:pt x="32298" y="1161087"/>
                  <a:pt x="0" y="1210962"/>
                  <a:pt x="0" y="1210962"/>
                </a:cubicBezTo>
                <a:cubicBezTo>
                  <a:pt x="362" y="1213857"/>
                  <a:pt x="15554" y="1373219"/>
                  <a:pt x="30892" y="1414849"/>
                </a:cubicBezTo>
                <a:cubicBezTo>
                  <a:pt x="42047" y="1445128"/>
                  <a:pt x="81728" y="1512157"/>
                  <a:pt x="98854" y="1538416"/>
                </a:cubicBezTo>
                <a:cubicBezTo>
                  <a:pt x="116642" y="1565691"/>
                  <a:pt x="132456" y="1594731"/>
                  <a:pt x="154460" y="1618735"/>
                </a:cubicBezTo>
                <a:cubicBezTo>
                  <a:pt x="178159" y="1644588"/>
                  <a:pt x="206857" y="1665476"/>
                  <a:pt x="234779" y="1686697"/>
                </a:cubicBezTo>
                <a:cubicBezTo>
                  <a:pt x="285992" y="1725619"/>
                  <a:pt x="322248" y="1747556"/>
                  <a:pt x="383060" y="1767016"/>
                </a:cubicBezTo>
                <a:cubicBezTo>
                  <a:pt x="409229" y="1775390"/>
                  <a:pt x="436357" y="1780573"/>
                  <a:pt x="463379" y="1785551"/>
                </a:cubicBezTo>
                <a:cubicBezTo>
                  <a:pt x="514657" y="1794997"/>
                  <a:pt x="566243" y="1802741"/>
                  <a:pt x="617838" y="1810265"/>
                </a:cubicBezTo>
                <a:cubicBezTo>
                  <a:pt x="665107" y="1817158"/>
                  <a:pt x="712943" y="1820255"/>
                  <a:pt x="759941" y="1828800"/>
                </a:cubicBezTo>
                <a:cubicBezTo>
                  <a:pt x="803682" y="1836753"/>
                  <a:pt x="846136" y="1850759"/>
                  <a:pt x="889687" y="1859692"/>
                </a:cubicBezTo>
                <a:cubicBezTo>
                  <a:pt x="999250" y="1882166"/>
                  <a:pt x="1030187" y="1880668"/>
                  <a:pt x="1149179" y="1890584"/>
                </a:cubicBezTo>
                <a:lnTo>
                  <a:pt x="1606379" y="1859692"/>
                </a:lnTo>
                <a:cubicBezTo>
                  <a:pt x="1645482" y="1857169"/>
                  <a:pt x="1684751" y="1857127"/>
                  <a:pt x="1723768" y="1853514"/>
                </a:cubicBezTo>
                <a:cubicBezTo>
                  <a:pt x="1796009" y="1846825"/>
                  <a:pt x="1940011" y="1828800"/>
                  <a:pt x="1940011" y="1828800"/>
                </a:cubicBezTo>
                <a:cubicBezTo>
                  <a:pt x="1985659" y="1816627"/>
                  <a:pt x="2064218" y="1800106"/>
                  <a:pt x="2106827" y="1773195"/>
                </a:cubicBezTo>
                <a:cubicBezTo>
                  <a:pt x="2124065" y="1762308"/>
                  <a:pt x="2134253" y="1742802"/>
                  <a:pt x="2150076" y="1729946"/>
                </a:cubicBezTo>
                <a:cubicBezTo>
                  <a:pt x="2167365" y="1715899"/>
                  <a:pt x="2188392" y="1706923"/>
                  <a:pt x="2205681" y="1692876"/>
                </a:cubicBezTo>
                <a:cubicBezTo>
                  <a:pt x="2246480" y="1659727"/>
                  <a:pt x="2246784" y="1648348"/>
                  <a:pt x="2279822" y="1612557"/>
                </a:cubicBezTo>
                <a:cubicBezTo>
                  <a:pt x="2356259" y="1529750"/>
                  <a:pt x="2295487" y="1613391"/>
                  <a:pt x="2372498" y="1488989"/>
                </a:cubicBezTo>
                <a:cubicBezTo>
                  <a:pt x="2382725" y="1472469"/>
                  <a:pt x="2403390" y="1439562"/>
                  <a:pt x="2403390" y="1439562"/>
                </a:cubicBezTo>
                <a:cubicBezTo>
                  <a:pt x="2397462" y="1374361"/>
                  <a:pt x="2399877" y="1250597"/>
                  <a:pt x="2366319" y="1173892"/>
                </a:cubicBezTo>
                <a:cubicBezTo>
                  <a:pt x="2352030" y="1141231"/>
                  <a:pt x="2333964" y="1131117"/>
                  <a:pt x="2310714" y="1105930"/>
                </a:cubicBezTo>
                <a:cubicBezTo>
                  <a:pt x="2295865" y="1089843"/>
                  <a:pt x="2284177" y="1070644"/>
                  <a:pt x="2267465" y="1056503"/>
                </a:cubicBezTo>
                <a:cubicBezTo>
                  <a:pt x="2247687" y="1039768"/>
                  <a:pt x="2216215" y="1035148"/>
                  <a:pt x="2193325" y="1025611"/>
                </a:cubicBezTo>
                <a:cubicBezTo>
                  <a:pt x="2092965" y="983794"/>
                  <a:pt x="2217109" y="1025378"/>
                  <a:pt x="2119184" y="1000897"/>
                </a:cubicBezTo>
                <a:cubicBezTo>
                  <a:pt x="2106548" y="997738"/>
                  <a:pt x="2095038" y="990157"/>
                  <a:pt x="2082114" y="988541"/>
                </a:cubicBezTo>
                <a:cubicBezTo>
                  <a:pt x="2045273" y="983936"/>
                  <a:pt x="2007973" y="984422"/>
                  <a:pt x="1970903" y="982362"/>
                </a:cubicBezTo>
                <a:cubicBezTo>
                  <a:pt x="1956487" y="980303"/>
                  <a:pt x="1941982" y="978789"/>
                  <a:pt x="1927654" y="976184"/>
                </a:cubicBezTo>
                <a:cubicBezTo>
                  <a:pt x="1903568" y="971805"/>
                  <a:pt x="1890652" y="965083"/>
                  <a:pt x="1865871" y="957649"/>
                </a:cubicBezTo>
                <a:cubicBezTo>
                  <a:pt x="1857738" y="955209"/>
                  <a:pt x="1849395" y="953530"/>
                  <a:pt x="1841157" y="951470"/>
                </a:cubicBezTo>
                <a:cubicBezTo>
                  <a:pt x="1830860" y="945292"/>
                  <a:pt x="1821197" y="937904"/>
                  <a:pt x="1810265" y="932935"/>
                </a:cubicBezTo>
                <a:cubicBezTo>
                  <a:pt x="1748451" y="904837"/>
                  <a:pt x="1796674" y="938290"/>
                  <a:pt x="1742303" y="902043"/>
                </a:cubicBezTo>
                <a:cubicBezTo>
                  <a:pt x="1716901" y="885108"/>
                  <a:pt x="1684251" y="855533"/>
                  <a:pt x="1668162" y="834081"/>
                </a:cubicBezTo>
                <a:cubicBezTo>
                  <a:pt x="1644384" y="802378"/>
                  <a:pt x="1656908" y="816649"/>
                  <a:pt x="1631092" y="790832"/>
                </a:cubicBezTo>
                <a:cubicBezTo>
                  <a:pt x="1629033" y="780535"/>
                  <a:pt x="1628814" y="769691"/>
                  <a:pt x="1624914" y="759941"/>
                </a:cubicBezTo>
                <a:cubicBezTo>
                  <a:pt x="1620454" y="748791"/>
                  <a:pt x="1612129" y="739591"/>
                  <a:pt x="1606379" y="729049"/>
                </a:cubicBezTo>
                <a:cubicBezTo>
                  <a:pt x="1599764" y="716920"/>
                  <a:pt x="1594022" y="704335"/>
                  <a:pt x="1587844" y="691978"/>
                </a:cubicBezTo>
                <a:cubicBezTo>
                  <a:pt x="1585784" y="681681"/>
                  <a:pt x="1584212" y="671274"/>
                  <a:pt x="1581665" y="661087"/>
                </a:cubicBezTo>
                <a:cubicBezTo>
                  <a:pt x="1578028" y="646541"/>
                  <a:pt x="1571914" y="632603"/>
                  <a:pt x="1569308" y="617838"/>
                </a:cubicBezTo>
                <a:cubicBezTo>
                  <a:pt x="1565711" y="597456"/>
                  <a:pt x="1565335" y="576634"/>
                  <a:pt x="1563130" y="556054"/>
                </a:cubicBezTo>
                <a:cubicBezTo>
                  <a:pt x="1559157" y="518968"/>
                  <a:pt x="1550773" y="444843"/>
                  <a:pt x="1550773" y="444843"/>
                </a:cubicBezTo>
                <a:cubicBezTo>
                  <a:pt x="1548714" y="370703"/>
                  <a:pt x="1549640" y="296419"/>
                  <a:pt x="1544595" y="222422"/>
                </a:cubicBezTo>
                <a:cubicBezTo>
                  <a:pt x="1543440" y="205479"/>
                  <a:pt x="1535030" y="189747"/>
                  <a:pt x="1532238" y="172995"/>
                </a:cubicBezTo>
                <a:lnTo>
                  <a:pt x="1526060" y="135924"/>
                </a:lnTo>
                <a:cubicBezTo>
                  <a:pt x="1519783" y="4121"/>
                  <a:pt x="1519881" y="49476"/>
                  <a:pt x="1519881"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3A6666-51C0-4498-850C-ACF5AC507E35}"/>
              </a:ext>
            </a:extLst>
          </p:cNvPr>
          <p:cNvSpPr/>
          <p:nvPr/>
        </p:nvSpPr>
        <p:spPr>
          <a:xfrm>
            <a:off x="3683524" y="-85691"/>
            <a:ext cx="3307872" cy="3002512"/>
          </a:xfrm>
          <a:custGeom>
            <a:avLst/>
            <a:gdLst>
              <a:gd name="connsiteX0" fmla="*/ 756486 w 1925529"/>
              <a:gd name="connsiteY0" fmla="*/ 0 h 1747777"/>
              <a:gd name="connsiteX1" fmla="*/ 756486 w 1925529"/>
              <a:gd name="connsiteY1" fmla="*/ 0 h 1747777"/>
              <a:gd name="connsiteX2" fmla="*/ 744911 w 1925529"/>
              <a:gd name="connsiteY2" fmla="*/ 104172 h 1747777"/>
              <a:gd name="connsiteX3" fmla="*/ 739124 w 1925529"/>
              <a:gd name="connsiteY3" fmla="*/ 127321 h 1747777"/>
              <a:gd name="connsiteX4" fmla="*/ 750699 w 1925529"/>
              <a:gd name="connsiteY4" fmla="*/ 405113 h 1747777"/>
              <a:gd name="connsiteX5" fmla="*/ 756486 w 1925529"/>
              <a:gd name="connsiteY5" fmla="*/ 439838 h 1747777"/>
              <a:gd name="connsiteX6" fmla="*/ 762273 w 1925529"/>
              <a:gd name="connsiteY6" fmla="*/ 462987 h 1747777"/>
              <a:gd name="connsiteX7" fmla="*/ 768061 w 1925529"/>
              <a:gd name="connsiteY7" fmla="*/ 497711 h 1747777"/>
              <a:gd name="connsiteX8" fmla="*/ 762273 w 1925529"/>
              <a:gd name="connsiteY8" fmla="*/ 572946 h 1747777"/>
              <a:gd name="connsiteX9" fmla="*/ 744911 w 1925529"/>
              <a:gd name="connsiteY9" fmla="*/ 613458 h 1747777"/>
              <a:gd name="connsiteX10" fmla="*/ 739124 w 1925529"/>
              <a:gd name="connsiteY10" fmla="*/ 630820 h 1747777"/>
              <a:gd name="connsiteX11" fmla="*/ 715975 w 1925529"/>
              <a:gd name="connsiteY11" fmla="*/ 682906 h 1747777"/>
              <a:gd name="connsiteX12" fmla="*/ 687038 w 1925529"/>
              <a:gd name="connsiteY12" fmla="*/ 700268 h 1747777"/>
              <a:gd name="connsiteX13" fmla="*/ 681251 w 1925529"/>
              <a:gd name="connsiteY13" fmla="*/ 729205 h 1747777"/>
              <a:gd name="connsiteX14" fmla="*/ 663889 w 1925529"/>
              <a:gd name="connsiteY14" fmla="*/ 740779 h 1747777"/>
              <a:gd name="connsiteX15" fmla="*/ 634952 w 1925529"/>
              <a:gd name="connsiteY15" fmla="*/ 763929 h 1747777"/>
              <a:gd name="connsiteX16" fmla="*/ 600228 w 1925529"/>
              <a:gd name="connsiteY16" fmla="*/ 792865 h 1747777"/>
              <a:gd name="connsiteX17" fmla="*/ 571291 w 1925529"/>
              <a:gd name="connsiteY17" fmla="*/ 798653 h 1747777"/>
              <a:gd name="connsiteX18" fmla="*/ 519205 w 1925529"/>
              <a:gd name="connsiteY18" fmla="*/ 833377 h 1747777"/>
              <a:gd name="connsiteX19" fmla="*/ 490268 w 1925529"/>
              <a:gd name="connsiteY19" fmla="*/ 844951 h 1747777"/>
              <a:gd name="connsiteX20" fmla="*/ 443970 w 1925529"/>
              <a:gd name="connsiteY20" fmla="*/ 862313 h 1747777"/>
              <a:gd name="connsiteX21" fmla="*/ 391884 w 1925529"/>
              <a:gd name="connsiteY21" fmla="*/ 897038 h 1747777"/>
              <a:gd name="connsiteX22" fmla="*/ 368734 w 1925529"/>
              <a:gd name="connsiteY22" fmla="*/ 914400 h 1747777"/>
              <a:gd name="connsiteX23" fmla="*/ 328223 w 1925529"/>
              <a:gd name="connsiteY23" fmla="*/ 931762 h 1747777"/>
              <a:gd name="connsiteX24" fmla="*/ 305073 w 1925529"/>
              <a:gd name="connsiteY24" fmla="*/ 943336 h 1747777"/>
              <a:gd name="connsiteX25" fmla="*/ 258775 w 1925529"/>
              <a:gd name="connsiteY25" fmla="*/ 954911 h 1747777"/>
              <a:gd name="connsiteX26" fmla="*/ 229838 w 1925529"/>
              <a:gd name="connsiteY26" fmla="*/ 966486 h 1747777"/>
              <a:gd name="connsiteX27" fmla="*/ 177752 w 1925529"/>
              <a:gd name="connsiteY27" fmla="*/ 995422 h 1747777"/>
              <a:gd name="connsiteX28" fmla="*/ 143028 w 1925529"/>
              <a:gd name="connsiteY28" fmla="*/ 1006997 h 1747777"/>
              <a:gd name="connsiteX29" fmla="*/ 131453 w 1925529"/>
              <a:gd name="connsiteY29" fmla="*/ 1024359 h 1747777"/>
              <a:gd name="connsiteX30" fmla="*/ 108304 w 1925529"/>
              <a:gd name="connsiteY30" fmla="*/ 1047508 h 1747777"/>
              <a:gd name="connsiteX31" fmla="*/ 102517 w 1925529"/>
              <a:gd name="connsiteY31" fmla="*/ 1064870 h 1747777"/>
              <a:gd name="connsiteX32" fmla="*/ 79367 w 1925529"/>
              <a:gd name="connsiteY32" fmla="*/ 1093807 h 1747777"/>
              <a:gd name="connsiteX33" fmla="*/ 56218 w 1925529"/>
              <a:gd name="connsiteY33" fmla="*/ 1140106 h 1747777"/>
              <a:gd name="connsiteX34" fmla="*/ 44643 w 1925529"/>
              <a:gd name="connsiteY34" fmla="*/ 1163255 h 1747777"/>
              <a:gd name="connsiteX35" fmla="*/ 33068 w 1925529"/>
              <a:gd name="connsiteY35" fmla="*/ 1180617 h 1747777"/>
              <a:gd name="connsiteX36" fmla="*/ 9919 w 1925529"/>
              <a:gd name="connsiteY36" fmla="*/ 1226916 h 1747777"/>
              <a:gd name="connsiteX37" fmla="*/ 9919 w 1925529"/>
              <a:gd name="connsiteY37" fmla="*/ 1493134 h 1747777"/>
              <a:gd name="connsiteX38" fmla="*/ 50430 w 1925529"/>
              <a:gd name="connsiteY38" fmla="*/ 1551007 h 1747777"/>
              <a:gd name="connsiteX39" fmla="*/ 102517 w 1925529"/>
              <a:gd name="connsiteY39" fmla="*/ 1608881 h 1747777"/>
              <a:gd name="connsiteX40" fmla="*/ 154603 w 1925529"/>
              <a:gd name="connsiteY40" fmla="*/ 1632030 h 1747777"/>
              <a:gd name="connsiteX41" fmla="*/ 171965 w 1925529"/>
              <a:gd name="connsiteY41" fmla="*/ 1643605 h 1747777"/>
              <a:gd name="connsiteX42" fmla="*/ 200901 w 1925529"/>
              <a:gd name="connsiteY42" fmla="*/ 1655179 h 1747777"/>
              <a:gd name="connsiteX43" fmla="*/ 229838 w 1925529"/>
              <a:gd name="connsiteY43" fmla="*/ 1672541 h 1747777"/>
              <a:gd name="connsiteX44" fmla="*/ 334010 w 1925529"/>
              <a:gd name="connsiteY44" fmla="*/ 1695691 h 1747777"/>
              <a:gd name="connsiteX45" fmla="*/ 443970 w 1925529"/>
              <a:gd name="connsiteY45" fmla="*/ 1707265 h 1747777"/>
              <a:gd name="connsiteX46" fmla="*/ 571291 w 1925529"/>
              <a:gd name="connsiteY46" fmla="*/ 1695691 h 1747777"/>
              <a:gd name="connsiteX47" fmla="*/ 623377 w 1925529"/>
              <a:gd name="connsiteY47" fmla="*/ 1678329 h 1747777"/>
              <a:gd name="connsiteX48" fmla="*/ 640739 w 1925529"/>
              <a:gd name="connsiteY48" fmla="*/ 1660967 h 1747777"/>
              <a:gd name="connsiteX49" fmla="*/ 646527 w 1925529"/>
              <a:gd name="connsiteY49" fmla="*/ 1632030 h 1747777"/>
              <a:gd name="connsiteX50" fmla="*/ 652314 w 1925529"/>
              <a:gd name="connsiteY50" fmla="*/ 1498921 h 1747777"/>
              <a:gd name="connsiteX51" fmla="*/ 710187 w 1925529"/>
              <a:gd name="connsiteY51" fmla="*/ 1458410 h 1747777"/>
              <a:gd name="connsiteX52" fmla="*/ 779636 w 1925529"/>
              <a:gd name="connsiteY52" fmla="*/ 1464197 h 1747777"/>
              <a:gd name="connsiteX53" fmla="*/ 802785 w 1925529"/>
              <a:gd name="connsiteY53" fmla="*/ 1487346 h 1747777"/>
              <a:gd name="connsiteX54" fmla="*/ 825934 w 1925529"/>
              <a:gd name="connsiteY54" fmla="*/ 1522070 h 1747777"/>
              <a:gd name="connsiteX55" fmla="*/ 843296 w 1925529"/>
              <a:gd name="connsiteY55" fmla="*/ 1568369 h 1747777"/>
              <a:gd name="connsiteX56" fmla="*/ 854871 w 1925529"/>
              <a:gd name="connsiteY56" fmla="*/ 1614668 h 1747777"/>
              <a:gd name="connsiteX57" fmla="*/ 866446 w 1925529"/>
              <a:gd name="connsiteY57" fmla="*/ 1637817 h 1747777"/>
              <a:gd name="connsiteX58" fmla="*/ 883808 w 1925529"/>
              <a:gd name="connsiteY58" fmla="*/ 1678329 h 1747777"/>
              <a:gd name="connsiteX59" fmla="*/ 912744 w 1925529"/>
              <a:gd name="connsiteY59" fmla="*/ 1701478 h 1747777"/>
              <a:gd name="connsiteX60" fmla="*/ 924319 w 1925529"/>
              <a:gd name="connsiteY60" fmla="*/ 1730415 h 1747777"/>
              <a:gd name="connsiteX61" fmla="*/ 941681 w 1925529"/>
              <a:gd name="connsiteY61" fmla="*/ 1736202 h 1747777"/>
              <a:gd name="connsiteX62" fmla="*/ 970618 w 1925529"/>
              <a:gd name="connsiteY62" fmla="*/ 1741989 h 1747777"/>
              <a:gd name="connsiteX63" fmla="*/ 1121089 w 1925529"/>
              <a:gd name="connsiteY63" fmla="*/ 1747777 h 1747777"/>
              <a:gd name="connsiteX64" fmla="*/ 1202111 w 1925529"/>
              <a:gd name="connsiteY64" fmla="*/ 1741989 h 1747777"/>
              <a:gd name="connsiteX65" fmla="*/ 1219473 w 1925529"/>
              <a:gd name="connsiteY65" fmla="*/ 1713053 h 1747777"/>
              <a:gd name="connsiteX66" fmla="*/ 1242623 w 1925529"/>
              <a:gd name="connsiteY66" fmla="*/ 1637817 h 1747777"/>
              <a:gd name="connsiteX67" fmla="*/ 1248410 w 1925529"/>
              <a:gd name="connsiteY67" fmla="*/ 1591519 h 1747777"/>
              <a:gd name="connsiteX68" fmla="*/ 1265772 w 1925529"/>
              <a:gd name="connsiteY68" fmla="*/ 1498921 h 1747777"/>
              <a:gd name="connsiteX69" fmla="*/ 1283134 w 1925529"/>
              <a:gd name="connsiteY69" fmla="*/ 1493134 h 1747777"/>
              <a:gd name="connsiteX70" fmla="*/ 1306284 w 1925529"/>
              <a:gd name="connsiteY70" fmla="*/ 1475772 h 1747777"/>
              <a:gd name="connsiteX71" fmla="*/ 1398881 w 1925529"/>
              <a:gd name="connsiteY71" fmla="*/ 1475772 h 1747777"/>
              <a:gd name="connsiteX72" fmla="*/ 1422030 w 1925529"/>
              <a:gd name="connsiteY72" fmla="*/ 1493134 h 1747777"/>
              <a:gd name="connsiteX73" fmla="*/ 1439392 w 1925529"/>
              <a:gd name="connsiteY73" fmla="*/ 1498921 h 1747777"/>
              <a:gd name="connsiteX74" fmla="*/ 1456754 w 1925529"/>
              <a:gd name="connsiteY74" fmla="*/ 1522070 h 1747777"/>
              <a:gd name="connsiteX75" fmla="*/ 1462542 w 1925529"/>
              <a:gd name="connsiteY75" fmla="*/ 1551007 h 1747777"/>
              <a:gd name="connsiteX76" fmla="*/ 1485691 w 1925529"/>
              <a:gd name="connsiteY76" fmla="*/ 1666754 h 1747777"/>
              <a:gd name="connsiteX77" fmla="*/ 1497266 w 1925529"/>
              <a:gd name="connsiteY77" fmla="*/ 1689903 h 1747777"/>
              <a:gd name="connsiteX78" fmla="*/ 1520415 w 1925529"/>
              <a:gd name="connsiteY78" fmla="*/ 1695691 h 1747777"/>
              <a:gd name="connsiteX79" fmla="*/ 1560927 w 1925529"/>
              <a:gd name="connsiteY79" fmla="*/ 1701478 h 1747777"/>
              <a:gd name="connsiteX80" fmla="*/ 1578289 w 1925529"/>
              <a:gd name="connsiteY80" fmla="*/ 1707265 h 1747777"/>
              <a:gd name="connsiteX81" fmla="*/ 1624587 w 1925529"/>
              <a:gd name="connsiteY81" fmla="*/ 1724627 h 1747777"/>
              <a:gd name="connsiteX82" fmla="*/ 1746122 w 1925529"/>
              <a:gd name="connsiteY82" fmla="*/ 1713053 h 1747777"/>
              <a:gd name="connsiteX83" fmla="*/ 1775058 w 1925529"/>
              <a:gd name="connsiteY83" fmla="*/ 1684116 h 1747777"/>
              <a:gd name="connsiteX84" fmla="*/ 1815570 w 1925529"/>
              <a:gd name="connsiteY84" fmla="*/ 1660967 h 1747777"/>
              <a:gd name="connsiteX85" fmla="*/ 1821357 w 1925529"/>
              <a:gd name="connsiteY85" fmla="*/ 1632030 h 1747777"/>
              <a:gd name="connsiteX86" fmla="*/ 1856081 w 1925529"/>
              <a:gd name="connsiteY86" fmla="*/ 1597306 h 1747777"/>
              <a:gd name="connsiteX87" fmla="*/ 1890805 w 1925529"/>
              <a:gd name="connsiteY87" fmla="*/ 1551007 h 1747777"/>
              <a:gd name="connsiteX88" fmla="*/ 1913954 w 1925529"/>
              <a:gd name="connsiteY88" fmla="*/ 1504708 h 1747777"/>
              <a:gd name="connsiteX89" fmla="*/ 1925529 w 1925529"/>
              <a:gd name="connsiteY89" fmla="*/ 1481559 h 1747777"/>
              <a:gd name="connsiteX90" fmla="*/ 1919742 w 1925529"/>
              <a:gd name="connsiteY90" fmla="*/ 1267427 h 1747777"/>
              <a:gd name="connsiteX91" fmla="*/ 1913954 w 1925529"/>
              <a:gd name="connsiteY91" fmla="*/ 1250065 h 1747777"/>
              <a:gd name="connsiteX92" fmla="*/ 1908167 w 1925529"/>
              <a:gd name="connsiteY92" fmla="*/ 1226916 h 1747777"/>
              <a:gd name="connsiteX93" fmla="*/ 1896592 w 1925529"/>
              <a:gd name="connsiteY93" fmla="*/ 1174830 h 1747777"/>
              <a:gd name="connsiteX94" fmla="*/ 1890805 w 1925529"/>
              <a:gd name="connsiteY94" fmla="*/ 1116957 h 1747777"/>
              <a:gd name="connsiteX95" fmla="*/ 1885018 w 1925529"/>
              <a:gd name="connsiteY95" fmla="*/ 1099594 h 1747777"/>
              <a:gd name="connsiteX96" fmla="*/ 1879230 w 1925529"/>
              <a:gd name="connsiteY96" fmla="*/ 1064870 h 1747777"/>
              <a:gd name="connsiteX97" fmla="*/ 1867656 w 1925529"/>
              <a:gd name="connsiteY97" fmla="*/ 1041721 h 1747777"/>
              <a:gd name="connsiteX98" fmla="*/ 1861868 w 1925529"/>
              <a:gd name="connsiteY98" fmla="*/ 1012784 h 1747777"/>
              <a:gd name="connsiteX99" fmla="*/ 1838719 w 1925529"/>
              <a:gd name="connsiteY99" fmla="*/ 966486 h 1747777"/>
              <a:gd name="connsiteX100" fmla="*/ 1827144 w 1925529"/>
              <a:gd name="connsiteY100" fmla="*/ 943336 h 1747777"/>
              <a:gd name="connsiteX101" fmla="*/ 1798208 w 1925529"/>
              <a:gd name="connsiteY101" fmla="*/ 885463 h 1747777"/>
              <a:gd name="connsiteX102" fmla="*/ 1775058 w 1925529"/>
              <a:gd name="connsiteY102" fmla="*/ 868101 h 1747777"/>
              <a:gd name="connsiteX103" fmla="*/ 1757696 w 1925529"/>
              <a:gd name="connsiteY103" fmla="*/ 862313 h 1747777"/>
              <a:gd name="connsiteX104" fmla="*/ 1728760 w 1925529"/>
              <a:gd name="connsiteY104" fmla="*/ 850739 h 1747777"/>
              <a:gd name="connsiteX105" fmla="*/ 1682461 w 1925529"/>
              <a:gd name="connsiteY105" fmla="*/ 839164 h 1747777"/>
              <a:gd name="connsiteX106" fmla="*/ 1647737 w 1925529"/>
              <a:gd name="connsiteY106" fmla="*/ 827589 h 1747777"/>
              <a:gd name="connsiteX107" fmla="*/ 1630375 w 1925529"/>
              <a:gd name="connsiteY107" fmla="*/ 821802 h 1747777"/>
              <a:gd name="connsiteX108" fmla="*/ 1566714 w 1925529"/>
              <a:gd name="connsiteY108" fmla="*/ 804440 h 1747777"/>
              <a:gd name="connsiteX109" fmla="*/ 1531990 w 1925529"/>
              <a:gd name="connsiteY109" fmla="*/ 792865 h 1747777"/>
              <a:gd name="connsiteX110" fmla="*/ 1503053 w 1925529"/>
              <a:gd name="connsiteY110" fmla="*/ 781291 h 1747777"/>
              <a:gd name="connsiteX111" fmla="*/ 1416243 w 1925529"/>
              <a:gd name="connsiteY111" fmla="*/ 775503 h 1747777"/>
              <a:gd name="connsiteX112" fmla="*/ 1393094 w 1925529"/>
              <a:gd name="connsiteY112" fmla="*/ 769716 h 1747777"/>
              <a:gd name="connsiteX113" fmla="*/ 1375732 w 1925529"/>
              <a:gd name="connsiteY113" fmla="*/ 758141 h 1747777"/>
              <a:gd name="connsiteX114" fmla="*/ 1358370 w 1925529"/>
              <a:gd name="connsiteY114" fmla="*/ 752354 h 1747777"/>
              <a:gd name="connsiteX115" fmla="*/ 1329433 w 1925529"/>
              <a:gd name="connsiteY115" fmla="*/ 694481 h 1747777"/>
              <a:gd name="connsiteX116" fmla="*/ 1323646 w 1925529"/>
              <a:gd name="connsiteY116" fmla="*/ 659757 h 1747777"/>
              <a:gd name="connsiteX117" fmla="*/ 1306284 w 1925529"/>
              <a:gd name="connsiteY117" fmla="*/ 630820 h 1747777"/>
              <a:gd name="connsiteX118" fmla="*/ 1277347 w 1925529"/>
              <a:gd name="connsiteY118" fmla="*/ 572946 h 1747777"/>
              <a:gd name="connsiteX119" fmla="*/ 1265772 w 1925529"/>
              <a:gd name="connsiteY119" fmla="*/ 347240 h 1747777"/>
              <a:gd name="connsiteX120" fmla="*/ 1254198 w 1925529"/>
              <a:gd name="connsiteY120" fmla="*/ 318303 h 1747777"/>
              <a:gd name="connsiteX121" fmla="*/ 1248410 w 1925529"/>
              <a:gd name="connsiteY121" fmla="*/ 40511 h 1747777"/>
              <a:gd name="connsiteX122" fmla="*/ 1248410 w 1925529"/>
              <a:gd name="connsiteY122" fmla="*/ 40511 h 17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5529" h="1747777">
                <a:moveTo>
                  <a:pt x="756486" y="0"/>
                </a:moveTo>
                <a:lnTo>
                  <a:pt x="756486" y="0"/>
                </a:lnTo>
                <a:cubicBezTo>
                  <a:pt x="752628" y="34724"/>
                  <a:pt x="749632" y="69555"/>
                  <a:pt x="744911" y="104172"/>
                </a:cubicBezTo>
                <a:cubicBezTo>
                  <a:pt x="743836" y="112053"/>
                  <a:pt x="739124" y="119367"/>
                  <a:pt x="739124" y="127321"/>
                </a:cubicBezTo>
                <a:cubicBezTo>
                  <a:pt x="739124" y="376084"/>
                  <a:pt x="717866" y="306625"/>
                  <a:pt x="750699" y="405113"/>
                </a:cubicBezTo>
                <a:cubicBezTo>
                  <a:pt x="752628" y="416688"/>
                  <a:pt x="754185" y="428331"/>
                  <a:pt x="756486" y="439838"/>
                </a:cubicBezTo>
                <a:cubicBezTo>
                  <a:pt x="758046" y="447637"/>
                  <a:pt x="760713" y="455188"/>
                  <a:pt x="762273" y="462987"/>
                </a:cubicBezTo>
                <a:cubicBezTo>
                  <a:pt x="764574" y="474493"/>
                  <a:pt x="766132" y="486136"/>
                  <a:pt x="768061" y="497711"/>
                </a:cubicBezTo>
                <a:cubicBezTo>
                  <a:pt x="766132" y="522789"/>
                  <a:pt x="765393" y="547988"/>
                  <a:pt x="762273" y="572946"/>
                </a:cubicBezTo>
                <a:cubicBezTo>
                  <a:pt x="760676" y="585722"/>
                  <a:pt x="749430" y="602913"/>
                  <a:pt x="744911" y="613458"/>
                </a:cubicBezTo>
                <a:cubicBezTo>
                  <a:pt x="742508" y="619065"/>
                  <a:pt x="741266" y="625108"/>
                  <a:pt x="739124" y="630820"/>
                </a:cubicBezTo>
                <a:cubicBezTo>
                  <a:pt x="737543" y="635035"/>
                  <a:pt x="721234" y="677647"/>
                  <a:pt x="715975" y="682906"/>
                </a:cubicBezTo>
                <a:cubicBezTo>
                  <a:pt x="708021" y="690860"/>
                  <a:pt x="696684" y="694481"/>
                  <a:pt x="687038" y="700268"/>
                </a:cubicBezTo>
                <a:cubicBezTo>
                  <a:pt x="685109" y="709914"/>
                  <a:pt x="686131" y="720664"/>
                  <a:pt x="681251" y="729205"/>
                </a:cubicBezTo>
                <a:cubicBezTo>
                  <a:pt x="677800" y="735244"/>
                  <a:pt x="668807" y="735861"/>
                  <a:pt x="663889" y="740779"/>
                </a:cubicBezTo>
                <a:cubicBezTo>
                  <a:pt x="637710" y="766957"/>
                  <a:pt x="668753" y="752661"/>
                  <a:pt x="634952" y="763929"/>
                </a:cubicBezTo>
                <a:cubicBezTo>
                  <a:pt x="625944" y="772937"/>
                  <a:pt x="613121" y="788030"/>
                  <a:pt x="600228" y="792865"/>
                </a:cubicBezTo>
                <a:cubicBezTo>
                  <a:pt x="591018" y="796319"/>
                  <a:pt x="580937" y="796724"/>
                  <a:pt x="571291" y="798653"/>
                </a:cubicBezTo>
                <a:cubicBezTo>
                  <a:pt x="551905" y="813193"/>
                  <a:pt x="541530" y="822215"/>
                  <a:pt x="519205" y="833377"/>
                </a:cubicBezTo>
                <a:cubicBezTo>
                  <a:pt x="509913" y="838023"/>
                  <a:pt x="499761" y="840732"/>
                  <a:pt x="490268" y="844951"/>
                </a:cubicBezTo>
                <a:cubicBezTo>
                  <a:pt x="451354" y="862246"/>
                  <a:pt x="483464" y="852440"/>
                  <a:pt x="443970" y="862313"/>
                </a:cubicBezTo>
                <a:cubicBezTo>
                  <a:pt x="410811" y="895474"/>
                  <a:pt x="444437" y="865506"/>
                  <a:pt x="391884" y="897038"/>
                </a:cubicBezTo>
                <a:cubicBezTo>
                  <a:pt x="383613" y="902001"/>
                  <a:pt x="376914" y="909288"/>
                  <a:pt x="368734" y="914400"/>
                </a:cubicBezTo>
                <a:cubicBezTo>
                  <a:pt x="340825" y="931843"/>
                  <a:pt x="353277" y="921025"/>
                  <a:pt x="328223" y="931762"/>
                </a:cubicBezTo>
                <a:cubicBezTo>
                  <a:pt x="320293" y="935160"/>
                  <a:pt x="313258" y="940608"/>
                  <a:pt x="305073" y="943336"/>
                </a:cubicBezTo>
                <a:cubicBezTo>
                  <a:pt x="289982" y="948366"/>
                  <a:pt x="273545" y="949003"/>
                  <a:pt x="258775" y="954911"/>
                </a:cubicBezTo>
                <a:cubicBezTo>
                  <a:pt x="249129" y="958769"/>
                  <a:pt x="239130" y="961840"/>
                  <a:pt x="229838" y="966486"/>
                </a:cubicBezTo>
                <a:cubicBezTo>
                  <a:pt x="200465" y="981172"/>
                  <a:pt x="205623" y="984274"/>
                  <a:pt x="177752" y="995422"/>
                </a:cubicBezTo>
                <a:cubicBezTo>
                  <a:pt x="166424" y="999953"/>
                  <a:pt x="143028" y="1006997"/>
                  <a:pt x="143028" y="1006997"/>
                </a:cubicBezTo>
                <a:cubicBezTo>
                  <a:pt x="139170" y="1012784"/>
                  <a:pt x="135980" y="1019078"/>
                  <a:pt x="131453" y="1024359"/>
                </a:cubicBezTo>
                <a:cubicBezTo>
                  <a:pt x="124351" y="1032644"/>
                  <a:pt x="114647" y="1038628"/>
                  <a:pt x="108304" y="1047508"/>
                </a:cubicBezTo>
                <a:cubicBezTo>
                  <a:pt x="104758" y="1052472"/>
                  <a:pt x="105750" y="1059697"/>
                  <a:pt x="102517" y="1064870"/>
                </a:cubicBezTo>
                <a:cubicBezTo>
                  <a:pt x="95970" y="1075345"/>
                  <a:pt x="85841" y="1083287"/>
                  <a:pt x="79367" y="1093807"/>
                </a:cubicBezTo>
                <a:cubicBezTo>
                  <a:pt x="70324" y="1108502"/>
                  <a:pt x="63934" y="1124673"/>
                  <a:pt x="56218" y="1140106"/>
                </a:cubicBezTo>
                <a:cubicBezTo>
                  <a:pt x="52360" y="1147822"/>
                  <a:pt x="49429" y="1156077"/>
                  <a:pt x="44643" y="1163255"/>
                </a:cubicBezTo>
                <a:cubicBezTo>
                  <a:pt x="40785" y="1169042"/>
                  <a:pt x="36399" y="1174511"/>
                  <a:pt x="33068" y="1180617"/>
                </a:cubicBezTo>
                <a:cubicBezTo>
                  <a:pt x="24806" y="1195765"/>
                  <a:pt x="9919" y="1226916"/>
                  <a:pt x="9919" y="1226916"/>
                </a:cubicBezTo>
                <a:cubicBezTo>
                  <a:pt x="-1672" y="1331238"/>
                  <a:pt x="-4846" y="1338099"/>
                  <a:pt x="9919" y="1493134"/>
                </a:cubicBezTo>
                <a:cubicBezTo>
                  <a:pt x="11031" y="1504811"/>
                  <a:pt x="45078" y="1543871"/>
                  <a:pt x="50430" y="1551007"/>
                </a:cubicBezTo>
                <a:cubicBezTo>
                  <a:pt x="65919" y="1571659"/>
                  <a:pt x="75426" y="1598045"/>
                  <a:pt x="102517" y="1608881"/>
                </a:cubicBezTo>
                <a:cubicBezTo>
                  <a:pt x="123188" y="1617149"/>
                  <a:pt x="135678" y="1621216"/>
                  <a:pt x="154603" y="1632030"/>
                </a:cubicBezTo>
                <a:cubicBezTo>
                  <a:pt x="160642" y="1635481"/>
                  <a:pt x="165744" y="1640494"/>
                  <a:pt x="171965" y="1643605"/>
                </a:cubicBezTo>
                <a:cubicBezTo>
                  <a:pt x="181257" y="1648251"/>
                  <a:pt x="191609" y="1650533"/>
                  <a:pt x="200901" y="1655179"/>
                </a:cubicBezTo>
                <a:cubicBezTo>
                  <a:pt x="210962" y="1660209"/>
                  <a:pt x="219598" y="1667886"/>
                  <a:pt x="229838" y="1672541"/>
                </a:cubicBezTo>
                <a:cubicBezTo>
                  <a:pt x="270312" y="1690938"/>
                  <a:pt x="284293" y="1683263"/>
                  <a:pt x="334010" y="1695691"/>
                </a:cubicBezTo>
                <a:cubicBezTo>
                  <a:pt x="385295" y="1708511"/>
                  <a:pt x="349223" y="1700949"/>
                  <a:pt x="443970" y="1707265"/>
                </a:cubicBezTo>
                <a:cubicBezTo>
                  <a:pt x="486410" y="1703407"/>
                  <a:pt x="529219" y="1702477"/>
                  <a:pt x="571291" y="1695691"/>
                </a:cubicBezTo>
                <a:cubicBezTo>
                  <a:pt x="589359" y="1692777"/>
                  <a:pt x="623377" y="1678329"/>
                  <a:pt x="623377" y="1678329"/>
                </a:cubicBezTo>
                <a:cubicBezTo>
                  <a:pt x="629164" y="1672542"/>
                  <a:pt x="637079" y="1668287"/>
                  <a:pt x="640739" y="1660967"/>
                </a:cubicBezTo>
                <a:cubicBezTo>
                  <a:pt x="645138" y="1652169"/>
                  <a:pt x="645826" y="1641842"/>
                  <a:pt x="646527" y="1632030"/>
                </a:cubicBezTo>
                <a:cubicBezTo>
                  <a:pt x="649691" y="1587731"/>
                  <a:pt x="637025" y="1540618"/>
                  <a:pt x="652314" y="1498921"/>
                </a:cubicBezTo>
                <a:cubicBezTo>
                  <a:pt x="660420" y="1476813"/>
                  <a:pt x="710187" y="1458410"/>
                  <a:pt x="710187" y="1458410"/>
                </a:cubicBezTo>
                <a:cubicBezTo>
                  <a:pt x="733337" y="1460339"/>
                  <a:pt x="757463" y="1457268"/>
                  <a:pt x="779636" y="1464197"/>
                </a:cubicBezTo>
                <a:cubicBezTo>
                  <a:pt x="790052" y="1467452"/>
                  <a:pt x="795968" y="1478825"/>
                  <a:pt x="802785" y="1487346"/>
                </a:cubicBezTo>
                <a:cubicBezTo>
                  <a:pt x="811475" y="1498209"/>
                  <a:pt x="825934" y="1522070"/>
                  <a:pt x="825934" y="1522070"/>
                </a:cubicBezTo>
                <a:cubicBezTo>
                  <a:pt x="847770" y="1609408"/>
                  <a:pt x="813029" y="1477565"/>
                  <a:pt x="843296" y="1568369"/>
                </a:cubicBezTo>
                <a:cubicBezTo>
                  <a:pt x="848326" y="1583461"/>
                  <a:pt x="847756" y="1600440"/>
                  <a:pt x="854871" y="1614668"/>
                </a:cubicBezTo>
                <a:cubicBezTo>
                  <a:pt x="858729" y="1622384"/>
                  <a:pt x="863048" y="1629887"/>
                  <a:pt x="866446" y="1637817"/>
                </a:cubicBezTo>
                <a:cubicBezTo>
                  <a:pt x="872449" y="1651825"/>
                  <a:pt x="873057" y="1666042"/>
                  <a:pt x="883808" y="1678329"/>
                </a:cubicBezTo>
                <a:cubicBezTo>
                  <a:pt x="891942" y="1687625"/>
                  <a:pt x="903099" y="1693762"/>
                  <a:pt x="912744" y="1701478"/>
                </a:cubicBezTo>
                <a:cubicBezTo>
                  <a:pt x="916602" y="1711124"/>
                  <a:pt x="917668" y="1722434"/>
                  <a:pt x="924319" y="1730415"/>
                </a:cubicBezTo>
                <a:cubicBezTo>
                  <a:pt x="928224" y="1735101"/>
                  <a:pt x="935763" y="1734723"/>
                  <a:pt x="941681" y="1736202"/>
                </a:cubicBezTo>
                <a:cubicBezTo>
                  <a:pt x="951224" y="1738588"/>
                  <a:pt x="960802" y="1741356"/>
                  <a:pt x="970618" y="1741989"/>
                </a:cubicBezTo>
                <a:cubicBezTo>
                  <a:pt x="1020708" y="1745221"/>
                  <a:pt x="1070932" y="1745848"/>
                  <a:pt x="1121089" y="1747777"/>
                </a:cubicBezTo>
                <a:cubicBezTo>
                  <a:pt x="1148096" y="1745848"/>
                  <a:pt x="1176578" y="1751001"/>
                  <a:pt x="1202111" y="1741989"/>
                </a:cubicBezTo>
                <a:cubicBezTo>
                  <a:pt x="1212718" y="1738245"/>
                  <a:pt x="1214818" y="1723293"/>
                  <a:pt x="1219473" y="1713053"/>
                </a:cubicBezTo>
                <a:cubicBezTo>
                  <a:pt x="1225634" y="1699500"/>
                  <a:pt x="1239041" y="1650354"/>
                  <a:pt x="1242623" y="1637817"/>
                </a:cubicBezTo>
                <a:cubicBezTo>
                  <a:pt x="1244552" y="1622384"/>
                  <a:pt x="1246782" y="1606986"/>
                  <a:pt x="1248410" y="1591519"/>
                </a:cubicBezTo>
                <a:cubicBezTo>
                  <a:pt x="1250093" y="1575534"/>
                  <a:pt x="1248745" y="1519354"/>
                  <a:pt x="1265772" y="1498921"/>
                </a:cubicBezTo>
                <a:cubicBezTo>
                  <a:pt x="1269677" y="1494235"/>
                  <a:pt x="1277347" y="1495063"/>
                  <a:pt x="1283134" y="1493134"/>
                </a:cubicBezTo>
                <a:cubicBezTo>
                  <a:pt x="1290851" y="1487347"/>
                  <a:pt x="1297909" y="1480558"/>
                  <a:pt x="1306284" y="1475772"/>
                </a:cubicBezTo>
                <a:cubicBezTo>
                  <a:pt x="1332371" y="1460865"/>
                  <a:pt x="1379971" y="1474317"/>
                  <a:pt x="1398881" y="1475772"/>
                </a:cubicBezTo>
                <a:cubicBezTo>
                  <a:pt x="1406597" y="1481559"/>
                  <a:pt x="1413655" y="1488349"/>
                  <a:pt x="1422030" y="1493134"/>
                </a:cubicBezTo>
                <a:cubicBezTo>
                  <a:pt x="1427327" y="1496161"/>
                  <a:pt x="1434706" y="1495016"/>
                  <a:pt x="1439392" y="1498921"/>
                </a:cubicBezTo>
                <a:cubicBezTo>
                  <a:pt x="1446802" y="1505096"/>
                  <a:pt x="1450967" y="1514354"/>
                  <a:pt x="1456754" y="1522070"/>
                </a:cubicBezTo>
                <a:cubicBezTo>
                  <a:pt x="1458683" y="1531716"/>
                  <a:pt x="1461322" y="1541246"/>
                  <a:pt x="1462542" y="1551007"/>
                </a:cubicBezTo>
                <a:cubicBezTo>
                  <a:pt x="1469032" y="1602924"/>
                  <a:pt x="1462410" y="1620195"/>
                  <a:pt x="1485691" y="1666754"/>
                </a:cubicBezTo>
                <a:cubicBezTo>
                  <a:pt x="1489549" y="1674470"/>
                  <a:pt x="1490638" y="1684380"/>
                  <a:pt x="1497266" y="1689903"/>
                </a:cubicBezTo>
                <a:cubicBezTo>
                  <a:pt x="1503376" y="1694995"/>
                  <a:pt x="1512589" y="1694268"/>
                  <a:pt x="1520415" y="1695691"/>
                </a:cubicBezTo>
                <a:cubicBezTo>
                  <a:pt x="1533836" y="1698131"/>
                  <a:pt x="1547423" y="1699549"/>
                  <a:pt x="1560927" y="1701478"/>
                </a:cubicBezTo>
                <a:cubicBezTo>
                  <a:pt x="1566714" y="1703407"/>
                  <a:pt x="1572577" y="1705123"/>
                  <a:pt x="1578289" y="1707265"/>
                </a:cubicBezTo>
                <a:cubicBezTo>
                  <a:pt x="1633649" y="1728025"/>
                  <a:pt x="1585179" y="1711492"/>
                  <a:pt x="1624587" y="1724627"/>
                </a:cubicBezTo>
                <a:cubicBezTo>
                  <a:pt x="1665099" y="1720769"/>
                  <a:pt x="1705981" y="1719743"/>
                  <a:pt x="1746122" y="1713053"/>
                </a:cubicBezTo>
                <a:cubicBezTo>
                  <a:pt x="1764642" y="1709966"/>
                  <a:pt x="1764255" y="1694919"/>
                  <a:pt x="1775058" y="1684116"/>
                </a:cubicBezTo>
                <a:cubicBezTo>
                  <a:pt x="1783240" y="1675934"/>
                  <a:pt x="1806489" y="1665507"/>
                  <a:pt x="1815570" y="1660967"/>
                </a:cubicBezTo>
                <a:cubicBezTo>
                  <a:pt x="1817499" y="1651321"/>
                  <a:pt x="1816076" y="1640329"/>
                  <a:pt x="1821357" y="1632030"/>
                </a:cubicBezTo>
                <a:cubicBezTo>
                  <a:pt x="1830145" y="1618220"/>
                  <a:pt x="1856081" y="1597306"/>
                  <a:pt x="1856081" y="1597306"/>
                </a:cubicBezTo>
                <a:cubicBezTo>
                  <a:pt x="1890064" y="1512349"/>
                  <a:pt x="1841866" y="1618300"/>
                  <a:pt x="1890805" y="1551007"/>
                </a:cubicBezTo>
                <a:cubicBezTo>
                  <a:pt x="1900954" y="1537053"/>
                  <a:pt x="1906238" y="1520141"/>
                  <a:pt x="1913954" y="1504708"/>
                </a:cubicBezTo>
                <a:lnTo>
                  <a:pt x="1925529" y="1481559"/>
                </a:lnTo>
                <a:cubicBezTo>
                  <a:pt x="1923600" y="1410182"/>
                  <a:pt x="1923308" y="1338741"/>
                  <a:pt x="1919742" y="1267427"/>
                </a:cubicBezTo>
                <a:cubicBezTo>
                  <a:pt x="1919437" y="1261334"/>
                  <a:pt x="1915630" y="1255931"/>
                  <a:pt x="1913954" y="1250065"/>
                </a:cubicBezTo>
                <a:cubicBezTo>
                  <a:pt x="1911769" y="1242417"/>
                  <a:pt x="1909892" y="1234680"/>
                  <a:pt x="1908167" y="1226916"/>
                </a:cubicBezTo>
                <a:cubicBezTo>
                  <a:pt x="1893484" y="1160837"/>
                  <a:pt x="1910698" y="1231248"/>
                  <a:pt x="1896592" y="1174830"/>
                </a:cubicBezTo>
                <a:cubicBezTo>
                  <a:pt x="1894663" y="1155539"/>
                  <a:pt x="1893753" y="1136119"/>
                  <a:pt x="1890805" y="1116957"/>
                </a:cubicBezTo>
                <a:cubicBezTo>
                  <a:pt x="1889877" y="1110927"/>
                  <a:pt x="1886341" y="1105549"/>
                  <a:pt x="1885018" y="1099594"/>
                </a:cubicBezTo>
                <a:cubicBezTo>
                  <a:pt x="1882472" y="1088139"/>
                  <a:pt x="1882602" y="1076109"/>
                  <a:pt x="1879230" y="1064870"/>
                </a:cubicBezTo>
                <a:cubicBezTo>
                  <a:pt x="1876751" y="1056607"/>
                  <a:pt x="1871514" y="1049437"/>
                  <a:pt x="1867656" y="1041721"/>
                </a:cubicBezTo>
                <a:cubicBezTo>
                  <a:pt x="1865727" y="1032075"/>
                  <a:pt x="1865399" y="1021965"/>
                  <a:pt x="1861868" y="1012784"/>
                </a:cubicBezTo>
                <a:cubicBezTo>
                  <a:pt x="1855674" y="996680"/>
                  <a:pt x="1846435" y="981919"/>
                  <a:pt x="1838719" y="966486"/>
                </a:cubicBezTo>
                <a:cubicBezTo>
                  <a:pt x="1834861" y="958769"/>
                  <a:pt x="1830348" y="951346"/>
                  <a:pt x="1827144" y="943336"/>
                </a:cubicBezTo>
                <a:cubicBezTo>
                  <a:pt x="1819486" y="924190"/>
                  <a:pt x="1812151" y="901398"/>
                  <a:pt x="1798208" y="885463"/>
                </a:cubicBezTo>
                <a:cubicBezTo>
                  <a:pt x="1791856" y="878204"/>
                  <a:pt x="1783433" y="872887"/>
                  <a:pt x="1775058" y="868101"/>
                </a:cubicBezTo>
                <a:cubicBezTo>
                  <a:pt x="1769761" y="865074"/>
                  <a:pt x="1763408" y="864455"/>
                  <a:pt x="1757696" y="862313"/>
                </a:cubicBezTo>
                <a:cubicBezTo>
                  <a:pt x="1747969" y="858665"/>
                  <a:pt x="1738689" y="853794"/>
                  <a:pt x="1728760" y="850739"/>
                </a:cubicBezTo>
                <a:cubicBezTo>
                  <a:pt x="1713555" y="846061"/>
                  <a:pt x="1697553" y="844195"/>
                  <a:pt x="1682461" y="839164"/>
                </a:cubicBezTo>
                <a:lnTo>
                  <a:pt x="1647737" y="827589"/>
                </a:lnTo>
                <a:lnTo>
                  <a:pt x="1630375" y="821802"/>
                </a:lnTo>
                <a:cubicBezTo>
                  <a:pt x="1595376" y="798469"/>
                  <a:pt x="1630415" y="818090"/>
                  <a:pt x="1566714" y="804440"/>
                </a:cubicBezTo>
                <a:cubicBezTo>
                  <a:pt x="1554784" y="801884"/>
                  <a:pt x="1543318" y="797396"/>
                  <a:pt x="1531990" y="792865"/>
                </a:cubicBezTo>
                <a:cubicBezTo>
                  <a:pt x="1522344" y="789007"/>
                  <a:pt x="1513327" y="782832"/>
                  <a:pt x="1503053" y="781291"/>
                </a:cubicBezTo>
                <a:cubicBezTo>
                  <a:pt x="1474373" y="776989"/>
                  <a:pt x="1445180" y="777432"/>
                  <a:pt x="1416243" y="775503"/>
                </a:cubicBezTo>
                <a:cubicBezTo>
                  <a:pt x="1408527" y="773574"/>
                  <a:pt x="1400405" y="772849"/>
                  <a:pt x="1393094" y="769716"/>
                </a:cubicBezTo>
                <a:cubicBezTo>
                  <a:pt x="1386701" y="766976"/>
                  <a:pt x="1381953" y="761252"/>
                  <a:pt x="1375732" y="758141"/>
                </a:cubicBezTo>
                <a:cubicBezTo>
                  <a:pt x="1370276" y="755413"/>
                  <a:pt x="1364157" y="754283"/>
                  <a:pt x="1358370" y="752354"/>
                </a:cubicBezTo>
                <a:cubicBezTo>
                  <a:pt x="1347079" y="732596"/>
                  <a:pt x="1334299" y="716381"/>
                  <a:pt x="1329433" y="694481"/>
                </a:cubicBezTo>
                <a:cubicBezTo>
                  <a:pt x="1326888" y="683026"/>
                  <a:pt x="1327656" y="670785"/>
                  <a:pt x="1323646" y="659757"/>
                </a:cubicBezTo>
                <a:cubicBezTo>
                  <a:pt x="1319802" y="649186"/>
                  <a:pt x="1311315" y="640881"/>
                  <a:pt x="1306284" y="630820"/>
                </a:cubicBezTo>
                <a:cubicBezTo>
                  <a:pt x="1266903" y="552058"/>
                  <a:pt x="1325638" y="653432"/>
                  <a:pt x="1277347" y="572946"/>
                </a:cubicBezTo>
                <a:cubicBezTo>
                  <a:pt x="1277214" y="568278"/>
                  <a:pt x="1287252" y="411680"/>
                  <a:pt x="1265772" y="347240"/>
                </a:cubicBezTo>
                <a:cubicBezTo>
                  <a:pt x="1262487" y="337385"/>
                  <a:pt x="1258056" y="327949"/>
                  <a:pt x="1254198" y="318303"/>
                </a:cubicBezTo>
                <a:cubicBezTo>
                  <a:pt x="1237223" y="199493"/>
                  <a:pt x="1248410" y="291433"/>
                  <a:pt x="1248410" y="40511"/>
                </a:cubicBezTo>
                <a:lnTo>
                  <a:pt x="1248410" y="40511"/>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E065F89D-335A-4725-B50B-FD2F1C2D4C4B}"/>
              </a:ext>
            </a:extLst>
          </p:cNvPr>
          <p:cNvGrpSpPr/>
          <p:nvPr/>
        </p:nvGrpSpPr>
        <p:grpSpPr>
          <a:xfrm>
            <a:off x="5053630" y="1234357"/>
            <a:ext cx="746567" cy="746567"/>
            <a:chOff x="5075498" y="1093808"/>
            <a:chExt cx="746567" cy="746567"/>
          </a:xfrm>
        </p:grpSpPr>
        <p:sp>
          <p:nvSpPr>
            <p:cNvPr id="8" name="Oval 7">
              <a:extLst>
                <a:ext uri="{FF2B5EF4-FFF2-40B4-BE49-F238E27FC236}">
                  <a16:creationId xmlns:a16="http://schemas.microsoft.com/office/drawing/2014/main" id="{51BDB122-D46B-47ED-9523-D86724EC299B}"/>
                </a:ext>
              </a:extLst>
            </p:cNvPr>
            <p:cNvSpPr/>
            <p:nvPr/>
          </p:nvSpPr>
          <p:spPr>
            <a:xfrm>
              <a:off x="5075498" y="1093808"/>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AF1662-5844-4ED3-B171-08844214CD12}"/>
                </a:ext>
              </a:extLst>
            </p:cNvPr>
            <p:cNvSpPr/>
            <p:nvPr/>
          </p:nvSpPr>
          <p:spPr>
            <a:xfrm>
              <a:off x="5277767" y="12126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EC6A37-072B-494C-8276-1EAF91FE29FA}"/>
                </a:ext>
              </a:extLst>
            </p:cNvPr>
            <p:cNvSpPr/>
            <p:nvPr/>
          </p:nvSpPr>
          <p:spPr>
            <a:xfrm>
              <a:off x="5557307" y="13406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5ED11B-7B31-4474-9185-E8D88435DA34}"/>
                </a:ext>
              </a:extLst>
            </p:cNvPr>
            <p:cNvSpPr/>
            <p:nvPr/>
          </p:nvSpPr>
          <p:spPr>
            <a:xfrm>
              <a:off x="5582567" y="15174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E2DDB4-94B8-4070-B2F8-816581CA028C}"/>
                </a:ext>
              </a:extLst>
            </p:cNvPr>
            <p:cNvSpPr/>
            <p:nvPr/>
          </p:nvSpPr>
          <p:spPr>
            <a:xfrm>
              <a:off x="5207194" y="135204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FCBF39-4F52-4EE0-A46C-A6ABAA4FF1CA}"/>
                </a:ext>
              </a:extLst>
            </p:cNvPr>
            <p:cNvSpPr/>
            <p:nvPr/>
          </p:nvSpPr>
          <p:spPr>
            <a:xfrm>
              <a:off x="5345911" y="14718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8E86BA-633B-4A06-9469-B34B950A44F0}"/>
                </a:ext>
              </a:extLst>
            </p:cNvPr>
            <p:cNvSpPr/>
            <p:nvPr/>
          </p:nvSpPr>
          <p:spPr>
            <a:xfrm>
              <a:off x="5448781" y="11425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58CFF-4008-4BBE-A87A-3B2DDC15867E}"/>
                </a:ext>
              </a:extLst>
            </p:cNvPr>
            <p:cNvSpPr/>
            <p:nvPr/>
          </p:nvSpPr>
          <p:spPr>
            <a:xfrm>
              <a:off x="5430166" y="162424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BDBECC7-385F-4736-9396-AB60DE9A5129}"/>
                </a:ext>
              </a:extLst>
            </p:cNvPr>
            <p:cNvSpPr/>
            <p:nvPr/>
          </p:nvSpPr>
          <p:spPr>
            <a:xfrm>
              <a:off x="5430167" y="137486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49277B-8D7B-4E4E-B102-60A3A8CDDDEA}"/>
                </a:ext>
              </a:extLst>
            </p:cNvPr>
            <p:cNvSpPr/>
            <p:nvPr/>
          </p:nvSpPr>
          <p:spPr>
            <a:xfrm>
              <a:off x="5399197" y="126239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5225C7-AA47-4021-9386-0E868E4A060B}"/>
                </a:ext>
              </a:extLst>
            </p:cNvPr>
            <p:cNvSpPr/>
            <p:nvPr/>
          </p:nvSpPr>
          <p:spPr>
            <a:xfrm>
              <a:off x="5461137" y="150852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A611E9-62A7-4B83-BF5C-D1A13FE254BC}"/>
                </a:ext>
              </a:extLst>
            </p:cNvPr>
            <p:cNvSpPr/>
            <p:nvPr/>
          </p:nvSpPr>
          <p:spPr>
            <a:xfrm>
              <a:off x="5123752" y="146613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E6B44E-A9BF-4B67-BD66-D14CFC86902E}"/>
                </a:ext>
              </a:extLst>
            </p:cNvPr>
            <p:cNvSpPr/>
            <p:nvPr/>
          </p:nvSpPr>
          <p:spPr>
            <a:xfrm>
              <a:off x="5246183" y="153296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3E0C91-740F-4059-983F-787785A732AD}"/>
                </a:ext>
              </a:extLst>
            </p:cNvPr>
            <p:cNvSpPr/>
            <p:nvPr/>
          </p:nvSpPr>
          <p:spPr>
            <a:xfrm>
              <a:off x="5578497" y="121436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19A7F-379C-48FA-9DFE-4ADD583C7567}"/>
                </a:ext>
              </a:extLst>
            </p:cNvPr>
            <p:cNvSpPr/>
            <p:nvPr/>
          </p:nvSpPr>
          <p:spPr>
            <a:xfrm>
              <a:off x="5673844" y="14131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C3D5A5-4F4C-409C-81F0-DF8C0E469391}"/>
                </a:ext>
              </a:extLst>
            </p:cNvPr>
            <p:cNvSpPr/>
            <p:nvPr/>
          </p:nvSpPr>
          <p:spPr>
            <a:xfrm>
              <a:off x="5568510" y="1648691"/>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F3D062-0327-4290-94F0-B2BFFEF8C562}"/>
                </a:ext>
              </a:extLst>
            </p:cNvPr>
            <p:cNvSpPr/>
            <p:nvPr/>
          </p:nvSpPr>
          <p:spPr>
            <a:xfrm>
              <a:off x="5291821" y="165610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0B2815-130F-485F-80DD-C0FF0773DCFE}"/>
                </a:ext>
              </a:extLst>
            </p:cNvPr>
            <p:cNvSpPr/>
            <p:nvPr/>
          </p:nvSpPr>
          <p:spPr>
            <a:xfrm>
              <a:off x="5318680" y="1345434"/>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16B5DCB-A77C-4473-AC5A-891BDBC954F1}"/>
              </a:ext>
            </a:extLst>
          </p:cNvPr>
          <p:cNvSpPr/>
          <p:nvPr/>
        </p:nvSpPr>
        <p:spPr>
          <a:xfrm>
            <a:off x="4549502" y="1690347"/>
            <a:ext cx="746567" cy="746567"/>
          </a:xfrm>
          <a:custGeom>
            <a:avLst/>
            <a:gdLst>
              <a:gd name="connsiteX0" fmla="*/ 0 w 746567"/>
              <a:gd name="connsiteY0" fmla="*/ 373284 h 746567"/>
              <a:gd name="connsiteX1" fmla="*/ 373284 w 746567"/>
              <a:gd name="connsiteY1" fmla="*/ 0 h 746567"/>
              <a:gd name="connsiteX2" fmla="*/ 746568 w 746567"/>
              <a:gd name="connsiteY2" fmla="*/ 373284 h 746567"/>
              <a:gd name="connsiteX3" fmla="*/ 373284 w 746567"/>
              <a:gd name="connsiteY3" fmla="*/ 746568 h 746567"/>
              <a:gd name="connsiteX4" fmla="*/ 0 w 746567"/>
              <a:gd name="connsiteY4" fmla="*/ 373284 h 74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7" h="746567" extrusionOk="0">
                <a:moveTo>
                  <a:pt x="0" y="373284"/>
                </a:moveTo>
                <a:cubicBezTo>
                  <a:pt x="-38780" y="143205"/>
                  <a:pt x="117931" y="18463"/>
                  <a:pt x="373284" y="0"/>
                </a:cubicBezTo>
                <a:cubicBezTo>
                  <a:pt x="631725" y="11007"/>
                  <a:pt x="712219" y="168217"/>
                  <a:pt x="746568" y="373284"/>
                </a:cubicBezTo>
                <a:cubicBezTo>
                  <a:pt x="716370" y="608933"/>
                  <a:pt x="568555" y="806748"/>
                  <a:pt x="373284" y="746568"/>
                </a:cubicBezTo>
                <a:cubicBezTo>
                  <a:pt x="162013" y="743771"/>
                  <a:pt x="42338" y="599673"/>
                  <a:pt x="0" y="373284"/>
                </a:cubicBezTo>
                <a:close/>
              </a:path>
            </a:pathLst>
          </a:custGeom>
          <a:noFill/>
          <a:ln w="38100">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0E1D7F-423B-44F2-8839-09C03B6EA6DB}"/>
              </a:ext>
            </a:extLst>
          </p:cNvPr>
          <p:cNvSpPr/>
          <p:nvPr/>
        </p:nvSpPr>
        <p:spPr>
          <a:xfrm>
            <a:off x="4805705" y="2364280"/>
            <a:ext cx="257002" cy="131601"/>
          </a:xfrm>
          <a:prstGeom prst="ellipse">
            <a:avLst/>
          </a:prstGeom>
          <a:solidFill>
            <a:srgbClr val="FFF1B6"/>
          </a:solidFill>
          <a:ln>
            <a:solidFill>
              <a:srgbClr val="FFF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ED7F34-ED13-4CD9-9C40-C23312A172CD}"/>
              </a:ext>
            </a:extLst>
          </p:cNvPr>
          <p:cNvSpPr/>
          <p:nvPr/>
        </p:nvSpPr>
        <p:spPr>
          <a:xfrm>
            <a:off x="4751771" y="18092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76" y="20542"/>
                  <a:pt x="20963" y="927"/>
                  <a:pt x="45639" y="0"/>
                </a:cubicBezTo>
                <a:cubicBezTo>
                  <a:pt x="71561" y="6571"/>
                  <a:pt x="91123" y="20947"/>
                  <a:pt x="91278" y="45639"/>
                </a:cubicBezTo>
                <a:cubicBezTo>
                  <a:pt x="92237" y="69570"/>
                  <a:pt x="64905" y="92668"/>
                  <a:pt x="45639" y="91278"/>
                </a:cubicBezTo>
                <a:cubicBezTo>
                  <a:pt x="27616" y="90304"/>
                  <a:pt x="4268" y="67970"/>
                  <a:pt x="0" y="45639"/>
                </a:cubicBezTo>
                <a:close/>
              </a:path>
              <a:path w="91277" h="91277" stroke="0" extrusionOk="0">
                <a:moveTo>
                  <a:pt x="0" y="45639"/>
                </a:moveTo>
                <a:cubicBezTo>
                  <a:pt x="-1252" y="20487"/>
                  <a:pt x="23041" y="2564"/>
                  <a:pt x="45639" y="0"/>
                </a:cubicBezTo>
                <a:cubicBezTo>
                  <a:pt x="71344" y="1024"/>
                  <a:pt x="91483" y="26702"/>
                  <a:pt x="91278" y="45639"/>
                </a:cubicBezTo>
                <a:cubicBezTo>
                  <a:pt x="87642" y="65359"/>
                  <a:pt x="72439" y="93205"/>
                  <a:pt x="45639" y="91278"/>
                </a:cubicBezTo>
                <a:cubicBezTo>
                  <a:pt x="21182" y="88491"/>
                  <a:pt x="3128" y="76677"/>
                  <a:pt x="0" y="45639"/>
                </a:cubicBezTo>
                <a:close/>
              </a:path>
            </a:pathLst>
          </a:custGeom>
          <a:ln>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3D0174-0D7D-4003-A3E9-509ADD2A190A}"/>
              </a:ext>
            </a:extLst>
          </p:cNvPr>
          <p:cNvSpPr/>
          <p:nvPr/>
        </p:nvSpPr>
        <p:spPr>
          <a:xfrm>
            <a:off x="5031311" y="193716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971" y="19510"/>
                  <a:pt x="15882" y="-2504"/>
                  <a:pt x="45639" y="0"/>
                </a:cubicBezTo>
                <a:cubicBezTo>
                  <a:pt x="72571" y="-2434"/>
                  <a:pt x="97327" y="24638"/>
                  <a:pt x="91278" y="45639"/>
                </a:cubicBezTo>
                <a:cubicBezTo>
                  <a:pt x="89226" y="68711"/>
                  <a:pt x="69624" y="88141"/>
                  <a:pt x="45639" y="91278"/>
                </a:cubicBezTo>
                <a:cubicBezTo>
                  <a:pt x="19633" y="93165"/>
                  <a:pt x="900" y="72602"/>
                  <a:pt x="0" y="45639"/>
                </a:cubicBezTo>
                <a:close/>
              </a:path>
              <a:path w="91277" h="91277" stroke="0" extrusionOk="0">
                <a:moveTo>
                  <a:pt x="0" y="45639"/>
                </a:moveTo>
                <a:cubicBezTo>
                  <a:pt x="1974" y="26536"/>
                  <a:pt x="19993" y="-2509"/>
                  <a:pt x="45639" y="0"/>
                </a:cubicBezTo>
                <a:cubicBezTo>
                  <a:pt x="72391" y="-418"/>
                  <a:pt x="92668" y="15252"/>
                  <a:pt x="91278" y="45639"/>
                </a:cubicBezTo>
                <a:cubicBezTo>
                  <a:pt x="91393" y="73070"/>
                  <a:pt x="71461" y="88856"/>
                  <a:pt x="45639" y="91278"/>
                </a:cubicBezTo>
                <a:cubicBezTo>
                  <a:pt x="18160" y="91514"/>
                  <a:pt x="-4135" y="72697"/>
                  <a:pt x="0" y="45639"/>
                </a:cubicBezTo>
                <a:close/>
              </a:path>
            </a:pathLst>
          </a:custGeom>
          <a:ln>
            <a:extLst>
              <a:ext uri="{C807C97D-BFC1-408E-A445-0C87EB9F89A2}">
                <ask:lineSketchStyleProps xmlns:ask="http://schemas.microsoft.com/office/drawing/2018/sketchyshapes" sd="312502811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F52866-8077-460A-AD01-A63332B4E67B}"/>
              </a:ext>
            </a:extLst>
          </p:cNvPr>
          <p:cNvSpPr/>
          <p:nvPr/>
        </p:nvSpPr>
        <p:spPr>
          <a:xfrm>
            <a:off x="5056571" y="211401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20" y="19278"/>
                  <a:pt x="18143" y="4864"/>
                  <a:pt x="45639" y="0"/>
                </a:cubicBezTo>
                <a:cubicBezTo>
                  <a:pt x="71446" y="-22"/>
                  <a:pt x="89691" y="25770"/>
                  <a:pt x="91278" y="45639"/>
                </a:cubicBezTo>
                <a:cubicBezTo>
                  <a:pt x="92030" y="77242"/>
                  <a:pt x="72593" y="86020"/>
                  <a:pt x="45639" y="91278"/>
                </a:cubicBezTo>
                <a:cubicBezTo>
                  <a:pt x="27478" y="92621"/>
                  <a:pt x="-4570" y="67794"/>
                  <a:pt x="0" y="45639"/>
                </a:cubicBezTo>
                <a:close/>
              </a:path>
              <a:path w="91277" h="91277" stroke="0" extrusionOk="0">
                <a:moveTo>
                  <a:pt x="0" y="45639"/>
                </a:moveTo>
                <a:cubicBezTo>
                  <a:pt x="599" y="18839"/>
                  <a:pt x="25784" y="4923"/>
                  <a:pt x="45639" y="0"/>
                </a:cubicBezTo>
                <a:cubicBezTo>
                  <a:pt x="72143" y="447"/>
                  <a:pt x="91363" y="22496"/>
                  <a:pt x="91278" y="45639"/>
                </a:cubicBezTo>
                <a:cubicBezTo>
                  <a:pt x="94051" y="64204"/>
                  <a:pt x="74677" y="92608"/>
                  <a:pt x="45639" y="91278"/>
                </a:cubicBezTo>
                <a:cubicBezTo>
                  <a:pt x="21699" y="92128"/>
                  <a:pt x="6115" y="67269"/>
                  <a:pt x="0" y="45639"/>
                </a:cubicBezTo>
                <a:close/>
              </a:path>
            </a:pathLst>
          </a:custGeom>
          <a:ln>
            <a:extLst>
              <a:ext uri="{C807C97D-BFC1-408E-A445-0C87EB9F89A2}">
                <ask:lineSketchStyleProps xmlns:ask="http://schemas.microsoft.com/office/drawing/2018/sketchyshapes" sd="359757359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0177F10-84EC-4345-9490-74B6BF1C1C54}"/>
              </a:ext>
            </a:extLst>
          </p:cNvPr>
          <p:cNvSpPr/>
          <p:nvPr/>
        </p:nvSpPr>
        <p:spPr>
          <a:xfrm>
            <a:off x="4681884" y="194857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676" y="22343"/>
                  <a:pt x="15122" y="-4939"/>
                  <a:pt x="45639" y="0"/>
                </a:cubicBezTo>
                <a:cubicBezTo>
                  <a:pt x="69784" y="474"/>
                  <a:pt x="88700" y="20210"/>
                  <a:pt x="91278" y="45639"/>
                </a:cubicBezTo>
                <a:cubicBezTo>
                  <a:pt x="86542" y="68412"/>
                  <a:pt x="70957" y="91900"/>
                  <a:pt x="45639" y="91278"/>
                </a:cubicBezTo>
                <a:cubicBezTo>
                  <a:pt x="26413" y="93881"/>
                  <a:pt x="1906" y="76706"/>
                  <a:pt x="0" y="45639"/>
                </a:cubicBezTo>
                <a:close/>
              </a:path>
              <a:path w="91277" h="91277" stroke="0" extrusionOk="0">
                <a:moveTo>
                  <a:pt x="0" y="45639"/>
                </a:moveTo>
                <a:cubicBezTo>
                  <a:pt x="474" y="18330"/>
                  <a:pt x="20915" y="1129"/>
                  <a:pt x="45639" y="0"/>
                </a:cubicBezTo>
                <a:cubicBezTo>
                  <a:pt x="72059" y="-1547"/>
                  <a:pt x="92328" y="18355"/>
                  <a:pt x="91278" y="45639"/>
                </a:cubicBezTo>
                <a:cubicBezTo>
                  <a:pt x="95171" y="67112"/>
                  <a:pt x="71892" y="92982"/>
                  <a:pt x="45639" y="91278"/>
                </a:cubicBezTo>
                <a:cubicBezTo>
                  <a:pt x="17660" y="93334"/>
                  <a:pt x="3174" y="75592"/>
                  <a:pt x="0" y="45639"/>
                </a:cubicBezTo>
                <a:close/>
              </a:path>
            </a:pathLst>
          </a:custGeom>
          <a:ln>
            <a:extLst>
              <a:ext uri="{C807C97D-BFC1-408E-A445-0C87EB9F89A2}">
                <ask:lineSketchStyleProps xmlns:ask="http://schemas.microsoft.com/office/drawing/2018/sketchyshapes" sd="192104945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BBF26B-7963-4201-9322-6FC074A481BA}"/>
              </a:ext>
            </a:extLst>
          </p:cNvPr>
          <p:cNvSpPr/>
          <p:nvPr/>
        </p:nvSpPr>
        <p:spPr>
          <a:xfrm>
            <a:off x="4819915" y="20683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559" y="20607"/>
                  <a:pt x="22717" y="-1369"/>
                  <a:pt x="45639" y="0"/>
                </a:cubicBezTo>
                <a:cubicBezTo>
                  <a:pt x="73230" y="-782"/>
                  <a:pt x="92563" y="19240"/>
                  <a:pt x="91278" y="45639"/>
                </a:cubicBezTo>
                <a:cubicBezTo>
                  <a:pt x="89696" y="68577"/>
                  <a:pt x="70166" y="89114"/>
                  <a:pt x="45639" y="91278"/>
                </a:cubicBezTo>
                <a:cubicBezTo>
                  <a:pt x="16637" y="96945"/>
                  <a:pt x="7" y="66273"/>
                  <a:pt x="0" y="45639"/>
                </a:cubicBezTo>
                <a:close/>
              </a:path>
              <a:path w="91277" h="91277" stroke="0" extrusionOk="0">
                <a:moveTo>
                  <a:pt x="0" y="45639"/>
                </a:moveTo>
                <a:cubicBezTo>
                  <a:pt x="1224" y="14797"/>
                  <a:pt x="23421" y="-722"/>
                  <a:pt x="45639" y="0"/>
                </a:cubicBezTo>
                <a:cubicBezTo>
                  <a:pt x="68884" y="-6140"/>
                  <a:pt x="92756" y="22852"/>
                  <a:pt x="91278" y="45639"/>
                </a:cubicBezTo>
                <a:cubicBezTo>
                  <a:pt x="90784" y="70015"/>
                  <a:pt x="68228" y="92697"/>
                  <a:pt x="45639" y="91278"/>
                </a:cubicBezTo>
                <a:cubicBezTo>
                  <a:pt x="19832" y="93397"/>
                  <a:pt x="223" y="68943"/>
                  <a:pt x="0" y="45639"/>
                </a:cubicBezTo>
                <a:close/>
              </a:path>
            </a:pathLst>
          </a:custGeom>
          <a:ln>
            <a:extLst>
              <a:ext uri="{C807C97D-BFC1-408E-A445-0C87EB9F89A2}">
                <ask:lineSketchStyleProps xmlns:ask="http://schemas.microsoft.com/office/drawing/2018/sketchyshapes" sd="38325137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4F636C-EF4A-4C74-BFB8-195FADADB65E}"/>
              </a:ext>
            </a:extLst>
          </p:cNvPr>
          <p:cNvSpPr/>
          <p:nvPr/>
        </p:nvSpPr>
        <p:spPr>
          <a:xfrm>
            <a:off x="4922785" y="17391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600" y="21431"/>
                  <a:pt x="15913" y="-4321"/>
                  <a:pt x="45639" y="0"/>
                </a:cubicBezTo>
                <a:cubicBezTo>
                  <a:pt x="71459" y="-1826"/>
                  <a:pt x="88289" y="15880"/>
                  <a:pt x="91278" y="45639"/>
                </a:cubicBezTo>
                <a:cubicBezTo>
                  <a:pt x="93516" y="74720"/>
                  <a:pt x="70068" y="91906"/>
                  <a:pt x="45639" y="91278"/>
                </a:cubicBezTo>
                <a:cubicBezTo>
                  <a:pt x="24212" y="94705"/>
                  <a:pt x="-1952" y="69196"/>
                  <a:pt x="0" y="45639"/>
                </a:cubicBezTo>
                <a:close/>
              </a:path>
              <a:path w="91277" h="91277" stroke="0" extrusionOk="0">
                <a:moveTo>
                  <a:pt x="0" y="45639"/>
                </a:moveTo>
                <a:cubicBezTo>
                  <a:pt x="-6381" y="21901"/>
                  <a:pt x="19204" y="499"/>
                  <a:pt x="45639" y="0"/>
                </a:cubicBezTo>
                <a:cubicBezTo>
                  <a:pt x="71313" y="-1560"/>
                  <a:pt x="90027" y="23518"/>
                  <a:pt x="91278" y="45639"/>
                </a:cubicBezTo>
                <a:cubicBezTo>
                  <a:pt x="89948" y="66755"/>
                  <a:pt x="64061" y="91619"/>
                  <a:pt x="45639" y="91278"/>
                </a:cubicBezTo>
                <a:cubicBezTo>
                  <a:pt x="19858" y="92790"/>
                  <a:pt x="-14" y="70093"/>
                  <a:pt x="0" y="45639"/>
                </a:cubicBezTo>
                <a:close/>
              </a:path>
            </a:pathLst>
          </a:custGeom>
          <a:ln>
            <a:extLst>
              <a:ext uri="{C807C97D-BFC1-408E-A445-0C87EB9F89A2}">
                <ask:lineSketchStyleProps xmlns:ask="http://schemas.microsoft.com/office/drawing/2018/sketchyshapes" sd="41448991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D36966F-C095-4F00-8997-E42B70FA514E}"/>
              </a:ext>
            </a:extLst>
          </p:cNvPr>
          <p:cNvSpPr/>
          <p:nvPr/>
        </p:nvSpPr>
        <p:spPr>
          <a:xfrm>
            <a:off x="4904170" y="222078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127" y="16959"/>
                  <a:pt x="18177" y="790"/>
                  <a:pt x="45639" y="0"/>
                </a:cubicBezTo>
                <a:cubicBezTo>
                  <a:pt x="77394" y="-726"/>
                  <a:pt x="90597" y="20552"/>
                  <a:pt x="91278" y="45639"/>
                </a:cubicBezTo>
                <a:cubicBezTo>
                  <a:pt x="86600" y="74972"/>
                  <a:pt x="68899" y="93682"/>
                  <a:pt x="45639" y="91278"/>
                </a:cubicBezTo>
                <a:cubicBezTo>
                  <a:pt x="15288" y="95514"/>
                  <a:pt x="1231" y="73557"/>
                  <a:pt x="0" y="45639"/>
                </a:cubicBezTo>
                <a:close/>
              </a:path>
              <a:path w="91277" h="91277" stroke="0" extrusionOk="0">
                <a:moveTo>
                  <a:pt x="0" y="45639"/>
                </a:moveTo>
                <a:cubicBezTo>
                  <a:pt x="-1600" y="17491"/>
                  <a:pt x="18230" y="5310"/>
                  <a:pt x="45639" y="0"/>
                </a:cubicBezTo>
                <a:cubicBezTo>
                  <a:pt x="68915" y="4"/>
                  <a:pt x="88842" y="22509"/>
                  <a:pt x="91278" y="45639"/>
                </a:cubicBezTo>
                <a:cubicBezTo>
                  <a:pt x="84471" y="67956"/>
                  <a:pt x="70955" y="96199"/>
                  <a:pt x="45639" y="91278"/>
                </a:cubicBezTo>
                <a:cubicBezTo>
                  <a:pt x="18134" y="86419"/>
                  <a:pt x="1388" y="74046"/>
                  <a:pt x="0" y="45639"/>
                </a:cubicBezTo>
                <a:close/>
              </a:path>
            </a:pathLst>
          </a:custGeom>
          <a:ln>
            <a:extLst>
              <a:ext uri="{C807C97D-BFC1-408E-A445-0C87EB9F89A2}">
                <ask:lineSketchStyleProps xmlns:ask="http://schemas.microsoft.com/office/drawing/2018/sketchyshapes" sd="209191743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8D666C-7D00-41F1-8621-ED1BA21450F3}"/>
              </a:ext>
            </a:extLst>
          </p:cNvPr>
          <p:cNvSpPr/>
          <p:nvPr/>
        </p:nvSpPr>
        <p:spPr>
          <a:xfrm>
            <a:off x="4904171" y="197139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4" y="17351"/>
                  <a:pt x="21972" y="1917"/>
                  <a:pt x="45639" y="0"/>
                </a:cubicBezTo>
                <a:cubicBezTo>
                  <a:pt x="66298" y="-5523"/>
                  <a:pt x="89481" y="21017"/>
                  <a:pt x="91278" y="45639"/>
                </a:cubicBezTo>
                <a:cubicBezTo>
                  <a:pt x="95459" y="70343"/>
                  <a:pt x="64838" y="94712"/>
                  <a:pt x="45639" y="91278"/>
                </a:cubicBezTo>
                <a:cubicBezTo>
                  <a:pt x="22961" y="92586"/>
                  <a:pt x="-1973" y="71274"/>
                  <a:pt x="0" y="45639"/>
                </a:cubicBezTo>
                <a:close/>
              </a:path>
              <a:path w="91277" h="91277" stroke="0" extrusionOk="0">
                <a:moveTo>
                  <a:pt x="0" y="45639"/>
                </a:moveTo>
                <a:cubicBezTo>
                  <a:pt x="3254" y="22082"/>
                  <a:pt x="23745" y="4065"/>
                  <a:pt x="45639" y="0"/>
                </a:cubicBezTo>
                <a:cubicBezTo>
                  <a:pt x="69026" y="6217"/>
                  <a:pt x="90666" y="18767"/>
                  <a:pt x="91278" y="45639"/>
                </a:cubicBezTo>
                <a:cubicBezTo>
                  <a:pt x="90029" y="70052"/>
                  <a:pt x="71495" y="91644"/>
                  <a:pt x="45639" y="91278"/>
                </a:cubicBezTo>
                <a:cubicBezTo>
                  <a:pt x="16998" y="86620"/>
                  <a:pt x="3755" y="71909"/>
                  <a:pt x="0" y="45639"/>
                </a:cubicBezTo>
                <a:close/>
              </a:path>
            </a:pathLst>
          </a:custGeom>
          <a:ln>
            <a:extLst>
              <a:ext uri="{C807C97D-BFC1-408E-A445-0C87EB9F89A2}">
                <ask:lineSketchStyleProps xmlns:ask="http://schemas.microsoft.com/office/drawing/2018/sketchyshapes" sd="92983642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15F45F-3FFC-4FC1-AD24-1146E3A62D1C}"/>
              </a:ext>
            </a:extLst>
          </p:cNvPr>
          <p:cNvSpPr/>
          <p:nvPr/>
        </p:nvSpPr>
        <p:spPr>
          <a:xfrm>
            <a:off x="4873201" y="185892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564" y="17627"/>
                  <a:pt x="27607" y="-876"/>
                  <a:pt x="45639" y="0"/>
                </a:cubicBezTo>
                <a:cubicBezTo>
                  <a:pt x="75568" y="4794"/>
                  <a:pt x="91155" y="21337"/>
                  <a:pt x="91278" y="45639"/>
                </a:cubicBezTo>
                <a:cubicBezTo>
                  <a:pt x="96176" y="69372"/>
                  <a:pt x="70527" y="93937"/>
                  <a:pt x="45639" y="91278"/>
                </a:cubicBezTo>
                <a:cubicBezTo>
                  <a:pt x="18143" y="92931"/>
                  <a:pt x="-6015" y="69834"/>
                  <a:pt x="0" y="45639"/>
                </a:cubicBezTo>
                <a:close/>
              </a:path>
              <a:path w="91277" h="91277" stroke="0" extrusionOk="0">
                <a:moveTo>
                  <a:pt x="0" y="45639"/>
                </a:moveTo>
                <a:cubicBezTo>
                  <a:pt x="5944" y="21149"/>
                  <a:pt x="20427" y="-594"/>
                  <a:pt x="45639" y="0"/>
                </a:cubicBezTo>
                <a:cubicBezTo>
                  <a:pt x="70633" y="577"/>
                  <a:pt x="93445" y="22592"/>
                  <a:pt x="91278" y="45639"/>
                </a:cubicBezTo>
                <a:cubicBezTo>
                  <a:pt x="94025" y="74637"/>
                  <a:pt x="74985" y="90127"/>
                  <a:pt x="45639" y="91278"/>
                </a:cubicBezTo>
                <a:cubicBezTo>
                  <a:pt x="14749" y="91151"/>
                  <a:pt x="-3602" y="68684"/>
                  <a:pt x="0" y="45639"/>
                </a:cubicBezTo>
                <a:close/>
              </a:path>
            </a:pathLst>
          </a:custGeom>
          <a:ln>
            <a:extLst>
              <a:ext uri="{C807C97D-BFC1-408E-A445-0C87EB9F89A2}">
                <ask:lineSketchStyleProps xmlns:ask="http://schemas.microsoft.com/office/drawing/2018/sketchyshapes" sd="224731943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F28E45A-E5EE-4520-9E2A-39A674FC4DA5}"/>
              </a:ext>
            </a:extLst>
          </p:cNvPr>
          <p:cNvSpPr/>
          <p:nvPr/>
        </p:nvSpPr>
        <p:spPr>
          <a:xfrm>
            <a:off x="4935141" y="2105059"/>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492" y="21477"/>
                  <a:pt x="21029" y="-3578"/>
                  <a:pt x="45639" y="0"/>
                </a:cubicBezTo>
                <a:cubicBezTo>
                  <a:pt x="68587" y="-2909"/>
                  <a:pt x="89915" y="21207"/>
                  <a:pt x="91278" y="45639"/>
                </a:cubicBezTo>
                <a:cubicBezTo>
                  <a:pt x="93977" y="64878"/>
                  <a:pt x="73460" y="93805"/>
                  <a:pt x="45639" y="91278"/>
                </a:cubicBezTo>
                <a:cubicBezTo>
                  <a:pt x="19971" y="91567"/>
                  <a:pt x="-5974" y="67821"/>
                  <a:pt x="0" y="45639"/>
                </a:cubicBezTo>
                <a:close/>
              </a:path>
              <a:path w="91277" h="91277" stroke="0" extrusionOk="0">
                <a:moveTo>
                  <a:pt x="0" y="45639"/>
                </a:moveTo>
                <a:cubicBezTo>
                  <a:pt x="335" y="19865"/>
                  <a:pt x="23440" y="2827"/>
                  <a:pt x="45639" y="0"/>
                </a:cubicBezTo>
                <a:cubicBezTo>
                  <a:pt x="74442" y="1494"/>
                  <a:pt x="92861" y="21106"/>
                  <a:pt x="91278" y="45639"/>
                </a:cubicBezTo>
                <a:cubicBezTo>
                  <a:pt x="84531" y="67976"/>
                  <a:pt x="67623" y="94295"/>
                  <a:pt x="45639" y="91278"/>
                </a:cubicBezTo>
                <a:cubicBezTo>
                  <a:pt x="14196" y="92942"/>
                  <a:pt x="-963" y="71068"/>
                  <a:pt x="0" y="45639"/>
                </a:cubicBezTo>
                <a:close/>
              </a:path>
            </a:pathLst>
          </a:custGeom>
          <a:ln>
            <a:extLst>
              <a:ext uri="{C807C97D-BFC1-408E-A445-0C87EB9F89A2}">
                <ask:lineSketchStyleProps xmlns:ask="http://schemas.microsoft.com/office/drawing/2018/sketchyshapes" sd="307027375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651D69-3F1A-49EF-B9B4-A4D4B62B08FE}"/>
              </a:ext>
            </a:extLst>
          </p:cNvPr>
          <p:cNvSpPr/>
          <p:nvPr/>
        </p:nvSpPr>
        <p:spPr>
          <a:xfrm>
            <a:off x="4597756" y="206267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3313" y="17279"/>
                  <a:pt x="19434" y="-1480"/>
                  <a:pt x="45639" y="0"/>
                </a:cubicBezTo>
                <a:cubicBezTo>
                  <a:pt x="72431" y="-3638"/>
                  <a:pt x="89044" y="16380"/>
                  <a:pt x="91278" y="45639"/>
                </a:cubicBezTo>
                <a:cubicBezTo>
                  <a:pt x="92792" y="67591"/>
                  <a:pt x="70767" y="95464"/>
                  <a:pt x="45639" y="91278"/>
                </a:cubicBezTo>
                <a:cubicBezTo>
                  <a:pt x="21286" y="91640"/>
                  <a:pt x="1157" y="70041"/>
                  <a:pt x="0" y="45639"/>
                </a:cubicBezTo>
                <a:close/>
              </a:path>
              <a:path w="91277" h="91277" stroke="0" extrusionOk="0">
                <a:moveTo>
                  <a:pt x="0" y="45639"/>
                </a:moveTo>
                <a:cubicBezTo>
                  <a:pt x="3320" y="21377"/>
                  <a:pt x="20493" y="-5687"/>
                  <a:pt x="45639" y="0"/>
                </a:cubicBezTo>
                <a:cubicBezTo>
                  <a:pt x="67793" y="3438"/>
                  <a:pt x="89439" y="19729"/>
                  <a:pt x="91278" y="45639"/>
                </a:cubicBezTo>
                <a:cubicBezTo>
                  <a:pt x="90994" y="68314"/>
                  <a:pt x="72555" y="90394"/>
                  <a:pt x="45639" y="91278"/>
                </a:cubicBezTo>
                <a:cubicBezTo>
                  <a:pt x="20998" y="97725"/>
                  <a:pt x="814" y="71198"/>
                  <a:pt x="0" y="45639"/>
                </a:cubicBezTo>
                <a:close/>
              </a:path>
            </a:pathLst>
          </a:custGeom>
          <a:ln>
            <a:extLst>
              <a:ext uri="{C807C97D-BFC1-408E-A445-0C87EB9F89A2}">
                <ask:lineSketchStyleProps xmlns:ask="http://schemas.microsoft.com/office/drawing/2018/sketchyshapes" sd="132493842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449A11-67E0-453E-B74E-3D96BCB2E91A}"/>
              </a:ext>
            </a:extLst>
          </p:cNvPr>
          <p:cNvSpPr/>
          <p:nvPr/>
        </p:nvSpPr>
        <p:spPr>
          <a:xfrm>
            <a:off x="4720187" y="212950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99" y="24658"/>
                  <a:pt x="22285" y="1230"/>
                  <a:pt x="45639" y="0"/>
                </a:cubicBezTo>
                <a:cubicBezTo>
                  <a:pt x="68957" y="-4662"/>
                  <a:pt x="95352" y="15739"/>
                  <a:pt x="91278" y="45639"/>
                </a:cubicBezTo>
                <a:cubicBezTo>
                  <a:pt x="96741" y="70624"/>
                  <a:pt x="71020" y="92812"/>
                  <a:pt x="45639" y="91278"/>
                </a:cubicBezTo>
                <a:cubicBezTo>
                  <a:pt x="25357" y="94109"/>
                  <a:pt x="-823" y="72136"/>
                  <a:pt x="0" y="45639"/>
                </a:cubicBezTo>
                <a:close/>
              </a:path>
              <a:path w="91277" h="91277" stroke="0" extrusionOk="0">
                <a:moveTo>
                  <a:pt x="0" y="45639"/>
                </a:moveTo>
                <a:cubicBezTo>
                  <a:pt x="1369" y="19353"/>
                  <a:pt x="20413" y="1558"/>
                  <a:pt x="45639" y="0"/>
                </a:cubicBezTo>
                <a:cubicBezTo>
                  <a:pt x="65638" y="-3426"/>
                  <a:pt x="92651" y="20141"/>
                  <a:pt x="91278" y="45639"/>
                </a:cubicBezTo>
                <a:cubicBezTo>
                  <a:pt x="92608" y="70633"/>
                  <a:pt x="71433" y="85119"/>
                  <a:pt x="45639" y="91278"/>
                </a:cubicBezTo>
                <a:cubicBezTo>
                  <a:pt x="16847" y="92815"/>
                  <a:pt x="-5740" y="68008"/>
                  <a:pt x="0" y="45639"/>
                </a:cubicBezTo>
                <a:close/>
              </a:path>
            </a:pathLst>
          </a:custGeom>
          <a:ln>
            <a:extLst>
              <a:ext uri="{C807C97D-BFC1-408E-A445-0C87EB9F89A2}">
                <ask:lineSketchStyleProps xmlns:ask="http://schemas.microsoft.com/office/drawing/2018/sketchyshapes" sd="349593719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27E9F0-03FB-4535-A3FA-0035E14A4B35}"/>
              </a:ext>
            </a:extLst>
          </p:cNvPr>
          <p:cNvSpPr/>
          <p:nvPr/>
        </p:nvSpPr>
        <p:spPr>
          <a:xfrm>
            <a:off x="5052501" y="1810906"/>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169" y="17440"/>
                  <a:pt x="20027" y="-366"/>
                  <a:pt x="45639" y="0"/>
                </a:cubicBezTo>
                <a:cubicBezTo>
                  <a:pt x="65589" y="-1938"/>
                  <a:pt x="92911" y="24375"/>
                  <a:pt x="91278" y="45639"/>
                </a:cubicBezTo>
                <a:cubicBezTo>
                  <a:pt x="88164" y="72320"/>
                  <a:pt x="69873" y="94025"/>
                  <a:pt x="45639" y="91278"/>
                </a:cubicBezTo>
                <a:cubicBezTo>
                  <a:pt x="14412" y="90521"/>
                  <a:pt x="5100" y="76310"/>
                  <a:pt x="0" y="45639"/>
                </a:cubicBezTo>
                <a:close/>
              </a:path>
              <a:path w="91277" h="91277" stroke="0" extrusionOk="0">
                <a:moveTo>
                  <a:pt x="0" y="45639"/>
                </a:moveTo>
                <a:cubicBezTo>
                  <a:pt x="-312" y="21358"/>
                  <a:pt x="21046" y="-743"/>
                  <a:pt x="45639" y="0"/>
                </a:cubicBezTo>
                <a:cubicBezTo>
                  <a:pt x="67759" y="-1483"/>
                  <a:pt x="93933" y="16057"/>
                  <a:pt x="91278" y="45639"/>
                </a:cubicBezTo>
                <a:cubicBezTo>
                  <a:pt x="93559" y="76558"/>
                  <a:pt x="69943" y="90653"/>
                  <a:pt x="45639" y="91278"/>
                </a:cubicBezTo>
                <a:cubicBezTo>
                  <a:pt x="21504" y="87831"/>
                  <a:pt x="3000" y="71729"/>
                  <a:pt x="0" y="45639"/>
                </a:cubicBezTo>
                <a:close/>
              </a:path>
            </a:pathLst>
          </a:custGeom>
          <a:ln>
            <a:extLst>
              <a:ext uri="{C807C97D-BFC1-408E-A445-0C87EB9F89A2}">
                <ask:lineSketchStyleProps xmlns:ask="http://schemas.microsoft.com/office/drawing/2018/sketchyshapes" sd="2144255180">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264896-856D-4FA2-AB1A-CC14A763DF51}"/>
              </a:ext>
            </a:extLst>
          </p:cNvPr>
          <p:cNvSpPr/>
          <p:nvPr/>
        </p:nvSpPr>
        <p:spPr>
          <a:xfrm>
            <a:off x="5147848" y="2009658"/>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443" y="19819"/>
                  <a:pt x="22125" y="-4533"/>
                  <a:pt x="45639" y="0"/>
                </a:cubicBezTo>
                <a:cubicBezTo>
                  <a:pt x="69443" y="1383"/>
                  <a:pt x="93469" y="21672"/>
                  <a:pt x="91278" y="45639"/>
                </a:cubicBezTo>
                <a:cubicBezTo>
                  <a:pt x="89628" y="70654"/>
                  <a:pt x="66080" y="93052"/>
                  <a:pt x="45639" y="91278"/>
                </a:cubicBezTo>
                <a:cubicBezTo>
                  <a:pt x="18733" y="93245"/>
                  <a:pt x="-443" y="72691"/>
                  <a:pt x="0" y="45639"/>
                </a:cubicBezTo>
                <a:close/>
              </a:path>
              <a:path w="91277" h="91277" stroke="0" extrusionOk="0">
                <a:moveTo>
                  <a:pt x="0" y="45639"/>
                </a:moveTo>
                <a:cubicBezTo>
                  <a:pt x="1061" y="19280"/>
                  <a:pt x="24114" y="4405"/>
                  <a:pt x="45639" y="0"/>
                </a:cubicBezTo>
                <a:cubicBezTo>
                  <a:pt x="69931" y="-65"/>
                  <a:pt x="88220" y="18105"/>
                  <a:pt x="91278" y="45639"/>
                </a:cubicBezTo>
                <a:cubicBezTo>
                  <a:pt x="85898" y="66877"/>
                  <a:pt x="66714" y="95255"/>
                  <a:pt x="45639" y="91278"/>
                </a:cubicBezTo>
                <a:cubicBezTo>
                  <a:pt x="20087" y="90850"/>
                  <a:pt x="-3724" y="73564"/>
                  <a:pt x="0" y="45639"/>
                </a:cubicBezTo>
                <a:close/>
              </a:path>
            </a:pathLst>
          </a:custGeom>
          <a:ln>
            <a:extLst>
              <a:ext uri="{C807C97D-BFC1-408E-A445-0C87EB9F89A2}">
                <ask:lineSketchStyleProps xmlns:ask="http://schemas.microsoft.com/office/drawing/2018/sketchyshapes" sd="168230149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6635EB-CA01-4007-8B2E-D06506E80760}"/>
              </a:ext>
            </a:extLst>
          </p:cNvPr>
          <p:cNvSpPr/>
          <p:nvPr/>
        </p:nvSpPr>
        <p:spPr>
          <a:xfrm>
            <a:off x="5042514" y="2245230"/>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145" y="19661"/>
                  <a:pt x="21697" y="432"/>
                  <a:pt x="45639" y="0"/>
                </a:cubicBezTo>
                <a:cubicBezTo>
                  <a:pt x="69523" y="5176"/>
                  <a:pt x="90062" y="20893"/>
                  <a:pt x="91278" y="45639"/>
                </a:cubicBezTo>
                <a:cubicBezTo>
                  <a:pt x="96956" y="69059"/>
                  <a:pt x="67344" y="93972"/>
                  <a:pt x="45639" y="91278"/>
                </a:cubicBezTo>
                <a:cubicBezTo>
                  <a:pt x="17887" y="84274"/>
                  <a:pt x="828" y="71752"/>
                  <a:pt x="0" y="45639"/>
                </a:cubicBezTo>
                <a:close/>
              </a:path>
              <a:path w="91277" h="91277" stroke="0" extrusionOk="0">
                <a:moveTo>
                  <a:pt x="0" y="45639"/>
                </a:moveTo>
                <a:cubicBezTo>
                  <a:pt x="2669" y="17792"/>
                  <a:pt x="13204" y="1147"/>
                  <a:pt x="45639" y="0"/>
                </a:cubicBezTo>
                <a:cubicBezTo>
                  <a:pt x="72375" y="5328"/>
                  <a:pt x="91917" y="19402"/>
                  <a:pt x="91278" y="45639"/>
                </a:cubicBezTo>
                <a:cubicBezTo>
                  <a:pt x="93093" y="70080"/>
                  <a:pt x="76504" y="87453"/>
                  <a:pt x="45639" y="91278"/>
                </a:cubicBezTo>
                <a:cubicBezTo>
                  <a:pt x="17969" y="90975"/>
                  <a:pt x="-5375" y="74350"/>
                  <a:pt x="0" y="45639"/>
                </a:cubicBezTo>
                <a:close/>
              </a:path>
            </a:pathLst>
          </a:custGeom>
          <a:ln>
            <a:extLst>
              <a:ext uri="{C807C97D-BFC1-408E-A445-0C87EB9F89A2}">
                <ask:lineSketchStyleProps xmlns:ask="http://schemas.microsoft.com/office/drawing/2018/sketchyshapes" sd="2238171305">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04BF4A7-0019-4A19-A38D-6CE6E8A0DAED}"/>
              </a:ext>
            </a:extLst>
          </p:cNvPr>
          <p:cNvSpPr/>
          <p:nvPr/>
        </p:nvSpPr>
        <p:spPr>
          <a:xfrm>
            <a:off x="4765825" y="2252647"/>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2848" y="21563"/>
                  <a:pt x="26469" y="4429"/>
                  <a:pt x="45639" y="0"/>
                </a:cubicBezTo>
                <a:cubicBezTo>
                  <a:pt x="69968" y="3668"/>
                  <a:pt x="90333" y="13527"/>
                  <a:pt x="91278" y="45639"/>
                </a:cubicBezTo>
                <a:cubicBezTo>
                  <a:pt x="94124" y="70345"/>
                  <a:pt x="70799" y="92869"/>
                  <a:pt x="45639" y="91278"/>
                </a:cubicBezTo>
                <a:cubicBezTo>
                  <a:pt x="20704" y="93012"/>
                  <a:pt x="2923" y="67777"/>
                  <a:pt x="0" y="45639"/>
                </a:cubicBezTo>
                <a:close/>
              </a:path>
              <a:path w="91277" h="91277" stroke="0" extrusionOk="0">
                <a:moveTo>
                  <a:pt x="0" y="45639"/>
                </a:moveTo>
                <a:cubicBezTo>
                  <a:pt x="1330" y="18092"/>
                  <a:pt x="19074" y="695"/>
                  <a:pt x="45639" y="0"/>
                </a:cubicBezTo>
                <a:cubicBezTo>
                  <a:pt x="70459" y="-1577"/>
                  <a:pt x="93166" y="18958"/>
                  <a:pt x="91278" y="45639"/>
                </a:cubicBezTo>
                <a:cubicBezTo>
                  <a:pt x="94464" y="69423"/>
                  <a:pt x="71025" y="90392"/>
                  <a:pt x="45639" y="91278"/>
                </a:cubicBezTo>
                <a:cubicBezTo>
                  <a:pt x="23598" y="92279"/>
                  <a:pt x="401" y="70122"/>
                  <a:pt x="0" y="45639"/>
                </a:cubicBezTo>
                <a:close/>
              </a:path>
            </a:pathLst>
          </a:custGeom>
          <a:ln>
            <a:extLst>
              <a:ext uri="{C807C97D-BFC1-408E-A445-0C87EB9F89A2}">
                <ask:lineSketchStyleProps xmlns:ask="http://schemas.microsoft.com/office/drawing/2018/sketchyshapes" sd="220303736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225A8F4-BC62-481C-8D0D-B4FBFFF0C9EC}"/>
              </a:ext>
            </a:extLst>
          </p:cNvPr>
          <p:cNvSpPr/>
          <p:nvPr/>
        </p:nvSpPr>
        <p:spPr>
          <a:xfrm>
            <a:off x="4792684" y="1941973"/>
            <a:ext cx="91277" cy="91277"/>
          </a:xfrm>
          <a:custGeom>
            <a:avLst/>
            <a:gdLst>
              <a:gd name="connsiteX0" fmla="*/ 0 w 91277"/>
              <a:gd name="connsiteY0" fmla="*/ 45639 h 91277"/>
              <a:gd name="connsiteX1" fmla="*/ 45639 w 91277"/>
              <a:gd name="connsiteY1" fmla="*/ 0 h 91277"/>
              <a:gd name="connsiteX2" fmla="*/ 91278 w 91277"/>
              <a:gd name="connsiteY2" fmla="*/ 45639 h 91277"/>
              <a:gd name="connsiteX3" fmla="*/ 45639 w 91277"/>
              <a:gd name="connsiteY3" fmla="*/ 91278 h 91277"/>
              <a:gd name="connsiteX4" fmla="*/ 0 w 91277"/>
              <a:gd name="connsiteY4" fmla="*/ 45639 h 91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77" h="91277" fill="none" extrusionOk="0">
                <a:moveTo>
                  <a:pt x="0" y="45639"/>
                </a:moveTo>
                <a:cubicBezTo>
                  <a:pt x="-626" y="26851"/>
                  <a:pt x="19754" y="4896"/>
                  <a:pt x="45639" y="0"/>
                </a:cubicBezTo>
                <a:cubicBezTo>
                  <a:pt x="67939" y="-2612"/>
                  <a:pt x="93415" y="17739"/>
                  <a:pt x="91278" y="45639"/>
                </a:cubicBezTo>
                <a:cubicBezTo>
                  <a:pt x="88343" y="67961"/>
                  <a:pt x="75147" y="96595"/>
                  <a:pt x="45639" y="91278"/>
                </a:cubicBezTo>
                <a:cubicBezTo>
                  <a:pt x="20075" y="93876"/>
                  <a:pt x="453" y="69551"/>
                  <a:pt x="0" y="45639"/>
                </a:cubicBezTo>
                <a:close/>
              </a:path>
              <a:path w="91277" h="91277" stroke="0" extrusionOk="0">
                <a:moveTo>
                  <a:pt x="0" y="45639"/>
                </a:moveTo>
                <a:cubicBezTo>
                  <a:pt x="-2009" y="22008"/>
                  <a:pt x="20347" y="2064"/>
                  <a:pt x="45639" y="0"/>
                </a:cubicBezTo>
                <a:cubicBezTo>
                  <a:pt x="69417" y="-1202"/>
                  <a:pt x="86392" y="23924"/>
                  <a:pt x="91278" y="45639"/>
                </a:cubicBezTo>
                <a:cubicBezTo>
                  <a:pt x="88720" y="72286"/>
                  <a:pt x="67921" y="92874"/>
                  <a:pt x="45639" y="91278"/>
                </a:cubicBezTo>
                <a:cubicBezTo>
                  <a:pt x="17729" y="84484"/>
                  <a:pt x="1625" y="70322"/>
                  <a:pt x="0" y="45639"/>
                </a:cubicBezTo>
                <a:close/>
              </a:path>
            </a:pathLst>
          </a:custGeom>
          <a:ln>
            <a:extLst>
              <a:ext uri="{C807C97D-BFC1-408E-A445-0C87EB9F89A2}">
                <ask:lineSketchStyleProps xmlns:ask="http://schemas.microsoft.com/office/drawing/2018/sketchyshapes" sd="287598261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1A53B609-4487-436C-ADF3-4839A61E1714}"/>
              </a:ext>
            </a:extLst>
          </p:cNvPr>
          <p:cNvSpPr/>
          <p:nvPr/>
        </p:nvSpPr>
        <p:spPr>
          <a:xfrm rot="2837202">
            <a:off x="6521105" y="1075451"/>
            <a:ext cx="379285" cy="766095"/>
          </a:xfrm>
          <a:custGeom>
            <a:avLst/>
            <a:gdLst>
              <a:gd name="connsiteX0" fmla="*/ 0 w 379285"/>
              <a:gd name="connsiteY0" fmla="*/ 47411 h 766095"/>
              <a:gd name="connsiteX1" fmla="*/ 189643 w 379285"/>
              <a:gd name="connsiteY1" fmla="*/ 94822 h 766095"/>
              <a:gd name="connsiteX2" fmla="*/ 379286 w 379285"/>
              <a:gd name="connsiteY2" fmla="*/ 47411 h 766095"/>
              <a:gd name="connsiteX3" fmla="*/ 379285 w 379285"/>
              <a:gd name="connsiteY3" fmla="*/ 718684 h 766095"/>
              <a:gd name="connsiteX4" fmla="*/ 189642 w 379285"/>
              <a:gd name="connsiteY4" fmla="*/ 766095 h 766095"/>
              <a:gd name="connsiteX5" fmla="*/ -1 w 379285"/>
              <a:gd name="connsiteY5" fmla="*/ 718684 h 766095"/>
              <a:gd name="connsiteX6" fmla="*/ 0 w 379285"/>
              <a:gd name="connsiteY6" fmla="*/ 47411 h 766095"/>
              <a:gd name="connsiteX0" fmla="*/ 0 w 379285"/>
              <a:gd name="connsiteY0" fmla="*/ 47411 h 766095"/>
              <a:gd name="connsiteX1" fmla="*/ 189643 w 379285"/>
              <a:gd name="connsiteY1" fmla="*/ 0 h 766095"/>
              <a:gd name="connsiteX2" fmla="*/ 379286 w 379285"/>
              <a:gd name="connsiteY2" fmla="*/ 47411 h 766095"/>
              <a:gd name="connsiteX3" fmla="*/ 189643 w 379285"/>
              <a:gd name="connsiteY3" fmla="*/ 94822 h 766095"/>
              <a:gd name="connsiteX4" fmla="*/ 0 w 379285"/>
              <a:gd name="connsiteY4" fmla="*/ 47411 h 766095"/>
              <a:gd name="connsiteX0" fmla="*/ 379285 w 379285"/>
              <a:gd name="connsiteY0" fmla="*/ 47411 h 766095"/>
              <a:gd name="connsiteX1" fmla="*/ 189642 w 379285"/>
              <a:gd name="connsiteY1" fmla="*/ 94822 h 766095"/>
              <a:gd name="connsiteX2" fmla="*/ -1 w 379285"/>
              <a:gd name="connsiteY2" fmla="*/ 47411 h 766095"/>
              <a:gd name="connsiteX3" fmla="*/ 189642 w 379285"/>
              <a:gd name="connsiteY3" fmla="*/ 0 h 766095"/>
              <a:gd name="connsiteX4" fmla="*/ 379285 w 379285"/>
              <a:gd name="connsiteY4" fmla="*/ 47411 h 766095"/>
              <a:gd name="connsiteX5" fmla="*/ 379285 w 379285"/>
              <a:gd name="connsiteY5" fmla="*/ 396473 h 766095"/>
              <a:gd name="connsiteX6" fmla="*/ 379285 w 379285"/>
              <a:gd name="connsiteY6" fmla="*/ 718684 h 766095"/>
              <a:gd name="connsiteX7" fmla="*/ 189642 w 379285"/>
              <a:gd name="connsiteY7" fmla="*/ 766095 h 766095"/>
              <a:gd name="connsiteX8" fmla="*/ -1 w 379285"/>
              <a:gd name="connsiteY8" fmla="*/ 718684 h 766095"/>
              <a:gd name="connsiteX9" fmla="*/ 0 w 379285"/>
              <a:gd name="connsiteY9" fmla="*/ 47411 h 7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85" h="766095" stroke="0" extrusionOk="0">
                <a:moveTo>
                  <a:pt x="0" y="47411"/>
                </a:moveTo>
                <a:cubicBezTo>
                  <a:pt x="-13932" y="65001"/>
                  <a:pt x="66113" y="101875"/>
                  <a:pt x="189643" y="94822"/>
                </a:cubicBezTo>
                <a:cubicBezTo>
                  <a:pt x="300836" y="96181"/>
                  <a:pt x="375717" y="73708"/>
                  <a:pt x="379286" y="47411"/>
                </a:cubicBezTo>
                <a:cubicBezTo>
                  <a:pt x="350580" y="299202"/>
                  <a:pt x="378139" y="501261"/>
                  <a:pt x="379285" y="718684"/>
                </a:cubicBezTo>
                <a:cubicBezTo>
                  <a:pt x="373746" y="741838"/>
                  <a:pt x="308979" y="773071"/>
                  <a:pt x="189642" y="766095"/>
                </a:cubicBezTo>
                <a:cubicBezTo>
                  <a:pt x="85962" y="766220"/>
                  <a:pt x="2709" y="739291"/>
                  <a:pt x="-1" y="718684"/>
                </a:cubicBezTo>
                <a:cubicBezTo>
                  <a:pt x="-44125" y="488169"/>
                  <a:pt x="-47511" y="315900"/>
                  <a:pt x="0" y="47411"/>
                </a:cubicBezTo>
                <a:close/>
              </a:path>
              <a:path w="379285" h="766095" fill="lighten" stroke="0" extrusionOk="0">
                <a:moveTo>
                  <a:pt x="0" y="47411"/>
                </a:moveTo>
                <a:cubicBezTo>
                  <a:pt x="-1546" y="6480"/>
                  <a:pt x="80864" y="5617"/>
                  <a:pt x="189643" y="0"/>
                </a:cubicBezTo>
                <a:cubicBezTo>
                  <a:pt x="298632" y="2380"/>
                  <a:pt x="385009" y="22603"/>
                  <a:pt x="379286" y="47411"/>
                </a:cubicBezTo>
                <a:cubicBezTo>
                  <a:pt x="369448" y="72004"/>
                  <a:pt x="305439" y="103866"/>
                  <a:pt x="189643" y="94822"/>
                </a:cubicBezTo>
                <a:cubicBezTo>
                  <a:pt x="86031" y="96497"/>
                  <a:pt x="239" y="76069"/>
                  <a:pt x="0" y="47411"/>
                </a:cubicBezTo>
                <a:close/>
              </a:path>
              <a:path w="379285" h="766095" fill="none" extrusionOk="0">
                <a:moveTo>
                  <a:pt x="379285" y="47411"/>
                </a:moveTo>
                <a:cubicBezTo>
                  <a:pt x="382087" y="57574"/>
                  <a:pt x="271218" y="93511"/>
                  <a:pt x="189642" y="94822"/>
                </a:cubicBezTo>
                <a:cubicBezTo>
                  <a:pt x="88801" y="98176"/>
                  <a:pt x="-1415" y="77863"/>
                  <a:pt x="-1" y="47411"/>
                </a:cubicBezTo>
                <a:cubicBezTo>
                  <a:pt x="-1761" y="24760"/>
                  <a:pt x="71742" y="-17465"/>
                  <a:pt x="189642" y="0"/>
                </a:cubicBezTo>
                <a:cubicBezTo>
                  <a:pt x="299017" y="1453"/>
                  <a:pt x="378978" y="14851"/>
                  <a:pt x="379285" y="47411"/>
                </a:cubicBezTo>
                <a:cubicBezTo>
                  <a:pt x="379792" y="139918"/>
                  <a:pt x="358064" y="280362"/>
                  <a:pt x="379285" y="396473"/>
                </a:cubicBezTo>
                <a:cubicBezTo>
                  <a:pt x="400506" y="512584"/>
                  <a:pt x="343009" y="572990"/>
                  <a:pt x="379285" y="718684"/>
                </a:cubicBezTo>
                <a:cubicBezTo>
                  <a:pt x="391556" y="735650"/>
                  <a:pt x="295813" y="763605"/>
                  <a:pt x="189642" y="766095"/>
                </a:cubicBezTo>
                <a:cubicBezTo>
                  <a:pt x="77775" y="763362"/>
                  <a:pt x="2515" y="742394"/>
                  <a:pt x="-1" y="718684"/>
                </a:cubicBezTo>
                <a:cubicBezTo>
                  <a:pt x="-38322" y="516413"/>
                  <a:pt x="3440" y="280490"/>
                  <a:pt x="0" y="47411"/>
                </a:cubicBezTo>
              </a:path>
              <a:path w="379285" h="766095" fill="none" stroke="0" extrusionOk="0">
                <a:moveTo>
                  <a:pt x="379285" y="47411"/>
                </a:moveTo>
                <a:cubicBezTo>
                  <a:pt x="386043" y="84004"/>
                  <a:pt x="302675" y="104984"/>
                  <a:pt x="189642" y="94822"/>
                </a:cubicBezTo>
                <a:cubicBezTo>
                  <a:pt x="88104" y="92021"/>
                  <a:pt x="1375" y="67121"/>
                  <a:pt x="-1" y="47411"/>
                </a:cubicBezTo>
                <a:cubicBezTo>
                  <a:pt x="-16139" y="23877"/>
                  <a:pt x="71317" y="-9375"/>
                  <a:pt x="189642" y="0"/>
                </a:cubicBezTo>
                <a:cubicBezTo>
                  <a:pt x="286565" y="-555"/>
                  <a:pt x="378534" y="19696"/>
                  <a:pt x="379285" y="47411"/>
                </a:cubicBezTo>
                <a:cubicBezTo>
                  <a:pt x="390336" y="194117"/>
                  <a:pt x="357337" y="250516"/>
                  <a:pt x="379285" y="376335"/>
                </a:cubicBezTo>
                <a:cubicBezTo>
                  <a:pt x="401233" y="502154"/>
                  <a:pt x="360010" y="577272"/>
                  <a:pt x="379285" y="718684"/>
                </a:cubicBezTo>
                <a:cubicBezTo>
                  <a:pt x="379043" y="750620"/>
                  <a:pt x="311231" y="756099"/>
                  <a:pt x="189642" y="766095"/>
                </a:cubicBezTo>
                <a:cubicBezTo>
                  <a:pt x="84021" y="767498"/>
                  <a:pt x="-3483" y="745054"/>
                  <a:pt x="-1" y="718684"/>
                </a:cubicBezTo>
                <a:cubicBezTo>
                  <a:pt x="20824" y="536160"/>
                  <a:pt x="-40438" y="292494"/>
                  <a:pt x="0" y="47411"/>
                </a:cubicBezTo>
              </a:path>
            </a:pathLst>
          </a:custGeom>
          <a:ln w="38100">
            <a:solidFill>
              <a:srgbClr val="2F528F"/>
            </a:solidFill>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9F478EA-E5E4-495F-A8B8-3A3588C4C04A}"/>
              </a:ext>
            </a:extLst>
          </p:cNvPr>
          <p:cNvSpPr/>
          <p:nvPr/>
        </p:nvSpPr>
        <p:spPr>
          <a:xfrm>
            <a:off x="8112492" y="68571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FCB9D9A-BA44-4FC0-A195-52471601FE3D}"/>
              </a:ext>
            </a:extLst>
          </p:cNvPr>
          <p:cNvSpPr/>
          <p:nvPr/>
        </p:nvSpPr>
        <p:spPr>
          <a:xfrm>
            <a:off x="6935650" y="259700"/>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73453AA-1CB7-44E0-B00D-E6DCCD79EDDA}"/>
              </a:ext>
            </a:extLst>
          </p:cNvPr>
          <p:cNvSpPr/>
          <p:nvPr/>
        </p:nvSpPr>
        <p:spPr>
          <a:xfrm>
            <a:off x="7397849" y="867163"/>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B030EFB-9A5E-4EDD-B695-85269788EF31}"/>
              </a:ext>
            </a:extLst>
          </p:cNvPr>
          <p:cNvSpPr/>
          <p:nvPr/>
        </p:nvSpPr>
        <p:spPr>
          <a:xfrm>
            <a:off x="7520173" y="148048"/>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8E610A5-E648-4DB5-A5ED-FA741FB9CE39}"/>
              </a:ext>
            </a:extLst>
          </p:cNvPr>
          <p:cNvSpPr/>
          <p:nvPr/>
        </p:nvSpPr>
        <p:spPr>
          <a:xfrm>
            <a:off x="7728975" y="78392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6AE15E-4D68-4693-AB6A-7F9EC1BC5E01}"/>
              </a:ext>
            </a:extLst>
          </p:cNvPr>
          <p:cNvSpPr/>
          <p:nvPr/>
        </p:nvSpPr>
        <p:spPr>
          <a:xfrm>
            <a:off x="7325093" y="459167"/>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A64E745-8CE6-4F04-8A75-9B840D6F40A6}"/>
              </a:ext>
            </a:extLst>
          </p:cNvPr>
          <p:cNvSpPr/>
          <p:nvPr/>
        </p:nvSpPr>
        <p:spPr>
          <a:xfrm>
            <a:off x="6984396" y="1028551"/>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79F9447-8D80-4DBF-B06C-7B1C509BEA6B}"/>
              </a:ext>
            </a:extLst>
          </p:cNvPr>
          <p:cNvSpPr/>
          <p:nvPr/>
        </p:nvSpPr>
        <p:spPr>
          <a:xfrm>
            <a:off x="7097241" y="705944"/>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0867A8-AE8A-49D6-B4F3-BC1625EDEB76}"/>
              </a:ext>
            </a:extLst>
          </p:cNvPr>
          <p:cNvSpPr/>
          <p:nvPr/>
        </p:nvSpPr>
        <p:spPr>
          <a:xfrm>
            <a:off x="7853775" y="353572"/>
            <a:ext cx="97492" cy="102762"/>
          </a:xfrm>
          <a:custGeom>
            <a:avLst/>
            <a:gdLst>
              <a:gd name="connsiteX0" fmla="*/ 0 w 97492"/>
              <a:gd name="connsiteY0" fmla="*/ 51381 h 102762"/>
              <a:gd name="connsiteX1" fmla="*/ 48746 w 97492"/>
              <a:gd name="connsiteY1" fmla="*/ 0 h 102762"/>
              <a:gd name="connsiteX2" fmla="*/ 97492 w 97492"/>
              <a:gd name="connsiteY2" fmla="*/ 51381 h 102762"/>
              <a:gd name="connsiteX3" fmla="*/ 48746 w 97492"/>
              <a:gd name="connsiteY3" fmla="*/ 102762 h 102762"/>
              <a:gd name="connsiteX4" fmla="*/ 0 w 97492"/>
              <a:gd name="connsiteY4" fmla="*/ 51381 h 102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2" h="102762" fill="none" extrusionOk="0">
                <a:moveTo>
                  <a:pt x="0" y="51381"/>
                </a:moveTo>
                <a:cubicBezTo>
                  <a:pt x="-1636" y="23388"/>
                  <a:pt x="17237" y="4016"/>
                  <a:pt x="48746" y="0"/>
                </a:cubicBezTo>
                <a:cubicBezTo>
                  <a:pt x="72965" y="-579"/>
                  <a:pt x="93928" y="15519"/>
                  <a:pt x="97492" y="51381"/>
                </a:cubicBezTo>
                <a:cubicBezTo>
                  <a:pt x="102884" y="80415"/>
                  <a:pt x="75226" y="103401"/>
                  <a:pt x="48746" y="102762"/>
                </a:cubicBezTo>
                <a:cubicBezTo>
                  <a:pt x="23663" y="107770"/>
                  <a:pt x="4281" y="77797"/>
                  <a:pt x="0" y="51381"/>
                </a:cubicBezTo>
                <a:close/>
              </a:path>
              <a:path w="97492" h="102762" stroke="0" extrusionOk="0">
                <a:moveTo>
                  <a:pt x="0" y="51381"/>
                </a:moveTo>
                <a:cubicBezTo>
                  <a:pt x="-5220" y="23197"/>
                  <a:pt x="28102" y="1453"/>
                  <a:pt x="48746" y="0"/>
                </a:cubicBezTo>
                <a:cubicBezTo>
                  <a:pt x="77501" y="2051"/>
                  <a:pt x="92246" y="20158"/>
                  <a:pt x="97492" y="51381"/>
                </a:cubicBezTo>
                <a:cubicBezTo>
                  <a:pt x="102398" y="81024"/>
                  <a:pt x="80939" y="99583"/>
                  <a:pt x="48746" y="102762"/>
                </a:cubicBezTo>
                <a:cubicBezTo>
                  <a:pt x="25925" y="101547"/>
                  <a:pt x="-7304" y="78546"/>
                  <a:pt x="0" y="51381"/>
                </a:cubicBezTo>
                <a:close/>
              </a:path>
            </a:pathLst>
          </a:custGeom>
          <a:solidFill>
            <a:schemeClr val="accent4">
              <a:lumMod val="60000"/>
              <a:lumOff val="40000"/>
            </a:schemeClr>
          </a:solidFill>
          <a:ln>
            <a:solidFill>
              <a:schemeClr val="accent4"/>
            </a:solidFill>
            <a:extLst>
              <a:ext uri="{C807C97D-BFC1-408E-A445-0C87EB9F89A2}">
                <ask:lineSketchStyleProps xmlns:ask="http://schemas.microsoft.com/office/drawing/2018/sketchyshapes" sd="167040253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B42DFC-3FBB-4706-9557-BF52D64AAA45}"/>
              </a:ext>
            </a:extLst>
          </p:cNvPr>
          <p:cNvSpPr txBox="1"/>
          <p:nvPr/>
        </p:nvSpPr>
        <p:spPr>
          <a:xfrm>
            <a:off x="2493376" y="749174"/>
            <a:ext cx="2520686" cy="369332"/>
          </a:xfrm>
          <a:prstGeom prst="rect">
            <a:avLst/>
          </a:prstGeom>
          <a:noFill/>
        </p:spPr>
        <p:txBody>
          <a:bodyPr wrap="square" rtlCol="0">
            <a:spAutoFit/>
          </a:bodyPr>
          <a:lstStyle/>
          <a:p>
            <a:r>
              <a:rPr lang="en-US" b="1" dirty="0">
                <a:latin typeface="Ink Free" panose="03080402000500000000" pitchFamily="66" charset="0"/>
              </a:rPr>
              <a:t>Pre-synaptic Neuron</a:t>
            </a:r>
          </a:p>
        </p:txBody>
      </p:sp>
      <p:cxnSp>
        <p:nvCxnSpPr>
          <p:cNvPr id="5" name="Straight Connector 4">
            <a:extLst>
              <a:ext uri="{FF2B5EF4-FFF2-40B4-BE49-F238E27FC236}">
                <a16:creationId xmlns:a16="http://schemas.microsoft.com/office/drawing/2014/main" id="{00367F0A-95E9-4063-935F-A55F83DA34B5}"/>
              </a:ext>
            </a:extLst>
          </p:cNvPr>
          <p:cNvCxnSpPr/>
          <p:nvPr/>
        </p:nvCxnSpPr>
        <p:spPr>
          <a:xfrm>
            <a:off x="4586545" y="945120"/>
            <a:ext cx="669354" cy="121293"/>
          </a:xfrm>
          <a:prstGeom prst="line">
            <a:avLst/>
          </a:prstGeom>
          <a:ln w="381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FCF382EE-CF97-4DBB-A804-4A832582CE9E}"/>
              </a:ext>
            </a:extLst>
          </p:cNvPr>
          <p:cNvSpPr txBox="1"/>
          <p:nvPr/>
        </p:nvSpPr>
        <p:spPr>
          <a:xfrm>
            <a:off x="2190750" y="6178424"/>
            <a:ext cx="2616889" cy="369332"/>
          </a:xfrm>
          <a:prstGeom prst="rect">
            <a:avLst/>
          </a:prstGeom>
          <a:noFill/>
        </p:spPr>
        <p:txBody>
          <a:bodyPr wrap="square" rtlCol="0">
            <a:spAutoFit/>
          </a:bodyPr>
          <a:lstStyle/>
          <a:p>
            <a:r>
              <a:rPr lang="en-US" b="1" dirty="0">
                <a:latin typeface="Ink Free" panose="03080402000500000000" pitchFamily="66" charset="0"/>
              </a:rPr>
              <a:t>Post-synaptic Neuron</a:t>
            </a:r>
          </a:p>
        </p:txBody>
      </p:sp>
      <p:cxnSp>
        <p:nvCxnSpPr>
          <p:cNvPr id="62" name="Straight Connector 61">
            <a:extLst>
              <a:ext uri="{FF2B5EF4-FFF2-40B4-BE49-F238E27FC236}">
                <a16:creationId xmlns:a16="http://schemas.microsoft.com/office/drawing/2014/main" id="{5F61A455-D6BA-4C37-97C5-DCD042028067}"/>
              </a:ext>
            </a:extLst>
          </p:cNvPr>
          <p:cNvCxnSpPr>
            <a:cxnSpLocks/>
          </p:cNvCxnSpPr>
          <p:nvPr/>
        </p:nvCxnSpPr>
        <p:spPr>
          <a:xfrm flipV="1">
            <a:off x="4380122" y="6108826"/>
            <a:ext cx="742466" cy="265544"/>
          </a:xfrm>
          <a:prstGeom prst="line">
            <a:avLst/>
          </a:prstGeom>
          <a:ln w="3810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7A9294FC-DA10-4E9B-A88A-1131011FA794}"/>
              </a:ext>
            </a:extLst>
          </p:cNvPr>
          <p:cNvSpPr txBox="1"/>
          <p:nvPr/>
        </p:nvSpPr>
        <p:spPr>
          <a:xfrm>
            <a:off x="1733550" y="1599803"/>
            <a:ext cx="2442970" cy="369332"/>
          </a:xfrm>
          <a:prstGeom prst="rect">
            <a:avLst/>
          </a:prstGeom>
          <a:noFill/>
        </p:spPr>
        <p:txBody>
          <a:bodyPr wrap="square" rtlCol="0">
            <a:spAutoFit/>
          </a:bodyPr>
          <a:lstStyle/>
          <a:p>
            <a:r>
              <a:rPr lang="en-US" b="1" dirty="0">
                <a:latin typeface="Ink Free" panose="03080402000500000000" pitchFamily="66" charset="0"/>
              </a:rPr>
              <a:t>Neurotransmitters</a:t>
            </a:r>
          </a:p>
        </p:txBody>
      </p:sp>
      <p:cxnSp>
        <p:nvCxnSpPr>
          <p:cNvPr id="64" name="Straight Connector 63">
            <a:extLst>
              <a:ext uri="{FF2B5EF4-FFF2-40B4-BE49-F238E27FC236}">
                <a16:creationId xmlns:a16="http://schemas.microsoft.com/office/drawing/2014/main" id="{4C723451-0955-4915-A88C-E359F0BF632F}"/>
              </a:ext>
            </a:extLst>
          </p:cNvPr>
          <p:cNvCxnSpPr>
            <a:cxnSpLocks/>
            <a:endCxn id="12" idx="2"/>
          </p:cNvCxnSpPr>
          <p:nvPr/>
        </p:nvCxnSpPr>
        <p:spPr>
          <a:xfrm flipV="1">
            <a:off x="3749003" y="1538228"/>
            <a:ext cx="1436323" cy="257522"/>
          </a:xfrm>
          <a:prstGeom prst="line">
            <a:avLst/>
          </a:prstGeom>
          <a:ln w="38100"/>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4849495-A036-4AFC-AB8A-E13873B80D3C}"/>
              </a:ext>
            </a:extLst>
          </p:cNvPr>
          <p:cNvSpPr txBox="1"/>
          <p:nvPr/>
        </p:nvSpPr>
        <p:spPr>
          <a:xfrm>
            <a:off x="7868506" y="1203124"/>
            <a:ext cx="2520686" cy="369332"/>
          </a:xfrm>
          <a:prstGeom prst="rect">
            <a:avLst/>
          </a:prstGeom>
          <a:noFill/>
        </p:spPr>
        <p:txBody>
          <a:bodyPr wrap="square" rtlCol="0">
            <a:spAutoFit/>
          </a:bodyPr>
          <a:lstStyle/>
          <a:p>
            <a:r>
              <a:rPr lang="en-US" b="1" dirty="0">
                <a:latin typeface="Ink Free" panose="03080402000500000000" pitchFamily="66" charset="0"/>
              </a:rPr>
              <a:t>Calcium</a:t>
            </a:r>
          </a:p>
        </p:txBody>
      </p:sp>
      <p:cxnSp>
        <p:nvCxnSpPr>
          <p:cNvPr id="66" name="Straight Connector 65">
            <a:extLst>
              <a:ext uri="{FF2B5EF4-FFF2-40B4-BE49-F238E27FC236}">
                <a16:creationId xmlns:a16="http://schemas.microsoft.com/office/drawing/2014/main" id="{CFB1C250-91D0-4DBB-9EB4-0BB73389417C}"/>
              </a:ext>
            </a:extLst>
          </p:cNvPr>
          <p:cNvCxnSpPr>
            <a:cxnSpLocks/>
          </p:cNvCxnSpPr>
          <p:nvPr/>
        </p:nvCxnSpPr>
        <p:spPr>
          <a:xfrm>
            <a:off x="7520173" y="997600"/>
            <a:ext cx="401499" cy="398852"/>
          </a:xfrm>
          <a:prstGeom prst="line">
            <a:avLst/>
          </a:prstGeom>
          <a:ln w="38100"/>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D44A2AB-405B-401E-9F36-A006B879DC78}"/>
              </a:ext>
            </a:extLst>
          </p:cNvPr>
          <p:cNvSpPr txBox="1"/>
          <p:nvPr/>
        </p:nvSpPr>
        <p:spPr>
          <a:xfrm>
            <a:off x="7228052" y="1999645"/>
            <a:ext cx="3161140" cy="369332"/>
          </a:xfrm>
          <a:prstGeom prst="rect">
            <a:avLst/>
          </a:prstGeom>
          <a:noFill/>
        </p:spPr>
        <p:txBody>
          <a:bodyPr wrap="square" rtlCol="0">
            <a:spAutoFit/>
          </a:bodyPr>
          <a:lstStyle/>
          <a:p>
            <a:r>
              <a:rPr lang="en-US" b="1" dirty="0">
                <a:latin typeface="Ink Free" panose="03080402000500000000" pitchFamily="66" charset="0"/>
                <a:sym typeface="Symbol" panose="05050102010706020507" pitchFamily="18" charset="2"/>
              </a:rPr>
              <a:t>Voltage-gated Calcium Channel</a:t>
            </a:r>
            <a:endParaRPr lang="en-US" b="1" dirty="0">
              <a:latin typeface="Ink Free" panose="03080402000500000000" pitchFamily="66" charset="0"/>
            </a:endParaRPr>
          </a:p>
        </p:txBody>
      </p:sp>
      <p:cxnSp>
        <p:nvCxnSpPr>
          <p:cNvPr id="71" name="Straight Connector 70">
            <a:extLst>
              <a:ext uri="{FF2B5EF4-FFF2-40B4-BE49-F238E27FC236}">
                <a16:creationId xmlns:a16="http://schemas.microsoft.com/office/drawing/2014/main" id="{85676B1D-C215-4621-B0EF-1833D528BEAF}"/>
              </a:ext>
            </a:extLst>
          </p:cNvPr>
          <p:cNvCxnSpPr>
            <a:cxnSpLocks/>
            <a:endCxn id="70" idx="1"/>
          </p:cNvCxnSpPr>
          <p:nvPr/>
        </p:nvCxnSpPr>
        <p:spPr>
          <a:xfrm>
            <a:off x="6721295" y="1598275"/>
            <a:ext cx="506757" cy="586036"/>
          </a:xfrm>
          <a:prstGeom prst="line">
            <a:avLst/>
          </a:prstGeom>
          <a:ln w="38100"/>
        </p:spPr>
        <p:style>
          <a:lnRef idx="1">
            <a:schemeClr val="dk1"/>
          </a:lnRef>
          <a:fillRef idx="0">
            <a:schemeClr val="dk1"/>
          </a:fillRef>
          <a:effectRef idx="0">
            <a:schemeClr val="dk1"/>
          </a:effectRef>
          <a:fontRef idx="minor">
            <a:schemeClr val="tx1"/>
          </a:fontRef>
        </p:style>
      </p:cxnSp>
      <p:sp>
        <p:nvSpPr>
          <p:cNvPr id="4" name="Cylinder 3">
            <a:extLst>
              <a:ext uri="{FF2B5EF4-FFF2-40B4-BE49-F238E27FC236}">
                <a16:creationId xmlns:a16="http://schemas.microsoft.com/office/drawing/2014/main" id="{617E2DE9-200B-46F9-B494-7ABD4A7B527A}"/>
              </a:ext>
            </a:extLst>
          </p:cNvPr>
          <p:cNvSpPr/>
          <p:nvPr/>
        </p:nvSpPr>
        <p:spPr>
          <a:xfrm>
            <a:off x="431874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60E0018-FF81-46CB-A1DC-3F05BCE5D082}"/>
              </a:ext>
            </a:extLst>
          </p:cNvPr>
          <p:cNvSpPr/>
          <p:nvPr/>
        </p:nvSpPr>
        <p:spPr>
          <a:xfrm>
            <a:off x="3749003" y="342900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3D67A6-7288-4CC2-9E66-9A655A668A4C}"/>
              </a:ext>
            </a:extLst>
          </p:cNvPr>
          <p:cNvSpPr/>
          <p:nvPr/>
        </p:nvSpPr>
        <p:spPr>
          <a:xfrm>
            <a:off x="4176520" y="369685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Cylinder 71">
            <a:extLst>
              <a:ext uri="{FF2B5EF4-FFF2-40B4-BE49-F238E27FC236}">
                <a16:creationId xmlns:a16="http://schemas.microsoft.com/office/drawing/2014/main" id="{72402AA2-FF02-42E5-908B-B99924F79C0A}"/>
              </a:ext>
            </a:extLst>
          </p:cNvPr>
          <p:cNvSpPr/>
          <p:nvPr/>
        </p:nvSpPr>
        <p:spPr>
          <a:xfrm>
            <a:off x="5140759" y="390787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ylinder 72">
            <a:extLst>
              <a:ext uri="{FF2B5EF4-FFF2-40B4-BE49-F238E27FC236}">
                <a16:creationId xmlns:a16="http://schemas.microsoft.com/office/drawing/2014/main" id="{54D7024A-5E9A-4118-A7F0-BEEDB749780B}"/>
              </a:ext>
            </a:extLst>
          </p:cNvPr>
          <p:cNvSpPr/>
          <p:nvPr/>
        </p:nvSpPr>
        <p:spPr>
          <a:xfrm>
            <a:off x="5918963" y="3999716"/>
            <a:ext cx="381697" cy="617034"/>
          </a:xfrm>
          <a:custGeom>
            <a:avLst/>
            <a:gdLst>
              <a:gd name="connsiteX0" fmla="*/ 0 w 381697"/>
              <a:gd name="connsiteY0" fmla="*/ 47712 h 617034"/>
              <a:gd name="connsiteX1" fmla="*/ 190849 w 381697"/>
              <a:gd name="connsiteY1" fmla="*/ 95424 h 617034"/>
              <a:gd name="connsiteX2" fmla="*/ 381698 w 381697"/>
              <a:gd name="connsiteY2" fmla="*/ 47712 h 617034"/>
              <a:gd name="connsiteX3" fmla="*/ 381697 w 381697"/>
              <a:gd name="connsiteY3" fmla="*/ 569322 h 617034"/>
              <a:gd name="connsiteX4" fmla="*/ 190848 w 381697"/>
              <a:gd name="connsiteY4" fmla="*/ 617034 h 617034"/>
              <a:gd name="connsiteX5" fmla="*/ -1 w 381697"/>
              <a:gd name="connsiteY5" fmla="*/ 569322 h 617034"/>
              <a:gd name="connsiteX6" fmla="*/ 0 w 381697"/>
              <a:gd name="connsiteY6" fmla="*/ 47712 h 617034"/>
              <a:gd name="connsiteX0" fmla="*/ 0 w 381697"/>
              <a:gd name="connsiteY0" fmla="*/ 47712 h 617034"/>
              <a:gd name="connsiteX1" fmla="*/ 190849 w 381697"/>
              <a:gd name="connsiteY1" fmla="*/ 0 h 617034"/>
              <a:gd name="connsiteX2" fmla="*/ 381698 w 381697"/>
              <a:gd name="connsiteY2" fmla="*/ 47712 h 617034"/>
              <a:gd name="connsiteX3" fmla="*/ 190849 w 381697"/>
              <a:gd name="connsiteY3" fmla="*/ 95424 h 617034"/>
              <a:gd name="connsiteX4" fmla="*/ 0 w 381697"/>
              <a:gd name="connsiteY4" fmla="*/ 47712 h 617034"/>
              <a:gd name="connsiteX0" fmla="*/ 381697 w 381697"/>
              <a:gd name="connsiteY0" fmla="*/ 47712 h 617034"/>
              <a:gd name="connsiteX1" fmla="*/ 190848 w 381697"/>
              <a:gd name="connsiteY1" fmla="*/ 95424 h 617034"/>
              <a:gd name="connsiteX2" fmla="*/ -1 w 381697"/>
              <a:gd name="connsiteY2" fmla="*/ 47712 h 617034"/>
              <a:gd name="connsiteX3" fmla="*/ 190848 w 381697"/>
              <a:gd name="connsiteY3" fmla="*/ 0 h 617034"/>
              <a:gd name="connsiteX4" fmla="*/ 381697 w 381697"/>
              <a:gd name="connsiteY4" fmla="*/ 47712 h 617034"/>
              <a:gd name="connsiteX5" fmla="*/ 381697 w 381697"/>
              <a:gd name="connsiteY5" fmla="*/ 569322 h 617034"/>
              <a:gd name="connsiteX6" fmla="*/ 190848 w 381697"/>
              <a:gd name="connsiteY6" fmla="*/ 617034 h 617034"/>
              <a:gd name="connsiteX7" fmla="*/ -1 w 381697"/>
              <a:gd name="connsiteY7" fmla="*/ 569322 h 617034"/>
              <a:gd name="connsiteX8" fmla="*/ 0 w 381697"/>
              <a:gd name="connsiteY8" fmla="*/ 47712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97" h="617034" stroke="0" extrusionOk="0">
                <a:moveTo>
                  <a:pt x="0" y="47712"/>
                </a:moveTo>
                <a:cubicBezTo>
                  <a:pt x="-5910" y="70418"/>
                  <a:pt x="79476" y="97664"/>
                  <a:pt x="190849" y="95424"/>
                </a:cubicBezTo>
                <a:cubicBezTo>
                  <a:pt x="302913" y="96826"/>
                  <a:pt x="378889" y="74152"/>
                  <a:pt x="381698" y="47712"/>
                </a:cubicBezTo>
                <a:cubicBezTo>
                  <a:pt x="367902" y="235055"/>
                  <a:pt x="374121" y="437326"/>
                  <a:pt x="381697" y="569322"/>
                </a:cubicBezTo>
                <a:cubicBezTo>
                  <a:pt x="362992" y="585439"/>
                  <a:pt x="302768" y="620148"/>
                  <a:pt x="190848" y="617034"/>
                </a:cubicBezTo>
                <a:cubicBezTo>
                  <a:pt x="89932" y="617566"/>
                  <a:pt x="1154" y="593295"/>
                  <a:pt x="-1" y="569322"/>
                </a:cubicBezTo>
                <a:cubicBezTo>
                  <a:pt x="-5240" y="394650"/>
                  <a:pt x="-32833" y="252494"/>
                  <a:pt x="0" y="47712"/>
                </a:cubicBezTo>
                <a:close/>
              </a:path>
              <a:path w="381697" h="617034" fill="lighten" stroke="0" extrusionOk="0">
                <a:moveTo>
                  <a:pt x="0" y="47712"/>
                </a:moveTo>
                <a:cubicBezTo>
                  <a:pt x="-1011" y="11724"/>
                  <a:pt x="76255" y="12773"/>
                  <a:pt x="190849" y="0"/>
                </a:cubicBezTo>
                <a:cubicBezTo>
                  <a:pt x="300125" y="2168"/>
                  <a:pt x="387232" y="22692"/>
                  <a:pt x="381698" y="47712"/>
                </a:cubicBezTo>
                <a:cubicBezTo>
                  <a:pt x="371044" y="72340"/>
                  <a:pt x="310196" y="106828"/>
                  <a:pt x="190849" y="95424"/>
                </a:cubicBezTo>
                <a:cubicBezTo>
                  <a:pt x="87143" y="97950"/>
                  <a:pt x="342" y="77605"/>
                  <a:pt x="0" y="47712"/>
                </a:cubicBezTo>
                <a:close/>
              </a:path>
              <a:path w="381697" h="617034" fill="none" extrusionOk="0">
                <a:moveTo>
                  <a:pt x="381697" y="47712"/>
                </a:moveTo>
                <a:cubicBezTo>
                  <a:pt x="402519" y="67059"/>
                  <a:pt x="295417" y="72931"/>
                  <a:pt x="190848" y="95424"/>
                </a:cubicBezTo>
                <a:cubicBezTo>
                  <a:pt x="88250" y="96009"/>
                  <a:pt x="-3325" y="78206"/>
                  <a:pt x="-1" y="47712"/>
                </a:cubicBezTo>
                <a:cubicBezTo>
                  <a:pt x="7056" y="-343"/>
                  <a:pt x="90989" y="5994"/>
                  <a:pt x="190848" y="0"/>
                </a:cubicBezTo>
                <a:cubicBezTo>
                  <a:pt x="298160" y="6038"/>
                  <a:pt x="386120" y="22909"/>
                  <a:pt x="381697" y="47712"/>
                </a:cubicBezTo>
                <a:cubicBezTo>
                  <a:pt x="427511" y="274168"/>
                  <a:pt x="380618" y="354474"/>
                  <a:pt x="381697" y="569322"/>
                </a:cubicBezTo>
                <a:cubicBezTo>
                  <a:pt x="366801" y="598942"/>
                  <a:pt x="290167" y="636001"/>
                  <a:pt x="190848" y="617034"/>
                </a:cubicBezTo>
                <a:cubicBezTo>
                  <a:pt x="84315" y="613477"/>
                  <a:pt x="1006" y="594916"/>
                  <a:pt x="-1" y="569322"/>
                </a:cubicBezTo>
                <a:cubicBezTo>
                  <a:pt x="6725" y="383774"/>
                  <a:pt x="-7758" y="218608"/>
                  <a:pt x="0" y="47712"/>
                </a:cubicBezTo>
              </a:path>
              <a:path w="381697" h="617034" fill="none" stroke="0" extrusionOk="0">
                <a:moveTo>
                  <a:pt x="381697" y="47712"/>
                </a:moveTo>
                <a:cubicBezTo>
                  <a:pt x="387032" y="82281"/>
                  <a:pt x="306859" y="108418"/>
                  <a:pt x="190848" y="95424"/>
                </a:cubicBezTo>
                <a:cubicBezTo>
                  <a:pt x="89999" y="91437"/>
                  <a:pt x="803" y="70280"/>
                  <a:pt x="-1" y="47712"/>
                </a:cubicBezTo>
                <a:cubicBezTo>
                  <a:pt x="-21593" y="24907"/>
                  <a:pt x="80442" y="-3452"/>
                  <a:pt x="190848" y="0"/>
                </a:cubicBezTo>
                <a:cubicBezTo>
                  <a:pt x="290908" y="-379"/>
                  <a:pt x="381001" y="19943"/>
                  <a:pt x="381697" y="47712"/>
                </a:cubicBezTo>
                <a:cubicBezTo>
                  <a:pt x="410864" y="189691"/>
                  <a:pt x="324005" y="391703"/>
                  <a:pt x="381697" y="569322"/>
                </a:cubicBezTo>
                <a:cubicBezTo>
                  <a:pt x="395669" y="597943"/>
                  <a:pt x="275186" y="617901"/>
                  <a:pt x="190848" y="617034"/>
                </a:cubicBezTo>
                <a:cubicBezTo>
                  <a:pt x="88211" y="612047"/>
                  <a:pt x="-2128" y="596766"/>
                  <a:pt x="-1" y="569322"/>
                </a:cubicBezTo>
                <a:cubicBezTo>
                  <a:pt x="3600" y="394690"/>
                  <a:pt x="1028" y="231346"/>
                  <a:pt x="0" y="47712"/>
                </a:cubicBezTo>
              </a:path>
            </a:pathLst>
          </a:custGeom>
          <a:ln w="38100">
            <a:extLst>
              <a:ext uri="{C807C97D-BFC1-408E-A445-0C87EB9F89A2}">
                <ask:lineSketchStyleProps xmlns:ask="http://schemas.microsoft.com/office/drawing/2018/sketchyshapes" sd="1219033472">
                  <a:prstGeom prst="ca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41A7C-C0EB-411D-A39B-E44A153262BA}"/>
              </a:ext>
            </a:extLst>
          </p:cNvPr>
          <p:cNvSpPr/>
          <p:nvPr/>
        </p:nvSpPr>
        <p:spPr>
          <a:xfrm>
            <a:off x="4818374" y="331550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AACCAFB-B9B8-4527-B81E-06EF405C8190}"/>
              </a:ext>
            </a:extLst>
          </p:cNvPr>
          <p:cNvSpPr/>
          <p:nvPr/>
        </p:nvSpPr>
        <p:spPr>
          <a:xfrm>
            <a:off x="5446975" y="3589831"/>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FBFFE8E-A086-4DD7-B56A-61B33269106A}"/>
              </a:ext>
            </a:extLst>
          </p:cNvPr>
          <p:cNvSpPr/>
          <p:nvPr/>
        </p:nvSpPr>
        <p:spPr>
          <a:xfrm>
            <a:off x="5743253" y="3118083"/>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D94860B-DC95-4A8C-94CD-8285E0595F1C}"/>
              </a:ext>
            </a:extLst>
          </p:cNvPr>
          <p:cNvSpPr/>
          <p:nvPr/>
        </p:nvSpPr>
        <p:spPr>
          <a:xfrm>
            <a:off x="6517378" y="3782250"/>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4CA63A-C3FA-4E60-87AC-305C37B904FE}"/>
              </a:ext>
            </a:extLst>
          </p:cNvPr>
          <p:cNvSpPr/>
          <p:nvPr/>
        </p:nvSpPr>
        <p:spPr>
          <a:xfrm>
            <a:off x="6041173" y="3530709"/>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B97F45-07F4-47B5-A9CC-B45E25F433FB}"/>
              </a:ext>
            </a:extLst>
          </p:cNvPr>
          <p:cNvSpPr/>
          <p:nvPr/>
        </p:nvSpPr>
        <p:spPr>
          <a:xfrm>
            <a:off x="6572205" y="320112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5ED8A3-68ED-4484-B1CE-90B0FB976C25}"/>
              </a:ext>
            </a:extLst>
          </p:cNvPr>
          <p:cNvSpPr/>
          <p:nvPr/>
        </p:nvSpPr>
        <p:spPr>
          <a:xfrm>
            <a:off x="4121693" y="3036605"/>
            <a:ext cx="109654" cy="1096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B41201-55A2-4957-94EE-274ACB14F9CD}"/>
              </a:ext>
            </a:extLst>
          </p:cNvPr>
          <p:cNvSpPr txBox="1"/>
          <p:nvPr/>
        </p:nvSpPr>
        <p:spPr>
          <a:xfrm>
            <a:off x="469900" y="4094716"/>
            <a:ext cx="3501325" cy="369332"/>
          </a:xfrm>
          <a:prstGeom prst="rect">
            <a:avLst/>
          </a:prstGeom>
          <a:noFill/>
        </p:spPr>
        <p:txBody>
          <a:bodyPr wrap="square" rtlCol="0">
            <a:spAutoFit/>
          </a:bodyPr>
          <a:lstStyle/>
          <a:p>
            <a:r>
              <a:rPr lang="en-US" b="1" dirty="0">
                <a:latin typeface="Ink Free" panose="03080402000500000000" pitchFamily="66" charset="0"/>
              </a:rPr>
              <a:t>Voltage-gated Sodium Channel</a:t>
            </a:r>
          </a:p>
        </p:txBody>
      </p:sp>
      <p:cxnSp>
        <p:nvCxnSpPr>
          <p:cNvPr id="83" name="Straight Connector 82">
            <a:extLst>
              <a:ext uri="{FF2B5EF4-FFF2-40B4-BE49-F238E27FC236}">
                <a16:creationId xmlns:a16="http://schemas.microsoft.com/office/drawing/2014/main" id="{1987211F-4EA1-4998-8C01-AC64402732EC}"/>
              </a:ext>
            </a:extLst>
          </p:cNvPr>
          <p:cNvCxnSpPr>
            <a:cxnSpLocks/>
          </p:cNvCxnSpPr>
          <p:nvPr/>
        </p:nvCxnSpPr>
        <p:spPr>
          <a:xfrm flipV="1">
            <a:off x="3543708" y="4248999"/>
            <a:ext cx="864623" cy="4166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29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4"/>
                                        </p:tgtEl>
                                      </p:cBhvr>
                                    </p:animEffect>
                                    <p:set>
                                      <p:cBhvr>
                                        <p:cTn id="16" dur="1" fill="hold">
                                          <p:stCondLst>
                                            <p:cond delay="499"/>
                                          </p:stCondLst>
                                        </p:cTn>
                                        <p:tgtEl>
                                          <p:spTgt spid="6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5"/>
                                        </p:tgtEl>
                                      </p:cBhvr>
                                    </p:animEffect>
                                    <p:set>
                                      <p:cBhvr>
                                        <p:cTn id="22" dur="1" fill="hold">
                                          <p:stCondLst>
                                            <p:cond delay="499"/>
                                          </p:stCondLst>
                                        </p:cTn>
                                        <p:tgtEl>
                                          <p:spTgt spid="6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childTnLst>
                          </p:cTn>
                        </p:par>
                        <p:par>
                          <p:cTn id="41" fill="hold">
                            <p:stCondLst>
                              <p:cond delay="500"/>
                            </p:stCondLst>
                            <p:childTnLst>
                              <p:par>
                                <p:cTn id="42" presetID="50" presetClass="path" presetSubtype="0" accel="50000" decel="50000" fill="hold" grpId="0" nodeType="afterEffect">
                                  <p:stCondLst>
                                    <p:cond delay="0"/>
                                  </p:stCondLst>
                                  <p:childTnLst>
                                    <p:animMotion origin="layout" path="M 0.00013 -0.00023 L 0.01744 0.03218 C 0.02565 0.0456 0.00872 0.11412 -0.01394 0.15301 L -0.06368 0.24282 " pathEditMode="relative" rAng="2700000" ptsTypes="AAAA">
                                      <p:cBhvr>
                                        <p:cTn id="43" dur="1000" fill="hold"/>
                                        <p:tgtEl>
                                          <p:spTgt spid="51"/>
                                        </p:tgtEl>
                                        <p:attrNameLst>
                                          <p:attrName>ppt_x</p:attrName>
                                          <p:attrName>ppt_y</p:attrName>
                                        </p:attrNameLst>
                                      </p:cBhvr>
                                      <p:rCtr x="-3190" y="12153"/>
                                    </p:animMotion>
                                  </p:childTnLst>
                                </p:cTn>
                              </p:par>
                              <p:par>
                                <p:cTn id="44" presetID="50" presetClass="path" presetSubtype="0" accel="50000" decel="50000" fill="hold" grpId="0" nodeType="withEffect">
                                  <p:stCondLst>
                                    <p:cond delay="0"/>
                                  </p:stCondLst>
                                  <p:childTnLst>
                                    <p:animMotion origin="layout" path="M -3.33333E-6 4.81481E-6 L 0.01198 0.03402 C 0.01732 0.0493 -0.01705 0.11388 -0.05039 0.15092 L -0.12474 0.23356 " pathEditMode="relative" rAng="3480000" ptsTypes="AAAA">
                                      <p:cBhvr>
                                        <p:cTn id="45" dur="1000" fill="hold"/>
                                        <p:tgtEl>
                                          <p:spTgt spid="55"/>
                                        </p:tgtEl>
                                        <p:attrNameLst>
                                          <p:attrName>ppt_x</p:attrName>
                                          <p:attrName>ppt_y</p:attrName>
                                        </p:attrNameLst>
                                      </p:cBhvr>
                                      <p:rCtr x="-6237" y="11667"/>
                                    </p:animMotion>
                                  </p:childTnLst>
                                </p:cTn>
                              </p:par>
                              <p:par>
                                <p:cTn id="46" presetID="50" presetClass="path" presetSubtype="0" accel="50000" decel="50000" fill="hold" grpId="0" nodeType="withEffect">
                                  <p:stCondLst>
                                    <p:cond delay="0"/>
                                  </p:stCondLst>
                                  <p:childTnLst>
                                    <p:animMotion origin="layout" path="M 2.91667E-6 -0.00023 L 0.00586 0.01574 C 0.00833 0.02268 -0.0375 0.08842 -0.07774 0.13495 L -0.16732 0.23819 " pathEditMode="relative" rAng="3420000" ptsTypes="AAAA">
                                      <p:cBhvr>
                                        <p:cTn id="47" dur="1000" fill="hold"/>
                                        <p:tgtEl>
                                          <p:spTgt spid="60"/>
                                        </p:tgtEl>
                                        <p:attrNameLst>
                                          <p:attrName>ppt_x</p:attrName>
                                          <p:attrName>ppt_y</p:attrName>
                                        </p:attrNameLst>
                                      </p:cBhvr>
                                      <p:rCtr x="-8359" y="11921"/>
                                    </p:animMotion>
                                  </p:childTnLst>
                                </p:cTn>
                              </p:par>
                              <p:par>
                                <p:cTn id="48" presetID="50" presetClass="path" presetSubtype="0" accel="50000" decel="50000" fill="hold" grpId="0" nodeType="withEffect">
                                  <p:stCondLst>
                                    <p:cond delay="0"/>
                                  </p:stCondLst>
                                  <p:childTnLst>
                                    <p:animMotion origin="layout" path="M 2.29167E-6 -0.00047 L 0.00911 0.0206 C 0.01328 0.03009 -0.02735 0.10509 -0.06459 0.15648 L -0.14727 0.27199 " pathEditMode="relative" rAng="3120000" ptsTypes="AAAA">
                                      <p:cBhvr>
                                        <p:cTn id="49" dur="1000" fill="hold"/>
                                        <p:tgtEl>
                                          <p:spTgt spid="57"/>
                                        </p:tgtEl>
                                        <p:attrNameLst>
                                          <p:attrName>ppt_x</p:attrName>
                                          <p:attrName>ppt_y</p:attrName>
                                        </p:attrNameLst>
                                      </p:cBhvr>
                                      <p:rCtr x="-7370" y="13611"/>
                                    </p:animMotion>
                                  </p:childTnLst>
                                </p:cTn>
                              </p:par>
                              <p:par>
                                <p:cTn id="50" presetID="50" presetClass="path" presetSubtype="0" accel="50000" decel="50000" fill="hold" grpId="0" nodeType="withEffect">
                                  <p:stCondLst>
                                    <p:cond delay="0"/>
                                  </p:stCondLst>
                                  <p:childTnLst>
                                    <p:animMotion origin="layout" path="M -1.04167E-6 2.59259E-6 L -0.00469 -0.00949 C -0.00625 -0.01482 -0.05781 0.04583 -0.09844 0.10046 L -0.18776 0.22014 " pathEditMode="relative" rAng="3180000" ptsTypes="AAAA">
                                      <p:cBhvr>
                                        <p:cTn id="51" dur="1000" fill="hold"/>
                                        <p:tgtEl>
                                          <p:spTgt spid="49"/>
                                        </p:tgtEl>
                                        <p:attrNameLst>
                                          <p:attrName>ppt_x</p:attrName>
                                          <p:attrName>ppt_y</p:attrName>
                                        </p:attrNameLst>
                                      </p:cBhvr>
                                      <p:rCtr x="-9388" y="10995"/>
                                    </p:animMotion>
                                  </p:childTnLst>
                                </p:cTn>
                              </p:par>
                              <p:par>
                                <p:cTn id="52" presetID="50" presetClass="path" presetSubtype="0" accel="50000" decel="50000" fill="hold" grpId="0" nodeType="withEffect">
                                  <p:stCondLst>
                                    <p:cond delay="0"/>
                                  </p:stCondLst>
                                  <p:childTnLst>
                                    <p:animMotion origin="layout" path="M -2.91667E-6 -0.00023 L -0.0013 -0.00278 C -0.00182 -0.00394 -0.03268 0.03796 -0.05716 0.07338 L -0.11159 0.15185 " pathEditMode="relative" rAng="3060000" ptsTypes="AAAA">
                                      <p:cBhvr>
                                        <p:cTn id="53" dur="1000" fill="hold"/>
                                        <p:tgtEl>
                                          <p:spTgt spid="58"/>
                                        </p:tgtEl>
                                        <p:attrNameLst>
                                          <p:attrName>ppt_x</p:attrName>
                                          <p:attrName>ppt_y</p:attrName>
                                        </p:attrNameLst>
                                      </p:cBhvr>
                                      <p:rCtr x="-5586" y="7593"/>
                                    </p:animMotion>
                                  </p:childTnLst>
                                </p:cTn>
                              </p:par>
                              <p:par>
                                <p:cTn id="54" presetID="50" presetClass="path" presetSubtype="0" accel="50000" decel="50000" fill="hold" grpId="0" nodeType="withEffect">
                                  <p:stCondLst>
                                    <p:cond delay="0"/>
                                  </p:stCondLst>
                                  <p:childTnLst>
                                    <p:animMotion origin="layout" path="M 2.29167E-6 3.33333E-6 L 0.00586 0.01018 C 0.00859 0.01481 -0.01498 0.07014 -0.03685 0.11041 L -0.08581 0.20023 " pathEditMode="relative" rAng="2640000" ptsTypes="AAAA">
                                      <p:cBhvr>
                                        <p:cTn id="55" dur="1000" fill="hold"/>
                                        <p:tgtEl>
                                          <p:spTgt spid="59"/>
                                        </p:tgtEl>
                                        <p:attrNameLst>
                                          <p:attrName>ppt_x</p:attrName>
                                          <p:attrName>ppt_y</p:attrName>
                                        </p:attrNameLst>
                                      </p:cBhvr>
                                      <p:rCtr x="-4284" y="10023"/>
                                    </p:animMotion>
                                  </p:childTnLst>
                                </p:cTn>
                              </p:par>
                              <p:par>
                                <p:cTn id="56" presetID="50" presetClass="path" presetSubtype="0" accel="50000" decel="50000" fill="hold" grpId="0" nodeType="withEffect">
                                  <p:stCondLst>
                                    <p:cond delay="0"/>
                                  </p:stCondLst>
                                  <p:childTnLst>
                                    <p:animMotion origin="layout" path="M 2.91667E-6 3.7037E-6 L -0.00248 -0.00394 C -0.00352 -0.00556 -0.03412 0.05046 -0.05808 0.09768 L -0.11159 0.20324 " pathEditMode="relative" rAng="2520000" ptsTypes="AAAA">
                                      <p:cBhvr>
                                        <p:cTn id="57" dur="1000" fill="hold"/>
                                        <p:tgtEl>
                                          <p:spTgt spid="53"/>
                                        </p:tgtEl>
                                        <p:attrNameLst>
                                          <p:attrName>ppt_x</p:attrName>
                                          <p:attrName>ppt_y</p:attrName>
                                        </p:attrNameLst>
                                      </p:cBhvr>
                                      <p:rCtr x="-5586" y="10162"/>
                                    </p:animMotion>
                                  </p:childTnLst>
                                </p:cTn>
                              </p:par>
                              <p:par>
                                <p:cTn id="58" presetID="50" presetClass="path" presetSubtype="0" accel="50000" decel="50000" fill="hold" grpId="0" nodeType="withEffect">
                                  <p:stCondLst>
                                    <p:cond delay="0"/>
                                  </p:stCondLst>
                                  <p:childTnLst>
                                    <p:animMotion origin="layout" path="M -8.33333E-7 -4.81481E-6 L -0.00807 -0.01226 C -0.01172 -0.01805 -0.04128 0.02732 -0.06211 0.06991 L -0.10807 0.16389 " pathEditMode="relative" rAng="2460000" ptsTypes="AAAA">
                                      <p:cBhvr>
                                        <p:cTn id="59" dur="1000" fill="hold"/>
                                        <p:tgtEl>
                                          <p:spTgt spid="56"/>
                                        </p:tgtEl>
                                        <p:attrNameLst>
                                          <p:attrName>ppt_x</p:attrName>
                                          <p:attrName>ppt_y</p:attrName>
                                        </p:attrNameLst>
                                      </p:cBhvr>
                                      <p:rCtr x="-5404" y="8194"/>
                                    </p:animMotion>
                                  </p:childTnLst>
                                </p:cTn>
                              </p:par>
                            </p:childTnLst>
                          </p:cTn>
                        </p:par>
                        <p:par>
                          <p:cTn id="60" fill="hold">
                            <p:stCondLst>
                              <p:cond delay="1500"/>
                            </p:stCondLst>
                            <p:childTnLst>
                              <p:par>
                                <p:cTn id="61" presetID="42" presetClass="path" presetSubtype="0" accel="50000" decel="50000" fill="hold" nodeType="afterEffect">
                                  <p:stCondLst>
                                    <p:cond delay="0"/>
                                  </p:stCondLst>
                                  <p:childTnLst>
                                    <p:animMotion origin="layout" path="M -2.08333E-6 -7.40741E-7 L -0.0414 0.06644 " pathEditMode="relative" rAng="0" ptsTypes="AA">
                                      <p:cBhvr>
                                        <p:cTn id="62" dur="1000" fill="hold"/>
                                        <p:tgtEl>
                                          <p:spTgt spid="26"/>
                                        </p:tgtEl>
                                        <p:attrNameLst>
                                          <p:attrName>ppt_x</p:attrName>
                                          <p:attrName>ppt_y</p:attrName>
                                        </p:attrNameLst>
                                      </p:cBhvr>
                                      <p:rCtr x="-2070" y="3310"/>
                                    </p:animMotion>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3000"/>
                            </p:stCondLst>
                            <p:childTnLst>
                              <p:par>
                                <p:cTn id="68" presetID="1"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childTnLst>
                                </p:cTn>
                              </p:par>
                              <p:par>
                                <p:cTn id="104" presetID="1" presetClass="exit" presetSubtype="0" fill="hold" nodeType="withEffect">
                                  <p:stCondLst>
                                    <p:cond delay="0"/>
                                  </p:stCondLst>
                                  <p:childTnLst>
                                    <p:set>
                                      <p:cBhvr>
                                        <p:cTn id="105" dur="1" fill="hold">
                                          <p:stCondLst>
                                            <p:cond delay="0"/>
                                          </p:stCondLst>
                                        </p:cTn>
                                        <p:tgtEl>
                                          <p:spTgt spid="26"/>
                                        </p:tgtEl>
                                        <p:attrNameLst>
                                          <p:attrName>style.visibility</p:attrName>
                                        </p:attrNameLst>
                                      </p:cBhvr>
                                      <p:to>
                                        <p:strVal val="hidden"/>
                                      </p:to>
                                    </p:set>
                                  </p:childTnLst>
                                </p:cTn>
                              </p:par>
                            </p:childTnLst>
                          </p:cTn>
                        </p:par>
                        <p:par>
                          <p:cTn id="106" fill="hold">
                            <p:stCondLst>
                              <p:cond delay="3000"/>
                            </p:stCondLst>
                            <p:childTnLst>
                              <p:par>
                                <p:cTn id="107" presetID="42" presetClass="path" presetSubtype="0" accel="50000" decel="50000" fill="hold" grpId="1" nodeType="afterEffect">
                                  <p:stCondLst>
                                    <p:cond delay="0"/>
                                  </p:stCondLst>
                                  <p:childTnLst>
                                    <p:animMotion origin="layout" path="M -1.45833E-6 -3.7037E-6 L 0.02552 0.14954 " pathEditMode="relative" rAng="0" ptsTypes="AA">
                                      <p:cBhvr>
                                        <p:cTn id="108" dur="1000" fill="hold"/>
                                        <p:tgtEl>
                                          <p:spTgt spid="46"/>
                                        </p:tgtEl>
                                        <p:attrNameLst>
                                          <p:attrName>ppt_x</p:attrName>
                                          <p:attrName>ppt_y</p:attrName>
                                        </p:attrNameLst>
                                      </p:cBhvr>
                                      <p:rCtr x="1276" y="7477"/>
                                    </p:animMotion>
                                  </p:childTnLst>
                                </p:cTn>
                              </p:par>
                              <p:par>
                                <p:cTn id="109" presetID="42" presetClass="path" presetSubtype="0" accel="50000" decel="50000" fill="hold" grpId="1" nodeType="withEffect">
                                  <p:stCondLst>
                                    <p:cond delay="0"/>
                                  </p:stCondLst>
                                  <p:childTnLst>
                                    <p:animMotion origin="layout" path="M 2.29167E-6 2.22222E-6 L -0.03972 0.16018 " pathEditMode="relative" rAng="0" ptsTypes="AA">
                                      <p:cBhvr>
                                        <p:cTn id="110" dur="1000" fill="hold"/>
                                        <p:tgtEl>
                                          <p:spTgt spid="45"/>
                                        </p:tgtEl>
                                        <p:attrNameLst>
                                          <p:attrName>ppt_x</p:attrName>
                                          <p:attrName>ppt_y</p:attrName>
                                        </p:attrNameLst>
                                      </p:cBhvr>
                                      <p:rCtr x="-1992" y="8009"/>
                                    </p:animMotion>
                                  </p:childTnLst>
                                </p:cTn>
                              </p:par>
                              <p:par>
                                <p:cTn id="111" presetID="42" presetClass="path" presetSubtype="0" accel="50000" decel="50000" fill="hold" grpId="1" nodeType="withEffect">
                                  <p:stCondLst>
                                    <p:cond delay="0"/>
                                  </p:stCondLst>
                                  <p:childTnLst>
                                    <p:animMotion origin="layout" path="M 4.16667E-7 -4.07407E-6 L 0.00208 0.23172 " pathEditMode="relative" rAng="0" ptsTypes="AA">
                                      <p:cBhvr>
                                        <p:cTn id="112" dur="1000" fill="hold"/>
                                        <p:tgtEl>
                                          <p:spTgt spid="37"/>
                                        </p:tgtEl>
                                        <p:attrNameLst>
                                          <p:attrName>ppt_x</p:attrName>
                                          <p:attrName>ppt_y</p:attrName>
                                        </p:attrNameLst>
                                      </p:cBhvr>
                                      <p:rCtr x="104" y="11574"/>
                                    </p:animMotion>
                                  </p:childTnLst>
                                </p:cTn>
                              </p:par>
                              <p:par>
                                <p:cTn id="113" presetID="42" presetClass="path" presetSubtype="0" accel="50000" decel="50000" fill="hold" grpId="1" nodeType="withEffect">
                                  <p:stCondLst>
                                    <p:cond delay="0"/>
                                  </p:stCondLst>
                                  <p:childTnLst>
                                    <p:animMotion origin="layout" path="M 4.16667E-7 -4.81481E-6 L -0.05208 0.19352 " pathEditMode="relative" rAng="0" ptsTypes="AA">
                                      <p:cBhvr>
                                        <p:cTn id="114" dur="1000" fill="hold"/>
                                        <p:tgtEl>
                                          <p:spTgt spid="33"/>
                                        </p:tgtEl>
                                        <p:attrNameLst>
                                          <p:attrName>ppt_x</p:attrName>
                                          <p:attrName>ppt_y</p:attrName>
                                        </p:attrNameLst>
                                      </p:cBhvr>
                                      <p:rCtr x="-2604" y="9676"/>
                                    </p:animMotion>
                                  </p:childTnLst>
                                </p:cTn>
                              </p:par>
                              <p:par>
                                <p:cTn id="115" presetID="42" presetClass="path" presetSubtype="0" accel="50000" decel="50000" fill="hold" grpId="1" nodeType="withEffect">
                                  <p:stCondLst>
                                    <p:cond delay="0"/>
                                  </p:stCondLst>
                                  <p:childTnLst>
                                    <p:animMotion origin="layout" path="M -1.45833E-6 2.96296E-6 L -0.07135 0.2331 " pathEditMode="relative" rAng="0" ptsTypes="AA">
                                      <p:cBhvr>
                                        <p:cTn id="116" dur="1000" fill="hold"/>
                                        <p:tgtEl>
                                          <p:spTgt spid="44"/>
                                        </p:tgtEl>
                                        <p:attrNameLst>
                                          <p:attrName>ppt_x</p:attrName>
                                          <p:attrName>ppt_y</p:attrName>
                                        </p:attrNameLst>
                                      </p:cBhvr>
                                      <p:rCtr x="-3568" y="11644"/>
                                    </p:animMotion>
                                  </p:childTnLst>
                                </p:cTn>
                              </p:par>
                              <p:par>
                                <p:cTn id="117" presetID="42" presetClass="path" presetSubtype="0" accel="50000" decel="50000" fill="hold" grpId="1" nodeType="withEffect">
                                  <p:stCondLst>
                                    <p:cond delay="0"/>
                                  </p:stCondLst>
                                  <p:childTnLst>
                                    <p:animMotion origin="layout" path="M 4.58333E-6 3.7037E-7 L 0.04583 0.2169 " pathEditMode="relative" rAng="0" ptsTypes="AA">
                                      <p:cBhvr>
                                        <p:cTn id="118" dur="1000" fill="hold"/>
                                        <p:tgtEl>
                                          <p:spTgt spid="42"/>
                                        </p:tgtEl>
                                        <p:attrNameLst>
                                          <p:attrName>ppt_x</p:attrName>
                                          <p:attrName>ppt_y</p:attrName>
                                        </p:attrNameLst>
                                      </p:cBhvr>
                                      <p:rCtr x="2292" y="10833"/>
                                    </p:animMotion>
                                  </p:childTnLst>
                                </p:cTn>
                              </p:par>
                              <p:par>
                                <p:cTn id="119" presetID="42" presetClass="path" presetSubtype="0" accel="50000" decel="50000" fill="hold" grpId="1" nodeType="withEffect">
                                  <p:stCondLst>
                                    <p:cond delay="0"/>
                                  </p:stCondLst>
                                  <p:childTnLst>
                                    <p:animMotion origin="layout" path="M 1.45833E-6 -1.85185E-6 L 0.01497 0.23102 " pathEditMode="relative" rAng="0" ptsTypes="AA">
                                      <p:cBhvr>
                                        <p:cTn id="120" dur="1000" fill="hold"/>
                                        <p:tgtEl>
                                          <p:spTgt spid="35"/>
                                        </p:tgtEl>
                                        <p:attrNameLst>
                                          <p:attrName>ppt_x</p:attrName>
                                          <p:attrName>ppt_y</p:attrName>
                                        </p:attrNameLst>
                                      </p:cBhvr>
                                      <p:rCtr x="742" y="11551"/>
                                    </p:animMotion>
                                  </p:childTnLst>
                                </p:cTn>
                              </p:par>
                              <p:par>
                                <p:cTn id="121" presetID="42" presetClass="path" presetSubtype="0" accel="50000" decel="50000" fill="hold" grpId="1" nodeType="withEffect">
                                  <p:stCondLst>
                                    <p:cond delay="0"/>
                                  </p:stCondLst>
                                  <p:childTnLst>
                                    <p:animMotion origin="layout" path="M -4.16667E-7 -2.96296E-6 L 0.08307 0.23796 " pathEditMode="relative" rAng="0" ptsTypes="AA">
                                      <p:cBhvr>
                                        <p:cTn id="122" dur="1000" fill="hold"/>
                                        <p:tgtEl>
                                          <p:spTgt spid="41"/>
                                        </p:tgtEl>
                                        <p:attrNameLst>
                                          <p:attrName>ppt_x</p:attrName>
                                          <p:attrName>ppt_y</p:attrName>
                                        </p:attrNameLst>
                                      </p:cBhvr>
                                      <p:rCtr x="4115" y="11921"/>
                                    </p:animMotion>
                                  </p:childTnLst>
                                </p:cTn>
                              </p:par>
                              <p:par>
                                <p:cTn id="123" presetID="42" presetClass="path" presetSubtype="0" accel="50000" decel="50000" fill="hold" grpId="1" nodeType="withEffect">
                                  <p:stCondLst>
                                    <p:cond delay="0"/>
                                  </p:stCondLst>
                                  <p:childTnLst>
                                    <p:animMotion origin="layout" path="M 3.75E-6 -3.7037E-7 L -0.0155 0.24398 " pathEditMode="relative" rAng="0" ptsTypes="AA">
                                      <p:cBhvr>
                                        <p:cTn id="124" dur="1000" fill="hold"/>
                                        <p:tgtEl>
                                          <p:spTgt spid="32"/>
                                        </p:tgtEl>
                                        <p:attrNameLst>
                                          <p:attrName>ppt_x</p:attrName>
                                          <p:attrName>ppt_y</p:attrName>
                                        </p:attrNameLst>
                                      </p:cBhvr>
                                      <p:rCtr x="-781" y="12199"/>
                                    </p:animMotion>
                                  </p:childTnLst>
                                </p:cTn>
                              </p:par>
                              <p:par>
                                <p:cTn id="125" presetID="42" presetClass="path" presetSubtype="0" accel="50000" decel="50000" fill="hold" grpId="1" nodeType="withEffect">
                                  <p:stCondLst>
                                    <p:cond delay="0"/>
                                  </p:stCondLst>
                                  <p:childTnLst>
                                    <p:animMotion origin="layout" path="M 7.03105E-17 4.81481E-6 L 0.03529 0.23079 " pathEditMode="relative" rAng="0" ptsTypes="AA">
                                      <p:cBhvr>
                                        <p:cTn id="126" dur="1000" fill="hold"/>
                                        <p:tgtEl>
                                          <p:spTgt spid="34"/>
                                        </p:tgtEl>
                                        <p:attrNameLst>
                                          <p:attrName>ppt_x</p:attrName>
                                          <p:attrName>ppt_y</p:attrName>
                                        </p:attrNameLst>
                                      </p:cBhvr>
                                      <p:rCtr x="1771" y="11505"/>
                                    </p:animMotion>
                                  </p:childTnLst>
                                </p:cTn>
                              </p:par>
                              <p:par>
                                <p:cTn id="127" presetID="42" presetClass="path" presetSubtype="0" accel="50000" decel="50000" fill="hold" grpId="1" nodeType="withEffect">
                                  <p:stCondLst>
                                    <p:cond delay="0"/>
                                  </p:stCondLst>
                                  <p:childTnLst>
                                    <p:animMotion origin="layout" path="M 5E-6 -4.81481E-6 L 0.0142 0.21436 " pathEditMode="relative" rAng="0" ptsTypes="AA">
                                      <p:cBhvr>
                                        <p:cTn id="128" dur="1000" fill="hold"/>
                                        <p:tgtEl>
                                          <p:spTgt spid="47"/>
                                        </p:tgtEl>
                                        <p:attrNameLst>
                                          <p:attrName>ppt_x</p:attrName>
                                          <p:attrName>ppt_y</p:attrName>
                                        </p:attrNameLst>
                                      </p:cBhvr>
                                      <p:rCtr x="703" y="10718"/>
                                    </p:animMotion>
                                  </p:childTnLst>
                                </p:cTn>
                              </p:par>
                              <p:par>
                                <p:cTn id="129" presetID="42" presetClass="path" presetSubtype="0" accel="50000" decel="50000" fill="hold" grpId="1" nodeType="withEffect">
                                  <p:stCondLst>
                                    <p:cond delay="0"/>
                                  </p:stCondLst>
                                  <p:childTnLst>
                                    <p:animMotion origin="layout" path="M 4.16667E-7 -1.48148E-6 L -0.00391 0.16713 " pathEditMode="relative" rAng="0" ptsTypes="AA">
                                      <p:cBhvr>
                                        <p:cTn id="130" dur="1000" fill="hold"/>
                                        <p:tgtEl>
                                          <p:spTgt spid="38"/>
                                        </p:tgtEl>
                                        <p:attrNameLst>
                                          <p:attrName>ppt_x</p:attrName>
                                          <p:attrName>ppt_y</p:attrName>
                                        </p:attrNameLst>
                                      </p:cBhvr>
                                      <p:rCtr x="-195" y="8356"/>
                                    </p:animMotion>
                                  </p:childTnLst>
                                </p:cTn>
                              </p:par>
                              <p:par>
                                <p:cTn id="131" presetID="42" presetClass="path" presetSubtype="0" accel="50000" decel="50000" fill="hold" grpId="1" nodeType="withEffect">
                                  <p:stCondLst>
                                    <p:cond delay="0"/>
                                  </p:stCondLst>
                                  <p:childTnLst>
                                    <p:animMotion origin="layout" path="M 1.04167E-6 -1.85185E-6 L -0.03971 0.29375 " pathEditMode="relative" rAng="0" ptsTypes="AA">
                                      <p:cBhvr>
                                        <p:cTn id="132" dur="1000" fill="hold"/>
                                        <p:tgtEl>
                                          <p:spTgt spid="43"/>
                                        </p:tgtEl>
                                        <p:attrNameLst>
                                          <p:attrName>ppt_x</p:attrName>
                                          <p:attrName>ppt_y</p:attrName>
                                        </p:attrNameLst>
                                      </p:cBhvr>
                                      <p:rCtr x="-1992" y="14676"/>
                                    </p:animMotion>
                                  </p:childTnLst>
                                </p:cTn>
                              </p:par>
                              <p:par>
                                <p:cTn id="133" presetID="42" presetClass="path" presetSubtype="0" accel="50000" decel="50000" fill="hold" grpId="1" nodeType="withEffect">
                                  <p:stCondLst>
                                    <p:cond delay="0"/>
                                  </p:stCondLst>
                                  <p:childTnLst>
                                    <p:animMotion origin="layout" path="M 4.58333E-6 3.7037E-6 L -0.00625 0.23379 " pathEditMode="relative" rAng="0" ptsTypes="AA">
                                      <p:cBhvr>
                                        <p:cTn id="134" dur="1000" fill="hold"/>
                                        <p:tgtEl>
                                          <p:spTgt spid="39"/>
                                        </p:tgtEl>
                                        <p:attrNameLst>
                                          <p:attrName>ppt_x</p:attrName>
                                          <p:attrName>ppt_y</p:attrName>
                                        </p:attrNameLst>
                                      </p:cBhvr>
                                      <p:rCtr x="-313" y="11690"/>
                                    </p:animMotion>
                                  </p:childTnLst>
                                </p:cTn>
                              </p:par>
                              <p:par>
                                <p:cTn id="135" presetID="42" presetClass="path" presetSubtype="0" accel="50000" decel="50000" fill="hold" grpId="1" nodeType="withEffect">
                                  <p:stCondLst>
                                    <p:cond delay="0"/>
                                  </p:stCondLst>
                                  <p:childTnLst>
                                    <p:animMotion origin="layout" path="M 4.16667E-7 -3.7037E-7 L 0.04089 0.22384 " pathEditMode="relative" rAng="0" ptsTypes="AA">
                                      <p:cBhvr>
                                        <p:cTn id="136" dur="1000" fill="hold"/>
                                        <p:tgtEl>
                                          <p:spTgt spid="31"/>
                                        </p:tgtEl>
                                        <p:attrNameLst>
                                          <p:attrName>ppt_x</p:attrName>
                                          <p:attrName>ppt_y</p:attrName>
                                        </p:attrNameLst>
                                      </p:cBhvr>
                                      <p:rCtr x="2044" y="11181"/>
                                    </p:animMotion>
                                  </p:childTnLst>
                                </p:cTn>
                              </p:par>
                              <p:par>
                                <p:cTn id="137" presetID="42" presetClass="path" presetSubtype="0" accel="50000" decel="50000" fill="hold" grpId="1" nodeType="withEffect">
                                  <p:stCondLst>
                                    <p:cond delay="0"/>
                                  </p:stCondLst>
                                  <p:childTnLst>
                                    <p:animMotion origin="layout" path="M -1.875E-6 4.81481E-6 L -0.02344 0.26597 " pathEditMode="relative" rAng="0" ptsTypes="AA">
                                      <p:cBhvr>
                                        <p:cTn id="138" dur="1000" fill="hold"/>
                                        <p:tgtEl>
                                          <p:spTgt spid="36"/>
                                        </p:tgtEl>
                                        <p:attrNameLst>
                                          <p:attrName>ppt_x</p:attrName>
                                          <p:attrName>ppt_y</p:attrName>
                                        </p:attrNameLst>
                                      </p:cBhvr>
                                      <p:rCtr x="-1172" y="13287"/>
                                    </p:animMotion>
                                  </p:childTnLst>
                                </p:cTn>
                              </p:par>
                              <p:par>
                                <p:cTn id="139" presetID="42" presetClass="path" presetSubtype="0" accel="50000" decel="50000" fill="hold" grpId="1" nodeType="withEffect">
                                  <p:stCondLst>
                                    <p:cond delay="0"/>
                                  </p:stCondLst>
                                  <p:childTnLst>
                                    <p:animMotion origin="layout" path="M -3.54167E-6 2.59259E-6 L -0.0164 0.25625 " pathEditMode="relative" rAng="0" ptsTypes="AA">
                                      <p:cBhvr>
                                        <p:cTn id="140" dur="1000" fill="hold"/>
                                        <p:tgtEl>
                                          <p:spTgt spid="40"/>
                                        </p:tgtEl>
                                        <p:attrNameLst>
                                          <p:attrName>ppt_x</p:attrName>
                                          <p:attrName>ppt_y</p:attrName>
                                        </p:attrNameLst>
                                      </p:cBhvr>
                                      <p:rCtr x="-820" y="12801"/>
                                    </p:animMotion>
                                  </p:childTnLst>
                                </p:cTn>
                              </p:par>
                            </p:childTnLst>
                          </p:cTn>
                        </p:par>
                        <p:par>
                          <p:cTn id="141" fill="hold">
                            <p:stCondLst>
                              <p:cond delay="4000"/>
                            </p:stCondLst>
                            <p:childTnLst>
                              <p:par>
                                <p:cTn id="142" presetID="50" presetClass="path" presetSubtype="0" accel="50000" decel="50000" fill="hold" grpId="0" nodeType="afterEffect">
                                  <p:stCondLst>
                                    <p:cond delay="0"/>
                                  </p:stCondLst>
                                  <p:childTnLst>
                                    <p:animMotion origin="layout" path="M -1.66667E-6 2.22222E-6 L 0.01107 2.22222E-6 C 0.01602 2.22222E-6 0.02227 0.06203 0.02227 0.11273 L 0.02227 0.22592 " pathEditMode="relative" rAng="0" ptsTypes="AAAA">
                                      <p:cBhvr>
                                        <p:cTn id="143" dur="1000" fill="hold"/>
                                        <p:tgtEl>
                                          <p:spTgt spid="69"/>
                                        </p:tgtEl>
                                        <p:attrNameLst>
                                          <p:attrName>ppt_x</p:attrName>
                                          <p:attrName>ppt_y</p:attrName>
                                        </p:attrNameLst>
                                      </p:cBhvr>
                                      <p:rCtr x="1107" y="11296"/>
                                    </p:animMotion>
                                  </p:childTnLst>
                                </p:cTn>
                              </p:par>
                              <p:par>
                                <p:cTn id="144" presetID="50" presetClass="path" presetSubtype="0" accel="50000" decel="50000" fill="hold" grpId="0" nodeType="withEffect">
                                  <p:stCondLst>
                                    <p:cond delay="0"/>
                                  </p:stCondLst>
                                  <p:childTnLst>
                                    <p:animMotion origin="layout" path="M 8.33333E-7 -3.7037E-7 L 0.02591 -3.7037E-7 C 0.0375 -3.7037E-7 0.05195 0.05787 0.05195 0.10509 L 0.05195 0.21042 " pathEditMode="relative" rAng="0" ptsTypes="AAAA">
                                      <p:cBhvr>
                                        <p:cTn id="145" dur="1000" fill="hold"/>
                                        <p:tgtEl>
                                          <p:spTgt spid="27"/>
                                        </p:tgtEl>
                                        <p:attrNameLst>
                                          <p:attrName>ppt_x</p:attrName>
                                          <p:attrName>ppt_y</p:attrName>
                                        </p:attrNameLst>
                                      </p:cBhvr>
                                      <p:rCtr x="2591" y="10509"/>
                                    </p:animMotion>
                                  </p:childTnLst>
                                </p:cTn>
                              </p:par>
                              <p:par>
                                <p:cTn id="146" presetID="50" presetClass="path" presetSubtype="0" accel="50000" decel="50000" fill="hold" grpId="0" nodeType="withEffect">
                                  <p:stCondLst>
                                    <p:cond delay="0"/>
                                  </p:stCondLst>
                                  <p:childTnLst>
                                    <p:animMotion origin="layout" path="M -2.29167E-6 3.33333E-6 L -0.01328 3.33333E-6 C -0.01914 3.33333E-6 -0.02643 0.07199 -0.02643 0.13032 L -0.02643 0.26134 " pathEditMode="relative" rAng="0" ptsTypes="AAAA">
                                      <p:cBhvr>
                                        <p:cTn id="147" dur="1000" fill="hold"/>
                                        <p:tgtEl>
                                          <p:spTgt spid="75"/>
                                        </p:tgtEl>
                                        <p:attrNameLst>
                                          <p:attrName>ppt_x</p:attrName>
                                          <p:attrName>ppt_y</p:attrName>
                                        </p:attrNameLst>
                                      </p:cBhvr>
                                      <p:rCtr x="-1328" y="13056"/>
                                    </p:animMotion>
                                  </p:childTnLst>
                                </p:cTn>
                              </p:par>
                              <p:par>
                                <p:cTn id="148" presetID="50" presetClass="path" presetSubtype="0" accel="50000" decel="50000" fill="hold" grpId="0" nodeType="withEffect">
                                  <p:stCondLst>
                                    <p:cond delay="0"/>
                                  </p:stCondLst>
                                  <p:childTnLst>
                                    <p:animMotion origin="layout" path="M 2.08333E-6 -4.44444E-6 L 0.01653 -4.44444E-6 C 0.02383 -4.44444E-6 0.03307 0.06899 0.03307 0.125 L 0.03307 0.25 " pathEditMode="relative" rAng="0" ptsTypes="AAAA">
                                      <p:cBhvr>
                                        <p:cTn id="149" dur="1000" fill="hold"/>
                                        <p:tgtEl>
                                          <p:spTgt spid="81"/>
                                        </p:tgtEl>
                                        <p:attrNameLst>
                                          <p:attrName>ppt_x</p:attrName>
                                          <p:attrName>ppt_y</p:attrName>
                                        </p:attrNameLst>
                                      </p:cBhvr>
                                      <p:rCtr x="1654"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1" grpId="0" animBg="1"/>
      <p:bldP spid="53" grpId="0" animBg="1"/>
      <p:bldP spid="55" grpId="0" animBg="1"/>
      <p:bldP spid="56" grpId="0" animBg="1"/>
      <p:bldP spid="57" grpId="0" animBg="1"/>
      <p:bldP spid="58" grpId="0" animBg="1"/>
      <p:bldP spid="59" grpId="0" animBg="1"/>
      <p:bldP spid="60" grpId="0" animBg="1"/>
      <p:bldP spid="2" grpId="0"/>
      <p:bldP spid="61" grpId="0"/>
      <p:bldP spid="63" grpId="0"/>
      <p:bldP spid="65" grpId="0"/>
      <p:bldP spid="70" grpId="0"/>
      <p:bldP spid="27" grpId="0" animBg="1"/>
      <p:bldP spid="69" grpId="0" animBg="1"/>
      <p:bldP spid="75" grpId="0" animBg="1"/>
      <p:bldP spid="81" grpId="0" animBg="1"/>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VERSION" val="5.0"/>
  <p:tag name="PERSONS" val="&lt;?xml version=&quot;1.0&quot; encoding=&quot;utf-8&quot;?&gt;&lt;ArrayOfPerson xmlns:xsd=&quot;http://www.w3.org/2001/XMLSchema&quot; xmlns:xsi=&quot;http://www.w3.org/2001/XMLSchema-instance&quot; /&gt;"/>
  <p:tag name="PRESGUID" val="1e1cbafe-1453-43cf-a6a7-8572d1898a63"/>
  <p:tag name="EDITION" val="Meetoo"/>
</p:tagLst>
</file>

<file path=ppt/tags/tag10.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d697973f-0c97-4955-9db3-b2ceab267691&lt;/GUID&gt;&lt;Name /&gt;&lt;ScreenPosition&gt;BottomRight&lt;/ScreenPosition&gt;&lt;BorderThickness&gt;10&lt;/BorderThickness&gt;&lt;Top&gt;183.45433&lt;/Top&gt;&lt;Left&gt;110.303543&lt;/Left&gt;&lt;Height&gt;27.3478737&lt;/Height&gt;&lt;Width&gt;738.761963&lt;/Width&gt;&lt;/ShapeDetails&gt;"/>
</p:tagLst>
</file>

<file path=ppt/tags/tag11.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12.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13.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14.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7f55bcd8-716e-450f-8c40-3e426833f567&lt;/GUID&gt;&lt;Name /&gt;&lt;ScreenPosition&gt;BottomRight&lt;/ScreenPosition&gt;&lt;BorderThickness&gt;10&lt;/BorderThickness&gt;&lt;Top&gt;251.506531&lt;/Top&gt;&lt;Left&gt;110.303543&lt;/Left&gt;&lt;Height&gt;27.3478737&lt;/Height&gt;&lt;Width&gt;738.761963&lt;/Width&gt;&lt;/ShapeDetails&gt;"/>
</p:tagLst>
</file>

<file path=ppt/tags/tag15.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16.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17.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18.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c32e7a0e-6570-4c99-a470-f797efc6e287&lt;/GUID&gt;&lt;Name /&gt;&lt;ScreenPosition&gt;BottomRight&lt;/ScreenPosition&gt;&lt;BorderThickness&gt;10&lt;/BorderThickness&gt;&lt;Top&gt;319.558655&lt;/Top&gt;&lt;Left&gt;110.303543&lt;/Left&gt;&lt;Height&gt;27.3478737&lt;/Height&gt;&lt;Width&gt;738.761963&lt;/Width&gt;&lt;/ShapeDetails&gt;"/>
</p:tagLst>
</file>

<file path=ppt/tags/tag19.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2.xml><?xml version="1.0" encoding="utf-8"?>
<p:tagLst xmlns:a="http://schemas.openxmlformats.org/drawingml/2006/main" xmlns:r="http://schemas.openxmlformats.org/officeDocument/2006/relationships" xmlns:p="http://schemas.openxmlformats.org/presentationml/2006/main">
  <p:tag name="MEETINGNUMBER" val="XXX-XXX-XXX"/>
</p:tagLst>
</file>

<file path=ppt/tags/tag20.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21.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22.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1f7894ee-5580-4342-bfa9-0d7ec1199220&lt;/GUID&gt;&lt;Name /&gt;&lt;ScreenPosition&gt;BottomRight&lt;/ScreenPosition&gt;&lt;BorderThickness&gt;10&lt;/BorderThickness&gt;&lt;Top&gt;387.61087&lt;/Top&gt;&lt;Left&gt;110.303543&lt;/Left&gt;&lt;Height&gt;27.3478737&lt;/Height&gt;&lt;Width&gt;738.761963&lt;/Width&gt;&lt;/ShapeDetails&gt;"/>
</p:tagLst>
</file>

<file path=ppt/tags/tag23.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24.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25.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26.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0ece236b-b6bd-49a4-b18b-9c17063d0d00&lt;/GUID&gt;&lt;Name /&gt;&lt;ScreenPosition&gt;BottomRight&lt;/ScreenPosition&gt;&lt;BorderThickness&gt;10&lt;/BorderThickness&gt;&lt;Top&gt;455.663&lt;/Top&gt;&lt;Left&gt;110.303543&lt;/Left&gt;&lt;Height&gt;27.3478737&lt;/Height&gt;&lt;Width&gt;738.761963&lt;/Width&gt;&lt;/ShapeDetails&gt;"/>
</p:tagLst>
</file>

<file path=ppt/tags/tag27.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d3cb7813-3e90-40c4-81f4-42ac552b328c&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d=&quot;http://www.w3.org/2001/XMLSchema&quot; xmlns:xsi=&quot;http://www.w3.org/2001/XMLSchema-instance&quot;&gt;&lt;GUID&gt;41aba645-bf34-4b18-af3f-a727a2149824&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d8debe2a-5446-49c2-9de2-0f60d5e3e6b8&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JOININSTRUCTIONS" val="&lt;?xml version=&quot;1.0&quot; encoding=&quot;utf-8&quot;?&gt;&lt;JoinInstructions xmlns:xsd=&quot;http://www.w3.org/2001/XMLSchema&quot; xmlns:xsi=&quot;http://www.w3.org/2001/XMLSchema-instance&quot;&gt;&lt;GUID&gt;d6ac6b1c-3e5b-4ee0-9ed8-f6a3ad8a5122&lt;/GUID&gt;&lt;Name /&gt;&lt;Position&gt;&lt;GUID&gt;f0c841d8-7223-4d6d-83c8-bf98d93fc2c5&lt;/GUID&gt;&lt;Name /&gt;&lt;ScreenPosition&gt;BottomRight&lt;/ScreenPosition&gt;&lt;BorderThickness&gt;10&lt;/BorderThickness&gt;&lt;Top&gt;10&lt;/Top&gt;&lt;Left&gt;598&lt;/Left&gt;&lt;Height&gt;29.08126&lt;/Height&gt;&lt;Width&gt;252.562683&lt;/Width&gt;&lt;/Position&gt;&lt;/JoinInstructions&gt;"/>
  <p:tag name="SCORINGOPTIONS" val="&lt;?xml version=&quot;1.0&quot; encoding=&quot;utf-8&quot;?&gt;&lt;ScoringOptions xmlns:xsd=&quot;http://www.w3.org/2001/XMLSchema&quot; xmlns:xsi=&quot;http://www.w3.org/2001/XMLSchema-instance&quot;&gt;&lt;GUID&gt;39dafa09-7b9d-40a2-a842-bdaa1eb48b9e&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COUNTDOWNOPTIONS" val="&lt;?xml version=&quot;1.0&quot; encoding=&quot;utf-8&quot;?&gt;&lt;CountdownOptions xmlns:xsd=&quot;http://www.w3.org/2001/XMLSchema&quot; xmlns:xsi=&quot;http://www.w3.org/2001/XMLSchema-instance&quot;&gt;&lt;GUID&gt;d0484648-bad0-48f1-aed9-064eb9473b01&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RAWRESULTS" val="&lt;?xml version=&quot;1.0&quot; encoding=&quot;utf-8&quot;?&gt;&lt;ArrayOfResponse xmlns:xsd=&quot;http://www.w3.org/2001/XMLSchema&quot; xmlns:xsi=&quot;http://www.w3.org/2001/XMLSchema-instance&quot;&gt;&lt;Response&gt;&lt;Index&gt;0&lt;/Index&gt;&lt;SmartcardUID&gt;0&lt;/SmartcardUID&gt;&lt;Valid&gt;false&lt;/Valid&gt;&lt;TimeStamp&gt;0001-01-01T00:00:00&lt;/TimeStamp&gt;&lt;Value&gt;17&lt;/Value&gt;&lt;ValueAsPercentage&gt;34.00&lt;/ValueAsPercentage&gt;&lt;ValueAsPercentageString&gt;34%&lt;/ValueAsPercentageString&gt;&lt;PersonId&gt;0&lt;/PersonId&gt;&lt;ResponseDelay&gt;0&lt;/ResponseDelay&gt;&lt;/Response&gt;&lt;Response&gt;&lt;Index&gt;0&lt;/Index&gt;&lt;SmartcardUID&gt;0&lt;/SmartcardUID&gt;&lt;Valid&gt;false&lt;/Valid&gt;&lt;TimeStamp&gt;0001-01-01T00:00:00&lt;/TimeStamp&gt;&lt;Value&gt;6&lt;/Value&gt;&lt;ValueAsPercentage&gt;12.00&lt;/ValueAsPercentage&gt;&lt;ValueAsPercentageString&gt;12%&lt;/ValueAsPercentageString&gt;&lt;PersonId&gt;0&lt;/PersonId&gt;&lt;ResponseDelay&gt;0&lt;/ResponseDelay&gt;&lt;/Response&gt;&lt;Response&gt;&lt;Index&gt;0&lt;/Index&gt;&lt;SmartcardUID&gt;0&lt;/SmartcardUID&gt;&lt;Valid&gt;false&lt;/Valid&gt;&lt;TimeStamp&gt;0001-01-01T00:00:00&lt;/TimeStamp&gt;&lt;Value&gt;7&lt;/Value&gt;&lt;ValueAsPercentage&gt;14.00&lt;/ValueAsPercentage&gt;&lt;ValueAsPercentageString&gt;14%&lt;/ValueAsPercentageString&gt;&lt;PersonId&gt;0&lt;/PersonId&gt;&lt;ResponseDelay&gt;0&lt;/ResponseDelay&gt;&lt;/Response&gt;&lt;Response&gt;&lt;Index&gt;0&lt;/Index&gt;&lt;SmartcardUID&gt;0&lt;/SmartcardUID&gt;&lt;Valid&gt;false&lt;/Valid&gt;&lt;TimeStamp&gt;0001-01-01T00:00:00&lt;/TimeStamp&gt;&lt;Value&gt;12&lt;/Value&gt;&lt;ValueAsPercentage&gt;24.00&lt;/ValueAsPercentage&gt;&lt;ValueAsPercentageString&gt;24%&lt;/ValueAsPercentageString&gt;&lt;PersonId&gt;0&lt;/PersonId&gt;&lt;ResponseDelay&gt;0&lt;/ResponseDelay&gt;&lt;/Response&gt;&lt;Response&gt;&lt;Index&gt;0&lt;/Index&gt;&lt;SmartcardUID&gt;0&lt;/SmartcardUID&gt;&lt;Valid&gt;false&lt;/Valid&gt;&lt;TimeStamp&gt;0001-01-01T00:00:00&lt;/TimeStamp&gt;&lt;Value&gt;8&lt;/Value&gt;&lt;ValueAsPercentage&gt;16.00&lt;/ValueAsPercentage&gt;&lt;ValueAsPercentageString&gt;16%&lt;/ValueAsPercentageString&gt;&lt;PersonId&gt;0&lt;/PersonId&gt;&lt;ResponseDelay&gt;0&lt;/ResponseDelay&gt;&lt;/Response&gt;&lt;/ArrayOfResponse&gt;"/>
  <p:tag name="QUESTIONDEFINITION" val="&lt;?xml version=&quot;1.0&quot; encoding=&quot;utf-8&quot;?&gt;&lt;MultipleChoiceQuestion xmlns:xsd=&quot;http://www.w3.org/2001/XMLSchema&quot; xmlns:xsi=&quot;http://www.w3.org/2001/XMLSchema-instance&quot;&gt;&lt;GUID&gt;14eae055-4309-42de-9350-efddb78f5484&lt;/GUID&gt;&lt;Name /&gt;&lt;ReactorQuestionId /&gt;&lt;Text&gt;If your first selection was ineffective, which type of non-opioid analgesic would you start next for this patient?&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3ffd6db7-f0f3-4afb-a907-c450bc6d5bde&lt;/GUID&gt;&lt;Name /&gt;&lt;IsSelected&gt;true&lt;/IsSelected&gt;&lt;Description&gt;Topical&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e8f2c2a2-9f47-4e64-8eaf-8a13c0939256&lt;/GUID&gt;&lt;Name /&gt;&lt;IsSelected&gt;true&lt;/IsSelected&gt;&lt;Description&gt;Anti-Depressant&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072b00f0-e0e8-441e-896f-5ddc6a781ca1&lt;/GUID&gt;&lt;Name /&gt;&lt;IsSelected&gt;true&lt;/IsSelected&gt;&lt;Description&gt;Anti-Epileptic&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ef53254e-eb3c-4f9c-b246-16b2822461c9&lt;/GUID&gt;&lt;Name /&gt;&lt;IsSelected&gt;true&lt;/IsSelected&gt;&lt;Description&gt;Muscle Relaxant&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e66f065-b928-4c96-b237-21328171d399&lt;/GUID&gt;&lt;Name /&gt;&lt;IsSelected&gt;true&lt;/IsSelected&gt;&lt;Description&gt;IV Therapy&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10451&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2&lt;/int&gt;"/>
  <p:tag name="SEQUENCECOUNT" val="&lt;?xml version=&quot;1.0&quot; encoding=&quot;utf-8&quot;?&gt;&lt;int&gt;503&lt;/int&gt;"/>
  <p:tag name="MEETOO" val="1e1cbafe-1453-43cf-a6a7-8572d1898a63"/>
</p:tagLst>
</file>

<file path=ppt/tags/tag28.xml><?xml version="1.0" encoding="utf-8"?>
<p:tagLst xmlns:a="http://schemas.openxmlformats.org/drawingml/2006/main" xmlns:r="http://schemas.openxmlformats.org/officeDocument/2006/relationships" xmlns:p="http://schemas.openxmlformats.org/presentationml/2006/main">
  <p:tag name="MEETINGNUMBER" val="144-581-730"/>
</p:tagLst>
</file>

<file path=ppt/tags/tag29.xml><?xml version="1.0" encoding="utf-8"?>
<p:tagLst xmlns:a="http://schemas.openxmlformats.org/drawingml/2006/main" xmlns:r="http://schemas.openxmlformats.org/officeDocument/2006/relationships" xmlns:p="http://schemas.openxmlformats.org/presentationml/2006/main">
  <p:tag name="STARTANIMATION" val="OpenQuestion"/>
  <p:tag name="QUESTIONGUID" val="94783ddb-3567-4f08-9da7-3a1b0468f52f"/>
</p:tagLst>
</file>

<file path=ppt/tags/tag3.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172e7d1c-f645-4607-8f26-8e7207c8d7fd&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d=&quot;http://www.w3.org/2001/XMLSchema&quot; xmlns:xsi=&quot;http://www.w3.org/2001/XMLSchema-instance&quot;&gt;&lt;GUID&gt;2cc5ed65-b740-43b1-abf6-5851b2bfd38e&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d8debe2a-5446-49c2-9de2-0f60d5e3e6b8&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JOININSTRUCTIONS" val="&lt;?xml version=&quot;1.0&quot; encoding=&quot;utf-8&quot;?&gt;&lt;JoinInstructions xmlns:xsd=&quot;http://www.w3.org/2001/XMLSchema&quot; xmlns:xsi=&quot;http://www.w3.org/2001/XMLSchema-instance&quot;&gt;&lt;GUID&gt;90173b50-be78-4f6f-9d55-19803c564882&lt;/GUID&gt;&lt;Name /&gt;&lt;Position&gt;&lt;GUID&gt;174e0013-46ed-4e88-a407-5c8a0017d4f7&lt;/GUID&gt;&lt;Name /&gt;&lt;ScreenPosition&gt;BottomRight&lt;/ScreenPosition&gt;&lt;BorderThickness&gt;10&lt;/BorderThickness&gt;&lt;Top&gt;10&lt;/Top&gt;&lt;Left&gt;591&lt;/Left&gt;&lt;Height&gt;29.08126&lt;/Height&gt;&lt;Width&gt;259.378571&lt;/Width&gt;&lt;/Position&gt;&lt;/JoinInstructions&gt;"/>
  <p:tag name="SCORINGOPTIONS" val="&lt;?xml version=&quot;1.0&quot; encoding=&quot;utf-8&quot;?&gt;&lt;ScoringOptions xmlns:xsd=&quot;http://www.w3.org/2001/XMLSchema&quot; xmlns:xsi=&quot;http://www.w3.org/2001/XMLSchema-instance&quot;&gt;&lt;GUID&gt;39dafa09-7b9d-40a2-a842-bdaa1eb48b9e&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COUNTDOWNOPTIONS" val="&lt;?xml version=&quot;1.0&quot; encoding=&quot;utf-8&quot;?&gt;&lt;CountdownOptions xmlns:xsd=&quot;http://www.w3.org/2001/XMLSchema&quot; xmlns:xsi=&quot;http://www.w3.org/2001/XMLSchema-instance&quot;&gt;&lt;GUID&gt;d0484648-bad0-48f1-aed9-064eb9473b01&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RAWRESULTS" val="&lt;?xml version=&quot;1.0&quot; encoding=&quot;utf-8&quot;?&gt;&lt;ArrayOfResponse xmlns:xsd=&quot;http://www.w3.org/2001/XMLSchema&quot; xmlns:xsi=&quot;http://www.w3.org/2001/XMLSchema-instance&quot;&gt;&lt;Response&gt;&lt;Index&gt;0&lt;/Index&gt;&lt;SmartcardUID&gt;0&lt;/SmartcardUID&gt;&lt;Valid&gt;false&lt;/Valid&gt;&lt;TimeStamp&gt;0001-01-01T00:00:00&lt;/TimeStamp&gt;&lt;Value&gt;11&lt;/Value&gt;&lt;ValueAsPercentage&gt;22.00&lt;/ValueAsPercentage&gt;&lt;ValueAsPercentageString&gt;22%&lt;/ValueAsPercentageString&gt;&lt;PersonId&gt;0&lt;/PersonId&gt;&lt;ResponseDelay&gt;0&lt;/ResponseDelay&gt;&lt;/Response&gt;&lt;Response&gt;&lt;Index&gt;0&lt;/Index&gt;&lt;SmartcardUID&gt;0&lt;/SmartcardUID&gt;&lt;Valid&gt;false&lt;/Valid&gt;&lt;TimeStamp&gt;0001-01-01T00:00:00&lt;/TimeStamp&gt;&lt;Value&gt;11&lt;/Value&gt;&lt;ValueAsPercentage&gt;22.00&lt;/ValueAsPercentage&gt;&lt;ValueAsPercentageString&gt;22%&lt;/ValueAsPercentageString&gt;&lt;PersonId&gt;0&lt;/PersonId&gt;&lt;ResponseDelay&gt;0&lt;/ResponseDelay&gt;&lt;/Response&gt;&lt;Response&gt;&lt;Index&gt;0&lt;/Index&gt;&lt;SmartcardUID&gt;0&lt;/SmartcardUID&gt;&lt;Valid&gt;false&lt;/Valid&gt;&lt;TimeStamp&gt;0001-01-01T00:00:00&lt;/TimeStamp&gt;&lt;Value&gt;6&lt;/Value&gt;&lt;ValueAsPercentage&gt;12.00&lt;/ValueAsPercentage&gt;&lt;ValueAsPercentageString&gt;12%&lt;/ValueAsPercentageString&gt;&lt;PersonId&gt;0&lt;/PersonId&gt;&lt;ResponseDelay&gt;0&lt;/ResponseDelay&gt;&lt;/Response&gt;&lt;Response&gt;&lt;Index&gt;0&lt;/Index&gt;&lt;SmartcardUID&gt;0&lt;/SmartcardUID&gt;&lt;Valid&gt;false&lt;/Valid&gt;&lt;TimeStamp&gt;0001-01-01T00:00:00&lt;/TimeStamp&gt;&lt;Value&gt;11&lt;/Value&gt;&lt;ValueAsPercentage&gt;22.00&lt;/ValueAsPercentage&gt;&lt;ValueAsPercentageString&gt;22%&lt;/ValueAsPercentageString&gt;&lt;PersonId&gt;0&lt;/PersonId&gt;&lt;ResponseDelay&gt;0&lt;/ResponseDelay&gt;&lt;/Response&gt;&lt;Response&gt;&lt;Index&gt;0&lt;/Index&gt;&lt;SmartcardUID&gt;0&lt;/SmartcardUID&gt;&lt;Valid&gt;false&lt;/Valid&gt;&lt;TimeStamp&gt;0001-01-01T00:00:00&lt;/TimeStamp&gt;&lt;Value&gt;11&lt;/Value&gt;&lt;ValueAsPercentage&gt;22.00&lt;/ValueAsPercentage&gt;&lt;ValueAsPercentageString&gt;22%&lt;/ValueAsPercentageString&gt;&lt;PersonId&gt;0&lt;/PersonId&gt;&lt;ResponseDelay&gt;0&lt;/ResponseDelay&gt;&lt;/Response&gt;&lt;/ArrayOfResponse&gt;"/>
  <p:tag name="QUESTIONDEFINITION" val="&lt;?xml version=&quot;1.0&quot; encoding=&quot;utf-8&quot;?&gt;&lt;MultipleChoiceQuestion xmlns:xsd=&quot;http://www.w3.org/2001/XMLSchema&quot; xmlns:xsi=&quot;http://www.w3.org/2001/XMLSchema-instance&quot;&gt;&lt;GUID&gt;562ac27a-6f2d-48f0-bc96-500114a2d43d&lt;/GUID&gt;&lt;Name /&gt;&lt;ReactorQuestionId&gt;1976003&lt;/ReactorQuestionId&gt;&lt;Text&gt;Of the following categories, which type of non-opioid analgesic would you start first for this patient?&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6bb2dc8e-c856-43ed-8da7-4a2230ddac5c&lt;/GUID&gt;&lt;Name /&gt;&lt;IsSelected&gt;true&lt;/IsSelected&gt;&lt;Description&gt;Topical&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5287ab45-60fa-4cc8-9735-f3c4f11b655c&lt;/GUID&gt;&lt;Name /&gt;&lt;IsSelected&gt;true&lt;/IsSelected&gt;&lt;Description&gt;Anti-Depressant&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a5b1f6bf-194e-4e09-9e64-d334d7631abc&lt;/GUID&gt;&lt;Name /&gt;&lt;IsSelected&gt;true&lt;/IsSelected&gt;&lt;Description&gt;Anti-Epileptic&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f14c2bbf-8690-4222-854f-f0b716600d33&lt;/GUID&gt;&lt;Name /&gt;&lt;IsSelected&gt;true&lt;/IsSelected&gt;&lt;Description&gt;Muscle Relaxant&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921209df-7365-484a-bdf7-aadfa5ff943f&lt;/GUID&gt;&lt;Name /&gt;&lt;IsSelected&gt;true&lt;/IsSelected&gt;&lt;Description&gt;IV Therapy&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7238&lt;/TimeOpenMS&gt;&lt;IsQuestionWeighted&gt;false&lt;/IsQuestionWeighted&gt;&lt;CorrectAnswerVotesNumber&gt;0&lt;/CorrectAnswerVotesNumber&gt;&lt;CorrectAnswerVotesPercent&gt;0&lt;/CorrectAnswerVotesPercent&gt;&lt;ReactorPollDetails&gt;&lt;MeetingId&gt;303261&lt;/MeetingId&gt;&lt;SessionId&gt;307203&lt;/SessionId&gt;&lt;TenancyId&gt;115336&lt;/TenancyId&gt;&lt;LatestPollId&gt;5&lt;/LatestPollId&gt;&lt;/ReactorPollDetails&gt;&lt;Ranking&gt;false&lt;/Ranking&gt;&lt;MaxNumResponses&gt;1&lt;/MaxNumResponses&gt;&lt;MultipleChoiceSubTypeValue&gt;AnyOrder&lt;/MultipleChoiceSubTypeValue&gt;&lt;/MultipleChoiceQuestion&gt;"/>
  <p:tag name="LASTMODE" val="&lt;?xml version=&quot;1.0&quot; encoding=&quot;utf-8&quot;?&gt;&lt;int&gt;2&lt;/int&gt;"/>
  <p:tag name="SEQUENCECOUNT" val="&lt;?xml version=&quot;1.0&quot; encoding=&quot;utf-8&quot;?&gt;&lt;int&gt;602&lt;/int&gt;"/>
  <p:tag name="MEETOO" val="1e1cbafe-1453-43cf-a6a7-8572d1898a63"/>
</p:tagLst>
</file>

<file path=ppt/tags/tag30.xml><?xml version="1.0" encoding="utf-8"?>
<p:tagLst xmlns:a="http://schemas.openxmlformats.org/drawingml/2006/main" xmlns:r="http://schemas.openxmlformats.org/officeDocument/2006/relationships" xmlns:p="http://schemas.openxmlformats.org/presentationml/2006/main">
  <p:tag name="QUESTIONGUID" val="14eae055-4309-42de-9350-efddb78f5484"/>
  <p:tag name="DESELECT" val="&lt;?xml version=&quot;1.0&quot; encoding=&quot;utf-8&quot;?&gt;&lt;ShapeEvent xmlns:xsd=&quot;http://www.w3.org/2001/XMLSchema&quot; xmlns:xsi=&quot;http://www.w3.org/2001/XMLSchema-instance&quot;&gt;&lt;Event&gt;SizePlaceholder&lt;/Event&gt;&lt;Arguments /&gt;&lt;/ShapeEvent&gt;"/>
  <p:tag name="SHAPEDETAILS" val="&lt;?xml version=&quot;1.0&quot; encoding=&quot;utf-8&quot;?&gt;&lt;ShapeDetails xmlns:xsd=&quot;http://www.w3.org/2001/XMLSchema&quot; xmlns:xsi=&quot;http://www.w3.org/2001/XMLSchema-instance&quot;&gt;&lt;GUID&gt;5ca1a117-ef7d-4c4b-bed1-394dcea0ea39&lt;/GUID&gt;&lt;Name /&gt;&lt;ScreenPosition&gt;BottomRight&lt;/ScreenPosition&gt;&lt;BorderThickness&gt;10&lt;/BorderThickness&gt;&lt;Top&gt;143.75&lt;/Top&gt;&lt;Left&gt;177.120071&lt;/Left&gt;&lt;Height&gt;339.260864&lt;/Height&gt;&lt;Width&gt;716.89&lt;/Width&gt;&lt;/ShapeDetails&gt;"/>
</p:tagLst>
</file>

<file path=ppt/tags/tag31.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32.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33.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34.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009cb100-a6da-4c87-8cc9-0852598d8699&lt;/GUID&gt;&lt;Name /&gt;&lt;ScreenPosition&gt;BottomRight&lt;/ScreenPosition&gt;&lt;BorderThickness&gt;10&lt;/BorderThickness&gt;&lt;Top&gt;183.45433&lt;/Top&gt;&lt;Left&gt;110.303543&lt;/Left&gt;&lt;Height&gt;27.3478737&lt;/Height&gt;&lt;Width&gt;620.836&lt;/Width&gt;&lt;/ShapeDetails&gt;"/>
</p:tagLst>
</file>

<file path=ppt/tags/tag35.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36.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37.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38.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b1e0b984-1dee-4317-a18b-82fc3caa9b62&lt;/GUID&gt;&lt;Name /&gt;&lt;ScreenPosition&gt;BottomRight&lt;/ScreenPosition&gt;&lt;BorderThickness&gt;10&lt;/BorderThickness&gt;&lt;Top&gt;251.506531&lt;/Top&gt;&lt;Left&gt;110.303543&lt;/Left&gt;&lt;Height&gt;27.3478737&lt;/Height&gt;&lt;Width&gt;620.836&lt;/Width&gt;&lt;/ShapeDetails&gt;"/>
</p:tagLst>
</file>

<file path=ppt/tags/tag39.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4.xml><?xml version="1.0" encoding="utf-8"?>
<p:tagLst xmlns:a="http://schemas.openxmlformats.org/drawingml/2006/main" xmlns:r="http://schemas.openxmlformats.org/officeDocument/2006/relationships" xmlns:p="http://schemas.openxmlformats.org/presentationml/2006/main">
  <p:tag name="MEETINGNUMBER" val="XXX-XXX-XXX"/>
</p:tagLst>
</file>

<file path=ppt/tags/tag40.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41.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42.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3d326ca3-67a7-4b34-b99c-ea2c117e5d75&lt;/GUID&gt;&lt;Name /&gt;&lt;ScreenPosition&gt;BottomRight&lt;/ScreenPosition&gt;&lt;BorderThickness&gt;10&lt;/BorderThickness&gt;&lt;Top&gt;319.558655&lt;/Top&gt;&lt;Left&gt;110.303543&lt;/Left&gt;&lt;Height&gt;27.3478737&lt;/Height&gt;&lt;Width&gt;620.836&lt;/Width&gt;&lt;/ShapeDetails&gt;"/>
</p:tagLst>
</file>

<file path=ppt/tags/tag43.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44.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45.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46.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8292872b-1397-4f0f-b64f-baa73ce2852b&lt;/GUID&gt;&lt;Name /&gt;&lt;ScreenPosition&gt;BottomRight&lt;/ScreenPosition&gt;&lt;BorderThickness&gt;10&lt;/BorderThickness&gt;&lt;Top&gt;387.61087&lt;/Top&gt;&lt;Left&gt;110.303543&lt;/Left&gt;&lt;Height&gt;27.3478737&lt;/Height&gt;&lt;Width&gt;620.836&lt;/Width&gt;&lt;/ShapeDetails&gt;"/>
</p:tagLst>
</file>

<file path=ppt/tags/tag47.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48.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49.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5.xml><?xml version="1.0" encoding="utf-8"?>
<p:tagLst xmlns:a="http://schemas.openxmlformats.org/drawingml/2006/main" xmlns:r="http://schemas.openxmlformats.org/officeDocument/2006/relationships" xmlns:p="http://schemas.openxmlformats.org/presentationml/2006/main">
  <p:tag name="STARTANIMATION" val="OpenQuestion"/>
  <p:tag name="QUESTIONGUID" val="562ac27a-6f2d-48f0-bc96-500114a2d43d"/>
</p:tagLst>
</file>

<file path=ppt/tags/tag50.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31861074-4d7d-44ae-b9ad-cd99f7716763&lt;/GUID&gt;&lt;Name /&gt;&lt;ScreenPosition&gt;BottomRight&lt;/ScreenPosition&gt;&lt;BorderThickness&gt;10&lt;/BorderThickness&gt;&lt;Top&gt;455.663&lt;/Top&gt;&lt;Left&gt;110.303543&lt;/Left&gt;&lt;Height&gt;27.3478737&lt;/Height&gt;&lt;Width&gt;620.836&lt;/Width&gt;&lt;/ShapeDetails&gt;"/>
</p:tagLst>
</file>

<file path=ppt/tags/tag51.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172e7d1c-f645-4607-8f26-8e7207c8d7fd&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d=&quot;http://www.w3.org/2001/XMLSchema&quot; xmlns:xsi=&quot;http://www.w3.org/2001/XMLSchema-instance&quot;&gt;&lt;GUID&gt;2cc5ed65-b740-43b1-abf6-5851b2bfd38e&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d8debe2a-5446-49c2-9de2-0f60d5e3e6b8&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JOININSTRUCTIONS" val="&lt;?xml version=&quot;1.0&quot; encoding=&quot;utf-8&quot;?&gt;&lt;JoinInstructions xmlns:xsd=&quot;http://www.w3.org/2001/XMLSchema&quot; xmlns:xsi=&quot;http://www.w3.org/2001/XMLSchema-instance&quot;&gt;&lt;GUID&gt;90173b50-be78-4f6f-9d55-19803c564882&lt;/GUID&gt;&lt;Name /&gt;&lt;Position&gt;&lt;GUID&gt;174e0013-46ed-4e88-a407-5c8a0017d4f7&lt;/GUID&gt;&lt;Name /&gt;&lt;ScreenPosition&gt;BottomRight&lt;/ScreenPosition&gt;&lt;BorderThickness&gt;10&lt;/BorderThickness&gt;&lt;Top&gt;10&lt;/Top&gt;&lt;Left&gt;591&lt;/Left&gt;&lt;Height&gt;29.08126&lt;/Height&gt;&lt;Width&gt;259.378571&lt;/Width&gt;&lt;/Position&gt;&lt;/JoinInstructions&gt;"/>
  <p:tag name="SCORINGOPTIONS" val="&lt;?xml version=&quot;1.0&quot; encoding=&quot;utf-8&quot;?&gt;&lt;ScoringOptions xmlns:xsd=&quot;http://www.w3.org/2001/XMLSchema&quot; xmlns:xsi=&quot;http://www.w3.org/2001/XMLSchema-instance&quot;&gt;&lt;GUID&gt;39dafa09-7b9d-40a2-a842-bdaa1eb48b9e&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COUNTDOWNOPTIONS" val="&lt;?xml version=&quot;1.0&quot; encoding=&quot;utf-8&quot;?&gt;&lt;CountdownOptions xmlns:xsd=&quot;http://www.w3.org/2001/XMLSchema&quot; xmlns:xsi=&quot;http://www.w3.org/2001/XMLSchema-instance&quot;&gt;&lt;GUID&gt;d0484648-bad0-48f1-aed9-064eb9473b01&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RAWRESULTS" val="&lt;?xml version=&quot;1.0&quot; encoding=&quot;utf-8&quot;?&gt;&lt;ArrayOfResponse xmlns:xsd=&quot;http://www.w3.org/2001/XMLSchema&quot; xmlns:xsi=&quot;http://www.w3.org/2001/XMLSchema-instance&quot;&gt;&lt;Response&gt;&lt;Index&gt;0&lt;/Index&gt;&lt;SmartcardUID&gt;0&lt;/SmartcardUID&gt;&lt;Valid&gt;false&lt;/Valid&gt;&lt;TimeStamp&gt;0001-01-01T00:00:00&lt;/TimeStamp&gt;&lt;Value&gt;12&lt;/Value&gt;&lt;ValueAsPercentage&gt;24.00&lt;/ValueAsPercentage&gt;&lt;ValueAsPercentageString&gt;24%&lt;/ValueAsPercentageString&gt;&lt;PersonId&gt;0&lt;/PersonId&gt;&lt;ResponseDelay&gt;0&lt;/ResponseDelay&gt;&lt;/Response&gt;&lt;Response&gt;&lt;Index&gt;0&lt;/Index&gt;&lt;SmartcardUID&gt;0&lt;/SmartcardUID&gt;&lt;Valid&gt;false&lt;/Valid&gt;&lt;TimeStamp&gt;0001-01-01T00:00:00&lt;/TimeStamp&gt;&lt;Value&gt;6&lt;/Value&gt;&lt;ValueAsPercentage&gt;12.00&lt;/ValueAsPercentage&gt;&lt;ValueAsPercentageString&gt;12%&lt;/ValueAsPercentageString&gt;&lt;PersonId&gt;0&lt;/PersonId&gt;&lt;ResponseDelay&gt;0&lt;/ResponseDelay&gt;&lt;/Response&gt;&lt;Response&gt;&lt;Index&gt;0&lt;/Index&gt;&lt;SmartcardUID&gt;0&lt;/SmartcardUID&gt;&lt;Valid&gt;false&lt;/Valid&gt;&lt;TimeStamp&gt;0001-01-01T00:00:00&lt;/TimeStamp&gt;&lt;Value&gt;13&lt;/Value&gt;&lt;ValueAsPercentage&gt;26.00&lt;/ValueAsPercentage&gt;&lt;ValueAsPercentageString&gt;26%&lt;/ValueAsPercentageString&gt;&lt;PersonId&gt;0&lt;/PersonId&gt;&lt;ResponseDelay&gt;0&lt;/ResponseDelay&gt;&lt;/Response&gt;&lt;Response&gt;&lt;Index&gt;0&lt;/Index&gt;&lt;SmartcardUID&gt;0&lt;/SmartcardUID&gt;&lt;Valid&gt;false&lt;/Valid&gt;&lt;TimeStamp&gt;0001-01-01T00:00:00&lt;/TimeStamp&gt;&lt;Value&gt;6&lt;/Value&gt;&lt;ValueAsPercentage&gt;12.00&lt;/ValueAsPercentage&gt;&lt;ValueAsPercentageString&gt;12%&lt;/ValueAsPercentageString&gt;&lt;PersonId&gt;0&lt;/PersonId&gt;&lt;ResponseDelay&gt;0&lt;/ResponseDelay&gt;&lt;/Response&gt;&lt;Response&gt;&lt;Index&gt;0&lt;/Index&gt;&lt;SmartcardUID&gt;0&lt;/SmartcardUID&gt;&lt;Valid&gt;false&lt;/Valid&gt;&lt;TimeStamp&gt;0001-01-01T00:00:00&lt;/TimeStamp&gt;&lt;Value&gt;13&lt;/Value&gt;&lt;ValueAsPercentage&gt;26.00&lt;/ValueAsPercentage&gt;&lt;ValueAsPercentageString&gt;26%&lt;/ValueAsPercentageString&gt;&lt;PersonId&gt;0&lt;/PersonId&gt;&lt;ResponseDelay&gt;0&lt;/ResponseDelay&gt;&lt;/Response&gt;&lt;/ArrayOfResponse&gt;"/>
  <p:tag name="QUESTIONDEFINITION" val="&lt;?xml version=&quot;1.0&quot; encoding=&quot;utf-8&quot;?&gt;&lt;MultipleChoiceQuestion xmlns:xsd=&quot;http://www.w3.org/2001/XMLSchema&quot; xmlns:xsi=&quot;http://www.w3.org/2001/XMLSchema-instance&quot;&gt;&lt;GUID&gt;562ac27a-6f2d-48f0-bc96-500114a2d43d&lt;/GUID&gt;&lt;Name /&gt;&lt;ReactorQuestionId&gt;1976003&lt;/ReactorQuestionId&gt;&lt;Text&gt;Of the following categories, which type of non-opioid analgesic would you start first for this patient?&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6bb2dc8e-c856-43ed-8da7-4a2230ddac5c&lt;/GUID&gt;&lt;Name /&gt;&lt;IsSelected&gt;true&lt;/IsSelected&gt;&lt;Description&gt;Topical&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5287ab45-60fa-4cc8-9735-f3c4f11b655c&lt;/GUID&gt;&lt;Name /&gt;&lt;IsSelected&gt;true&lt;/IsSelected&gt;&lt;Description&gt;Anti-Depressant&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a5b1f6bf-194e-4e09-9e64-d334d7631abc&lt;/GUID&gt;&lt;Name /&gt;&lt;IsSelected&gt;true&lt;/IsSelected&gt;&lt;Description&gt;Anti-Epileptic&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f14c2bbf-8690-4222-854f-f0b716600d33&lt;/GUID&gt;&lt;Name /&gt;&lt;IsSelected&gt;true&lt;/IsSelected&gt;&lt;Description&gt;Muscle Relaxant&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921209df-7365-484a-bdf7-aadfa5ff943f&lt;/GUID&gt;&lt;Name /&gt;&lt;IsSelected&gt;true&lt;/IsSelected&gt;&lt;Description&gt;IV Therapy&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105629&lt;/TimeOpenMS&gt;&lt;IsQuestionWeighted&gt;false&lt;/IsQuestionWeighted&gt;&lt;CorrectAnswerVotesNumber&gt;0&lt;/CorrectAnswerVotesNumber&gt;&lt;CorrectAnswerVotesPercent&gt;0&lt;/CorrectAnswerVotesPercent&gt;&lt;ReactorPollDetails&gt;&lt;MeetingId&gt;303261&lt;/MeetingId&gt;&lt;SessionId&gt;307203&lt;/SessionId&gt;&lt;TenancyId&gt;115336&lt;/TenancyId&gt;&lt;LatestPollId&gt;5&lt;/LatestPollId&gt;&lt;/ReactorPollDetails&gt;&lt;Ranking&gt;false&lt;/Ranking&gt;&lt;MaxNumResponses&gt;1&lt;/MaxNumResponses&gt;&lt;MultipleChoiceSubTypeValue&gt;AnyOrder&lt;/MultipleChoiceSubTypeValue&gt;&lt;/MultipleChoiceQuestion&gt;"/>
  <p:tag name="LASTMODE" val="&lt;?xml version=&quot;1.0&quot; encoding=&quot;utf-8&quot;?&gt;&lt;int&gt;2&lt;/int&gt;"/>
  <p:tag name="SEQUENCECOUNT" val="&lt;?xml version=&quot;1.0&quot; encoding=&quot;utf-8&quot;?&gt;&lt;int&gt;504&lt;/int&gt;"/>
  <p:tag name="MEETOO" val="1e1cbafe-1453-43cf-a6a7-8572d1898a63"/>
</p:tagLst>
</file>

<file path=ppt/tags/tag52.xml><?xml version="1.0" encoding="utf-8"?>
<p:tagLst xmlns:a="http://schemas.openxmlformats.org/drawingml/2006/main" xmlns:r="http://schemas.openxmlformats.org/officeDocument/2006/relationships" xmlns:p="http://schemas.openxmlformats.org/presentationml/2006/main">
  <p:tag name="MEETINGNUMBER" val="XXX-XXX-XXX"/>
</p:tagLst>
</file>

<file path=ppt/tags/tag53.xml><?xml version="1.0" encoding="utf-8"?>
<p:tagLst xmlns:a="http://schemas.openxmlformats.org/drawingml/2006/main" xmlns:r="http://schemas.openxmlformats.org/officeDocument/2006/relationships" xmlns:p="http://schemas.openxmlformats.org/presentationml/2006/main">
  <p:tag name="STARTANIMATION" val="OpenQuestion"/>
  <p:tag name="QUESTIONGUID" val="562ac27a-6f2d-48f0-bc96-500114a2d43d"/>
</p:tagLst>
</file>

<file path=ppt/tags/tag54.xml><?xml version="1.0" encoding="utf-8"?>
<p:tagLst xmlns:a="http://schemas.openxmlformats.org/drawingml/2006/main" xmlns:r="http://schemas.openxmlformats.org/officeDocument/2006/relationships" xmlns:p="http://schemas.openxmlformats.org/presentationml/2006/main">
  <p:tag name="QUESTIONGUID" val="562ac27a-6f2d-48f0-bc96-500114a2d43d"/>
  <p:tag name="DESELECT" val="&lt;?xml version=&quot;1.0&quot; encoding=&quot;utf-8&quot;?&gt;&lt;ShapeEvent xmlns:xsd=&quot;http://www.w3.org/2001/XMLSchema&quot; xmlns:xsi=&quot;http://www.w3.org/2001/XMLSchema-instance&quot;&gt;&lt;Event&gt;SizePlaceholder&lt;/Event&gt;&lt;Arguments /&gt;&lt;/ShapeEvent&gt;"/>
  <p:tag name="SHAPEDETAILS" val="&lt;?xml version=&quot;1.0&quot; encoding=&quot;utf-8&quot;?&gt;&lt;ShapeDetails xmlns:xsd=&quot;http://www.w3.org/2001/XMLSchema&quot; xmlns:xsi=&quot;http://www.w3.org/2001/XMLSchema-instance&quot;&gt;&lt;GUID&gt;d8b7b963-50d1-42ba-9081-8ac9178a8341&lt;/GUID&gt;&lt;Name /&gt;&lt;ScreenPosition&gt;BottomRight&lt;/ScreenPosition&gt;&lt;BorderThickness&gt;10&lt;/BorderThickness&gt;&lt;Top&gt;143.75&lt;/Top&gt;&lt;Left&gt;177.12&lt;/Left&gt;&lt;Height&gt;339.260864&lt;/Height&gt;&lt;Width&gt;716.88&lt;/Width&gt;&lt;/ShapeDetails&gt;"/>
</p:tagLst>
</file>

<file path=ppt/tags/tag55.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56.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57.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58.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d697973f-0c97-4955-9db3-b2ceab267691&lt;/GUID&gt;&lt;Name /&gt;&lt;ScreenPosition&gt;BottomRight&lt;/ScreenPosition&gt;&lt;BorderThickness&gt;10&lt;/BorderThickness&gt;&lt;Top&gt;183.45433&lt;/Top&gt;&lt;Left&gt;110.303543&lt;/Left&gt;&lt;Height&gt;27.3478737&lt;/Height&gt;&lt;Width&gt;738.761963&lt;/Width&gt;&lt;/ShapeDetails&gt;"/>
</p:tagLst>
</file>

<file path=ppt/tags/tag59.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6.xml><?xml version="1.0" encoding="utf-8"?>
<p:tagLst xmlns:a="http://schemas.openxmlformats.org/drawingml/2006/main" xmlns:r="http://schemas.openxmlformats.org/officeDocument/2006/relationships" xmlns:p="http://schemas.openxmlformats.org/presentationml/2006/main">
  <p:tag name="QUESTIONGUID" val="562ac27a-6f2d-48f0-bc96-500114a2d43d"/>
  <p:tag name="DESELECT" val="&lt;?xml version=&quot;1.0&quot; encoding=&quot;utf-8&quot;?&gt;&lt;ShapeEvent xmlns:xsd=&quot;http://www.w3.org/2001/XMLSchema&quot; xmlns:xsi=&quot;http://www.w3.org/2001/XMLSchema-instance&quot;&gt;&lt;Event&gt;SizePlaceholder&lt;/Event&gt;&lt;Arguments /&gt;&lt;/ShapeEvent&gt;"/>
  <p:tag name="SHAPEDETAILS" val="&lt;?xml version=&quot;1.0&quot; encoding=&quot;utf-8&quot;?&gt;&lt;ShapeDetails xmlns:xsd=&quot;http://www.w3.org/2001/XMLSchema&quot; xmlns:xsi=&quot;http://www.w3.org/2001/XMLSchema-instance&quot;&gt;&lt;GUID&gt;160615c1-aa82-4598-9b38-2f9aa4c708dc&lt;/GUID&gt;&lt;Name /&gt;&lt;ScreenPosition&gt;BottomRight&lt;/ScreenPosition&gt;&lt;BorderThickness&gt;10&lt;/BorderThickness&gt;&lt;Top&gt;143.75&lt;/Top&gt;&lt;Left&gt;177.120071&lt;/Left&gt;&lt;Height&gt;339.260864&lt;/Height&gt;&lt;Width&gt;681.822937&lt;/Width&gt;&lt;/ShapeDetails&gt;"/>
</p:tagLst>
</file>

<file path=ppt/tags/tag60.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61.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62.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7f55bcd8-716e-450f-8c40-3e426833f567&lt;/GUID&gt;&lt;Name /&gt;&lt;ScreenPosition&gt;BottomRight&lt;/ScreenPosition&gt;&lt;BorderThickness&gt;10&lt;/BorderThickness&gt;&lt;Top&gt;251.506531&lt;/Top&gt;&lt;Left&gt;110.303543&lt;/Left&gt;&lt;Height&gt;27.3478737&lt;/Height&gt;&lt;Width&gt;738.761963&lt;/Width&gt;&lt;/ShapeDetails&gt;"/>
</p:tagLst>
</file>

<file path=ppt/tags/tag63.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64.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65.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66.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c32e7a0e-6570-4c99-a470-f797efc6e287&lt;/GUID&gt;&lt;Name /&gt;&lt;ScreenPosition&gt;BottomRight&lt;/ScreenPosition&gt;&lt;BorderThickness&gt;10&lt;/BorderThickness&gt;&lt;Top&gt;319.558655&lt;/Top&gt;&lt;Left&gt;110.303543&lt;/Left&gt;&lt;Height&gt;27.3478737&lt;/Height&gt;&lt;Width&gt;738.761963&lt;/Width&gt;&lt;/ShapeDetails&gt;"/>
</p:tagLst>
</file>

<file path=ppt/tags/tag67.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68.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69.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7.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70.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1f7894ee-5580-4342-bfa9-0d7ec1199220&lt;/GUID&gt;&lt;Name /&gt;&lt;ScreenPosition&gt;BottomRight&lt;/ScreenPosition&gt;&lt;BorderThickness&gt;10&lt;/BorderThickness&gt;&lt;Top&gt;387.61087&lt;/Top&gt;&lt;Left&gt;110.303543&lt;/Left&gt;&lt;Height&gt;27.3478737&lt;/Height&gt;&lt;Width&gt;738.761963&lt;/Width&gt;&lt;/ShapeDetails&gt;"/>
</p:tagLst>
</file>

<file path=ppt/tags/tag71.xml><?xml version="1.0" encoding="utf-8"?>
<p:tagLst xmlns:a="http://schemas.openxmlformats.org/drawingml/2006/main" xmlns:r="http://schemas.openxmlformats.org/officeDocument/2006/relationships" xmlns:p="http://schemas.openxmlformats.org/presentationml/2006/main">
  <p:tag name="SHAPETYPE" val="VotingKey"/>
  <p:tag name="QUESTIONGUID" val="562ac27a-6f2d-48f0-bc96-500114a2d43d"/>
</p:tagLst>
</file>

<file path=ppt/tags/tag72.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73.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74.xml><?xml version="1.0" encoding="utf-8"?>
<p:tagLst xmlns:a="http://schemas.openxmlformats.org/drawingml/2006/main" xmlns:r="http://schemas.openxmlformats.org/officeDocument/2006/relationships" xmlns:p="http://schemas.openxmlformats.org/presentationml/2006/main">
  <p:tag name="SHAPETYPE" val="Bars"/>
  <p:tag name="QUESTIONGUID" val="562ac27a-6f2d-48f0-bc96-500114a2d43d"/>
  <p:tag name="SHAPEDETAILS" val="&lt;?xml version=&quot;1.0&quot; encoding=&quot;utf-8&quot;?&gt;&lt;ShapeDetails xmlns:xsd=&quot;http://www.w3.org/2001/XMLSchema&quot; xmlns:xsi=&quot;http://www.w3.org/2001/XMLSchema-instance&quot;&gt;&lt;GUID&gt;0ece236b-b6bd-49a4-b18b-9c17063d0d00&lt;/GUID&gt;&lt;Name /&gt;&lt;ScreenPosition&gt;BottomRight&lt;/ScreenPosition&gt;&lt;BorderThickness&gt;10&lt;/BorderThickness&gt;&lt;Top&gt;455.663&lt;/Top&gt;&lt;Left&gt;110.303543&lt;/Left&gt;&lt;Height&gt;27.3478737&lt;/Height&gt;&lt;Width&gt;738.761963&lt;/Width&gt;&lt;/ShapeDetails&gt;"/>
</p:tagLst>
</file>

<file path=ppt/tags/tag75.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d3cb7813-3e90-40c4-81f4-42ac552b328c&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d=&quot;http://www.w3.org/2001/XMLSchema&quot; xmlns:xsi=&quot;http://www.w3.org/2001/XMLSchema-instance&quot;&gt;&lt;GUID&gt;41aba645-bf34-4b18-af3f-a727a2149824&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d8debe2a-5446-49c2-9de2-0f60d5e3e6b8&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JOININSTRUCTIONS" val="&lt;?xml version=&quot;1.0&quot; encoding=&quot;utf-8&quot;?&gt;&lt;JoinInstructions xmlns:xsd=&quot;http://www.w3.org/2001/XMLSchema&quot; xmlns:xsi=&quot;http://www.w3.org/2001/XMLSchema-instance&quot;&gt;&lt;GUID&gt;d6ac6b1c-3e5b-4ee0-9ed8-f6a3ad8a5122&lt;/GUID&gt;&lt;Name /&gt;&lt;Position&gt;&lt;GUID&gt;f0c841d8-7223-4d6d-83c8-bf98d93fc2c5&lt;/GUID&gt;&lt;Name /&gt;&lt;ScreenPosition&gt;BottomRight&lt;/ScreenPosition&gt;&lt;BorderThickness&gt;10&lt;/BorderThickness&gt;&lt;Top&gt;10&lt;/Top&gt;&lt;Left&gt;598&lt;/Left&gt;&lt;Height&gt;29.08126&lt;/Height&gt;&lt;Width&gt;252.562683&lt;/Width&gt;&lt;/Position&gt;&lt;/JoinInstructions&gt;"/>
  <p:tag name="SCORINGOPTIONS" val="&lt;?xml version=&quot;1.0&quot; encoding=&quot;utf-8&quot;?&gt;&lt;ScoringOptions xmlns:xsd=&quot;http://www.w3.org/2001/XMLSchema&quot; xmlns:xsi=&quot;http://www.w3.org/2001/XMLSchema-instance&quot;&gt;&lt;GUID&gt;39dafa09-7b9d-40a2-a842-bdaa1eb48b9e&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COUNTDOWNOPTIONS" val="&lt;?xml version=&quot;1.0&quot; encoding=&quot;utf-8&quot;?&gt;&lt;CountdownOptions xmlns:xsd=&quot;http://www.w3.org/2001/XMLSchema&quot; xmlns:xsi=&quot;http://www.w3.org/2001/XMLSchema-instance&quot;&gt;&lt;GUID&gt;d0484648-bad0-48f1-aed9-064eb9473b01&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RAWRESULTS" val="&lt;?xml version=&quot;1.0&quot; encoding=&quot;utf-8&quot;?&gt;&lt;ArrayOfResponse xmlns:xsd=&quot;http://www.w3.org/2001/XMLSchema&quot; xmlns:xsi=&quot;http://www.w3.org/2001/XMLSchema-instance&quot;&gt;&lt;Response&gt;&lt;Index&gt;0&lt;/Index&gt;&lt;SmartcardUID&gt;0&lt;/SmartcardUID&gt;&lt;Valid&gt;false&lt;/Valid&gt;&lt;TimeStamp&gt;0001-01-01T00:00:00&lt;/TimeStamp&gt;&lt;Value&gt;5&lt;/Value&gt;&lt;ValueAsPercentage&gt;10.0&lt;/ValueAsPercentage&gt;&lt;ValueAsPercentageString&gt;10%&lt;/ValueAsPercentageString&gt;&lt;PersonId&gt;0&lt;/PersonId&gt;&lt;ResponseDelay&gt;0&lt;/ResponseDelay&gt;&lt;/Response&gt;&lt;Response&gt;&lt;Index&gt;0&lt;/Index&gt;&lt;SmartcardUID&gt;0&lt;/SmartcardUID&gt;&lt;Valid&gt;false&lt;/Valid&gt;&lt;TimeStamp&gt;0001-01-01T00:00:00&lt;/TimeStamp&gt;&lt;Value&gt;15&lt;/Value&gt;&lt;ValueAsPercentage&gt;30.0&lt;/ValueAsPercentage&gt;&lt;ValueAsPercentageString&gt;30%&lt;/ValueAsPercentageString&gt;&lt;PersonId&gt;0&lt;/PersonId&gt;&lt;ResponseDelay&gt;0&lt;/ResponseDelay&gt;&lt;/Response&gt;&lt;Response&gt;&lt;Index&gt;0&lt;/Index&gt;&lt;SmartcardUID&gt;0&lt;/SmartcardUID&gt;&lt;Valid&gt;false&lt;/Valid&gt;&lt;TimeStamp&gt;0001-01-01T00:00:00&lt;/TimeStamp&gt;&lt;Value&gt;9&lt;/Value&gt;&lt;ValueAsPercentage&gt;18.00&lt;/ValueAsPercentage&gt;&lt;ValueAsPercentageString&gt;18%&lt;/ValueAsPercentageString&gt;&lt;PersonId&gt;0&lt;/PersonId&gt;&lt;ResponseDelay&gt;0&lt;/ResponseDelay&gt;&lt;/Response&gt;&lt;Response&gt;&lt;Index&gt;0&lt;/Index&gt;&lt;SmartcardUID&gt;0&lt;/SmartcardUID&gt;&lt;Valid&gt;false&lt;/Valid&gt;&lt;TimeStamp&gt;0001-01-01T00:00:00&lt;/TimeStamp&gt;&lt;Value&gt;8&lt;/Value&gt;&lt;ValueAsPercentage&gt;16.00&lt;/ValueAsPercentage&gt;&lt;ValueAsPercentageString&gt;16%&lt;/ValueAsPercentageString&gt;&lt;PersonId&gt;0&lt;/PersonId&gt;&lt;ResponseDelay&gt;0&lt;/ResponseDelay&gt;&lt;/Response&gt;&lt;Response&gt;&lt;Index&gt;0&lt;/Index&gt;&lt;SmartcardUID&gt;0&lt;/SmartcardUID&gt;&lt;Valid&gt;false&lt;/Valid&gt;&lt;TimeStamp&gt;0001-01-01T00:00:00&lt;/TimeStamp&gt;&lt;Value&gt;13&lt;/Value&gt;&lt;ValueAsPercentage&gt;26.00&lt;/ValueAsPercentage&gt;&lt;ValueAsPercentageString&gt;26%&lt;/ValueAsPercentageString&gt;&lt;PersonId&gt;0&lt;/PersonId&gt;&lt;ResponseDelay&gt;0&lt;/ResponseDelay&gt;&lt;/Response&gt;&lt;/ArrayOfResponse&gt;"/>
  <p:tag name="QUESTIONDEFINITION" val="&lt;?xml version=&quot;1.0&quot; encoding=&quot;utf-8&quot;?&gt;&lt;MultipleChoiceQuestion xmlns:xsd=&quot;http://www.w3.org/2001/XMLSchema&quot; xmlns:xsi=&quot;http://www.w3.org/2001/XMLSchema-instance&quot;&gt;&lt;GUID&gt;14eae055-4309-42de-9350-efddb78f5484&lt;/GUID&gt;&lt;Name /&gt;&lt;ReactorQuestionId /&gt;&lt;Text&gt;If your first selection was ineffective, which type of non-opioid analgesic would you start next for this patient?&lt;/Text&gt;&lt;SubChoiceDefinitions&gt;&lt;SubChoiceDefinition&gt;&lt;Name&gt;_default&lt;/Name&gt;&lt;SubChoiceSourceReferences /&gt;&lt;/SubChoiceDefinition&gt;&lt;/SubChoiceDefinitions&gt;&lt;SubText /&gt;&lt;IndividualWeightingText /&gt;&lt;QuestionType&gt;MultipleChoice&lt;/QuestionType&gt;&lt;Source&gt;Simulated&lt;/Source&gt;&lt;Choices&gt;&lt;Choice xsi:type=&quot;DiscreteChoice&quot;&gt;&lt;GUID&gt;3ffd6db7-f0f3-4afb-a907-c450bc6d5bde&lt;/GUID&gt;&lt;Name /&gt;&lt;IsSelected&gt;true&lt;/IsSelected&gt;&lt;Description&gt;Topical&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e8f2c2a2-9f47-4e64-8eaf-8a13c0939256&lt;/GUID&gt;&lt;Name /&gt;&lt;IsSelected&gt;true&lt;/IsSelected&gt;&lt;Description&gt;Anti-Depressant&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072b00f0-e0e8-441e-896f-5ddc6a781ca1&lt;/GUID&gt;&lt;Name /&gt;&lt;IsSelected&gt;true&lt;/IsSelected&gt;&lt;Description&gt;Anti-Epileptic&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ef53254e-eb3c-4f9c-b246-16b2822461c9&lt;/GUID&gt;&lt;Name /&gt;&lt;IsSelected&gt;true&lt;/IsSelected&gt;&lt;Description&gt;Muscle Relaxant&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de66f065-b928-4c96-b237-21328171d399&lt;/GUID&gt;&lt;Name /&gt;&lt;IsSelected&gt;true&lt;/IsSelected&gt;&lt;Description&gt;IV Therapy&lt;/Description&gt;&lt;Key&gt;5&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12068&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2&lt;/int&gt;"/>
  <p:tag name="SEQUENCECOUNT" val="&lt;?xml version=&quot;1.0&quot; encoding=&quot;utf-8&quot;?&gt;&lt;int&gt;372&lt;/int&gt;"/>
  <p:tag name="MEETOO" val="1e1cbafe-1453-43cf-a6a7-8572d1898a63"/>
</p:tagLst>
</file>

<file path=ppt/tags/tag76.xml><?xml version="1.0" encoding="utf-8"?>
<p:tagLst xmlns:a="http://schemas.openxmlformats.org/drawingml/2006/main" xmlns:r="http://schemas.openxmlformats.org/officeDocument/2006/relationships" xmlns:p="http://schemas.openxmlformats.org/presentationml/2006/main">
  <p:tag name="MEETINGNUMBER" val="144-581-730"/>
</p:tagLst>
</file>

<file path=ppt/tags/tag77.xml><?xml version="1.0" encoding="utf-8"?>
<p:tagLst xmlns:a="http://schemas.openxmlformats.org/drawingml/2006/main" xmlns:r="http://schemas.openxmlformats.org/officeDocument/2006/relationships" xmlns:p="http://schemas.openxmlformats.org/presentationml/2006/main">
  <p:tag name="STARTANIMATION" val="OpenQuestion"/>
  <p:tag name="QUESTIONGUID" val="94783ddb-3567-4f08-9da7-3a1b0468f52f"/>
</p:tagLst>
</file>

<file path=ppt/tags/tag78.xml><?xml version="1.0" encoding="utf-8"?>
<p:tagLst xmlns:a="http://schemas.openxmlformats.org/drawingml/2006/main" xmlns:r="http://schemas.openxmlformats.org/officeDocument/2006/relationships" xmlns:p="http://schemas.openxmlformats.org/presentationml/2006/main">
  <p:tag name="QUESTIONGUID" val="14eae055-4309-42de-9350-efddb78f5484"/>
  <p:tag name="DESELECT" val="&lt;?xml version=&quot;1.0&quot; encoding=&quot;utf-8&quot;?&gt;&lt;ShapeEvent xmlns:xsd=&quot;http://www.w3.org/2001/XMLSchema&quot; xmlns:xsi=&quot;http://www.w3.org/2001/XMLSchema-instance&quot;&gt;&lt;Event&gt;SizePlaceholder&lt;/Event&gt;&lt;Arguments /&gt;&lt;/ShapeEvent&gt;"/>
  <p:tag name="SHAPEDETAILS" val="&lt;?xml version=&quot;1.0&quot; encoding=&quot;utf-8&quot;?&gt;&lt;ShapeDetails xmlns:xsd=&quot;http://www.w3.org/2001/XMLSchema&quot; xmlns:xsi=&quot;http://www.w3.org/2001/XMLSchema-instance&quot;&gt;&lt;GUID&gt;e8c3e78b-1db5-4e02-abdc-ce1dfbf69495&lt;/GUID&gt;&lt;Name /&gt;&lt;ScreenPosition&gt;BottomRight&lt;/ScreenPosition&gt;&lt;BorderThickness&gt;10&lt;/BorderThickness&gt;&lt;Top&gt;143.75&lt;/Top&gt;&lt;Left&gt;177.120071&lt;/Left&gt;&lt;Height&gt;339.260864&lt;/Height&gt;&lt;Width&gt;716.89&lt;/Width&gt;&lt;/ShapeDetails&gt;"/>
</p:tagLst>
</file>

<file path=ppt/tags/tag79.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8.xml><?xml version="1.0" encoding="utf-8"?>
<p:tagLst xmlns:a="http://schemas.openxmlformats.org/drawingml/2006/main" xmlns:r="http://schemas.openxmlformats.org/officeDocument/2006/relationships" xmlns:p="http://schemas.openxmlformats.org/presentationml/2006/main">
  <p:tag name="SHAPETYPE" val="ChoiceText"/>
  <p:tag name="QUESTIONGUID" val="562ac27a-6f2d-48f0-bc96-500114a2d43d"/>
</p:tagLst>
</file>

<file path=ppt/tags/tag80.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81.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82.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009cb100-a6da-4c87-8cc9-0852598d8699&lt;/GUID&gt;&lt;Name /&gt;&lt;ScreenPosition&gt;BottomRight&lt;/ScreenPosition&gt;&lt;BorderThickness&gt;10&lt;/BorderThickness&gt;&lt;Top&gt;183.45433&lt;/Top&gt;&lt;Left&gt;110.303543&lt;/Left&gt;&lt;Height&gt;27.3478737&lt;/Height&gt;&lt;Width&gt;620.836&lt;/Width&gt;&lt;/ShapeDetails&gt;"/>
</p:tagLst>
</file>

<file path=ppt/tags/tag83.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84.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85.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86.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b1e0b984-1dee-4317-a18b-82fc3caa9b62&lt;/GUID&gt;&lt;Name /&gt;&lt;ScreenPosition&gt;BottomRight&lt;/ScreenPosition&gt;&lt;BorderThickness&gt;10&lt;/BorderThickness&gt;&lt;Top&gt;251.506531&lt;/Top&gt;&lt;Left&gt;110.303543&lt;/Left&gt;&lt;Height&gt;27.3478737&lt;/Height&gt;&lt;Width&gt;620.836&lt;/Width&gt;&lt;/ShapeDetails&gt;"/>
</p:tagLst>
</file>

<file path=ppt/tags/tag87.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88.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89.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9.xml><?xml version="1.0" encoding="utf-8"?>
<p:tagLst xmlns:a="http://schemas.openxmlformats.org/drawingml/2006/main" xmlns:r="http://schemas.openxmlformats.org/officeDocument/2006/relationships" xmlns:p="http://schemas.openxmlformats.org/presentationml/2006/main">
  <p:tag name="SHAPETYPE" val="DataLabel"/>
  <p:tag name="QUESTIONGUID" val="562ac27a-6f2d-48f0-bc96-500114a2d43d"/>
</p:tagLst>
</file>

<file path=ppt/tags/tag90.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3d326ca3-67a7-4b34-b99c-ea2c117e5d75&lt;/GUID&gt;&lt;Name /&gt;&lt;ScreenPosition&gt;BottomRight&lt;/ScreenPosition&gt;&lt;BorderThickness&gt;10&lt;/BorderThickness&gt;&lt;Top&gt;319.558655&lt;/Top&gt;&lt;Left&gt;110.303543&lt;/Left&gt;&lt;Height&gt;27.3478737&lt;/Height&gt;&lt;Width&gt;620.836&lt;/Width&gt;&lt;/ShapeDetails&gt;"/>
</p:tagLst>
</file>

<file path=ppt/tags/tag91.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92.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93.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94.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8292872b-1397-4f0f-b64f-baa73ce2852b&lt;/GUID&gt;&lt;Name /&gt;&lt;ScreenPosition&gt;BottomRight&lt;/ScreenPosition&gt;&lt;BorderThickness&gt;10&lt;/BorderThickness&gt;&lt;Top&gt;387.61087&lt;/Top&gt;&lt;Left&gt;110.303543&lt;/Left&gt;&lt;Height&gt;27.3478737&lt;/Height&gt;&lt;Width&gt;620.836&lt;/Width&gt;&lt;/ShapeDetails&gt;"/>
</p:tagLst>
</file>

<file path=ppt/tags/tag95.xml><?xml version="1.0" encoding="utf-8"?>
<p:tagLst xmlns:a="http://schemas.openxmlformats.org/drawingml/2006/main" xmlns:r="http://schemas.openxmlformats.org/officeDocument/2006/relationships" xmlns:p="http://schemas.openxmlformats.org/presentationml/2006/main">
  <p:tag name="SHAPETYPE" val="VotingKey"/>
  <p:tag name="QUESTIONGUID" val="94783ddb-3567-4f08-9da7-3a1b0468f52f"/>
</p:tagLst>
</file>

<file path=ppt/tags/tag96.xml><?xml version="1.0" encoding="utf-8"?>
<p:tagLst xmlns:a="http://schemas.openxmlformats.org/drawingml/2006/main" xmlns:r="http://schemas.openxmlformats.org/officeDocument/2006/relationships" xmlns:p="http://schemas.openxmlformats.org/presentationml/2006/main">
  <p:tag name="SHAPETYPE" val="ChoiceText"/>
  <p:tag name="QUESTIONGUID" val="94783ddb-3567-4f08-9da7-3a1b0468f52f"/>
</p:tagLst>
</file>

<file path=ppt/tags/tag97.xml><?xml version="1.0" encoding="utf-8"?>
<p:tagLst xmlns:a="http://schemas.openxmlformats.org/drawingml/2006/main" xmlns:r="http://schemas.openxmlformats.org/officeDocument/2006/relationships" xmlns:p="http://schemas.openxmlformats.org/presentationml/2006/main">
  <p:tag name="SHAPETYPE" val="DataLabel"/>
  <p:tag name="QUESTIONGUID" val="94783ddb-3567-4f08-9da7-3a1b0468f52f"/>
</p:tagLst>
</file>

<file path=ppt/tags/tag98.xml><?xml version="1.0" encoding="utf-8"?>
<p:tagLst xmlns:a="http://schemas.openxmlformats.org/drawingml/2006/main" xmlns:r="http://schemas.openxmlformats.org/officeDocument/2006/relationships" xmlns:p="http://schemas.openxmlformats.org/presentationml/2006/main">
  <p:tag name="SHAPETYPE" val="Bars"/>
  <p:tag name="QUESTIONGUID" val="94783ddb-3567-4f08-9da7-3a1b0468f52f"/>
  <p:tag name="SHAPEDETAILS" val="&lt;?xml version=&quot;1.0&quot; encoding=&quot;utf-8&quot;?&gt;&lt;ShapeDetails xmlns:xsd=&quot;http://www.w3.org/2001/XMLSchema&quot; xmlns:xsi=&quot;http://www.w3.org/2001/XMLSchema-instance&quot;&gt;&lt;GUID&gt;31861074-4d7d-44ae-b9ad-cd99f7716763&lt;/GUID&gt;&lt;Name /&gt;&lt;ScreenPosition&gt;BottomRight&lt;/ScreenPosition&gt;&lt;BorderThickness&gt;10&lt;/BorderThickness&gt;&lt;Top&gt;455.663&lt;/Top&gt;&lt;Left&gt;110.303543&lt;/Left&gt;&lt;Height&gt;27.3478737&lt;/Height&gt;&lt;Width&gt;620.836&lt;/Width&gt;&lt;/ShapeDetails&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5082</TotalTime>
  <Words>3065</Words>
  <Application>Microsoft Office PowerPoint</Application>
  <PresentationFormat>Widescreen</PresentationFormat>
  <Paragraphs>693</Paragraphs>
  <Slides>100</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100</vt:i4>
      </vt:variant>
    </vt:vector>
  </HeadingPairs>
  <TitlesOfParts>
    <vt:vector size="108" baseType="lpstr">
      <vt:lpstr>Arial</vt:lpstr>
      <vt:lpstr>BlinkMacSystemFont</vt:lpstr>
      <vt:lpstr>Calibri</vt:lpstr>
      <vt:lpstr>Calibri Light</vt:lpstr>
      <vt:lpstr>Ink Free</vt:lpstr>
      <vt:lpstr>Lato</vt:lpstr>
      <vt:lpstr>Roboto</vt:lpstr>
      <vt:lpstr>office theme</vt:lpstr>
      <vt:lpstr>Pain, Pain, Go Away</vt:lpstr>
      <vt:lpstr>Disclosures</vt:lpstr>
      <vt:lpstr>Objectives</vt:lpstr>
      <vt:lpstr>                  interactive</vt:lpstr>
      <vt:lpstr>In Defense of Polypharmacy</vt:lpstr>
      <vt:lpstr>PowerPoint Presentation</vt:lpstr>
      <vt:lpstr>PowerPoint Presentation</vt:lpstr>
      <vt:lpstr>Case #1</vt:lpstr>
      <vt:lpstr>Of the following categories, which type of non-opioid analgesic would you start first for this patient?</vt:lpstr>
      <vt:lpstr>If your first selection was ineffective, which type of non-opioid analgesic would you start next for this patient?</vt:lpstr>
      <vt:lpstr>Case #2</vt:lpstr>
      <vt:lpstr>Of the following categories, which type of non-opioid analgesic would you start first for this patient?</vt:lpstr>
      <vt:lpstr>If your first selection was ineffective, which type of non-opioid analgesic would you start next for this patient?</vt:lpstr>
      <vt:lpstr>Wrap-up</vt:lpstr>
      <vt:lpstr>Take Home Points</vt:lpstr>
      <vt:lpstr>References</vt:lpstr>
      <vt:lpstr>Topical Analgesics</vt:lpstr>
      <vt:lpstr>Indications</vt:lpstr>
      <vt:lpstr>Topical vs. Transdermal</vt:lpstr>
      <vt:lpstr>Topical Lidocaine</vt:lpstr>
      <vt:lpstr>PowerPoint Presentation</vt:lpstr>
      <vt:lpstr>PowerPoint Presentation</vt:lpstr>
      <vt:lpstr>Formulations and Uses</vt:lpstr>
      <vt:lpstr>Topical NSAIDs</vt:lpstr>
      <vt:lpstr>PowerPoint Presentation</vt:lpstr>
      <vt:lpstr>PowerPoint Presentation</vt:lpstr>
      <vt:lpstr>Formulations and Uses</vt:lpstr>
      <vt:lpstr>Topical Capsaicin</vt:lpstr>
      <vt:lpstr>PowerPoint Presentation</vt:lpstr>
      <vt:lpstr>PowerPoint Presentation</vt:lpstr>
      <vt:lpstr>Formulations and Uses</vt:lpstr>
      <vt:lpstr>When to Reach for a Topical Analgesic</vt:lpstr>
      <vt:lpstr>Anti-Depressants</vt:lpstr>
      <vt:lpstr>Indications</vt:lpstr>
      <vt:lpstr>TCAs</vt:lpstr>
      <vt:lpstr>PowerPoint Presentation</vt:lpstr>
      <vt:lpstr>PowerPoint Presentation</vt:lpstr>
      <vt:lpstr>PowerPoint Presentation</vt:lpstr>
      <vt:lpstr>PowerPoint Presentation</vt:lpstr>
      <vt:lpstr>PowerPoint Presentation</vt:lpstr>
      <vt:lpstr>PowerPoint Presentation</vt:lpstr>
      <vt:lpstr>Formulations and Uses</vt:lpstr>
      <vt:lpstr>SNRIs</vt:lpstr>
      <vt:lpstr>PowerPoint Presentation</vt:lpstr>
      <vt:lpstr>PowerPoint Presentation</vt:lpstr>
      <vt:lpstr>PowerPoint Presentation</vt:lpstr>
      <vt:lpstr>Formulations and Uses</vt:lpstr>
      <vt:lpstr>When to Reach for an Anti-Depressant</vt:lpstr>
      <vt:lpstr>Anti-Epileptics</vt:lpstr>
      <vt:lpstr>Indications</vt:lpstr>
      <vt:lpstr>Gabapentin</vt:lpstr>
      <vt:lpstr>PowerPoint Presentation</vt:lpstr>
      <vt:lpstr>PowerPoint Presentation</vt:lpstr>
      <vt:lpstr>Formulations and Uses</vt:lpstr>
      <vt:lpstr>Pregabalin</vt:lpstr>
      <vt:lpstr>PowerPoint Presentation</vt:lpstr>
      <vt:lpstr>Formulations and Uses</vt:lpstr>
      <vt:lpstr>Carbamazepine</vt:lpstr>
      <vt:lpstr>PowerPoint Presentation</vt:lpstr>
      <vt:lpstr>PowerPoint Presentation</vt:lpstr>
      <vt:lpstr>Formulations and Uses</vt:lpstr>
      <vt:lpstr>When to Reach for an Antiepileptic</vt:lpstr>
      <vt:lpstr>Muscle Relaxants</vt:lpstr>
      <vt:lpstr>Indications</vt:lpstr>
      <vt:lpstr>Cyclobenzaprine</vt:lpstr>
      <vt:lpstr>PowerPoint Presentation</vt:lpstr>
      <vt:lpstr>Formulations and Uses</vt:lpstr>
      <vt:lpstr>Baclofen</vt:lpstr>
      <vt:lpstr>PowerPoint Presentation</vt:lpstr>
      <vt:lpstr>PowerPoint Presentation</vt:lpstr>
      <vt:lpstr>Formulations and Uses</vt:lpstr>
      <vt:lpstr>Methocarbamol</vt:lpstr>
      <vt:lpstr>PowerPoint Presentation</vt:lpstr>
      <vt:lpstr>PowerPoint Presentation</vt:lpstr>
      <vt:lpstr>PowerPoint Presentation</vt:lpstr>
      <vt:lpstr>PowerPoint Presentation</vt:lpstr>
      <vt:lpstr>Formulations and Uses</vt:lpstr>
      <vt:lpstr>When to Reach for a Muscle Relaxant</vt:lpstr>
      <vt:lpstr>IV Therapies</vt:lpstr>
      <vt:lpstr>Indications</vt:lpstr>
      <vt:lpstr>Acetaminophen</vt:lpstr>
      <vt:lpstr>PowerPoint Presentation</vt:lpstr>
      <vt:lpstr>PowerPoint Presentation</vt:lpstr>
      <vt:lpstr>PowerPoint Presentation</vt:lpstr>
      <vt:lpstr>PowerPoint Presentation</vt:lpstr>
      <vt:lpstr>PowerPoint Presentation</vt:lpstr>
      <vt:lpstr>Formulations and Uses</vt:lpstr>
      <vt:lpstr>Ketamine</vt:lpstr>
      <vt:lpstr>PowerPoint Presentation</vt:lpstr>
      <vt:lpstr>PowerPoint Presentation</vt:lpstr>
      <vt:lpstr>Formulations and Uses</vt:lpstr>
      <vt:lpstr>When to Reach for IV Therapies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Szymkowski, Amanda</dc:creator>
  <cp:lastModifiedBy>Amanda Szymkowski</cp:lastModifiedBy>
  <cp:revision>9</cp:revision>
  <dcterms:created xsi:type="dcterms:W3CDTF">2022-04-07T19:33:31Z</dcterms:created>
  <dcterms:modified xsi:type="dcterms:W3CDTF">2022-05-05T15:36:38Z</dcterms:modified>
</cp:coreProperties>
</file>