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271" r:id="rId2"/>
    <p:sldId id="278" r:id="rId3"/>
    <p:sldId id="280" r:id="rId4"/>
    <p:sldId id="279" r:id="rId5"/>
    <p:sldId id="281" r:id="rId6"/>
    <p:sldId id="282" r:id="rId7"/>
    <p:sldId id="283" r:id="rId8"/>
    <p:sldId id="261" r:id="rId9"/>
    <p:sldId id="284" r:id="rId10"/>
    <p:sldId id="285" r:id="rId11"/>
    <p:sldId id="286" r:id="rId12"/>
    <p:sldId id="288" r:id="rId13"/>
    <p:sldId id="289" r:id="rId14"/>
    <p:sldId id="294" r:id="rId15"/>
    <p:sldId id="291" r:id="rId16"/>
    <p:sldId id="290" r:id="rId17"/>
    <p:sldId id="296" r:id="rId18"/>
    <p:sldId id="295" r:id="rId19"/>
    <p:sldId id="292" r:id="rId20"/>
    <p:sldId id="297" r:id="rId21"/>
    <p:sldId id="298" r:id="rId22"/>
    <p:sldId id="299" r:id="rId23"/>
    <p:sldId id="315" r:id="rId24"/>
    <p:sldId id="301" r:id="rId25"/>
    <p:sldId id="305" r:id="rId26"/>
    <p:sldId id="303" r:id="rId27"/>
    <p:sldId id="316" r:id="rId28"/>
    <p:sldId id="308" r:id="rId29"/>
    <p:sldId id="309" r:id="rId30"/>
    <p:sldId id="311" r:id="rId31"/>
    <p:sldId id="319" r:id="rId32"/>
    <p:sldId id="321" r:id="rId33"/>
    <p:sldId id="327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ranklin Gothic Book" panose="020B0503020102020204" pitchFamily="34" charset="0"/>
      <p:regular r:id="rId41"/>
      <p:italic r:id="rId42"/>
    </p:embeddedFont>
    <p:embeddedFont>
      <p:font typeface="Franklin Gothic Demi" panose="020B0703020102020204" pitchFamily="34" charset="0"/>
      <p:regular r:id="rId43"/>
      <p:italic r:id="rId44"/>
    </p:embeddedFont>
    <p:embeddedFont>
      <p:font typeface="Helvetica" panose="020B0604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6"/>
    <a:srgbClr val="ACD8D1"/>
    <a:srgbClr val="E9F3D0"/>
    <a:srgbClr val="787B7D"/>
    <a:srgbClr val="0E233C"/>
    <a:srgbClr val="7F7E7F"/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B4FF2-EA6D-421F-B9EA-B1AD512A061C}" v="1" dt="2023-06-21T03:02:21.242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42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ckard, Bradley" userId="9a637a01-e1da-473c-9da8-14cf33bb952d" providerId="ADAL" clId="{C08B4FF2-EA6D-421F-B9EA-B1AD512A061C}"/>
    <pc:docChg chg="undo custSel addSld delSld modSld sldOrd">
      <pc:chgData name="Stockard, Bradley" userId="9a637a01-e1da-473c-9da8-14cf33bb952d" providerId="ADAL" clId="{C08B4FF2-EA6D-421F-B9EA-B1AD512A061C}" dt="2023-06-21T19:46:03.844" v="388" actId="20577"/>
      <pc:docMkLst>
        <pc:docMk/>
      </pc:docMkLst>
      <pc:sldChg chg="delSp modSp mod">
        <pc:chgData name="Stockard, Bradley" userId="9a637a01-e1da-473c-9da8-14cf33bb952d" providerId="ADAL" clId="{C08B4FF2-EA6D-421F-B9EA-B1AD512A061C}" dt="2023-06-21T17:29:28.981" v="248" actId="20577"/>
        <pc:sldMkLst>
          <pc:docMk/>
          <pc:sldMk cId="1553170206" sldId="271"/>
        </pc:sldMkLst>
        <pc:spChg chg="mod">
          <ac:chgData name="Stockard, Bradley" userId="9a637a01-e1da-473c-9da8-14cf33bb952d" providerId="ADAL" clId="{C08B4FF2-EA6D-421F-B9EA-B1AD512A061C}" dt="2023-06-21T17:29:28.981" v="248" actId="20577"/>
          <ac:spMkLst>
            <pc:docMk/>
            <pc:sldMk cId="1553170206" sldId="271"/>
            <ac:spMk id="2" creationId="{571DD460-75E8-C04A-B728-15970BFBE66E}"/>
          </ac:spMkLst>
        </pc:spChg>
        <pc:spChg chg="del mod">
          <ac:chgData name="Stockard, Bradley" userId="9a637a01-e1da-473c-9da8-14cf33bb952d" providerId="ADAL" clId="{C08B4FF2-EA6D-421F-B9EA-B1AD512A061C}" dt="2023-06-21T15:56:10.165" v="36" actId="478"/>
          <ac:spMkLst>
            <pc:docMk/>
            <pc:sldMk cId="1553170206" sldId="271"/>
            <ac:spMk id="4" creationId="{4184176B-5EAE-5946-A153-C145E7A13D09}"/>
          </ac:spMkLst>
        </pc:spChg>
      </pc:sldChg>
      <pc:sldChg chg="modSp mod">
        <pc:chgData name="Stockard, Bradley" userId="9a637a01-e1da-473c-9da8-14cf33bb952d" providerId="ADAL" clId="{C08B4FF2-EA6D-421F-B9EA-B1AD512A061C}" dt="2023-06-21T17:28:21.374" v="234" actId="20577"/>
        <pc:sldMkLst>
          <pc:docMk/>
          <pc:sldMk cId="718768034" sldId="278"/>
        </pc:sldMkLst>
        <pc:spChg chg="mod">
          <ac:chgData name="Stockard, Bradley" userId="9a637a01-e1da-473c-9da8-14cf33bb952d" providerId="ADAL" clId="{C08B4FF2-EA6D-421F-B9EA-B1AD512A061C}" dt="2023-06-21T17:28:21.374" v="234" actId="20577"/>
          <ac:spMkLst>
            <pc:docMk/>
            <pc:sldMk cId="718768034" sldId="278"/>
            <ac:spMk id="4" creationId="{460B7E7C-B1B6-4947-ACCC-E690BF8BCC80}"/>
          </ac:spMkLst>
        </pc:spChg>
      </pc:sldChg>
      <pc:sldChg chg="modSp mod">
        <pc:chgData name="Stockard, Bradley" userId="9a637a01-e1da-473c-9da8-14cf33bb952d" providerId="ADAL" clId="{C08B4FF2-EA6D-421F-B9EA-B1AD512A061C}" dt="2023-06-21T19:46:03.844" v="388" actId="20577"/>
        <pc:sldMkLst>
          <pc:docMk/>
          <pc:sldMk cId="1006971924" sldId="291"/>
        </pc:sldMkLst>
        <pc:spChg chg="mod">
          <ac:chgData name="Stockard, Bradley" userId="9a637a01-e1da-473c-9da8-14cf33bb952d" providerId="ADAL" clId="{C08B4FF2-EA6D-421F-B9EA-B1AD512A061C}" dt="2023-06-21T19:46:03.844" v="388" actId="20577"/>
          <ac:spMkLst>
            <pc:docMk/>
            <pc:sldMk cId="1006971924" sldId="291"/>
            <ac:spMk id="4" creationId="{F5CC5551-33DE-441B-8D95-52E15924CFC2}"/>
          </ac:spMkLst>
        </pc:spChg>
      </pc:sldChg>
      <pc:sldChg chg="del">
        <pc:chgData name="Stockard, Bradley" userId="9a637a01-e1da-473c-9da8-14cf33bb952d" providerId="ADAL" clId="{C08B4FF2-EA6D-421F-B9EA-B1AD512A061C}" dt="2023-06-21T19:45:25.255" v="330" actId="47"/>
        <pc:sldMkLst>
          <pc:docMk/>
          <pc:sldMk cId="4184240835" sldId="293"/>
        </pc:sldMkLst>
      </pc:sldChg>
      <pc:sldChg chg="modSp mod">
        <pc:chgData name="Stockard, Bradley" userId="9a637a01-e1da-473c-9da8-14cf33bb952d" providerId="ADAL" clId="{C08B4FF2-EA6D-421F-B9EA-B1AD512A061C}" dt="2023-06-21T19:39:42.650" v="325" actId="20577"/>
        <pc:sldMkLst>
          <pc:docMk/>
          <pc:sldMk cId="542447525" sldId="299"/>
        </pc:sldMkLst>
        <pc:graphicFrameChg chg="modGraphic">
          <ac:chgData name="Stockard, Bradley" userId="9a637a01-e1da-473c-9da8-14cf33bb952d" providerId="ADAL" clId="{C08B4FF2-EA6D-421F-B9EA-B1AD512A061C}" dt="2023-06-21T19:39:42.650" v="325" actId="20577"/>
          <ac:graphicFrameMkLst>
            <pc:docMk/>
            <pc:sldMk cId="542447525" sldId="299"/>
            <ac:graphicFrameMk id="5" creationId="{EB1C95B1-BF44-42AE-B63D-EFDAE2E576E1}"/>
          </ac:graphicFrameMkLst>
        </pc:graphicFrameChg>
      </pc:sldChg>
      <pc:sldChg chg="ord">
        <pc:chgData name="Stockard, Bradley" userId="9a637a01-e1da-473c-9da8-14cf33bb952d" providerId="ADAL" clId="{C08B4FF2-EA6D-421F-B9EA-B1AD512A061C}" dt="2023-06-19T20:59:16.651" v="1"/>
        <pc:sldMkLst>
          <pc:docMk/>
          <pc:sldMk cId="664550400" sldId="301"/>
        </pc:sldMkLst>
      </pc:sldChg>
      <pc:sldChg chg="del">
        <pc:chgData name="Stockard, Bradley" userId="9a637a01-e1da-473c-9da8-14cf33bb952d" providerId="ADAL" clId="{C08B4FF2-EA6D-421F-B9EA-B1AD512A061C}" dt="2023-06-19T21:01:36.629" v="17" actId="47"/>
        <pc:sldMkLst>
          <pc:docMk/>
          <pc:sldMk cId="2461152169" sldId="302"/>
        </pc:sldMkLst>
      </pc:sldChg>
      <pc:sldChg chg="ord">
        <pc:chgData name="Stockard, Bradley" userId="9a637a01-e1da-473c-9da8-14cf33bb952d" providerId="ADAL" clId="{C08B4FF2-EA6D-421F-B9EA-B1AD512A061C}" dt="2023-06-19T20:59:48.428" v="3"/>
        <pc:sldMkLst>
          <pc:docMk/>
          <pc:sldMk cId="1612642297" sldId="303"/>
        </pc:sldMkLst>
      </pc:sldChg>
      <pc:sldChg chg="del">
        <pc:chgData name="Stockard, Bradley" userId="9a637a01-e1da-473c-9da8-14cf33bb952d" providerId="ADAL" clId="{C08B4FF2-EA6D-421F-B9EA-B1AD512A061C}" dt="2023-06-19T21:00:59.732" v="8" actId="47"/>
        <pc:sldMkLst>
          <pc:docMk/>
          <pc:sldMk cId="4191479823" sldId="304"/>
        </pc:sldMkLst>
      </pc:sldChg>
      <pc:sldChg chg="ord">
        <pc:chgData name="Stockard, Bradley" userId="9a637a01-e1da-473c-9da8-14cf33bb952d" providerId="ADAL" clId="{C08B4FF2-EA6D-421F-B9EA-B1AD512A061C}" dt="2023-06-19T21:00:01.806" v="7"/>
        <pc:sldMkLst>
          <pc:docMk/>
          <pc:sldMk cId="1117429116" sldId="305"/>
        </pc:sldMkLst>
      </pc:sldChg>
      <pc:sldChg chg="del">
        <pc:chgData name="Stockard, Bradley" userId="9a637a01-e1da-473c-9da8-14cf33bb952d" providerId="ADAL" clId="{C08B4FF2-EA6D-421F-B9EA-B1AD512A061C}" dt="2023-06-19T21:01:00.415" v="9" actId="47"/>
        <pc:sldMkLst>
          <pc:docMk/>
          <pc:sldMk cId="1564068631" sldId="306"/>
        </pc:sldMkLst>
      </pc:sldChg>
      <pc:sldChg chg="ord">
        <pc:chgData name="Stockard, Bradley" userId="9a637a01-e1da-473c-9da8-14cf33bb952d" providerId="ADAL" clId="{C08B4FF2-EA6D-421F-B9EA-B1AD512A061C}" dt="2023-06-19T21:01:07.183" v="11"/>
        <pc:sldMkLst>
          <pc:docMk/>
          <pc:sldMk cId="1373344803" sldId="308"/>
        </pc:sldMkLst>
      </pc:sldChg>
      <pc:sldChg chg="add del">
        <pc:chgData name="Stockard, Bradley" userId="9a637a01-e1da-473c-9da8-14cf33bb952d" providerId="ADAL" clId="{C08B4FF2-EA6D-421F-B9EA-B1AD512A061C}" dt="2023-06-21T03:02:21.239" v="20"/>
        <pc:sldMkLst>
          <pc:docMk/>
          <pc:sldMk cId="1876151512" sldId="309"/>
        </pc:sldMkLst>
      </pc:sldChg>
      <pc:sldChg chg="del">
        <pc:chgData name="Stockard, Bradley" userId="9a637a01-e1da-473c-9da8-14cf33bb952d" providerId="ADAL" clId="{C08B4FF2-EA6D-421F-B9EA-B1AD512A061C}" dt="2023-06-19T21:01:13.758" v="13" actId="47"/>
        <pc:sldMkLst>
          <pc:docMk/>
          <pc:sldMk cId="3417101746" sldId="310"/>
        </pc:sldMkLst>
      </pc:sldChg>
      <pc:sldChg chg="add del">
        <pc:chgData name="Stockard, Bradley" userId="9a637a01-e1da-473c-9da8-14cf33bb952d" providerId="ADAL" clId="{C08B4FF2-EA6D-421F-B9EA-B1AD512A061C}" dt="2023-06-21T03:02:21.239" v="20"/>
        <pc:sldMkLst>
          <pc:docMk/>
          <pc:sldMk cId="80682809" sldId="311"/>
        </pc:sldMkLst>
      </pc:sldChg>
      <pc:sldChg chg="del">
        <pc:chgData name="Stockard, Bradley" userId="9a637a01-e1da-473c-9da8-14cf33bb952d" providerId="ADAL" clId="{C08B4FF2-EA6D-421F-B9EA-B1AD512A061C}" dt="2023-06-19T21:01:26.741" v="15" actId="47"/>
        <pc:sldMkLst>
          <pc:docMk/>
          <pc:sldMk cId="3240971145" sldId="312"/>
        </pc:sldMkLst>
      </pc:sldChg>
      <pc:sldChg chg="del">
        <pc:chgData name="Stockard, Bradley" userId="9a637a01-e1da-473c-9da8-14cf33bb952d" providerId="ADAL" clId="{C08B4FF2-EA6D-421F-B9EA-B1AD512A061C}" dt="2023-06-19T21:01:31.940" v="16" actId="47"/>
        <pc:sldMkLst>
          <pc:docMk/>
          <pc:sldMk cId="2741482200" sldId="313"/>
        </pc:sldMkLst>
      </pc:sldChg>
      <pc:sldChg chg="del">
        <pc:chgData name="Stockard, Bradley" userId="9a637a01-e1da-473c-9da8-14cf33bb952d" providerId="ADAL" clId="{C08B4FF2-EA6D-421F-B9EA-B1AD512A061C}" dt="2023-06-19T21:01:41.089" v="18" actId="47"/>
        <pc:sldMkLst>
          <pc:docMk/>
          <pc:sldMk cId="1145861095" sldId="314"/>
        </pc:sldMkLst>
      </pc:sldChg>
      <pc:sldChg chg="del">
        <pc:chgData name="Stockard, Bradley" userId="9a637a01-e1da-473c-9da8-14cf33bb952d" providerId="ADAL" clId="{C08B4FF2-EA6D-421F-B9EA-B1AD512A061C}" dt="2023-06-21T03:05:26.653" v="21" actId="47"/>
        <pc:sldMkLst>
          <pc:docMk/>
          <pc:sldMk cId="3083010970" sldId="317"/>
        </pc:sldMkLst>
      </pc:sldChg>
      <pc:sldChg chg="del ord">
        <pc:chgData name="Stockard, Bradley" userId="9a637a01-e1da-473c-9da8-14cf33bb952d" providerId="ADAL" clId="{C08B4FF2-EA6D-421F-B9EA-B1AD512A061C}" dt="2023-06-21T19:01:33.174" v="249" actId="47"/>
        <pc:sldMkLst>
          <pc:docMk/>
          <pc:sldMk cId="2627451243" sldId="324"/>
        </pc:sldMkLst>
      </pc:sldChg>
      <pc:sldChg chg="del">
        <pc:chgData name="Stockard, Bradley" userId="9a637a01-e1da-473c-9da8-14cf33bb952d" providerId="ADAL" clId="{C08B4FF2-EA6D-421F-B9EA-B1AD512A061C}" dt="2023-06-21T03:01:52.331" v="19" actId="47"/>
        <pc:sldMkLst>
          <pc:docMk/>
          <pc:sldMk cId="963595400" sldId="325"/>
        </pc:sldMkLst>
      </pc:sldChg>
      <pc:sldChg chg="del">
        <pc:chgData name="Stockard, Bradley" userId="9a637a01-e1da-473c-9da8-14cf33bb952d" providerId="ADAL" clId="{C08B4FF2-EA6D-421F-B9EA-B1AD512A061C}" dt="2023-06-21T03:35:07.688" v="24" actId="47"/>
        <pc:sldMkLst>
          <pc:docMk/>
          <pc:sldMk cId="1669525835" sldId="326"/>
        </pc:sldMkLst>
      </pc:sldChg>
      <pc:sldChg chg="modSp mod">
        <pc:chgData name="Stockard, Bradley" userId="9a637a01-e1da-473c-9da8-14cf33bb952d" providerId="ADAL" clId="{C08B4FF2-EA6D-421F-B9EA-B1AD512A061C}" dt="2023-06-21T17:13:27.476" v="232" actId="20577"/>
        <pc:sldMkLst>
          <pc:docMk/>
          <pc:sldMk cId="1887406468" sldId="327"/>
        </pc:sldMkLst>
        <pc:spChg chg="mod">
          <ac:chgData name="Stockard, Bradley" userId="9a637a01-e1da-473c-9da8-14cf33bb952d" providerId="ADAL" clId="{C08B4FF2-EA6D-421F-B9EA-B1AD512A061C}" dt="2023-06-21T17:13:27.476" v="232" actId="20577"/>
          <ac:spMkLst>
            <pc:docMk/>
            <pc:sldMk cId="1887406468" sldId="327"/>
            <ac:spMk id="4" creationId="{FDE10797-5980-4102-B722-90E5DD176A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C471-149D-9646-9BFA-995120E44043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FE02C-9155-9A44-8D76-3799A564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52A9F-56CA-1149-BC8E-25C718DB4C14}" type="datetimeFigureOut"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0A52-A99B-D345-93D6-FC41575408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0A52-A99B-D345-93D6-FC41575408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1D21AE4-1B88-AC4A-9D7C-28C6F76E693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ACD8D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0E233C">
                  <a:alpha val="86000"/>
                </a:srgbClr>
              </a:gs>
              <a:gs pos="100000">
                <a:srgbClr val="0E233C">
                  <a:alpha val="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854081-5D23-AE4A-985C-9599D20A044C}"/>
              </a:ext>
            </a:extLst>
          </p:cNvPr>
          <p:cNvGrpSpPr/>
          <p:nvPr userDrawn="1"/>
        </p:nvGrpSpPr>
        <p:grpSpPr>
          <a:xfrm>
            <a:off x="6389352" y="3940397"/>
            <a:ext cx="2867350" cy="1231239"/>
            <a:chOff x="6389352" y="3940397"/>
            <a:chExt cx="2867350" cy="1231239"/>
          </a:xfrm>
        </p:grpSpPr>
        <p:pic>
          <p:nvPicPr>
            <p:cNvPr id="17" name="Picture 16" descr="MCW_Logo.ai">
              <a:extLst>
                <a:ext uri="{FF2B5EF4-FFF2-40B4-BE49-F238E27FC236}">
                  <a16:creationId xmlns:a16="http://schemas.microsoft.com/office/drawing/2014/main" id="{94627DBF-5F1B-0140-8053-C95BA9DFE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697"/>
            <a:stretch/>
          </p:blipFill>
          <p:spPr>
            <a:xfrm>
              <a:off x="6389352" y="4174691"/>
              <a:ext cx="1457650" cy="762650"/>
            </a:xfrm>
            <a:prstGeom prst="rect">
              <a:avLst/>
            </a:prstGeom>
          </p:spPr>
        </p:pic>
        <p:pic>
          <p:nvPicPr>
            <p:cNvPr id="18" name="Picture 17" descr="MCW_Logo_Green_Tag_box.ai">
              <a:extLst>
                <a:ext uri="{FF2B5EF4-FFF2-40B4-BE49-F238E27FC236}">
                  <a16:creationId xmlns:a16="http://schemas.microsoft.com/office/drawing/2014/main" id="{2D9838C6-48C4-0D40-9193-83E71641F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7840"/>
            <a:stretch/>
          </p:blipFill>
          <p:spPr>
            <a:xfrm>
              <a:off x="7847002" y="3940397"/>
              <a:ext cx="1409700" cy="1231239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8227FE0-F566-B44F-A979-4003A10E6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90" y="2430711"/>
            <a:ext cx="8229600" cy="4128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PRESENTATION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587D41-D2CC-0F45-AC3B-07D5FBF043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790" y="2918718"/>
            <a:ext cx="8229600" cy="1809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50000"/>
              </a:lnSpc>
              <a:buFontTx/>
              <a:buNone/>
              <a:defRPr sz="1500" b="0" i="1" baseline="0">
                <a:solidFill>
                  <a:schemeClr val="bg1"/>
                </a:solidFill>
                <a:latin typeface="Franklin Gothic Book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3pPr>
            <a:lvl4pPr marL="13716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4pPr>
            <a:lvl5pPr marL="18288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Event for Presentation, Name of Presenter</a:t>
            </a:r>
          </a:p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7EC5AB-DC60-3644-A948-0FB630BB200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311" y="3130528"/>
            <a:ext cx="8229600" cy="1809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50000"/>
              </a:lnSpc>
              <a:buFontTx/>
              <a:buNone/>
              <a:defRPr sz="1100" b="0" i="0" baseline="0">
                <a:solidFill>
                  <a:schemeClr val="bg1"/>
                </a:solidFill>
                <a:latin typeface="Franklin Gothic Book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3pPr>
            <a:lvl4pPr marL="13716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4pPr>
            <a:lvl5pPr marL="1828800" indent="0">
              <a:lnSpc>
                <a:spcPct val="100000"/>
              </a:lnSpc>
              <a:buFontTx/>
              <a:buNone/>
              <a:defRPr sz="1500" b="0" i="1">
                <a:solidFill>
                  <a:schemeClr val="bg1"/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January 1, 2017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5C598-CD71-6E4B-ABC5-66382A98CB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ACD8D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0FC72-E4D3-E34F-BC24-86CD5D95918A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0E233C">
                  <a:alpha val="86000"/>
                </a:srgbClr>
              </a:gs>
              <a:gs pos="100000">
                <a:srgbClr val="0E233C">
                  <a:alpha val="8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57305" y="1016000"/>
            <a:ext cx="0" cy="30861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27776" y="2195252"/>
            <a:ext cx="7716224" cy="75299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DIVIDER PAGE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1DBE088-712C-EF4A-9EE0-E04C99C62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0B529-F3E1-1646-9BE7-04D9219DF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055" y="160059"/>
            <a:ext cx="8341501" cy="600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HEADLINE COPY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50905BC-0437-7545-B07B-EB39B47E4E5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234" y="998538"/>
            <a:ext cx="8341282" cy="3252375"/>
          </a:xfrm>
          <a:prstGeom prst="rect">
            <a:avLst/>
          </a:prstGeom>
        </p:spPr>
        <p:txBody>
          <a:bodyPr/>
          <a:lstStyle>
            <a:lvl1pPr marL="173038" indent="-173038">
              <a:tabLst/>
              <a:defRPr sz="2000">
                <a:solidFill>
                  <a:schemeClr val="tx2"/>
                </a:solidFill>
              </a:defRPr>
            </a:lvl1pPr>
            <a:lvl2pPr marL="346075" indent="-173038">
              <a:buFont typeface="AppleSymbols" panose="02000000000000000000" pitchFamily="2" charset="-79"/>
              <a:buChar char="⎼"/>
              <a:tabLst/>
              <a:defRPr sz="1600">
                <a:solidFill>
                  <a:schemeClr val="tx2"/>
                </a:solidFill>
              </a:defRPr>
            </a:lvl2pPr>
            <a:lvl3pPr marL="685800" indent="-166688">
              <a:buFont typeface="Courier New" panose="02070309020205020404" pitchFamily="49" charset="0"/>
              <a:buChar char="o"/>
              <a:tabLst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Bullet copy here</a:t>
            </a:r>
          </a:p>
          <a:p>
            <a:pPr lvl="1"/>
            <a:r>
              <a:rPr lang="en-US"/>
              <a:t>Bullet level two</a:t>
            </a:r>
          </a:p>
          <a:p>
            <a:pPr lvl="2"/>
            <a:r>
              <a:rPr lang="en-US"/>
              <a:t>Bullet level three</a:t>
            </a:r>
          </a:p>
        </p:txBody>
      </p:sp>
    </p:spTree>
    <p:extLst>
      <p:ext uri="{BB962C8B-B14F-4D97-AF65-F5344CB8AC3E}">
        <p14:creationId xmlns:p14="http://schemas.microsoft.com/office/powerpoint/2010/main" val="2210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46130" y="1041530"/>
            <a:ext cx="4736158" cy="32524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B91C6DA8-6A6D-FF4C-A0E3-014C7190D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4BC5FC00-5E3E-274D-BA61-E77341B2A43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22820" y="998538"/>
            <a:ext cx="3111317" cy="3252375"/>
          </a:xfrm>
          <a:prstGeom prst="rect">
            <a:avLst/>
          </a:prstGeom>
        </p:spPr>
        <p:txBody>
          <a:bodyPr/>
          <a:lstStyle>
            <a:lvl1pPr marL="173038" indent="-173038">
              <a:tabLst/>
              <a:defRPr sz="2000">
                <a:solidFill>
                  <a:schemeClr val="tx2"/>
                </a:solidFill>
              </a:defRPr>
            </a:lvl1pPr>
            <a:lvl2pPr marL="346075" indent="-173038">
              <a:buFont typeface="AppleSymbols" panose="02000000000000000000" pitchFamily="2" charset="-79"/>
              <a:buChar char="⎼"/>
              <a:tabLst/>
              <a:defRPr sz="1600">
                <a:solidFill>
                  <a:schemeClr val="tx2"/>
                </a:solidFill>
              </a:defRPr>
            </a:lvl2pPr>
            <a:lvl3pPr marL="685800" indent="-166688">
              <a:buFont typeface="Courier New" panose="02070309020205020404" pitchFamily="49" charset="0"/>
              <a:buChar char="o"/>
              <a:tabLst/>
              <a:defRPr sz="12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Bullet copy here</a:t>
            </a:r>
          </a:p>
          <a:p>
            <a:pPr lvl="1"/>
            <a:r>
              <a:rPr lang="en-US"/>
              <a:t>Bullet level two</a:t>
            </a:r>
          </a:p>
          <a:p>
            <a:pPr lvl="2"/>
            <a:r>
              <a:rPr lang="en-US"/>
              <a:t>Bullet level three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3B1DF03-9C6D-DE4B-A42C-C4884DE7F1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056" y="160059"/>
            <a:ext cx="8334520" cy="600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HEADLINE COPY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44568"/>
            <a:ext cx="9144000" cy="612160"/>
          </a:xfrm>
          <a:prstGeom prst="rect">
            <a:avLst/>
          </a:prstGeom>
          <a:solidFill>
            <a:srgbClr val="006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11BA5-A9CE-E548-9297-2340C60993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" y="4660278"/>
            <a:ext cx="508606" cy="404612"/>
          </a:xfrm>
          <a:prstGeom prst="rect">
            <a:avLst/>
          </a:prstGeom>
        </p:spPr>
      </p:pic>
      <p:pic>
        <p:nvPicPr>
          <p:cNvPr id="11" name="Picture 10" descr="MCW_Logo.ai">
            <a:extLst>
              <a:ext uri="{FF2B5EF4-FFF2-40B4-BE49-F238E27FC236}">
                <a16:creationId xmlns:a16="http://schemas.microsoft.com/office/drawing/2014/main" id="{B850D109-E3D8-D649-A94B-AA89919A7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7"/>
          <a:stretch/>
        </p:blipFill>
        <p:spPr>
          <a:xfrm>
            <a:off x="853642" y="4290572"/>
            <a:ext cx="1789878" cy="936477"/>
          </a:xfrm>
          <a:prstGeom prst="rect">
            <a:avLst/>
          </a:prstGeom>
        </p:spPr>
      </p:pic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20C6F3B0-FBED-184A-B3F4-E690C1CA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39656" y="469916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2446-EE4E-A04C-B16A-5398FB2B4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3" r:id="rId3"/>
    <p:sldLayoutId id="2147483666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D460-75E8-C04A-B728-15970BFB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90" y="2343149"/>
            <a:ext cx="8229600" cy="500369"/>
          </a:xfrm>
        </p:spPr>
        <p:txBody>
          <a:bodyPr/>
          <a:lstStyle/>
          <a:p>
            <a:r>
              <a:rPr lang="en-US" dirty="0"/>
              <a:t>Pharmacogenomics of Personalized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C4EC-89A6-DA42-843F-6FEE04EB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90" y="2918718"/>
            <a:ext cx="8229600" cy="379959"/>
          </a:xfrm>
        </p:spPr>
        <p:txBody>
          <a:bodyPr/>
          <a:lstStyle/>
          <a:p>
            <a:r>
              <a:rPr lang="en-US" dirty="0"/>
              <a:t>Bradley Stockard, PharmD, PhD</a:t>
            </a:r>
          </a:p>
          <a:p>
            <a:r>
              <a:rPr lang="en-US" dirty="0"/>
              <a:t>Assistant Professor, MCW School of Pharmacy</a:t>
            </a:r>
          </a:p>
        </p:txBody>
      </p:sp>
    </p:spTree>
    <p:extLst>
      <p:ext uri="{BB962C8B-B14F-4D97-AF65-F5344CB8AC3E}">
        <p14:creationId xmlns:p14="http://schemas.microsoft.com/office/powerpoint/2010/main" val="155317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1D5EC-E1C6-4A08-8D14-EA617B2F9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7432D-64CF-416E-834A-CDE01078E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Genetic Terms and Nomenclature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08000-5F18-4498-81E3-27612925B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944295"/>
            <a:ext cx="8341282" cy="3557963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  <a:p>
            <a:pPr lvl="1"/>
            <a:r>
              <a:rPr lang="en-US" dirty="0"/>
              <a:t>Flow of genetic information within a system that results in observable traits</a:t>
            </a:r>
          </a:p>
          <a:p>
            <a:pPr lvl="1"/>
            <a:r>
              <a:rPr lang="en-US" dirty="0"/>
              <a:t>DNA to RNA to Protein</a:t>
            </a:r>
          </a:p>
          <a:p>
            <a:r>
              <a:rPr lang="en-US" dirty="0"/>
              <a:t>Gene</a:t>
            </a:r>
          </a:p>
          <a:p>
            <a:pPr lvl="1"/>
            <a:r>
              <a:rPr lang="en-US" dirty="0"/>
              <a:t>A section of DNA that ultimately encodes for a trait</a:t>
            </a:r>
          </a:p>
          <a:p>
            <a:r>
              <a:rPr lang="en-US" dirty="0"/>
              <a:t>Allele</a:t>
            </a:r>
          </a:p>
          <a:p>
            <a:pPr lvl="1"/>
            <a:r>
              <a:rPr lang="en-US" dirty="0"/>
              <a:t>Multiple definitions, can get confusing!</a:t>
            </a:r>
          </a:p>
          <a:p>
            <a:pPr lvl="2"/>
            <a:r>
              <a:rPr lang="en-US" sz="1400" dirty="0"/>
              <a:t>One of two or more forms of a nucleotide</a:t>
            </a:r>
          </a:p>
          <a:p>
            <a:pPr lvl="2"/>
            <a:r>
              <a:rPr lang="en-US" sz="1400" b="1" dirty="0"/>
              <a:t>Variant forms of a gene</a:t>
            </a:r>
          </a:p>
          <a:p>
            <a:pPr lvl="1"/>
            <a:r>
              <a:rPr lang="en-US" dirty="0"/>
              <a:t>Alleles represent variability at the genetic level that contribute to variability in observable traits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8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9048B-7718-4AF8-8BBC-87D078C0E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05CA0-8FC0-4B26-A964-C4195E05D0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Many Different “-types”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982EE-73FB-470E-AF22-4762D1A979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955972"/>
            <a:ext cx="8341282" cy="3525837"/>
          </a:xfrm>
        </p:spPr>
        <p:txBody>
          <a:bodyPr/>
          <a:lstStyle/>
          <a:p>
            <a:r>
              <a:rPr lang="en-US" dirty="0"/>
              <a:t>Haplotype</a:t>
            </a:r>
          </a:p>
          <a:p>
            <a:pPr lvl="1"/>
            <a:r>
              <a:rPr lang="en-US" dirty="0"/>
              <a:t>A group of alleles in an organism that are inherited together from a parent</a:t>
            </a:r>
          </a:p>
          <a:p>
            <a:pPr lvl="1"/>
            <a:r>
              <a:rPr lang="en-US" dirty="0"/>
              <a:t>May be one locus, several loci, or an entire chromosome</a:t>
            </a:r>
          </a:p>
          <a:p>
            <a:r>
              <a:rPr lang="en-US" dirty="0" err="1"/>
              <a:t>Diplotype</a:t>
            </a:r>
            <a:endParaRPr lang="en-US" dirty="0"/>
          </a:p>
          <a:p>
            <a:pPr lvl="1"/>
            <a:r>
              <a:rPr lang="en-US" dirty="0"/>
              <a:t>Set of two haplotypes found in an individual</a:t>
            </a:r>
          </a:p>
          <a:p>
            <a:r>
              <a:rPr lang="en-US" dirty="0"/>
              <a:t>Genotype</a:t>
            </a:r>
          </a:p>
          <a:p>
            <a:pPr lvl="1"/>
            <a:r>
              <a:rPr lang="en-US" dirty="0"/>
              <a:t>DNA sequence of an organism at a specific, defined location</a:t>
            </a:r>
          </a:p>
          <a:p>
            <a:r>
              <a:rPr lang="en-US" dirty="0"/>
              <a:t>Phenotype</a:t>
            </a:r>
          </a:p>
          <a:p>
            <a:pPr lvl="1"/>
            <a:r>
              <a:rPr lang="en-US" dirty="0"/>
              <a:t>Observable traits influenced by the genetic make-up of an individual</a:t>
            </a:r>
          </a:p>
          <a:p>
            <a:pPr lvl="1"/>
            <a:r>
              <a:rPr lang="en-US" dirty="0"/>
              <a:t>E.g. blue eyes, brown hair, O+ blood type</a:t>
            </a:r>
          </a:p>
        </p:txBody>
      </p:sp>
    </p:spTree>
    <p:extLst>
      <p:ext uri="{BB962C8B-B14F-4D97-AF65-F5344CB8AC3E}">
        <p14:creationId xmlns:p14="http://schemas.microsoft.com/office/powerpoint/2010/main" val="383492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A5AB8-5AF4-462A-AC4C-7AEDF6681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8FC3-352E-4F46-B278-0B6B77EE7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Single Nucleotide Polymorphisms (SNPs)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0064-C647-4776-BFA7-6E63C985D9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DNA is composed of a nucleotide sequence</a:t>
            </a:r>
          </a:p>
          <a:p>
            <a:r>
              <a:rPr lang="en-US" dirty="0"/>
              <a:t>A SNP is a change of a single base pair in the sequence</a:t>
            </a:r>
          </a:p>
          <a:p>
            <a:r>
              <a:rPr lang="en-US" dirty="0"/>
              <a:t>Change in nucleotide sequence can cause a variety of changes </a:t>
            </a:r>
          </a:p>
          <a:p>
            <a:pPr lvl="1"/>
            <a:r>
              <a:rPr lang="en-US" dirty="0"/>
              <a:t>Change in the amino acid sequence of proteins</a:t>
            </a:r>
          </a:p>
          <a:p>
            <a:pPr lvl="1"/>
            <a:r>
              <a:rPr lang="en-US" dirty="0"/>
              <a:t>Change in splice junctions</a:t>
            </a:r>
          </a:p>
          <a:p>
            <a:pPr lvl="1"/>
            <a:r>
              <a:rPr lang="en-US" dirty="0"/>
              <a:t>Change in promoter, enhancer activity</a:t>
            </a:r>
          </a:p>
          <a:p>
            <a:pPr lvl="1"/>
            <a:r>
              <a:rPr lang="en-US" dirty="0"/>
              <a:t>No change at all</a:t>
            </a:r>
          </a:p>
          <a:p>
            <a:r>
              <a:rPr lang="en-US" dirty="0"/>
              <a:t>SNPs make up ~90% of human genetic variation</a:t>
            </a:r>
          </a:p>
        </p:txBody>
      </p:sp>
    </p:spTree>
    <p:extLst>
      <p:ext uri="{BB962C8B-B14F-4D97-AF65-F5344CB8AC3E}">
        <p14:creationId xmlns:p14="http://schemas.microsoft.com/office/powerpoint/2010/main" val="293988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FC857-F7C8-42A6-9B18-5961CD17B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21B0F-6185-4922-94BB-107EB303F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PGx Nomenclature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07B72-CDE4-4431-91D1-BEAD369E0F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SNP Nomenclature</a:t>
            </a:r>
          </a:p>
          <a:p>
            <a:pPr lvl="1"/>
            <a:r>
              <a:rPr lang="en-US"/>
              <a:t>Basic: Gene, Position, WT Allele &gt; Variant Allele</a:t>
            </a:r>
          </a:p>
          <a:p>
            <a:pPr lvl="2"/>
            <a:r>
              <a:rPr lang="en-US"/>
              <a:t>Example: CYP2C19 681 G&gt;A</a:t>
            </a:r>
          </a:p>
          <a:p>
            <a:pPr lvl="1"/>
            <a:r>
              <a:rPr lang="en-US"/>
              <a:t>Reference SNP (</a:t>
            </a:r>
            <a:r>
              <a:rPr lang="en-US" err="1"/>
              <a:t>rs</a:t>
            </a:r>
            <a:r>
              <a:rPr lang="en-US"/>
              <a:t>) Number</a:t>
            </a:r>
          </a:p>
          <a:p>
            <a:pPr lvl="2"/>
            <a:r>
              <a:rPr lang="en-US"/>
              <a:t>The </a:t>
            </a:r>
            <a:r>
              <a:rPr lang="en-US" err="1"/>
              <a:t>rs</a:t>
            </a:r>
            <a:r>
              <a:rPr lang="en-US"/>
              <a:t> naming system is used by the NCBI for the SNP database (</a:t>
            </a:r>
            <a:r>
              <a:rPr lang="en-US" err="1"/>
              <a:t>dbSNP</a:t>
            </a:r>
            <a:r>
              <a:rPr lang="en-US"/>
              <a:t>)</a:t>
            </a:r>
          </a:p>
          <a:p>
            <a:pPr lvl="2"/>
            <a:r>
              <a:rPr lang="en-US"/>
              <a:t>Each SNP has an assigned </a:t>
            </a:r>
            <a:r>
              <a:rPr lang="en-US" err="1"/>
              <a:t>rs</a:t>
            </a:r>
            <a:r>
              <a:rPr lang="en-US"/>
              <a:t> number</a:t>
            </a:r>
          </a:p>
          <a:p>
            <a:pPr lvl="2"/>
            <a:r>
              <a:rPr lang="en-US"/>
              <a:t>Example: CYP2C19 681 G&gt;A = rs4244285</a:t>
            </a:r>
          </a:p>
          <a:p>
            <a:r>
              <a:rPr lang="en-US"/>
              <a:t>Allele Nomenclature</a:t>
            </a:r>
          </a:p>
          <a:p>
            <a:pPr lvl="1"/>
            <a:r>
              <a:rPr lang="en-US"/>
              <a:t>Basic: Gene, Position, Allele</a:t>
            </a:r>
          </a:p>
          <a:p>
            <a:pPr lvl="2"/>
            <a:r>
              <a:rPr lang="en-US"/>
              <a:t>Example: CYP2C19 681 G</a:t>
            </a:r>
          </a:p>
          <a:p>
            <a:pPr lvl="1"/>
            <a:r>
              <a:rPr lang="en-US"/>
              <a:t>“Star” Nomenclature: Gene * Allele Number</a:t>
            </a:r>
          </a:p>
          <a:p>
            <a:pPr lvl="2"/>
            <a:r>
              <a:rPr lang="en-US"/>
              <a:t>Allele number represents a haplotype, can be one or multiple SNPs</a:t>
            </a:r>
          </a:p>
          <a:p>
            <a:pPr lvl="2"/>
            <a:r>
              <a:rPr lang="en-US"/>
              <a:t>Example: CYP2C19*1, CYP2C19*17</a:t>
            </a:r>
          </a:p>
        </p:txBody>
      </p:sp>
    </p:spTree>
    <p:extLst>
      <p:ext uri="{BB962C8B-B14F-4D97-AF65-F5344CB8AC3E}">
        <p14:creationId xmlns:p14="http://schemas.microsoft.com/office/powerpoint/2010/main" val="15249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Pharmacogenomics as a Component of Clinical Pharmacology</a:t>
            </a:r>
          </a:p>
        </p:txBody>
      </p:sp>
    </p:spTree>
    <p:extLst>
      <p:ext uri="{BB962C8B-B14F-4D97-AF65-F5344CB8AC3E}">
        <p14:creationId xmlns:p14="http://schemas.microsoft.com/office/powerpoint/2010/main" val="143313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B1FC7-7455-4AB5-B3E6-D94A6F833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1FBA7-2382-4A12-B3E9-6E0E11CEF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How Does PGx Impact Pharmacology?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C5551-33DE-441B-8D95-52E15924CFC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  <a:p>
            <a:pPr lvl="1"/>
            <a:r>
              <a:rPr lang="en-US" dirty="0"/>
              <a:t>Absorption, Distribution, </a:t>
            </a:r>
            <a:r>
              <a:rPr lang="en-US" b="1" dirty="0"/>
              <a:t>Metabolism</a:t>
            </a:r>
            <a:r>
              <a:rPr lang="en-US" dirty="0"/>
              <a:t>, Excretion, Toxicity</a:t>
            </a:r>
          </a:p>
          <a:p>
            <a:r>
              <a:rPr lang="en-US" dirty="0"/>
              <a:t>Pharmacodynamics</a:t>
            </a:r>
          </a:p>
          <a:p>
            <a:pPr lvl="1"/>
            <a:r>
              <a:rPr lang="en-US" dirty="0"/>
              <a:t>Variability in receptor activity</a:t>
            </a:r>
          </a:p>
          <a:p>
            <a:pPr lvl="1"/>
            <a:r>
              <a:rPr lang="en-US" dirty="0"/>
              <a:t>Plays a large role in </a:t>
            </a:r>
            <a:r>
              <a:rPr lang="en-US"/>
              <a:t>drug development</a:t>
            </a:r>
            <a:endParaRPr lang="en-US" dirty="0"/>
          </a:p>
          <a:p>
            <a:pPr lvl="1"/>
            <a:r>
              <a:rPr lang="en-US" dirty="0"/>
              <a:t>Evidence for clinical use is limited, not currently included in guidelines</a:t>
            </a:r>
          </a:p>
          <a:p>
            <a:r>
              <a:rPr lang="en-US" dirty="0"/>
              <a:t>Immunology</a:t>
            </a:r>
          </a:p>
          <a:p>
            <a:pPr lvl="1"/>
            <a:r>
              <a:rPr lang="en-US" dirty="0"/>
              <a:t>Variability in immune response to medication</a:t>
            </a:r>
          </a:p>
          <a:p>
            <a:pPr lvl="1"/>
            <a:r>
              <a:rPr lang="en-US" dirty="0"/>
              <a:t>Allergic reactions, drug hypersensitivities</a:t>
            </a:r>
          </a:p>
        </p:txBody>
      </p:sp>
    </p:spTree>
    <p:extLst>
      <p:ext uri="{BB962C8B-B14F-4D97-AF65-F5344CB8AC3E}">
        <p14:creationId xmlns:p14="http://schemas.microsoft.com/office/powerpoint/2010/main" val="100697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32CF3-6E27-4701-A2A0-73911CCFC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5991C-F77D-48D7-A20D-B8C1C29AA9F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6130" y="1049588"/>
            <a:ext cx="8195446" cy="3487353"/>
          </a:xfrm>
        </p:spPr>
        <p:txBody>
          <a:bodyPr numCol="2"/>
          <a:lstStyle/>
          <a:p>
            <a:r>
              <a:rPr lang="en-US" dirty="0"/>
              <a:t>Superfamily of enzymes</a:t>
            </a:r>
          </a:p>
          <a:p>
            <a:pPr lvl="1"/>
            <a:r>
              <a:rPr lang="en-US" dirty="0"/>
              <a:t>Function as monooxygenases</a:t>
            </a:r>
          </a:p>
          <a:p>
            <a:pPr lvl="1"/>
            <a:r>
              <a:rPr lang="en-US" dirty="0"/>
              <a:t>Responsible for approximately 75% of total drug metabolism</a:t>
            </a:r>
          </a:p>
          <a:p>
            <a:r>
              <a:rPr lang="en-US" dirty="0"/>
              <a:t>Major players in PGx</a:t>
            </a:r>
          </a:p>
          <a:p>
            <a:pPr lvl="1"/>
            <a:r>
              <a:rPr lang="en-US" b="1" dirty="0"/>
              <a:t>CYP2D6: opioids, antidepressants, beta blockers</a:t>
            </a:r>
          </a:p>
          <a:p>
            <a:pPr lvl="1"/>
            <a:r>
              <a:rPr lang="en-US" b="1" dirty="0"/>
              <a:t>CYP2C9: warfarin</a:t>
            </a:r>
          </a:p>
          <a:p>
            <a:pPr lvl="1"/>
            <a:r>
              <a:rPr lang="en-US" b="1" dirty="0"/>
              <a:t>CYP2C19: clopidogrel</a:t>
            </a:r>
          </a:p>
          <a:p>
            <a:pPr lvl="1"/>
            <a:r>
              <a:rPr lang="en-US" dirty="0"/>
              <a:t>CYP3A5: tacrolimus</a:t>
            </a:r>
          </a:p>
          <a:p>
            <a:pPr lvl="1"/>
            <a:r>
              <a:rPr lang="en-US" dirty="0"/>
              <a:t>CYP2B6: efavirenz</a:t>
            </a:r>
          </a:p>
          <a:p>
            <a:r>
              <a:rPr lang="en-US" dirty="0"/>
              <a:t>Nomenclature: CYP2D6*4A</a:t>
            </a:r>
          </a:p>
          <a:p>
            <a:pPr lvl="1"/>
            <a:r>
              <a:rPr lang="en-US" dirty="0"/>
              <a:t>Superfamily: CYP</a:t>
            </a:r>
          </a:p>
          <a:p>
            <a:pPr lvl="1"/>
            <a:r>
              <a:rPr lang="en-US" dirty="0"/>
              <a:t>Family: 2</a:t>
            </a:r>
          </a:p>
          <a:p>
            <a:pPr lvl="1"/>
            <a:r>
              <a:rPr lang="en-US" dirty="0"/>
              <a:t>Subfamily: D</a:t>
            </a:r>
          </a:p>
          <a:p>
            <a:pPr lvl="1"/>
            <a:r>
              <a:rPr lang="en-US" dirty="0"/>
              <a:t>Individual member: 6</a:t>
            </a:r>
          </a:p>
          <a:p>
            <a:pPr lvl="1"/>
            <a:r>
              <a:rPr lang="en-US" dirty="0"/>
              <a:t>Allele: 4</a:t>
            </a:r>
          </a:p>
          <a:p>
            <a:pPr lvl="1"/>
            <a:r>
              <a:rPr lang="en-US" dirty="0" err="1"/>
              <a:t>Suballele</a:t>
            </a:r>
            <a:r>
              <a:rPr lang="en-US" dirty="0"/>
              <a:t>: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4698E-A817-4238-AB2E-E98D68983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Drug Metabolism: Cytochrome P450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36BE3-A51E-4F4C-A7A3-6CFDD8638519}"/>
              </a:ext>
            </a:extLst>
          </p:cNvPr>
          <p:cNvSpPr txBox="1"/>
          <p:nvPr/>
        </p:nvSpPr>
        <p:spPr>
          <a:xfrm>
            <a:off x="5169676" y="4582036"/>
            <a:ext cx="377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>
                <a:solidFill>
                  <a:schemeClr val="bg1"/>
                </a:solidFill>
                <a:effectLst/>
                <a:latin typeface="BlinkMacSystemFont"/>
              </a:rPr>
              <a:t>Wester, MR, et al. The structure of human cytochrome P450 2C9 complexed with flurbiprofen at 2.0-A resolution. J Biol Chem. 2004 Aug 20;279(34):35630-7.</a:t>
            </a:r>
            <a:endParaRPr lang="en-US" sz="1000">
              <a:solidFill>
                <a:schemeClr val="bg1"/>
              </a:solidFill>
              <a:latin typeface="Franklin Gothic Demi" charset="0"/>
              <a:ea typeface="Franklin Gothic Demi" charset="0"/>
              <a:cs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3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76636-3ECE-430D-8730-BC8F44BDF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EAB5-C429-4C40-B786-F98009F3B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/>
              <a:t>Functional Status: Alleles Using Activity Scores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B0227-C22E-4C6F-90F6-AEA7CA7FA5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Early Example of PGx Report: CYP2D6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A467B8-4C79-4620-A06D-2C9BA2A89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72058"/>
              </p:ext>
            </p:extLst>
          </p:nvPr>
        </p:nvGraphicFramePr>
        <p:xfrm>
          <a:off x="181484" y="1412931"/>
          <a:ext cx="8781032" cy="29792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2859">
                  <a:extLst>
                    <a:ext uri="{9D8B030D-6E8A-4147-A177-3AD203B41FA5}">
                      <a16:colId xmlns:a16="http://schemas.microsoft.com/office/drawing/2014/main" val="3838254623"/>
                    </a:ext>
                  </a:extLst>
                </a:gridCol>
                <a:gridCol w="844055">
                  <a:extLst>
                    <a:ext uri="{9D8B030D-6E8A-4147-A177-3AD203B41FA5}">
                      <a16:colId xmlns:a16="http://schemas.microsoft.com/office/drawing/2014/main" val="4027417375"/>
                    </a:ext>
                  </a:extLst>
                </a:gridCol>
                <a:gridCol w="5684118">
                  <a:extLst>
                    <a:ext uri="{9D8B030D-6E8A-4147-A177-3AD203B41FA5}">
                      <a16:colId xmlns:a16="http://schemas.microsoft.com/office/drawing/2014/main" val="2629668546"/>
                    </a:ext>
                  </a:extLst>
                </a:gridCol>
              </a:tblGrid>
              <a:tr h="363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Functional status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Activity value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Alleles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77653604"/>
                  </a:ext>
                </a:extLst>
              </a:tr>
              <a:tr h="28386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Increased function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&gt;1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0">
                          <a:effectLst/>
                        </a:rPr>
                        <a:t>*1 x N, *2 x N, *35 x N, *45 x 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027689435"/>
                  </a:ext>
                </a:extLst>
              </a:tr>
              <a:tr h="390320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Normal or increased function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1 or &gt;1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0">
                          <a:effectLst/>
                        </a:rPr>
                        <a:t>*9 x N, *10 x N, *17 x N, *29 x N, *41 x 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59237348"/>
                  </a:ext>
                </a:extLst>
              </a:tr>
              <a:tr h="28386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Normal function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*1, *2, *27, *33, *34, *35, *39, *45, *46, *48, *53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6553778"/>
                  </a:ext>
                </a:extLst>
              </a:tr>
              <a:tr h="283869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Decreased function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0.5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>
                          <a:effectLst/>
                        </a:rPr>
                        <a:t>*9, *10, *14B, *17, *29, *41, *49, *50, *54, *55, *59, *72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7080383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No function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0">
                          <a:effectLst/>
                        </a:rPr>
                        <a:t>*3, *3 x N, *4, *4 x N, *5, *6, *6 x N, *7, *8, *11, *12, *13, *14A, *15, *18, *19, *20, *21, *31, *36, *36 x N, *38, *40, *42, *44, *47, *51, *56, *57, *62, *68, *69, *92, *100, *101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63623928"/>
                  </a:ext>
                </a:extLst>
              </a:tr>
              <a:tr h="443546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Unknown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N/A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0">
                          <a:effectLst/>
                        </a:rPr>
                        <a:t>*22, *23, *24, *25, *26, *28, *30, *32, *37, *43, *43 x N, *52, *58, *60, *61, *63, *64, *65, *70, *71, *73, *74, *75, *81, *82, *83, *84, *85, *86, *87, *88, *89, *90, *91, *93, *94, *95, *96, *97, *98, *102, *103, *104, *105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633431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9C98EF-9A11-41CD-933C-9AE20E9A383E}"/>
              </a:ext>
            </a:extLst>
          </p:cNvPr>
          <p:cNvSpPr txBox="1"/>
          <p:nvPr/>
        </p:nvSpPr>
        <p:spPr>
          <a:xfrm>
            <a:off x="4862185" y="4699169"/>
            <a:ext cx="410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https://www.pharmacytoday.org/article/S1042-0991(18)30160-9/fulltext</a:t>
            </a:r>
          </a:p>
        </p:txBody>
      </p:sp>
    </p:spTree>
    <p:extLst>
      <p:ext uri="{BB962C8B-B14F-4D97-AF65-F5344CB8AC3E}">
        <p14:creationId xmlns:p14="http://schemas.microsoft.com/office/powerpoint/2010/main" val="397651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0778B-72CA-42F6-8E62-D20C93E70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5FBA-BCFA-456F-B7B7-6253349E2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605" y="98425"/>
            <a:ext cx="8341501" cy="1028700"/>
          </a:xfrm>
        </p:spPr>
        <p:txBody>
          <a:bodyPr/>
          <a:lstStyle/>
          <a:p>
            <a:r>
              <a:rPr lang="en-US" sz="3200"/>
              <a:t>CYP2D6 phenotype status based on activity score from an individual genotype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4B8064-131C-4C32-AD9A-D9789D6F0CB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1136577"/>
              </p:ext>
            </p:extLst>
          </p:nvPr>
        </p:nvGraphicFramePr>
        <p:xfrm>
          <a:off x="398010" y="1127125"/>
          <a:ext cx="8342310" cy="3383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68462">
                  <a:extLst>
                    <a:ext uri="{9D8B030D-6E8A-4147-A177-3AD203B41FA5}">
                      <a16:colId xmlns:a16="http://schemas.microsoft.com/office/drawing/2014/main" val="958779759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2541347689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2659892440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1567556627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1359119609"/>
                    </a:ext>
                  </a:extLst>
                </a:gridCol>
              </a:tblGrid>
              <a:tr h="262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Activity score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Phenotype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Prevalence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Genotype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>
                          <a:solidFill>
                            <a:srgbClr val="007167"/>
                          </a:solidFill>
                          <a:effectLst/>
                        </a:rPr>
                        <a:t>Examples of diplotypes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29784851"/>
                  </a:ext>
                </a:extLst>
              </a:tr>
              <a:tr h="496325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&gt;2.0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Ultrarapid metabolizer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1%–2%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Carrying more than two copies of functional alleles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0">
                          <a:effectLst/>
                        </a:rPr>
                        <a:t>*1/*1 x N, *1/*2 x 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89775091"/>
                  </a:ext>
                </a:extLst>
              </a:tr>
              <a:tr h="1063554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1.0– 2.0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Normal</a:t>
                      </a:r>
                      <a:br>
                        <a:rPr lang="en-US" sz="1200" b="0">
                          <a:effectLst/>
                        </a:rPr>
                      </a:br>
                      <a:br>
                        <a:rPr lang="en-US" sz="1200" b="0">
                          <a:effectLst/>
                        </a:rPr>
                      </a:br>
                      <a:r>
                        <a:rPr lang="en-US" sz="1200" b="0">
                          <a:effectLst/>
                        </a:rPr>
                        <a:t>(extensive) metabolizer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77%–92%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Carrying two alleles encoding full or reduced function or one full function allele together with either one nonfunctional or one reduced function allele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*1/*1, *1/*2, *2/*2, *1/*41, *1/*4, *2/*5, *10/*10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40153783"/>
                  </a:ext>
                </a:extLst>
              </a:tr>
              <a:tr h="496325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0.5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Intermediate</a:t>
                      </a:r>
                      <a:br>
                        <a:rPr lang="en-US" sz="1200" b="0">
                          <a:effectLst/>
                        </a:rPr>
                      </a:br>
                      <a:br>
                        <a:rPr lang="en-US" sz="1200" b="0">
                          <a:effectLst/>
                        </a:rPr>
                      </a:br>
                      <a:r>
                        <a:rPr lang="en-US" sz="1200" b="0">
                          <a:effectLst/>
                        </a:rPr>
                        <a:t>metabolizer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2%–11%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Carrying one reduced and one nonfunctional allele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*4/10, *5/*41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65043408"/>
                  </a:ext>
                </a:extLst>
              </a:tr>
              <a:tr h="354518"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rgbClr val="505050"/>
                          </a:solidFill>
                          <a:effectLst/>
                        </a:rPr>
                        <a:t>0</a:t>
                      </a:r>
                      <a:endParaRPr lang="en-US" sz="1200" b="0" i="0">
                        <a:solidFill>
                          <a:srgbClr val="505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rgbClr val="505050"/>
                          </a:solidFill>
                          <a:effectLst/>
                        </a:rPr>
                        <a:t>Poor metabolizer</a:t>
                      </a:r>
                      <a:endParaRPr lang="en-US" sz="1200" b="0" i="0">
                        <a:solidFill>
                          <a:srgbClr val="505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rgbClr val="505050"/>
                          </a:solidFill>
                          <a:effectLst/>
                        </a:rPr>
                        <a:t>5%–10%</a:t>
                      </a:r>
                      <a:endParaRPr lang="en-US" sz="1200" b="0" i="0">
                        <a:solidFill>
                          <a:srgbClr val="505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rgbClr val="505050"/>
                          </a:solidFill>
                          <a:effectLst/>
                        </a:rPr>
                        <a:t>Carrying no functional alleles</a:t>
                      </a:r>
                      <a:endParaRPr lang="en-US" sz="1200" b="0" i="0">
                        <a:solidFill>
                          <a:srgbClr val="505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65898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C9D06A-7D01-4200-9F96-85926993ABF9}"/>
              </a:ext>
            </a:extLst>
          </p:cNvPr>
          <p:cNvSpPr txBox="1"/>
          <p:nvPr/>
        </p:nvSpPr>
        <p:spPr>
          <a:xfrm>
            <a:off x="4862185" y="4699169"/>
            <a:ext cx="410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https://www.pharmacytoday.org/article/S1042-0991(18)30160-9/fulltext</a:t>
            </a:r>
          </a:p>
        </p:txBody>
      </p:sp>
    </p:spTree>
    <p:extLst>
      <p:ext uri="{BB962C8B-B14F-4D97-AF65-F5344CB8AC3E}">
        <p14:creationId xmlns:p14="http://schemas.microsoft.com/office/powerpoint/2010/main" val="307382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A3930-C248-42F3-81E6-1242860E2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13F4F-E9B9-48D1-840E-EC1F01072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PK: Drug Absorption and Distribution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A7FD7-3BB0-4E3D-A207-DBC4B3873D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Drug Transporters</a:t>
            </a:r>
          </a:p>
          <a:p>
            <a:pPr lvl="1"/>
            <a:r>
              <a:rPr lang="en-US"/>
              <a:t>Responsible for movement of drug compounds across cellular membranes</a:t>
            </a:r>
          </a:p>
          <a:p>
            <a:pPr lvl="1"/>
            <a:r>
              <a:rPr lang="en-US"/>
              <a:t>Play a key role in how effectively drugs are absorbed and distributed throughout the body</a:t>
            </a:r>
          </a:p>
          <a:p>
            <a:pPr lvl="1"/>
            <a:r>
              <a:rPr lang="en-US"/>
              <a:t>SNPs can introduce variability in drug binding efficiency and overall activity</a:t>
            </a:r>
          </a:p>
          <a:p>
            <a:r>
              <a:rPr lang="en-US"/>
              <a:t>Examples of Gene-Drug pairs for Transporters</a:t>
            </a:r>
          </a:p>
          <a:p>
            <a:pPr lvl="1"/>
            <a:r>
              <a:rPr lang="en-US"/>
              <a:t>SLCO1B1: statins</a:t>
            </a:r>
          </a:p>
          <a:p>
            <a:pPr lvl="1"/>
            <a:r>
              <a:rPr lang="en-US"/>
              <a:t>ABCG2: statins</a:t>
            </a:r>
          </a:p>
          <a:p>
            <a:pPr lvl="1"/>
            <a:r>
              <a:rPr lang="en-US"/>
              <a:t>CFTR: ivacaftor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38DC9-8730-4458-8EEF-A0D1543AC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479A7-CD49-4F75-9291-D7C9D7722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B7E7C-B1B6-4947-ACCC-E690BF8BCC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Outline the fundamentals of pharmacogenomics as a foundation for clinical implementation</a:t>
            </a:r>
          </a:p>
          <a:p>
            <a:r>
              <a:rPr lang="en-US" dirty="0"/>
              <a:t>Explore how pharmacogenomics connects to other aspects of clinical pharmacology</a:t>
            </a:r>
          </a:p>
          <a:p>
            <a:r>
              <a:rPr lang="en-US" dirty="0"/>
              <a:t>Discuss strategies and examples for developing a pharmacogenomics implementation program</a:t>
            </a:r>
          </a:p>
        </p:txBody>
      </p:sp>
    </p:spTree>
    <p:extLst>
      <p:ext uri="{BB962C8B-B14F-4D97-AF65-F5344CB8AC3E}">
        <p14:creationId xmlns:p14="http://schemas.microsoft.com/office/powerpoint/2010/main" val="71876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1FCAB-71DE-415F-901E-FFB8219C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45BDE-2103-4489-96F3-D04FE9036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Immunology PGx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A0849-24D1-4BEC-B5C7-9BC69F80A7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Human leukocyte antigens (HLAs) are cell surface proteins that play a critical role in the regulation of the immune system</a:t>
            </a:r>
          </a:p>
          <a:p>
            <a:r>
              <a:rPr lang="en-US"/>
              <a:t>Genetic variability in HLA genes can cause changes in HLA protein structure, leading to severe hypersensitivities to certain drugs</a:t>
            </a:r>
          </a:p>
          <a:p>
            <a:pPr lvl="1"/>
            <a:r>
              <a:rPr lang="en-US"/>
              <a:t>Steven’s Johnson Syndrome</a:t>
            </a:r>
          </a:p>
          <a:p>
            <a:pPr lvl="1"/>
            <a:r>
              <a:rPr lang="en-US"/>
              <a:t>Severe cutaneous adverse reactions</a:t>
            </a:r>
          </a:p>
          <a:p>
            <a:pPr lvl="1"/>
            <a:r>
              <a:rPr lang="en-US"/>
              <a:t>Organ injury</a:t>
            </a:r>
          </a:p>
        </p:txBody>
      </p:sp>
    </p:spTree>
    <p:extLst>
      <p:ext uri="{BB962C8B-B14F-4D97-AF65-F5344CB8AC3E}">
        <p14:creationId xmlns:p14="http://schemas.microsoft.com/office/powerpoint/2010/main" val="32740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9553D5-DD20-4937-B8C7-6271D1481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ACAD5-9C00-4072-9EEC-D8D2D4E76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Hypersensitivity Gene-Drug Pairs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6A19169-8301-45D5-87EB-9205BE886F1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72665803"/>
              </p:ext>
            </p:extLst>
          </p:nvPr>
        </p:nvGraphicFramePr>
        <p:xfrm>
          <a:off x="620713" y="998538"/>
          <a:ext cx="8342313" cy="2936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80771">
                  <a:extLst>
                    <a:ext uri="{9D8B030D-6E8A-4147-A177-3AD203B41FA5}">
                      <a16:colId xmlns:a16="http://schemas.microsoft.com/office/drawing/2014/main" val="3229986223"/>
                    </a:ext>
                  </a:extLst>
                </a:gridCol>
                <a:gridCol w="2780771">
                  <a:extLst>
                    <a:ext uri="{9D8B030D-6E8A-4147-A177-3AD203B41FA5}">
                      <a16:colId xmlns:a16="http://schemas.microsoft.com/office/drawing/2014/main" val="1608618693"/>
                    </a:ext>
                  </a:extLst>
                </a:gridCol>
                <a:gridCol w="2780771">
                  <a:extLst>
                    <a:ext uri="{9D8B030D-6E8A-4147-A177-3AD203B41FA5}">
                      <a16:colId xmlns:a16="http://schemas.microsoft.com/office/drawing/2014/main" val="3591335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0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HLA-B*1502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Carbamazepine, oxcarbazepine, phenytoin, lamotrigine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Steven’s Johnson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4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HLA-B*5801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Allopurinol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Steven’s Johnson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72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HLA-B*5701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Abacavir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Abacavir hypersensitivity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4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HLA-B*5701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Flucloxacillin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Drug-induced liver 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9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D6280-E3F5-450E-9AE7-4041AE1E7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8DE8F-04EF-4815-8C4B-4804D6A2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Differences in Allele Frequencies by Race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1C95B1-BF44-42AE-B63D-EFDAE2E576E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1005848"/>
              </p:ext>
            </p:extLst>
          </p:nvPr>
        </p:nvGraphicFramePr>
        <p:xfrm>
          <a:off x="607055" y="786130"/>
          <a:ext cx="8342310" cy="3571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42451">
                  <a:extLst>
                    <a:ext uri="{9D8B030D-6E8A-4147-A177-3AD203B41FA5}">
                      <a16:colId xmlns:a16="http://schemas.microsoft.com/office/drawing/2014/main" val="56352566"/>
                    </a:ext>
                  </a:extLst>
                </a:gridCol>
                <a:gridCol w="4519089">
                  <a:extLst>
                    <a:ext uri="{9D8B030D-6E8A-4147-A177-3AD203B41FA5}">
                      <a16:colId xmlns:a16="http://schemas.microsoft.com/office/drawing/2014/main" val="3899090984"/>
                    </a:ext>
                  </a:extLst>
                </a:gridCol>
                <a:gridCol w="2780770">
                  <a:extLst>
                    <a:ext uri="{9D8B030D-6E8A-4147-A177-3AD203B41FA5}">
                      <a16:colId xmlns:a16="http://schemas.microsoft.com/office/drawing/2014/main" val="494943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Variant Frequency by 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CYP2D6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Catalyzes metabolism of multiple drugs, notably analgesics, tamoxifen, antidepressants, ADHD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Black: 0-5%</a:t>
                      </a:r>
                    </a:p>
                    <a:p>
                      <a:r>
                        <a:rPr lang="en-US" sz="1200" dirty="0"/>
                        <a:t>Caucasian: 5-14%</a:t>
                      </a:r>
                    </a:p>
                    <a:p>
                      <a:r>
                        <a:rPr lang="en-US" sz="1200" dirty="0"/>
                        <a:t>Asian: 0-1%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0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CYP2C19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Catalyzes metabolism of multiple drugs, including clopidogrel, proton pump inhibitors, and some 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Black: 5%</a:t>
                      </a:r>
                    </a:p>
                    <a:p>
                      <a:r>
                        <a:rPr lang="en-US" sz="1200" dirty="0"/>
                        <a:t>Caucasian: 2-14%</a:t>
                      </a:r>
                    </a:p>
                    <a:p>
                      <a:r>
                        <a:rPr lang="en-US" sz="1200" dirty="0"/>
                        <a:t>Asian: 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3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UGT1A1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Catalyzes phase II metabolism of certain anticancer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Black: 19%</a:t>
                      </a:r>
                    </a:p>
                    <a:p>
                      <a:r>
                        <a:rPr lang="en-US" sz="1200"/>
                        <a:t>Caucasian: 8%</a:t>
                      </a:r>
                    </a:p>
                    <a:p>
                      <a:r>
                        <a:rPr lang="en-US" sz="1200"/>
                        <a:t>Asian: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HLA-B*5701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 cause hypersensitivity reaction, Steven’s Johnson Syndrome in response to certain 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Black: 1%</a:t>
                      </a:r>
                    </a:p>
                    <a:p>
                      <a:r>
                        <a:rPr lang="en-US" sz="1200"/>
                        <a:t>Caucasian: 6-7%</a:t>
                      </a:r>
                    </a:p>
                    <a:p>
                      <a:r>
                        <a:rPr lang="en-US" sz="1200"/>
                        <a:t>Asian: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73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IL28b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CC alleles predict drug efficacy of antiviral medications used to treat chronic hepatitis C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Black: 20-50%</a:t>
                      </a:r>
                    </a:p>
                    <a:p>
                      <a:r>
                        <a:rPr lang="en-US" sz="1200" dirty="0"/>
                        <a:t>Caucasian: 8-13%</a:t>
                      </a:r>
                    </a:p>
                    <a:p>
                      <a:r>
                        <a:rPr lang="en-US" sz="1200" dirty="0"/>
                        <a:t>Asian: 0-1%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0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44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776" y="2195251"/>
            <a:ext cx="7716224" cy="1338523"/>
          </a:xfrm>
        </p:spPr>
        <p:txBody>
          <a:bodyPr>
            <a:normAutofit/>
          </a:bodyPr>
          <a:lstStyle/>
          <a:p>
            <a:r>
              <a:rPr lang="en-US"/>
              <a:t>Clinical Implementation of Pharmacogenomics</a:t>
            </a:r>
          </a:p>
        </p:txBody>
      </p:sp>
    </p:spTree>
    <p:extLst>
      <p:ext uri="{BB962C8B-B14F-4D97-AF65-F5344CB8AC3E}">
        <p14:creationId xmlns:p14="http://schemas.microsoft.com/office/powerpoint/2010/main" val="360550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C0673-D7FB-4BC9-A3D8-1ECAF9ED5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8C7CD-DD7E-401F-8A50-2718B4CEA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55" y="160059"/>
            <a:ext cx="8341501" cy="1221066"/>
          </a:xfrm>
        </p:spPr>
        <p:txBody>
          <a:bodyPr/>
          <a:lstStyle/>
          <a:p>
            <a:r>
              <a:rPr lang="en-US"/>
              <a:t>Frequency of Prescribing PGx Drugs and Finding PGx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5440-A601-4624-83B6-53901FEDFA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1381125"/>
            <a:ext cx="8341282" cy="2869788"/>
          </a:xfrm>
        </p:spPr>
        <p:txBody>
          <a:bodyPr/>
          <a:lstStyle/>
          <a:p>
            <a:r>
              <a:rPr lang="en-US"/>
              <a:t>Stoddard A, et al. 2019</a:t>
            </a:r>
          </a:p>
          <a:p>
            <a:pPr lvl="1"/>
            <a:r>
              <a:rPr lang="en-US"/>
              <a:t>EMR based study showed that in a study population of 55,654 patients, 80% of patients had one PGx related drug prescribed</a:t>
            </a:r>
          </a:p>
          <a:p>
            <a:r>
              <a:rPr lang="en-US" err="1"/>
              <a:t>Dunnenberger</a:t>
            </a:r>
            <a:r>
              <a:rPr lang="en-US"/>
              <a:t> HM, et al. 2015</a:t>
            </a:r>
          </a:p>
          <a:p>
            <a:pPr lvl="1"/>
            <a:r>
              <a:rPr lang="en-US"/>
              <a:t>When 12 </a:t>
            </a:r>
            <a:r>
              <a:rPr lang="en-US" err="1"/>
              <a:t>pharmacogenes</a:t>
            </a:r>
            <a:r>
              <a:rPr lang="en-US"/>
              <a:t> with at least one known actionable inherited variant are considered, over 97% of the US population has at least one high-risk </a:t>
            </a:r>
            <a:r>
              <a:rPr lang="en-US" err="1"/>
              <a:t>diplotype</a:t>
            </a:r>
            <a:endParaRPr lang="en-US"/>
          </a:p>
          <a:p>
            <a:r>
              <a:rPr lang="en-US"/>
              <a:t>Ji Y, et al. 2016</a:t>
            </a:r>
          </a:p>
          <a:p>
            <a:pPr lvl="1"/>
            <a:r>
              <a:rPr lang="en-US"/>
              <a:t>99% of subjects had an actionable variant in at least one of five genes evaluated at Mayo Clinic</a:t>
            </a:r>
          </a:p>
        </p:txBody>
      </p:sp>
    </p:spTree>
    <p:extLst>
      <p:ext uri="{BB962C8B-B14F-4D97-AF65-F5344CB8AC3E}">
        <p14:creationId xmlns:p14="http://schemas.microsoft.com/office/powerpoint/2010/main" val="66455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926BA-7FC5-4970-A1A5-540B80788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E9A07-B0F1-485E-99A1-BB544DE8C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FDA Black Box Warnings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952C9-5B3C-4B0B-A9B1-67EC618A8E5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FDA has evaluated over 200 medications that have a particular gene-drug interaction</a:t>
            </a:r>
          </a:p>
          <a:p>
            <a:pPr lvl="1"/>
            <a:r>
              <a:rPr lang="en-US"/>
              <a:t>Certain interactions are significant enough to justify boxed warnings on the drug label, recommending or requiring PGx testing before using the drug</a:t>
            </a:r>
          </a:p>
          <a:p>
            <a:r>
              <a:rPr lang="en-US"/>
              <a:t>Example: </a:t>
            </a:r>
            <a:r>
              <a:rPr lang="en-US" err="1"/>
              <a:t>Ziagen</a:t>
            </a:r>
            <a:r>
              <a:rPr lang="en-US"/>
              <a:t> (abacavir)</a:t>
            </a:r>
          </a:p>
          <a:p>
            <a:pPr lvl="1"/>
            <a:r>
              <a:rPr lang="en-US"/>
              <a:t>HLA-B*5701 variant associated with hypersensitivity reaction</a:t>
            </a:r>
          </a:p>
          <a:p>
            <a:pPr lvl="1"/>
            <a:r>
              <a:rPr lang="en-US"/>
              <a:t>FDA Label Warning: Do not take ZIAGEN if you have a certain type of gene variation called the HLA-B*5701 allele. Your healthcare provider will test you for this before prescribing treatment with ZIAGEN</a:t>
            </a:r>
          </a:p>
        </p:txBody>
      </p:sp>
    </p:spTree>
    <p:extLst>
      <p:ext uri="{BB962C8B-B14F-4D97-AF65-F5344CB8AC3E}">
        <p14:creationId xmlns:p14="http://schemas.microsoft.com/office/powerpoint/2010/main" val="111742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473DF-2BB6-467F-88DE-6D633923C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9344D-0A19-4F89-AB58-DBEF6685D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CPIC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DAC6-5B99-4B44-9F2C-DAF99B909E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Clinical Pharmacogenetics Implementation Consortium</a:t>
            </a:r>
          </a:p>
          <a:p>
            <a:pPr lvl="1"/>
            <a:r>
              <a:rPr lang="en-US"/>
              <a:t>International group of individual volunteers dedicated to facilitating use of pharmacogenetic tests for patient care</a:t>
            </a:r>
          </a:p>
          <a:p>
            <a:r>
              <a:rPr lang="en-US"/>
              <a:t>Goal of CPIC is to overcome barriers to PGx implementation due to difficulties in translating genetic lab test results into clinical decision support</a:t>
            </a:r>
          </a:p>
          <a:p>
            <a:pPr lvl="1"/>
            <a:r>
              <a:rPr lang="en-US"/>
              <a:t>Generate freely available, peer-reviewed, evidence-based, updateable, and detailed gene/drug clinical practice guidelines</a:t>
            </a:r>
          </a:p>
          <a:p>
            <a:r>
              <a:rPr lang="en-US"/>
              <a:t>CPIC Guidelines are the standard for PGx clinical decision making</a:t>
            </a:r>
          </a:p>
          <a:p>
            <a:pPr lvl="1"/>
            <a:r>
              <a:rPr lang="en-US"/>
              <a:t>cpicpgx.org, pharmgkb.org</a:t>
            </a:r>
          </a:p>
        </p:txBody>
      </p:sp>
    </p:spTree>
    <p:extLst>
      <p:ext uri="{BB962C8B-B14F-4D97-AF65-F5344CB8AC3E}">
        <p14:creationId xmlns:p14="http://schemas.microsoft.com/office/powerpoint/2010/main" val="161264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222F9-2CE0-4649-92EC-5114DDA3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69910-C2A8-49CC-B73C-C17AACB64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/>
              <a:t>Goals of Clinical Pharmacogenomics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C49B-3CDF-4AF9-B566-69AC161A0A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Individualize Treatments</a:t>
            </a:r>
          </a:p>
          <a:p>
            <a:r>
              <a:rPr lang="en-US" dirty="0"/>
              <a:t>Improve Treatment Outcomes</a:t>
            </a:r>
          </a:p>
          <a:p>
            <a:r>
              <a:rPr lang="en-US" dirty="0"/>
              <a:t>Reduce Adverse Events</a:t>
            </a:r>
          </a:p>
          <a:p>
            <a:r>
              <a:rPr lang="en-US" dirty="0"/>
              <a:t>Reduce Healthcare Costs</a:t>
            </a:r>
          </a:p>
          <a:p>
            <a:r>
              <a:rPr lang="en-US" dirty="0"/>
              <a:t>Increase access to critical genetic information</a:t>
            </a:r>
          </a:p>
          <a:p>
            <a:r>
              <a:rPr lang="en-US" dirty="0"/>
              <a:t>Develop PGx expertise</a:t>
            </a:r>
          </a:p>
        </p:txBody>
      </p:sp>
    </p:spTree>
    <p:extLst>
      <p:ext uri="{BB962C8B-B14F-4D97-AF65-F5344CB8AC3E}">
        <p14:creationId xmlns:p14="http://schemas.microsoft.com/office/powerpoint/2010/main" val="294568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826B5-A84A-4F25-AE04-2A1CBDA5C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F4138-E963-400F-8189-C07A4011D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PGx as Team Science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D7A2F-E9FE-4FF8-969F-B2B168C1213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How best to move PGx forward as a medical practice?</a:t>
            </a:r>
          </a:p>
          <a:p>
            <a:r>
              <a:rPr lang="en-US"/>
              <a:t>Potential Team Members</a:t>
            </a:r>
          </a:p>
          <a:p>
            <a:pPr lvl="1"/>
            <a:r>
              <a:rPr lang="en-US"/>
              <a:t>Pharmacists</a:t>
            </a:r>
          </a:p>
          <a:p>
            <a:pPr lvl="1"/>
            <a:r>
              <a:rPr lang="en-US"/>
              <a:t>Physicians</a:t>
            </a:r>
          </a:p>
          <a:p>
            <a:pPr lvl="1"/>
            <a:r>
              <a:rPr lang="en-US"/>
              <a:t>Genetic Counselors</a:t>
            </a:r>
          </a:p>
          <a:p>
            <a:pPr lvl="1"/>
            <a:r>
              <a:rPr lang="en-US"/>
              <a:t>Physician Assistants</a:t>
            </a:r>
          </a:p>
          <a:p>
            <a:pPr lvl="1"/>
            <a:r>
              <a:rPr lang="en-US"/>
              <a:t>Nurses</a:t>
            </a:r>
          </a:p>
          <a:p>
            <a:r>
              <a:rPr lang="en-US"/>
              <a:t>Each team member can play a unique role and bring their own skills and perspectives to the implementation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7334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2A410-6A93-4686-9A50-83B6423A5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C538-7CF6-493C-99EA-8B1E2724D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GenomeEd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1BBBB-ED56-4DD6-8498-EFB2FBE415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NIH supported genomics education resource</a:t>
            </a:r>
          </a:p>
          <a:p>
            <a:pPr lvl="1"/>
            <a:r>
              <a:rPr lang="en-US" dirty="0"/>
              <a:t>Formerly Genetics/Genomics Competency Center (G2C2)</a:t>
            </a:r>
          </a:p>
          <a:p>
            <a:pPr lvl="1"/>
            <a:r>
              <a:rPr lang="en-US" dirty="0"/>
              <a:t>Genome.gov/</a:t>
            </a:r>
            <a:r>
              <a:rPr lang="en-US" dirty="0" err="1"/>
              <a:t>GenomeEd</a:t>
            </a:r>
            <a:endParaRPr lang="en-US" dirty="0"/>
          </a:p>
          <a:p>
            <a:r>
              <a:rPr lang="en-US" dirty="0"/>
              <a:t>Online repository of genomics educational materials</a:t>
            </a:r>
          </a:p>
          <a:p>
            <a:r>
              <a:rPr lang="en-US" dirty="0"/>
              <a:t>Offers Discipline Specific Competencies for PGx</a:t>
            </a:r>
          </a:p>
          <a:p>
            <a:pPr lvl="1"/>
            <a:r>
              <a:rPr lang="en-US" dirty="0"/>
              <a:t>Pharmacists</a:t>
            </a:r>
          </a:p>
          <a:p>
            <a:pPr lvl="1"/>
            <a:r>
              <a:rPr lang="en-US" dirty="0"/>
              <a:t>Physicians</a:t>
            </a:r>
          </a:p>
          <a:p>
            <a:pPr lvl="1"/>
            <a:r>
              <a:rPr lang="en-US" dirty="0"/>
              <a:t>Genetic Counselors</a:t>
            </a:r>
          </a:p>
          <a:p>
            <a:pPr lvl="1"/>
            <a:r>
              <a:rPr lang="en-US" dirty="0"/>
              <a:t>Physician Assistants</a:t>
            </a:r>
          </a:p>
          <a:p>
            <a:pPr lvl="1"/>
            <a:r>
              <a:rPr lang="en-US" dirty="0"/>
              <a:t>Nurses</a:t>
            </a:r>
          </a:p>
        </p:txBody>
      </p:sp>
    </p:spTree>
    <p:extLst>
      <p:ext uri="{BB962C8B-B14F-4D97-AF65-F5344CB8AC3E}">
        <p14:creationId xmlns:p14="http://schemas.microsoft.com/office/powerpoint/2010/main" val="187615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6645B-E4F6-4CFF-AD84-D6C5E5823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40D93-366D-478E-BFA2-CCE8F26D4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Interpatient Variability of Drug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DC123-26F1-4A77-94E3-28DC8576B2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895350"/>
            <a:ext cx="8341282" cy="3355563"/>
          </a:xfrm>
        </p:spPr>
        <p:txBody>
          <a:bodyPr/>
          <a:lstStyle/>
          <a:p>
            <a:r>
              <a:rPr lang="en-US"/>
              <a:t>Many drugs are still used with a “one size fits most” dosing strategy</a:t>
            </a:r>
          </a:p>
          <a:p>
            <a:r>
              <a:rPr lang="en-US"/>
              <a:t>Change to therapy is reactive, based on therapeutic failure or toxicity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1A7FDD-F761-4C10-BB0F-BF0812459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4848"/>
              </p:ext>
            </p:extLst>
          </p:nvPr>
        </p:nvGraphicFramePr>
        <p:xfrm>
          <a:off x="876300" y="1725095"/>
          <a:ext cx="7400925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975">
                  <a:extLst>
                    <a:ext uri="{9D8B030D-6E8A-4147-A177-3AD203B41FA5}">
                      <a16:colId xmlns:a16="http://schemas.microsoft.com/office/drawing/2014/main" val="1855764756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61302036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370686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Disease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Drug Class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Percentage of Non-Responders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-adrenergic Agents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40-75%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3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40-60%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Hyperlipidemia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HMG CoA-Reductase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35-75%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3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SSRIs, SNRIs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3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Anti-metabolite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30-60%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4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874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B7434-D88F-472E-AF76-87376D4C6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BE590-BB14-4950-AED1-79F61F73D6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Continuing Education: PGx Summit Series</a:t>
            </a:r>
          </a:p>
        </p:txBody>
      </p:sp>
      <p:pic>
        <p:nvPicPr>
          <p:cNvPr id="6" name="Content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35B4A22-85A0-482D-88F7-3E6A016BD4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r="23131"/>
          <a:stretch/>
        </p:blipFill>
        <p:spPr>
          <a:xfrm>
            <a:off x="1243549" y="796696"/>
            <a:ext cx="4013130" cy="3252787"/>
          </a:xfrm>
        </p:spPr>
      </p:pic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60FD85AC-FABB-41C7-9215-C768C947B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995" y="1080889"/>
            <a:ext cx="4224349" cy="39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735ED-0F41-4F55-9F1F-63FC378D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8831C-55A6-4CBD-A8F6-DC2F24193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Reactive vs Preemptive PGx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6A45F-330B-4622-A700-3ED648DD36F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Largest difference in workflow comes from the timing of PGx testing</a:t>
            </a:r>
          </a:p>
          <a:p>
            <a:r>
              <a:rPr lang="en-US" dirty="0"/>
              <a:t>Reactive Workflow</a:t>
            </a:r>
          </a:p>
          <a:p>
            <a:pPr lvl="1"/>
            <a:r>
              <a:rPr lang="en-US" dirty="0"/>
              <a:t>Genotype test recommended by pharmacist to patient care provider</a:t>
            </a:r>
          </a:p>
          <a:p>
            <a:pPr lvl="1"/>
            <a:r>
              <a:rPr lang="en-US" dirty="0"/>
              <a:t>Usually due to medication failure or side effects</a:t>
            </a:r>
          </a:p>
          <a:p>
            <a:pPr lvl="1"/>
            <a:r>
              <a:rPr lang="en-US" dirty="0"/>
              <a:t>Easier to implement, but requires ADE to occur and react</a:t>
            </a:r>
          </a:p>
          <a:p>
            <a:r>
              <a:rPr lang="en-US" dirty="0"/>
              <a:t>Preemptive Workflow</a:t>
            </a:r>
          </a:p>
          <a:p>
            <a:pPr lvl="1"/>
            <a:r>
              <a:rPr lang="en-US" dirty="0"/>
              <a:t>Genotype test flagged by EHR as patient already has genotyping or prescriber initiates based on professional judgement</a:t>
            </a:r>
          </a:p>
          <a:p>
            <a:pPr lvl="1"/>
            <a:r>
              <a:rPr lang="en-US" dirty="0"/>
              <a:t>Can also be initiated by protocol, requiring patient opt-out</a:t>
            </a:r>
          </a:p>
          <a:p>
            <a:pPr lvl="1"/>
            <a:r>
              <a:rPr lang="en-US" dirty="0"/>
              <a:t>Difficult to implement, requires more resources, but also helps prevent ADEs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9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3BF44-FDAD-4A73-B189-939C3132E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5A1EB-B121-4B93-A22F-83B919D2C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PGx Panels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FAFE4-4F7C-4093-B0A6-C37365FFD3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998538"/>
            <a:ext cx="8341282" cy="3465886"/>
          </a:xfrm>
        </p:spPr>
        <p:txBody>
          <a:bodyPr/>
          <a:lstStyle/>
          <a:p>
            <a:r>
              <a:rPr lang="en-US"/>
              <a:t>Commercially available panels</a:t>
            </a:r>
          </a:p>
          <a:p>
            <a:pPr lvl="1"/>
            <a:r>
              <a:rPr lang="en-US"/>
              <a:t>Advantages: generating genetic data, and often translating to phenotype, is handled by the private company</a:t>
            </a:r>
          </a:p>
          <a:p>
            <a:pPr lvl="1"/>
            <a:r>
              <a:rPr lang="en-US"/>
              <a:t>Disadvantages: not able to customize panel to patient/practitioner needs, </a:t>
            </a:r>
          </a:p>
          <a:p>
            <a:r>
              <a:rPr lang="en-US"/>
              <a:t>Designing panels for in-house testing</a:t>
            </a:r>
          </a:p>
          <a:p>
            <a:pPr lvl="1"/>
            <a:r>
              <a:rPr lang="en-US"/>
              <a:t>Advantages: full control of panel design; ease of communication and sample/data transfer</a:t>
            </a:r>
          </a:p>
          <a:p>
            <a:pPr lvl="1"/>
            <a:r>
              <a:rPr lang="en-US"/>
              <a:t>Disadvantages: full laboratory faculty and staff needed to perform testing; reimbursement</a:t>
            </a:r>
          </a:p>
          <a:p>
            <a:r>
              <a:rPr lang="en-US"/>
              <a:t>When determining panel design or company to use:</a:t>
            </a:r>
          </a:p>
          <a:p>
            <a:pPr lvl="1"/>
            <a:r>
              <a:rPr lang="en-US"/>
              <a:t>Consider your patient population, what specialties will you be working with?</a:t>
            </a:r>
          </a:p>
          <a:p>
            <a:pPr lvl="1"/>
            <a:r>
              <a:rPr lang="en-US"/>
              <a:t>What are the clinically actionable genes associated with treatments in this area of specialty? How often are these treatments prescribed?</a:t>
            </a:r>
          </a:p>
        </p:txBody>
      </p:sp>
    </p:spTree>
    <p:extLst>
      <p:ext uri="{BB962C8B-B14F-4D97-AF65-F5344CB8AC3E}">
        <p14:creationId xmlns:p14="http://schemas.microsoft.com/office/powerpoint/2010/main" val="741439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40491-F7B0-43FD-8E5B-D3449456A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CF242-A5E5-452C-967D-0F36878F5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10797-5980-4102-B722-90E5DD176A3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Precision medicine is a significant research initiative with the NIH, and pharmacogenomics is an important component</a:t>
            </a:r>
          </a:p>
          <a:p>
            <a:r>
              <a:rPr lang="en-US" dirty="0"/>
              <a:t>Pharmacogenomics relates to many areas of clinical pharmacology, and its significance is evident with growing guidelines and labeling requirements</a:t>
            </a:r>
          </a:p>
          <a:p>
            <a:r>
              <a:rPr lang="en-US" dirty="0"/>
              <a:t>PGx Implementation is most successful as a team-based effort with involvement from a wide variety of healthcare professionals</a:t>
            </a:r>
          </a:p>
          <a:p>
            <a:r>
              <a:rPr lang="en-US" dirty="0"/>
              <a:t>There are many options to consider when designing a clinical pharmacogenomics program, with differences in workflow and testing panels that can impact your service</a:t>
            </a:r>
          </a:p>
        </p:txBody>
      </p:sp>
    </p:spTree>
    <p:extLst>
      <p:ext uri="{BB962C8B-B14F-4D97-AF65-F5344CB8AC3E}">
        <p14:creationId xmlns:p14="http://schemas.microsoft.com/office/powerpoint/2010/main" val="188740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B6E8DC-3C91-4B59-A28D-F4355FBE8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DFA70-161B-4579-B4D4-8B14F8552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55" y="160059"/>
            <a:ext cx="8341501" cy="1144866"/>
          </a:xfrm>
        </p:spPr>
        <p:txBody>
          <a:bodyPr/>
          <a:lstStyle/>
          <a:p>
            <a:r>
              <a:rPr lang="en-US" dirty="0"/>
              <a:t>Public Health Impact of Adverse Drug Events (ADE)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1255D-9501-42B5-BAC8-3D55483A2F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1304926"/>
            <a:ext cx="8341282" cy="2945988"/>
          </a:xfrm>
        </p:spPr>
        <p:txBody>
          <a:bodyPr/>
          <a:lstStyle/>
          <a:p>
            <a:r>
              <a:rPr lang="en-US" dirty="0"/>
              <a:t>ADE: any injury caused by a drug (at normal dosage and/or overdose) and any harm associated with the use of the drug</a:t>
            </a:r>
          </a:p>
          <a:p>
            <a:r>
              <a:rPr lang="en-US" dirty="0"/>
              <a:t>Medications are a leading cause of death in the US</a:t>
            </a:r>
          </a:p>
          <a:p>
            <a:r>
              <a:rPr lang="en-US" dirty="0"/>
              <a:t>In 2010, ADEs were responsible for 500k serious injuries and hospitalizations</a:t>
            </a:r>
          </a:p>
          <a:p>
            <a:r>
              <a:rPr lang="en-US" dirty="0"/>
              <a:t>Avoidable expenses occur due to therapeutic failure and toxicity</a:t>
            </a:r>
          </a:p>
          <a:p>
            <a:r>
              <a:rPr lang="en-US" dirty="0"/>
              <a:t>Trial and error therapy wastes time for both clinicians and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5FC98-6292-4994-9BFC-EC86DB4B0F2C}"/>
              </a:ext>
            </a:extLst>
          </p:cNvPr>
          <p:cNvSpPr txBox="1"/>
          <p:nvPr/>
        </p:nvSpPr>
        <p:spPr>
          <a:xfrm>
            <a:off x="4984376" y="4616824"/>
            <a:ext cx="379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He YJ, McLeod HL. Ready when you are: easing into preemptive pharmacogenetics. Clin </a:t>
            </a:r>
            <a:r>
              <a:rPr lang="en-US" sz="1000" err="1">
                <a:solidFill>
                  <a:schemeClr val="accent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Pharmacol</a:t>
            </a:r>
            <a:r>
              <a:rPr lang="en-US" sz="1000">
                <a:solidFill>
                  <a:schemeClr val="accent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US" sz="1000" err="1">
                <a:solidFill>
                  <a:schemeClr val="accent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Ther</a:t>
            </a:r>
            <a:r>
              <a:rPr lang="en-US" sz="1000">
                <a:solidFill>
                  <a:schemeClr val="accent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. 2012 Oct;92(4):412-4.</a:t>
            </a:r>
          </a:p>
        </p:txBody>
      </p:sp>
    </p:spTree>
    <p:extLst>
      <p:ext uri="{BB962C8B-B14F-4D97-AF65-F5344CB8AC3E}">
        <p14:creationId xmlns:p14="http://schemas.microsoft.com/office/powerpoint/2010/main" val="357052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38036-C455-4648-985D-8B79AF91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10087-F6DC-4BF5-97EA-5AFAE995B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55" y="160059"/>
            <a:ext cx="8341501" cy="1154391"/>
          </a:xfrm>
        </p:spPr>
        <p:txBody>
          <a:bodyPr/>
          <a:lstStyle/>
          <a:p>
            <a:r>
              <a:rPr lang="en-US"/>
              <a:t>Factors Contributing to Interpatient Variability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6E4F4-6497-4746-A21C-B149BCEF0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1314450"/>
            <a:ext cx="8341282" cy="2936463"/>
          </a:xfrm>
        </p:spPr>
        <p:txBody>
          <a:bodyPr/>
          <a:lstStyle/>
          <a:p>
            <a:r>
              <a:rPr lang="en-US"/>
              <a:t>Age</a:t>
            </a:r>
          </a:p>
          <a:p>
            <a:r>
              <a:rPr lang="en-US"/>
              <a:t>Gender</a:t>
            </a:r>
          </a:p>
          <a:p>
            <a:r>
              <a:rPr lang="en-US"/>
              <a:t>Weight</a:t>
            </a:r>
          </a:p>
          <a:p>
            <a:r>
              <a:rPr lang="en-US"/>
              <a:t>Comorbidity</a:t>
            </a:r>
          </a:p>
          <a:p>
            <a:r>
              <a:rPr lang="en-US"/>
              <a:t>Concomitant drugs</a:t>
            </a:r>
          </a:p>
          <a:p>
            <a:r>
              <a:rPr lang="en-US" b="1"/>
              <a:t>Genetics</a:t>
            </a:r>
          </a:p>
          <a:p>
            <a:pPr lvl="1"/>
            <a:r>
              <a:rPr lang="en-US" sz="1800" b="1"/>
              <a:t>Pharmacogenomics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975B7F6-3AB5-4913-A8D3-051D862DF2C4}"/>
              </a:ext>
            </a:extLst>
          </p:cNvPr>
          <p:cNvSpPr/>
          <p:nvPr/>
        </p:nvSpPr>
        <p:spPr>
          <a:xfrm>
            <a:off x="3539656" y="1470212"/>
            <a:ext cx="1597120" cy="22411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B37D2-6BC6-4ECB-8AEC-7FF826966C45}"/>
              </a:ext>
            </a:extLst>
          </p:cNvPr>
          <p:cNvSpPr txBox="1"/>
          <p:nvPr/>
        </p:nvSpPr>
        <p:spPr>
          <a:xfrm>
            <a:off x="5342965" y="1990635"/>
            <a:ext cx="271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Book" panose="020B0503020102020204" pitchFamily="34" charset="0"/>
                <a:ea typeface="Franklin Gothic Demi" charset="0"/>
                <a:cs typeface="Franklin Gothic Demi" charset="0"/>
              </a:rPr>
              <a:t>Personalized Medicine</a:t>
            </a:r>
          </a:p>
        </p:txBody>
      </p:sp>
    </p:spTree>
    <p:extLst>
      <p:ext uri="{BB962C8B-B14F-4D97-AF65-F5344CB8AC3E}">
        <p14:creationId xmlns:p14="http://schemas.microsoft.com/office/powerpoint/2010/main" val="131496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A8BAA-09A5-4789-9952-4884B67E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21C18-7076-405B-A635-1D86D4D5A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Personalized Medicine: Drug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FD41B-706D-4853-A419-04C44CA5372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Precision medicine: a medical model that proposes the customization of healthcare with prevention and treatment strategies that take individual variability into account</a:t>
            </a:r>
          </a:p>
          <a:p>
            <a:r>
              <a:rPr lang="en-US" dirty="0"/>
              <a:t>Precision Medicine Initiative (PMI)</a:t>
            </a:r>
          </a:p>
          <a:p>
            <a:pPr lvl="1"/>
            <a:r>
              <a:rPr lang="en-US" sz="1800" dirty="0"/>
              <a:t>Began in 2015, NIH Based</a:t>
            </a:r>
          </a:p>
          <a:p>
            <a:pPr lvl="1"/>
            <a:r>
              <a:rPr lang="en-US" sz="1800" dirty="0"/>
              <a:t>Two main components</a:t>
            </a:r>
          </a:p>
          <a:p>
            <a:pPr lvl="2"/>
            <a:r>
              <a:rPr lang="en-US" sz="1400" dirty="0"/>
              <a:t>Near term focus on cancers</a:t>
            </a:r>
          </a:p>
          <a:p>
            <a:pPr lvl="2"/>
            <a:r>
              <a:rPr lang="en-US" sz="1400" dirty="0"/>
              <a:t>Long term aim to generate knowledge applicable to a wider range of diseases</a:t>
            </a:r>
          </a:p>
          <a:p>
            <a:pPr lvl="1"/>
            <a:r>
              <a:rPr lang="en-US" sz="1800" dirty="0"/>
              <a:t>“Studies of a large research cohort exposed to many kinds of therapies may provide early insights into pharmacogenomics – enabling the provision of the right drug at the right dose to the right patient.”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9BFDA-07B0-4C3B-987B-0076D51BB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1D72-7F0C-4079-B01D-98D101FDA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of Us (2018)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522D0-87C9-4D10-8935-D2D43BA9BB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234" y="930170"/>
            <a:ext cx="8341282" cy="3505096"/>
          </a:xfrm>
        </p:spPr>
        <p:txBody>
          <a:bodyPr/>
          <a:lstStyle/>
          <a:p>
            <a:r>
              <a:rPr lang="en-US"/>
              <a:t>Built from the framework of PMI</a:t>
            </a:r>
          </a:p>
          <a:p>
            <a:pPr lvl="1"/>
            <a:r>
              <a:rPr lang="en-US" dirty="0"/>
              <a:t>Outlined a plan to build a research cohort of one million or more Americans</a:t>
            </a:r>
          </a:p>
          <a:p>
            <a:pPr lvl="1"/>
            <a:r>
              <a:rPr lang="en-US" dirty="0"/>
              <a:t>Data collection, management, biobanking</a:t>
            </a:r>
          </a:p>
          <a:p>
            <a:r>
              <a:rPr lang="en-US" dirty="0"/>
              <a:t>“All of Us is part of a new era in which researchers, health care providers, technology experts, community partners, and the public work together to develop individualized health care.”</a:t>
            </a:r>
          </a:p>
          <a:p>
            <a:r>
              <a:rPr lang="en-US" dirty="0"/>
              <a:t>Multiple health care institutions across the US contributing to this cohort, including several in Wisconsin</a:t>
            </a:r>
          </a:p>
          <a:p>
            <a:r>
              <a:rPr lang="en-US" dirty="0"/>
              <a:t>Will eventually distribute pharmacogenomic data for enrolled patients, resulting in a significant influx of patients with potentially actionable PGx results</a:t>
            </a:r>
          </a:p>
        </p:txBody>
      </p:sp>
    </p:spTree>
    <p:extLst>
      <p:ext uri="{BB962C8B-B14F-4D97-AF65-F5344CB8AC3E}">
        <p14:creationId xmlns:p14="http://schemas.microsoft.com/office/powerpoint/2010/main" val="263038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Fundamentals of Pharmacogenomics</a:t>
            </a:r>
          </a:p>
        </p:txBody>
      </p:sp>
    </p:spTree>
    <p:extLst>
      <p:ext uri="{BB962C8B-B14F-4D97-AF65-F5344CB8AC3E}">
        <p14:creationId xmlns:p14="http://schemas.microsoft.com/office/powerpoint/2010/main" val="40197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9BFDA-07B0-4C3B-987B-0076D51BB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D32446-EE4E-A04C-B16A-5398FB2B41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31D72-7F0C-4079-B01D-98D101FDA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What is Pharmacogenomics?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522D0-87C9-4D10-8935-D2D43BA9BB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/>
              <a:t>Pharmacogenomics: study of how genetic </a:t>
            </a:r>
            <a:r>
              <a:rPr lang="en-US" dirty="0"/>
              <a:t>variation</a:t>
            </a:r>
            <a:r>
              <a:rPr lang="en-US" sz="2000" dirty="0"/>
              <a:t> influences interpatient </a:t>
            </a:r>
            <a:r>
              <a:rPr lang="en-US" sz="2000"/>
              <a:t>variability in drug response</a:t>
            </a:r>
          </a:p>
          <a:p>
            <a:pPr lvl="1"/>
            <a:r>
              <a:rPr lang="en-US" dirty="0"/>
              <a:t>Pharmacogenetics: single-gene</a:t>
            </a:r>
          </a:p>
          <a:p>
            <a:pPr lvl="1"/>
            <a:r>
              <a:rPr lang="en-US" dirty="0"/>
              <a:t>Pharmacogenomics: multiple genes or whole genome</a:t>
            </a:r>
          </a:p>
          <a:p>
            <a:pPr lvl="1"/>
            <a:r>
              <a:rPr lang="en-US" dirty="0"/>
              <a:t>These terms are often used interchangeably</a:t>
            </a:r>
          </a:p>
          <a:p>
            <a:r>
              <a:rPr lang="en-US" dirty="0"/>
              <a:t>Pertains to the influence of genetic variation on drug response by correlating variants (single nucleotide polymorphisms) with pharmacokinetics and pharmacodynamics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6303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006F66"/>
      </a:dk1>
      <a:lt1>
        <a:sysClr val="window" lastClr="FFFFFF"/>
      </a:lt1>
      <a:dk2>
        <a:srgbClr val="141413"/>
      </a:dk2>
      <a:lt2>
        <a:srgbClr val="F8F8F8"/>
      </a:lt2>
      <a:accent1>
        <a:srgbClr val="888B8D"/>
      </a:accent1>
      <a:accent2>
        <a:srgbClr val="007749"/>
      </a:accent2>
      <a:accent3>
        <a:srgbClr val="326295"/>
      </a:accent3>
      <a:accent4>
        <a:srgbClr val="C8C9C7"/>
      </a:accent4>
      <a:accent5>
        <a:srgbClr val="418FDE"/>
      </a:accent5>
      <a:accent6>
        <a:srgbClr val="6CACE4"/>
      </a:accent6>
      <a:hlink>
        <a:srgbClr val="00BF6F"/>
      </a:hlink>
      <a:folHlink>
        <a:srgbClr val="9BE3B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accent1"/>
            </a:solidFill>
            <a:latin typeface="Franklin Gothic Demi" charset="0"/>
            <a:ea typeface="Franklin Gothic Demi" charset="0"/>
            <a:cs typeface="Franklin Gothic Demi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W_PPT_Template_General Use 41918" id="{85EB703B-ACD9-9041-A67A-858F2108A459}" vid="{4A6E37AC-895A-E242-89EE-467F6F3D12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7934</TotalTime>
  <Words>2544</Words>
  <Application>Microsoft Office PowerPoint</Application>
  <PresentationFormat>On-screen Show (16:9)</PresentationFormat>
  <Paragraphs>357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Franklin Gothic Book</vt:lpstr>
      <vt:lpstr>Wingdings</vt:lpstr>
      <vt:lpstr>Franklin Gothic Demi</vt:lpstr>
      <vt:lpstr>BlinkMacSystemFont</vt:lpstr>
      <vt:lpstr>Arial</vt:lpstr>
      <vt:lpstr>Calibri</vt:lpstr>
      <vt:lpstr>AppleSymbols</vt:lpstr>
      <vt:lpstr>Helvetica</vt:lpstr>
      <vt:lpstr>Courier New</vt:lpstr>
      <vt:lpstr>1_Custom Design</vt:lpstr>
      <vt:lpstr>Pharmacogenomics of Personalized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Fundamentals of Pharmacogenomics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Pharmacogenomics as a Component of Clinical Pharmacology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Implementation of Pharmacogenomics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Anderson</dc:creator>
  <cp:lastModifiedBy>Stockard, Bradley</cp:lastModifiedBy>
  <cp:revision>3</cp:revision>
  <dcterms:created xsi:type="dcterms:W3CDTF">2018-05-30T20:15:39Z</dcterms:created>
  <dcterms:modified xsi:type="dcterms:W3CDTF">2023-06-21T19:46:06Z</dcterms:modified>
</cp:coreProperties>
</file>