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21" r:id="rId2"/>
    <p:sldId id="330" r:id="rId3"/>
    <p:sldId id="405" r:id="rId4"/>
    <p:sldId id="468" r:id="rId5"/>
    <p:sldId id="418" r:id="rId6"/>
    <p:sldId id="416" r:id="rId7"/>
    <p:sldId id="408" r:id="rId8"/>
    <p:sldId id="420" r:id="rId9"/>
    <p:sldId id="409" r:id="rId10"/>
    <p:sldId id="419" r:id="rId11"/>
    <p:sldId id="413" r:id="rId12"/>
    <p:sldId id="417" r:id="rId13"/>
    <p:sldId id="412" r:id="rId14"/>
    <p:sldId id="411" r:id="rId15"/>
    <p:sldId id="406" r:id="rId16"/>
    <p:sldId id="407" r:id="rId17"/>
    <p:sldId id="328" r:id="rId18"/>
    <p:sldId id="3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4"/>
    <p:restoredTop sz="94730"/>
  </p:normalViewPr>
  <p:slideViewPr>
    <p:cSldViewPr snapToGrid="0" snapToObjects="1">
      <p:cViewPr varScale="1">
        <p:scale>
          <a:sx n="28" d="100"/>
          <a:sy n="28" d="100"/>
        </p:scale>
        <p:origin x="8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EE5E-8CA2-6E47-8A4C-DAFB3F38048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A7D47-FC2D-B044-BFF9-12BD6B62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1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1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9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6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8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1194-29D4-6349-845F-87B7EF89C4A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D00F-B90A-7348-A6A8-B47D85E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4.emf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em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em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emf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em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.emf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108F7F6-D939-4BC8-8153-1E6A4F1E274E}"/>
              </a:ext>
            </a:extLst>
          </p:cNvPr>
          <p:cNvSpPr txBox="1">
            <a:spLocks/>
          </p:cNvSpPr>
          <p:nvPr/>
        </p:nvSpPr>
        <p:spPr>
          <a:xfrm>
            <a:off x="3793542" y="3363071"/>
            <a:ext cx="5569527" cy="202504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 George, MD</a:t>
            </a:r>
          </a:p>
          <a:p>
            <a:pPr marL="0" indent="0">
              <a:buNone/>
            </a:pPr>
            <a:r>
              <a:rPr lang="en-US" altLang="en-US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Medicine</a:t>
            </a:r>
          </a:p>
          <a:p>
            <a:pPr marL="0" indent="0">
              <a:buNone/>
            </a:pPr>
            <a:r>
              <a:rPr lang="en-US" altLang="en-US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F. Stapp Endowed Chair</a:t>
            </a:r>
          </a:p>
          <a:p>
            <a:pPr marL="0" indent="0">
              <a:buNone/>
            </a:pPr>
            <a:r>
              <a:rPr lang="en-US" altLang="en-US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Director, Clinical Trials Office</a:t>
            </a:r>
          </a:p>
          <a:p>
            <a:pPr marL="0" indent="0">
              <a:buNone/>
            </a:pPr>
            <a:r>
              <a:rPr lang="en-US" altLang="en-US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of Hematology and Oncology</a:t>
            </a:r>
          </a:p>
          <a:p>
            <a:pPr marL="0" indent="0">
              <a:buNone/>
            </a:pPr>
            <a:r>
              <a:rPr lang="en-US" altLang="en-US" sz="33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College of Wisconsin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28B7A7-E4D9-4F3F-8632-C1C16A747BC5}"/>
              </a:ext>
            </a:extLst>
          </p:cNvPr>
          <p:cNvSpPr txBox="1">
            <a:spLocks/>
          </p:cNvSpPr>
          <p:nvPr/>
        </p:nvSpPr>
        <p:spPr>
          <a:xfrm>
            <a:off x="2571565" y="2431411"/>
            <a:ext cx="8223682" cy="10841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Precision Medicine and Precision Therapeutics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Recording Aug 15, 2023 at 10:09:51 PM" descr="Audio Recording Aug 15, 2023 at 10:09:51 PM">
            <a:hlinkClick r:id="" action="ppaction://media"/>
            <a:extLst>
              <a:ext uri="{FF2B5EF4-FFF2-40B4-BE49-F238E27FC236}">
                <a16:creationId xmlns:a16="http://schemas.microsoft.com/office/drawing/2014/main" id="{4CB1F62E-8DAB-5143-8574-2CF83C6F7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88F5E-D955-4889-81F9-C30F997EE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859" y="1505526"/>
            <a:ext cx="5538084" cy="4939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CF7FF-4003-452B-9881-722F676C3558}"/>
              </a:ext>
            </a:extLst>
          </p:cNvPr>
          <p:cNvSpPr txBox="1"/>
          <p:nvPr/>
        </p:nvSpPr>
        <p:spPr>
          <a:xfrm>
            <a:off x="3636885" y="678396"/>
            <a:ext cx="685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Damage Response Pathway in Cancer – Predictive Role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11426-A603-46C8-A200-8F468B516419}"/>
              </a:ext>
            </a:extLst>
          </p:cNvPr>
          <p:cNvSpPr txBox="1"/>
          <p:nvPr/>
        </p:nvSpPr>
        <p:spPr>
          <a:xfrm>
            <a:off x="9144000" y="6123709"/>
            <a:ext cx="287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al, Nat Rev Clin Oncol, 2019</a:t>
            </a:r>
          </a:p>
        </p:txBody>
      </p:sp>
      <p:pic>
        <p:nvPicPr>
          <p:cNvPr id="2" name="Audio Recording Aug 15, 2023 at 10:27:50 PM" descr="Audio Recording Aug 15, 2023 at 10:27:50 PM">
            <a:hlinkClick r:id="" action="ppaction://media"/>
            <a:extLst>
              <a:ext uri="{FF2B5EF4-FFF2-40B4-BE49-F238E27FC236}">
                <a16:creationId xmlns:a16="http://schemas.microsoft.com/office/drawing/2014/main" id="{02077528-9F33-404D-9177-AE969C88F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FA4C8-FFE3-4680-BD02-23D4AEEFF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361" y="1334504"/>
            <a:ext cx="6798365" cy="2445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A09B5-8658-49A8-82C7-93EDA993F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04" y="3896741"/>
            <a:ext cx="4969565" cy="2445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2EA368-4D31-4E0F-89DF-ADF54D2867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736" y="1420630"/>
            <a:ext cx="3339548" cy="3647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0267CD-E76B-485B-8E88-5EFD2E926BFB}"/>
              </a:ext>
            </a:extLst>
          </p:cNvPr>
          <p:cNvSpPr txBox="1"/>
          <p:nvPr/>
        </p:nvSpPr>
        <p:spPr>
          <a:xfrm>
            <a:off x="8375676" y="5962742"/>
            <a:ext cx="314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Dienstmann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al, Nature Reviews,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D7678A-3EFB-451A-9871-E53083E69372}"/>
              </a:ext>
            </a:extLst>
          </p:cNvPr>
          <p:cNvSpPr txBox="1"/>
          <p:nvPr/>
        </p:nvSpPr>
        <p:spPr>
          <a:xfrm>
            <a:off x="3214254" y="609600"/>
            <a:ext cx="8640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Consensus Molecular Subtypes in CRC – Biological and Predictive Relevance</a:t>
            </a:r>
          </a:p>
        </p:txBody>
      </p:sp>
      <p:pic>
        <p:nvPicPr>
          <p:cNvPr id="2" name="Audio Recording Aug 15, 2023 at 10:29:48 PM" descr="Audio Recording Aug 15, 2023 at 10:29:48 PM">
            <a:hlinkClick r:id="" action="ppaction://media"/>
            <a:extLst>
              <a:ext uri="{FF2B5EF4-FFF2-40B4-BE49-F238E27FC236}">
                <a16:creationId xmlns:a16="http://schemas.microsoft.com/office/drawing/2014/main" id="{C94BC1AB-0D57-EF4B-AF9D-AFF1A61ED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B7B30-3F2B-478A-9C94-930A22ABF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95" y="1188488"/>
            <a:ext cx="4211406" cy="5136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EA2BB-EFD6-492B-858E-56238AC0A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361" y="2781703"/>
            <a:ext cx="5367130" cy="3548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2B5263-DC12-4FFD-83A1-EF2A04133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380" y="87991"/>
            <a:ext cx="4548146" cy="2520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55C21D-0056-4448-BEBA-647C4816BDC7}"/>
              </a:ext>
            </a:extLst>
          </p:cNvPr>
          <p:cNvSpPr txBox="1"/>
          <p:nvPr/>
        </p:nvSpPr>
        <p:spPr>
          <a:xfrm>
            <a:off x="10005140" y="5868140"/>
            <a:ext cx="2068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Aung et. al, CCCR, 2019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George, B. SOCNA,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262AA-291C-4EFD-814A-6BB78A4C153E}"/>
              </a:ext>
            </a:extLst>
          </p:cNvPr>
          <p:cNvSpPr txBox="1"/>
          <p:nvPr/>
        </p:nvSpPr>
        <p:spPr>
          <a:xfrm>
            <a:off x="2927929" y="655782"/>
            <a:ext cx="4484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and Predictive Relevance</a:t>
            </a:r>
          </a:p>
        </p:txBody>
      </p:sp>
      <p:pic>
        <p:nvPicPr>
          <p:cNvPr id="2" name="Audio Recording Aug 15, 2023 at 10:30:35 PM" descr="Audio Recording Aug 15, 2023 at 10:30:35 PM">
            <a:hlinkClick r:id="" action="ppaction://media"/>
            <a:extLst>
              <a:ext uri="{FF2B5EF4-FFF2-40B4-BE49-F238E27FC236}">
                <a16:creationId xmlns:a16="http://schemas.microsoft.com/office/drawing/2014/main" id="{CEB57CE2-2F93-664A-A3E3-4D9AE9AD7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DDB81-726B-4534-BA96-7879796FF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20" y="2612589"/>
            <a:ext cx="5705061" cy="3165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4CA708-C288-4ED0-9E21-7EBF6AE24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842" y="245582"/>
            <a:ext cx="5220031" cy="2829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17AE2B-FBFA-41E2-9116-C2FE3F351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3566" y="3258027"/>
            <a:ext cx="5245873" cy="2803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292465-0B2C-4601-BF46-31C5C01F065D}"/>
              </a:ext>
            </a:extLst>
          </p:cNvPr>
          <p:cNvSpPr txBox="1"/>
          <p:nvPr/>
        </p:nvSpPr>
        <p:spPr>
          <a:xfrm>
            <a:off x="9157540" y="6165765"/>
            <a:ext cx="2662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Yarchoan et. al, JCI Insights, 2019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75E36-1A25-46DC-A765-CB3CFA2B6F9E}"/>
              </a:ext>
            </a:extLst>
          </p:cNvPr>
          <p:cNvSpPr txBox="1"/>
          <p:nvPr/>
        </p:nvSpPr>
        <p:spPr>
          <a:xfrm>
            <a:off x="1305017" y="1278384"/>
            <a:ext cx="240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PD-L1 and TMB</a:t>
            </a:r>
          </a:p>
        </p:txBody>
      </p:sp>
      <p:pic>
        <p:nvPicPr>
          <p:cNvPr id="2" name="Audio Recording Aug 15, 2023 at 10:31:35 PM" descr="Audio Recording Aug 15, 2023 at 10:31:35 PM">
            <a:hlinkClick r:id="" action="ppaction://media"/>
            <a:extLst>
              <a:ext uri="{FF2B5EF4-FFF2-40B4-BE49-F238E27FC236}">
                <a16:creationId xmlns:a16="http://schemas.microsoft.com/office/drawing/2014/main" id="{53183DCE-DBDC-1F41-8FEF-F1F873564A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4FA50-8D87-4A8D-B90E-CC7E53710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601" y="1309510"/>
            <a:ext cx="3075167" cy="4435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2523D7-DD78-4F54-9501-EBEF31E2ECD6}"/>
              </a:ext>
            </a:extLst>
          </p:cNvPr>
          <p:cNvSpPr txBox="1"/>
          <p:nvPr/>
        </p:nvSpPr>
        <p:spPr>
          <a:xfrm>
            <a:off x="9793057" y="5938978"/>
            <a:ext cx="230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Singal et. al, JAMA 2019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Yarchoan et. al, JCI Insights,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73B3B8-F499-4759-94E7-9F6960A14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481" y="1153748"/>
            <a:ext cx="5231958" cy="4633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8C976E-B35C-44CB-94B3-FF8F6ADAF02F}"/>
              </a:ext>
            </a:extLst>
          </p:cNvPr>
          <p:cNvSpPr txBox="1"/>
          <p:nvPr/>
        </p:nvSpPr>
        <p:spPr>
          <a:xfrm>
            <a:off x="5495636" y="581891"/>
            <a:ext cx="225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PD-L1 vs. TMB</a:t>
            </a:r>
          </a:p>
        </p:txBody>
      </p:sp>
      <p:pic>
        <p:nvPicPr>
          <p:cNvPr id="2" name="Audio Recording Aug 15, 2023 at 10:33:45 PM" descr="Audio Recording Aug 15, 2023 at 10:33:45 PM">
            <a:hlinkClick r:id="" action="ppaction://media"/>
            <a:extLst>
              <a:ext uri="{FF2B5EF4-FFF2-40B4-BE49-F238E27FC236}">
                <a16:creationId xmlns:a16="http://schemas.microsoft.com/office/drawing/2014/main" id="{4151C73B-EB18-A14A-89D3-A8BD30862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5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C4293-B170-4D96-AA8C-ABE6740F7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64" y="2337251"/>
            <a:ext cx="4770783" cy="2534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773CC-4D2A-41CA-B39A-3C9AF9D18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440" y="1677803"/>
            <a:ext cx="4810539" cy="4075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62D848-A15B-4376-BFEC-4335CAC0D2DB}"/>
              </a:ext>
            </a:extLst>
          </p:cNvPr>
          <p:cNvSpPr txBox="1"/>
          <p:nvPr/>
        </p:nvSpPr>
        <p:spPr>
          <a:xfrm>
            <a:off x="4230255" y="858984"/>
            <a:ext cx="498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 and Clonal Evolution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7F8A8-724A-402B-A040-1290CAB7BC25}"/>
              </a:ext>
            </a:extLst>
          </p:cNvPr>
          <p:cNvSpPr txBox="1"/>
          <p:nvPr/>
        </p:nvSpPr>
        <p:spPr>
          <a:xfrm>
            <a:off x="8137235" y="6105238"/>
            <a:ext cx="356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Dagogo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-Jack and Shaw, Nature Reviews, 2018</a:t>
            </a:r>
          </a:p>
        </p:txBody>
      </p:sp>
      <p:pic>
        <p:nvPicPr>
          <p:cNvPr id="2" name="Audio Recording Aug 15, 2023 at 10:34:31 PM" descr="Audio Recording Aug 15, 2023 at 10:34:31 PM">
            <a:hlinkClick r:id="" action="ppaction://media"/>
            <a:extLst>
              <a:ext uri="{FF2B5EF4-FFF2-40B4-BE49-F238E27FC236}">
                <a16:creationId xmlns:a16="http://schemas.microsoft.com/office/drawing/2014/main" id="{66E5EB3B-883D-AF45-875B-075691C88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0F049-EE7B-415A-8735-9FE74F265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9" y="1764195"/>
            <a:ext cx="6718852" cy="3329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CE897-4155-4DE9-A7CF-D6C06EF9E928}"/>
              </a:ext>
            </a:extLst>
          </p:cNvPr>
          <p:cNvSpPr txBox="1"/>
          <p:nvPr/>
        </p:nvSpPr>
        <p:spPr>
          <a:xfrm>
            <a:off x="3897297" y="599646"/>
            <a:ext cx="4693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biopsies to guide treatment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2BBD9-1DAA-4AF0-8054-5763C33A0A4B}"/>
              </a:ext>
            </a:extLst>
          </p:cNvPr>
          <p:cNvSpPr txBox="1"/>
          <p:nvPr/>
        </p:nvSpPr>
        <p:spPr>
          <a:xfrm>
            <a:off x="7565206" y="5924545"/>
            <a:ext cx="4175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 et. al, Nature Reviews, 2017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Amirouchene-Angelozzi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al, Cancer Discovery, 2017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B85CA9-1087-4C6D-A0EF-821000FB3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284" y="1413418"/>
            <a:ext cx="5120640" cy="3972670"/>
          </a:xfrm>
          <a:prstGeom prst="rect">
            <a:avLst/>
          </a:prstGeom>
        </p:spPr>
      </p:pic>
      <p:pic>
        <p:nvPicPr>
          <p:cNvPr id="2" name="Audio Recording Aug 15, 2023 at 10:35:51 PM" descr="Audio Recording Aug 15, 2023 at 10:35:51 PM">
            <a:hlinkClick r:id="" action="ppaction://media"/>
            <a:extLst>
              <a:ext uri="{FF2B5EF4-FFF2-40B4-BE49-F238E27FC236}">
                <a16:creationId xmlns:a16="http://schemas.microsoft.com/office/drawing/2014/main" id="{1456C305-F365-EF4A-A8C3-BC43CCB7E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1A0EBD-F054-4240-9343-C3FE10AA3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9" y="996262"/>
            <a:ext cx="3546909" cy="5168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4E5ABB-0553-4AFF-AA27-F19895217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517" y="859707"/>
            <a:ext cx="3441032" cy="5188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11F63D-D792-4E9A-B8D9-A45825CCA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756" y="967866"/>
            <a:ext cx="2699886" cy="5174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0B79C-5A7C-4296-AE88-E2DAF068CFAC}"/>
              </a:ext>
            </a:extLst>
          </p:cNvPr>
          <p:cNvSpPr txBox="1"/>
          <p:nvPr/>
        </p:nvSpPr>
        <p:spPr>
          <a:xfrm>
            <a:off x="10270832" y="6057948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Hahn et. al, Cell,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61E1C-8665-4347-9CDA-FBA78E19710C}"/>
              </a:ext>
            </a:extLst>
          </p:cNvPr>
          <p:cNvSpPr txBox="1"/>
          <p:nvPr/>
        </p:nvSpPr>
        <p:spPr>
          <a:xfrm>
            <a:off x="3084941" y="230912"/>
            <a:ext cx="5832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 UNIVERSE OF CANCER TARGETS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E60DE6-D794-4F2A-AAF8-C9B102CE399E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A6DFFF-EFBC-4108-A53F-34EE5844D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pic>
        <p:nvPicPr>
          <p:cNvPr id="9" name="Audio Recording Aug 15, 2023 at 10:36:25 PM" descr="Audio Recording Aug 15, 2023 at 10:36:25 PM">
            <a:hlinkClick r:id="" action="ppaction://media"/>
            <a:extLst>
              <a:ext uri="{FF2B5EF4-FFF2-40B4-BE49-F238E27FC236}">
                <a16:creationId xmlns:a16="http://schemas.microsoft.com/office/drawing/2014/main" id="{413DF7A5-8FF1-254B-9A72-F498C610D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FA65B5-7757-4BFD-A69B-A27DD13C9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75" y="1631252"/>
            <a:ext cx="9238308" cy="4463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194267-0830-4EDA-B461-067641346BBA}"/>
              </a:ext>
            </a:extLst>
          </p:cNvPr>
          <p:cNvSpPr txBox="1"/>
          <p:nvPr/>
        </p:nvSpPr>
        <p:spPr>
          <a:xfrm>
            <a:off x="8991189" y="6095281"/>
            <a:ext cx="3087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Spreafico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al, Cancer Discovery,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0EB58-0519-46CF-AC63-7D2DDA6D4A5E}"/>
              </a:ext>
            </a:extLst>
          </p:cNvPr>
          <p:cNvSpPr txBox="1"/>
          <p:nvPr/>
        </p:nvSpPr>
        <p:spPr>
          <a:xfrm>
            <a:off x="3212277" y="933775"/>
            <a:ext cx="6160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OF CANCER CLINICAL TRIALS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4F74D-C764-4C75-87B7-8DFFDAC09B5C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9E180-F044-4F2C-9EE4-48041D0C7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pic>
        <p:nvPicPr>
          <p:cNvPr id="3" name="Audio Recording Aug 15, 2023 at 10:37:26 PM" descr="Audio Recording Aug 15, 2023 at 10:37:26 PM">
            <a:hlinkClick r:id="" action="ppaction://media"/>
            <a:extLst>
              <a:ext uri="{FF2B5EF4-FFF2-40B4-BE49-F238E27FC236}">
                <a16:creationId xmlns:a16="http://schemas.microsoft.com/office/drawing/2014/main" id="{131CDC81-DD15-9646-99AC-E1835D126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214D80-8400-40D7-AC36-3414CFEC85BB}"/>
              </a:ext>
            </a:extLst>
          </p:cNvPr>
          <p:cNvSpPr txBox="1">
            <a:spLocks/>
          </p:cNvSpPr>
          <p:nvPr/>
        </p:nvSpPr>
        <p:spPr>
          <a:xfrm>
            <a:off x="1117600" y="2805321"/>
            <a:ext cx="10113817" cy="30967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Consultant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Ipsen, Bristol Myers Squibb,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Exelixis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Foundation Medicine, Terumo Interventional Systems, Taiho Oncology, Eisai, BTG (Boston Scientific), Roche/Genentech, Tempus, Pfizer</a:t>
            </a:r>
          </a:p>
          <a:p>
            <a:pPr marL="0" indent="0">
              <a:buFont typeface="Arial"/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Support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Foundation Medicine (Inst), Roche/Genentech (Inst), Hoffman La-Roche (Inst), Taiho Oncology (Inst), Boehringer Ingelheim (Inst), Toray, Hutchison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Medipharma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Mirati Therapeutics,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Sirnamomics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(Inst),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Trishula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Therapeutics (Inst),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Transcenta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(Inst),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Carsgen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(Inst), Pfizer (Inst), Helix Biopharma (Inst),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Glyconex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(Inst),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Faeth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Therapeutics (Inst)</a:t>
            </a:r>
          </a:p>
          <a:p>
            <a:pPr marL="0" indent="0">
              <a:buNone/>
            </a:pPr>
            <a:r>
              <a:rPr lang="en-US" alt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 Ownership: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XBiotech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8445A-0B15-4AB0-8BD7-BCEDF8E6C4E3}"/>
              </a:ext>
            </a:extLst>
          </p:cNvPr>
          <p:cNvSpPr txBox="1"/>
          <p:nvPr/>
        </p:nvSpPr>
        <p:spPr>
          <a:xfrm>
            <a:off x="4267200" y="103447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3BAD2-CABB-44C6-B21F-097098E724B1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0D97A-1BD0-48EE-BD4A-82D36F011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pic>
        <p:nvPicPr>
          <p:cNvPr id="4" name="Audio Recording Aug 15, 2023 at 10:10:01 PM" descr="Audio Recording Aug 15, 2023 at 10:10:01 PM">
            <a:hlinkClick r:id="" action="ppaction://media"/>
            <a:extLst>
              <a:ext uri="{FF2B5EF4-FFF2-40B4-BE49-F238E27FC236}">
                <a16:creationId xmlns:a16="http://schemas.microsoft.com/office/drawing/2014/main" id="{3A894240-8A8D-7F4F-A312-221D0BD4C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78850-B3C3-4329-9872-09610D3161EE}"/>
              </a:ext>
            </a:extLst>
          </p:cNvPr>
          <p:cNvSpPr txBox="1"/>
          <p:nvPr/>
        </p:nvSpPr>
        <p:spPr>
          <a:xfrm>
            <a:off x="4811697" y="692458"/>
            <a:ext cx="3545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Cancer Therapeutics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783B7-B3A4-4208-826B-1D625809E118}"/>
              </a:ext>
            </a:extLst>
          </p:cNvPr>
          <p:cNvSpPr txBox="1"/>
          <p:nvPr/>
        </p:nvSpPr>
        <p:spPr>
          <a:xfrm>
            <a:off x="167000" y="1385184"/>
            <a:ext cx="3786101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 Biomarkers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Cancer Cell vs. TME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Somatic vs. Germline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Genomics (Immunogenomics)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Transcriptomics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Epigenomics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Proteomics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Radiomics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Context, TME, Biomarkers of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B470F-26DC-4EFF-96F4-BC17EF0F8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566" y="1530626"/>
            <a:ext cx="7911548" cy="3796748"/>
          </a:xfrm>
          <a:prstGeom prst="rect">
            <a:avLst/>
          </a:prstGeom>
        </p:spPr>
      </p:pic>
      <p:pic>
        <p:nvPicPr>
          <p:cNvPr id="8" name="Audio Recording Aug 15, 2023 at 10:11:51 PM" descr="Audio Recording Aug 15, 2023 at 10:11:51 PM">
            <a:hlinkClick r:id="" action="ppaction://media"/>
            <a:extLst>
              <a:ext uri="{FF2B5EF4-FFF2-40B4-BE49-F238E27FC236}">
                <a16:creationId xmlns:a16="http://schemas.microsoft.com/office/drawing/2014/main" id="{5F12FE4F-DCE1-8C45-AF79-AD015217F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8CF8E-C64E-F402-7882-B85286EFD2EF}"/>
              </a:ext>
            </a:extLst>
          </p:cNvPr>
          <p:cNvSpPr txBox="1"/>
          <p:nvPr/>
        </p:nvSpPr>
        <p:spPr>
          <a:xfrm>
            <a:off x="105513" y="1910867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355B6-6C33-955A-776C-1655A49AB086}"/>
              </a:ext>
            </a:extLst>
          </p:cNvPr>
          <p:cNvSpPr txBox="1"/>
          <p:nvPr/>
        </p:nvSpPr>
        <p:spPr>
          <a:xfrm>
            <a:off x="1535724" y="1922590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Stage/ Line of 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A9EB0-D03E-BC71-6487-79A3F5B372AF}"/>
              </a:ext>
            </a:extLst>
          </p:cNvPr>
          <p:cNvSpPr txBox="1"/>
          <p:nvPr/>
        </p:nvSpPr>
        <p:spPr>
          <a:xfrm>
            <a:off x="4325815" y="1699855"/>
            <a:ext cx="219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Biomarker </a:t>
            </a:r>
          </a:p>
          <a:p>
            <a:r>
              <a:rPr lang="en-US" dirty="0"/>
              <a:t>Tissue vs. Liquid</a:t>
            </a:r>
          </a:p>
          <a:p>
            <a:r>
              <a:rPr lang="en-US" dirty="0"/>
              <a:t>MRD vs. Predictive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548C6-C19E-9B4E-6963-13EF0E69CF40}"/>
              </a:ext>
            </a:extLst>
          </p:cNvPr>
          <p:cNvSpPr txBox="1"/>
          <p:nvPr/>
        </p:nvSpPr>
        <p:spPr>
          <a:xfrm>
            <a:off x="6799388" y="1676406"/>
            <a:ext cx="2883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Protein</a:t>
            </a:r>
          </a:p>
          <a:p>
            <a:r>
              <a:rPr lang="en-US" dirty="0"/>
              <a:t>Gene</a:t>
            </a:r>
          </a:p>
          <a:p>
            <a:r>
              <a:rPr lang="en-US" dirty="0"/>
              <a:t>Transcript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7DA4C-A169-531C-930E-73822E9AB969}"/>
              </a:ext>
            </a:extLst>
          </p:cNvPr>
          <p:cNvSpPr txBox="1"/>
          <p:nvPr/>
        </p:nvSpPr>
        <p:spPr>
          <a:xfrm>
            <a:off x="8991604" y="3411427"/>
            <a:ext cx="2942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If off-label therapy</a:t>
            </a:r>
          </a:p>
          <a:p>
            <a:r>
              <a:rPr lang="en-US" dirty="0"/>
              <a:t>Context</a:t>
            </a:r>
          </a:p>
          <a:p>
            <a:r>
              <a:rPr lang="en-US" dirty="0"/>
              <a:t>Level of Data</a:t>
            </a:r>
          </a:p>
          <a:p>
            <a:r>
              <a:rPr lang="en-US" dirty="0"/>
              <a:t>Pathways Involved</a:t>
            </a:r>
          </a:p>
          <a:p>
            <a:r>
              <a:rPr lang="en-US" dirty="0"/>
              <a:t>Resistance Mechanisms</a:t>
            </a:r>
          </a:p>
          <a:p>
            <a:r>
              <a:rPr lang="en-US" dirty="0"/>
              <a:t>Drug Availability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82200-18C7-12FF-2517-04FF48C65BE2}"/>
              </a:ext>
            </a:extLst>
          </p:cNvPr>
          <p:cNvSpPr txBox="1"/>
          <p:nvPr/>
        </p:nvSpPr>
        <p:spPr>
          <a:xfrm>
            <a:off x="8991600" y="1828804"/>
            <a:ext cx="2883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clinical trials if no standard therapy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1E893-ACF1-962C-20B4-5174C227AB95}"/>
              </a:ext>
            </a:extLst>
          </p:cNvPr>
          <p:cNvSpPr txBox="1"/>
          <p:nvPr/>
        </p:nvSpPr>
        <p:spPr>
          <a:xfrm>
            <a:off x="8850925" y="5791202"/>
            <a:ext cx="288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Monitoring Strategy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9A80F6-0F60-2B0A-6C4C-9DD8AACEADB4}"/>
              </a:ext>
            </a:extLst>
          </p:cNvPr>
          <p:cNvCxnSpPr>
            <a:stCxn id="2" idx="3"/>
            <a:endCxn id="4" idx="1"/>
          </p:cNvCxnSpPr>
          <p:nvPr/>
        </p:nvCxnSpPr>
        <p:spPr>
          <a:xfrm>
            <a:off x="1159007" y="2095533"/>
            <a:ext cx="376717" cy="11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7A21E2-ED57-EFBD-051A-62D9499E4967}"/>
              </a:ext>
            </a:extLst>
          </p:cNvPr>
          <p:cNvCxnSpPr/>
          <p:nvPr/>
        </p:nvCxnSpPr>
        <p:spPr>
          <a:xfrm>
            <a:off x="3902204" y="2095534"/>
            <a:ext cx="376717" cy="11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57F40B-89A9-C971-6AFB-9AFE0A87DA2E}"/>
              </a:ext>
            </a:extLst>
          </p:cNvPr>
          <p:cNvCxnSpPr/>
          <p:nvPr/>
        </p:nvCxnSpPr>
        <p:spPr>
          <a:xfrm>
            <a:off x="6211641" y="2095535"/>
            <a:ext cx="376717" cy="11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79770A-1D49-4DE0-6DCD-8C87FFC281CF}"/>
              </a:ext>
            </a:extLst>
          </p:cNvPr>
          <p:cNvCxnSpPr>
            <a:cxnSpLocks/>
          </p:cNvCxnSpPr>
          <p:nvPr/>
        </p:nvCxnSpPr>
        <p:spPr>
          <a:xfrm>
            <a:off x="8110781" y="2107258"/>
            <a:ext cx="586946" cy="11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1591E9-6A35-F221-A6D1-86D70DFCB904}"/>
              </a:ext>
            </a:extLst>
          </p:cNvPr>
          <p:cNvCxnSpPr>
            <a:cxnSpLocks/>
          </p:cNvCxnSpPr>
          <p:nvPr/>
        </p:nvCxnSpPr>
        <p:spPr>
          <a:xfrm>
            <a:off x="9576160" y="2505841"/>
            <a:ext cx="0" cy="694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1E1C8F-F0BC-AE21-25F3-45A8B0579E98}"/>
              </a:ext>
            </a:extLst>
          </p:cNvPr>
          <p:cNvCxnSpPr>
            <a:cxnSpLocks/>
          </p:cNvCxnSpPr>
          <p:nvPr/>
        </p:nvCxnSpPr>
        <p:spPr>
          <a:xfrm>
            <a:off x="9505823" y="5178701"/>
            <a:ext cx="0" cy="640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Recording Aug 15, 2023 at 10:19:31 PM" descr="Audio Recording Aug 15, 2023 at 10:19:31 PM">
            <a:hlinkClick r:id="" action="ppaction://media"/>
            <a:extLst>
              <a:ext uri="{FF2B5EF4-FFF2-40B4-BE49-F238E27FC236}">
                <a16:creationId xmlns:a16="http://schemas.microsoft.com/office/drawing/2014/main" id="{4C3E75C3-4C35-434B-A1D9-FDDEAFF02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0C5AB-30AA-4BB4-88FC-CCD116C70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087" y="1434591"/>
            <a:ext cx="6559826" cy="4174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7676E7-39C4-45C8-A04F-B6C309512F59}"/>
              </a:ext>
            </a:extLst>
          </p:cNvPr>
          <p:cNvSpPr txBox="1"/>
          <p:nvPr/>
        </p:nvSpPr>
        <p:spPr>
          <a:xfrm>
            <a:off x="5264727" y="688242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Matters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C0034-7213-4681-8F7C-FF67F8DA1878}"/>
              </a:ext>
            </a:extLst>
          </p:cNvPr>
          <p:cNvSpPr txBox="1"/>
          <p:nvPr/>
        </p:nvSpPr>
        <p:spPr>
          <a:xfrm>
            <a:off x="8986982" y="6059055"/>
            <a:ext cx="246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Dankner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al, Oncogene, 2018</a:t>
            </a:r>
          </a:p>
        </p:txBody>
      </p:sp>
      <p:pic>
        <p:nvPicPr>
          <p:cNvPr id="2" name="Audio Recording Aug 15, 2023 at 10:20:48 PM" descr="Audio Recording Aug 15, 2023 at 10:20:48 PM">
            <a:hlinkClick r:id="" action="ppaction://media"/>
            <a:extLst>
              <a:ext uri="{FF2B5EF4-FFF2-40B4-BE49-F238E27FC236}">
                <a16:creationId xmlns:a16="http://schemas.microsoft.com/office/drawing/2014/main" id="{79347509-305C-494C-8254-2E0CC5500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EEB4B-BA01-4F86-A38F-C94B373EA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110" y="1275153"/>
            <a:ext cx="8372723" cy="2495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42632-96FC-4763-A7A2-580985E5B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866" y="3869911"/>
            <a:ext cx="5653377" cy="2504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62779-5E27-4718-A790-4187A0FB00F1}"/>
              </a:ext>
            </a:extLst>
          </p:cNvPr>
          <p:cNvSpPr txBox="1"/>
          <p:nvPr/>
        </p:nvSpPr>
        <p:spPr>
          <a:xfrm>
            <a:off x="7537142" y="5841507"/>
            <a:ext cx="194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et. al, NEJM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48D2B-E4F6-40E0-A4B4-58D702427B0B}"/>
              </a:ext>
            </a:extLst>
          </p:cNvPr>
          <p:cNvSpPr txBox="1"/>
          <p:nvPr/>
        </p:nvSpPr>
        <p:spPr>
          <a:xfrm>
            <a:off x="5791200" y="572652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Matters</a:t>
            </a:r>
          </a:p>
        </p:txBody>
      </p:sp>
      <p:pic>
        <p:nvPicPr>
          <p:cNvPr id="2" name="Audio Recording Aug 15, 2023 at 10:21:51 PM" descr="Audio Recording Aug 15, 2023 at 10:21:51 PM">
            <a:hlinkClick r:id="" action="ppaction://media"/>
            <a:extLst>
              <a:ext uri="{FF2B5EF4-FFF2-40B4-BE49-F238E27FC236}">
                <a16:creationId xmlns:a16="http://schemas.microsoft.com/office/drawing/2014/main" id="{96D03E0E-9AC7-2043-8566-2B8145929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55EE4-B01D-49E1-B6B4-9129A03E4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699" y="1499792"/>
            <a:ext cx="7780351" cy="4957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B27AA-E1AE-4AA6-9E38-DA4304AB1AC4}"/>
              </a:ext>
            </a:extLst>
          </p:cNvPr>
          <p:cNvSpPr txBox="1"/>
          <p:nvPr/>
        </p:nvSpPr>
        <p:spPr>
          <a:xfrm>
            <a:off x="4267200" y="678396"/>
            <a:ext cx="589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Damage Response Pathway in Cancer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949E3-D44F-4443-9C76-F685995D58E7}"/>
              </a:ext>
            </a:extLst>
          </p:cNvPr>
          <p:cNvSpPr txBox="1"/>
          <p:nvPr/>
        </p:nvSpPr>
        <p:spPr>
          <a:xfrm>
            <a:off x="9144000" y="6123709"/>
            <a:ext cx="2879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al, Nat Rev Clin Oncol, 2019</a:t>
            </a:r>
          </a:p>
        </p:txBody>
      </p:sp>
      <p:pic>
        <p:nvPicPr>
          <p:cNvPr id="2" name="Audio Recording Aug 15, 2023 at 10:23:15 PM" descr="Audio Recording Aug 15, 2023 at 10:23:15 PM">
            <a:hlinkClick r:id="" action="ppaction://media"/>
            <a:extLst>
              <a:ext uri="{FF2B5EF4-FFF2-40B4-BE49-F238E27FC236}">
                <a16:creationId xmlns:a16="http://schemas.microsoft.com/office/drawing/2014/main" id="{FC2B3433-CFC6-8D41-A1FE-C5A1BE1F13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4C1A7-310C-4BE3-87FD-120E1B87A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1" y="946431"/>
            <a:ext cx="4373217" cy="3339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FCD6D-39C7-4C19-8D9D-95B9CA4C8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296" y="3044506"/>
            <a:ext cx="5274100" cy="3436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0DE691-FA87-4C37-9AAD-1DBB51274189}"/>
              </a:ext>
            </a:extLst>
          </p:cNvPr>
          <p:cNvSpPr txBox="1"/>
          <p:nvPr/>
        </p:nvSpPr>
        <p:spPr>
          <a:xfrm>
            <a:off x="9238689" y="5690630"/>
            <a:ext cx="28997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et. al, Science, 2017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et. al, NEJM, 2015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Grasso et. al, Cancer Discovery,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17E3D1-515C-45CF-A65A-D42A5F698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5274" y="31378"/>
            <a:ext cx="3413098" cy="45198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24F072-D1AC-401F-9AC8-5F1953A49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74" y="4371424"/>
            <a:ext cx="2934032" cy="20842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1636B2-7D47-4E10-8638-51DA251BE5C4}"/>
              </a:ext>
            </a:extLst>
          </p:cNvPr>
          <p:cNvSpPr txBox="1"/>
          <p:nvPr/>
        </p:nvSpPr>
        <p:spPr>
          <a:xfrm>
            <a:off x="3112663" y="253707"/>
            <a:ext cx="5631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Mismatch Repair Deficiency and Immunotherapy</a:t>
            </a:r>
          </a:p>
        </p:txBody>
      </p:sp>
      <p:pic>
        <p:nvPicPr>
          <p:cNvPr id="2" name="Audio Recording Aug 15, 2023 at 10:24:58 PM" descr="Audio Recording Aug 15, 2023 at 10:24:58 PM">
            <a:hlinkClick r:id="" action="ppaction://media"/>
            <a:extLst>
              <a:ext uri="{FF2B5EF4-FFF2-40B4-BE49-F238E27FC236}">
                <a16:creationId xmlns:a16="http://schemas.microsoft.com/office/drawing/2014/main" id="{33EBE4A5-1952-1D4C-AB7F-A55907783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2B924F-24B2-4272-8C1D-C14F0BB3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5" y="28203"/>
            <a:ext cx="3080084" cy="8903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9E4E83-1249-4723-B62A-C9477B98D6F0}"/>
              </a:ext>
            </a:extLst>
          </p:cNvPr>
          <p:cNvSpPr/>
          <p:nvPr/>
        </p:nvSpPr>
        <p:spPr>
          <a:xfrm>
            <a:off x="0" y="6462945"/>
            <a:ext cx="12192000" cy="419859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F818EE-5FF7-4701-8E5E-A7BBBE7AA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35" y="1655870"/>
            <a:ext cx="5440680" cy="3658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739CF0-657F-4282-9793-1CF180F28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752" y="1261016"/>
            <a:ext cx="5102750" cy="4046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B65D0C-7ED1-4ECC-976B-F421B39C5E7F}"/>
              </a:ext>
            </a:extLst>
          </p:cNvPr>
          <p:cNvSpPr txBox="1"/>
          <p:nvPr/>
        </p:nvSpPr>
        <p:spPr>
          <a:xfrm>
            <a:off x="7599285" y="5938356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Sharma et. al, Cell,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0D6D0E-010E-4318-9340-3847E2238895}"/>
              </a:ext>
            </a:extLst>
          </p:cNvPr>
          <p:cNvSpPr txBox="1"/>
          <p:nvPr/>
        </p:nvSpPr>
        <p:spPr>
          <a:xfrm>
            <a:off x="4145871" y="594804"/>
            <a:ext cx="4136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Immunotherapy</a:t>
            </a:r>
          </a:p>
        </p:txBody>
      </p:sp>
      <p:pic>
        <p:nvPicPr>
          <p:cNvPr id="2" name="Audio Recording Aug 15, 2023 at 10:26:11 PM" descr="Audio Recording Aug 15, 2023 at 10:26:11 PM">
            <a:hlinkClick r:id="" action="ppaction://media"/>
            <a:extLst>
              <a:ext uri="{FF2B5EF4-FFF2-40B4-BE49-F238E27FC236}">
                <a16:creationId xmlns:a16="http://schemas.microsoft.com/office/drawing/2014/main" id="{7AE869E6-CB09-E143-9C2D-318A8A461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5224</TotalTime>
  <Words>454</Words>
  <Application>Microsoft Office PowerPoint</Application>
  <PresentationFormat>Widescreen</PresentationFormat>
  <Paragraphs>79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Ben</dc:creator>
  <cp:lastModifiedBy>LeGrave, Kellie</cp:lastModifiedBy>
  <cp:revision>253</cp:revision>
  <dcterms:created xsi:type="dcterms:W3CDTF">2021-01-17T17:24:53Z</dcterms:created>
  <dcterms:modified xsi:type="dcterms:W3CDTF">2023-08-24T02:47:11Z</dcterms:modified>
</cp:coreProperties>
</file>