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0"/>
  </p:notesMasterIdLst>
  <p:sldIdLst>
    <p:sldId id="570" r:id="rId2"/>
    <p:sldId id="619" r:id="rId3"/>
    <p:sldId id="620" r:id="rId4"/>
    <p:sldId id="623" r:id="rId5"/>
    <p:sldId id="624" r:id="rId6"/>
    <p:sldId id="611" r:id="rId7"/>
    <p:sldId id="604" r:id="rId8"/>
    <p:sldId id="605" r:id="rId9"/>
    <p:sldId id="585" r:id="rId10"/>
    <p:sldId id="578" r:id="rId11"/>
    <p:sldId id="575" r:id="rId12"/>
    <p:sldId id="280" r:id="rId13"/>
    <p:sldId id="281" r:id="rId14"/>
    <p:sldId id="282" r:id="rId15"/>
    <p:sldId id="581" r:id="rId16"/>
    <p:sldId id="593" r:id="rId17"/>
    <p:sldId id="583" r:id="rId18"/>
    <p:sldId id="584" r:id="rId19"/>
    <p:sldId id="572" r:id="rId20"/>
    <p:sldId id="576" r:id="rId21"/>
    <p:sldId id="577" r:id="rId22"/>
    <p:sldId id="588" r:id="rId23"/>
    <p:sldId id="601" r:id="rId24"/>
    <p:sldId id="602" r:id="rId25"/>
    <p:sldId id="582" r:id="rId26"/>
    <p:sldId id="587" r:id="rId27"/>
    <p:sldId id="653" r:id="rId28"/>
    <p:sldId id="600" r:id="rId29"/>
    <p:sldId id="589" r:id="rId30"/>
    <p:sldId id="590" r:id="rId31"/>
    <p:sldId id="613" r:id="rId32"/>
    <p:sldId id="614" r:id="rId33"/>
    <p:sldId id="608" r:id="rId34"/>
    <p:sldId id="615" r:id="rId35"/>
    <p:sldId id="616" r:id="rId36"/>
    <p:sldId id="625" r:id="rId37"/>
    <p:sldId id="569" r:id="rId38"/>
    <p:sldId id="628" r:id="rId39"/>
    <p:sldId id="629" r:id="rId40"/>
    <p:sldId id="632" r:id="rId41"/>
    <p:sldId id="627" r:id="rId42"/>
    <p:sldId id="630" r:id="rId43"/>
    <p:sldId id="631" r:id="rId44"/>
    <p:sldId id="649" r:id="rId45"/>
    <p:sldId id="652" r:id="rId46"/>
    <p:sldId id="651" r:id="rId47"/>
    <p:sldId id="633" r:id="rId48"/>
    <p:sldId id="634" r:id="rId49"/>
    <p:sldId id="650" r:id="rId50"/>
    <p:sldId id="636" r:id="rId51"/>
    <p:sldId id="642" r:id="rId52"/>
    <p:sldId id="643" r:id="rId53"/>
    <p:sldId id="644" r:id="rId54"/>
    <p:sldId id="645" r:id="rId55"/>
    <p:sldId id="646" r:id="rId56"/>
    <p:sldId id="647" r:id="rId57"/>
    <p:sldId id="648" r:id="rId58"/>
    <p:sldId id="586" r:id="rId59"/>
  </p:sldIdLst>
  <p:sldSz cx="9144000" cy="5143500" type="screen16x9"/>
  <p:notesSz cx="6858000" cy="9144000"/>
  <p:embeddedFontLst>
    <p:embeddedFont>
      <p:font typeface="Average" panose="020B0604020202020204" charset="0"/>
      <p:regular r:id="rId61"/>
    </p:embeddedFont>
    <p:embeddedFont>
      <p:font typeface="Calibri" panose="020F0502020204030204" pitchFamily="34"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
      <p:font typeface="Oswald" panose="00000500000000000000" pitchFamily="2"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184AF"/>
    <a:srgbClr val="D0DB71"/>
    <a:srgbClr val="B6B7B9"/>
    <a:srgbClr val="707070"/>
    <a:srgbClr val="0190B0"/>
    <a:srgbClr val="5A5A5A"/>
    <a:srgbClr val="1181C3"/>
    <a:srgbClr val="BC1C7E"/>
    <a:srgbClr val="502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97" autoAdjust="0"/>
    <p:restoredTop sz="93429" autoAdjust="0"/>
  </p:normalViewPr>
  <p:slideViewPr>
    <p:cSldViewPr snapToGrid="0">
      <p:cViewPr varScale="1">
        <p:scale>
          <a:sx n="69" d="100"/>
          <a:sy n="69" d="100"/>
        </p:scale>
        <p:origin x="64" y="20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3AC51-EED5-4062-B8AB-B8BF94E36612}" type="doc">
      <dgm:prSet loTypeId="urn:microsoft.com/office/officeart/2005/8/layout/vList3" loCatId="list" qsTypeId="urn:microsoft.com/office/officeart/2005/8/quickstyle/simple1" qsCatId="simple" csTypeId="urn:microsoft.com/office/officeart/2005/8/colors/accent1_2" csCatId="accent1" phldr="1"/>
      <dgm:spPr/>
    </dgm:pt>
    <dgm:pt modelId="{B4F130F1-C379-4D73-A4BC-474C63B9973A}">
      <dgm:prSet phldrT="[Text]" custT="1"/>
      <dgm:spPr>
        <a:solidFill>
          <a:srgbClr val="0190B0"/>
        </a:solidFill>
      </dgm:spPr>
      <dgm:t>
        <a:bodyPr/>
        <a:lstStyle/>
        <a:p>
          <a:pPr>
            <a:spcAft>
              <a:spcPts val="600"/>
            </a:spcAft>
          </a:pPr>
          <a:r>
            <a:rPr lang="en-US" sz="2800" dirty="0">
              <a:solidFill>
                <a:srgbClr val="C5C5C5"/>
              </a:solidFill>
              <a:latin typeface="Oswald" panose="020B0604020202020204" charset="0"/>
            </a:rPr>
            <a:t>Rights held </a:t>
          </a:r>
          <a:r>
            <a:rPr lang="en-US" sz="2800" i="1" dirty="0">
              <a:solidFill>
                <a:srgbClr val="C5C5C5"/>
              </a:solidFill>
              <a:latin typeface="Oswald" panose="020B0604020202020204" charset="0"/>
            </a:rPr>
            <a:t>only</a:t>
          </a:r>
          <a:r>
            <a:rPr lang="en-US" sz="2800" dirty="0">
              <a:solidFill>
                <a:srgbClr val="C5C5C5"/>
              </a:solidFill>
              <a:latin typeface="Oswald" panose="020B0604020202020204" charset="0"/>
            </a:rPr>
            <a:t> by autonomous adults</a:t>
          </a:r>
        </a:p>
        <a:p>
          <a:pPr>
            <a:spcAft>
              <a:spcPts val="600"/>
            </a:spcAft>
          </a:pPr>
          <a:r>
            <a:rPr lang="en-US" sz="2800" dirty="0">
              <a:solidFill>
                <a:schemeClr val="tx1"/>
              </a:solidFill>
              <a:latin typeface="Oswald" panose="020B0604020202020204" charset="0"/>
            </a:rPr>
            <a:t>E.g. Right to Vote</a:t>
          </a:r>
        </a:p>
      </dgm:t>
    </dgm:pt>
    <dgm:pt modelId="{D2E8383D-039C-4608-B43C-02EE05789430}" type="parTrans" cxnId="{2E6CC3AD-63A0-4E13-B6FF-58EE34DCA89A}">
      <dgm:prSet/>
      <dgm:spPr/>
      <dgm:t>
        <a:bodyPr/>
        <a:lstStyle/>
        <a:p>
          <a:endParaRPr lang="en-US" sz="2400">
            <a:latin typeface="Oswald" panose="020B0604020202020204" charset="0"/>
          </a:endParaRPr>
        </a:p>
      </dgm:t>
    </dgm:pt>
    <dgm:pt modelId="{D2275208-AA2D-46FC-8854-337EC39F4F86}" type="sibTrans" cxnId="{2E6CC3AD-63A0-4E13-B6FF-58EE34DCA89A}">
      <dgm:prSet/>
      <dgm:spPr/>
      <dgm:t>
        <a:bodyPr/>
        <a:lstStyle/>
        <a:p>
          <a:endParaRPr lang="en-US" sz="2400">
            <a:latin typeface="Oswald" panose="020B0604020202020204" charset="0"/>
          </a:endParaRPr>
        </a:p>
      </dgm:t>
    </dgm:pt>
    <dgm:pt modelId="{C14693CA-F42B-4AA5-B2E7-93C6B663EBFE}">
      <dgm:prSet phldrT="[Text]" custT="1"/>
      <dgm:spPr>
        <a:solidFill>
          <a:srgbClr val="0190B0"/>
        </a:solidFill>
      </dgm:spPr>
      <dgm:t>
        <a:bodyPr/>
        <a:lstStyle/>
        <a:p>
          <a:pPr>
            <a:spcAft>
              <a:spcPts val="600"/>
            </a:spcAft>
          </a:pPr>
          <a:r>
            <a:rPr lang="en-US" sz="2800" dirty="0">
              <a:solidFill>
                <a:srgbClr val="C5C5C5"/>
              </a:solidFill>
              <a:latin typeface="Oswald" panose="020B0604020202020204" charset="0"/>
            </a:rPr>
            <a:t>Rights held by </a:t>
          </a:r>
          <a:r>
            <a:rPr lang="en-US" sz="2800" i="1" dirty="0">
              <a:solidFill>
                <a:srgbClr val="C5C5C5"/>
              </a:solidFill>
              <a:latin typeface="Oswald" panose="020B0604020202020204" charset="0"/>
            </a:rPr>
            <a:t>both</a:t>
          </a:r>
          <a:r>
            <a:rPr lang="en-US" sz="2800" dirty="0">
              <a:solidFill>
                <a:srgbClr val="C5C5C5"/>
              </a:solidFill>
              <a:latin typeface="Oswald" panose="020B0604020202020204" charset="0"/>
            </a:rPr>
            <a:t> adults &amp; children</a:t>
          </a:r>
        </a:p>
        <a:p>
          <a:pPr>
            <a:spcAft>
              <a:spcPts val="600"/>
            </a:spcAft>
          </a:pPr>
          <a:r>
            <a:rPr lang="en-US" sz="2800" dirty="0">
              <a:solidFill>
                <a:schemeClr val="tx1"/>
              </a:solidFill>
              <a:latin typeface="Oswald" panose="020B0604020202020204" charset="0"/>
            </a:rPr>
            <a:t>E.g. Right to Bodily Integrity</a:t>
          </a:r>
          <a:endParaRPr lang="en-US" sz="2800" dirty="0">
            <a:latin typeface="Oswald" panose="020B0604020202020204" charset="0"/>
          </a:endParaRPr>
        </a:p>
      </dgm:t>
    </dgm:pt>
    <dgm:pt modelId="{7AE64800-614F-482F-B93F-A706CD20DE6A}" type="parTrans" cxnId="{EBEC24B1-F800-4DB5-B92D-53AF6EE4CC72}">
      <dgm:prSet/>
      <dgm:spPr/>
      <dgm:t>
        <a:bodyPr/>
        <a:lstStyle/>
        <a:p>
          <a:endParaRPr lang="en-US" sz="2400">
            <a:latin typeface="Oswald" panose="020B0604020202020204" charset="0"/>
          </a:endParaRPr>
        </a:p>
      </dgm:t>
    </dgm:pt>
    <dgm:pt modelId="{08D6BD96-106C-4D8E-9799-0F3B55B508C0}" type="sibTrans" cxnId="{EBEC24B1-F800-4DB5-B92D-53AF6EE4CC72}">
      <dgm:prSet/>
      <dgm:spPr/>
      <dgm:t>
        <a:bodyPr/>
        <a:lstStyle/>
        <a:p>
          <a:endParaRPr lang="en-US" sz="2400">
            <a:latin typeface="Oswald" panose="020B0604020202020204" charset="0"/>
          </a:endParaRPr>
        </a:p>
      </dgm:t>
    </dgm:pt>
    <dgm:pt modelId="{C2C6D42B-DA24-49CF-B2B1-E8EC43CD5001}">
      <dgm:prSet phldrT="[Text]" custT="1"/>
      <dgm:spPr>
        <a:solidFill>
          <a:srgbClr val="0190B0"/>
        </a:solidFill>
      </dgm:spPr>
      <dgm:t>
        <a:bodyPr/>
        <a:lstStyle/>
        <a:p>
          <a:pPr>
            <a:spcAft>
              <a:spcPts val="600"/>
            </a:spcAft>
          </a:pPr>
          <a:r>
            <a:rPr lang="en-US" sz="2800" dirty="0">
              <a:solidFill>
                <a:srgbClr val="C5C5C5"/>
              </a:solidFill>
              <a:latin typeface="Oswald" panose="020B0604020202020204" charset="0"/>
            </a:rPr>
            <a:t>Rights held </a:t>
          </a:r>
          <a:r>
            <a:rPr lang="en-US" sz="2800" i="1" dirty="0">
              <a:solidFill>
                <a:srgbClr val="C5C5C5"/>
              </a:solidFill>
              <a:latin typeface="Oswald" panose="020B0604020202020204" charset="0"/>
            </a:rPr>
            <a:t>primarily</a:t>
          </a:r>
          <a:r>
            <a:rPr lang="en-US" sz="2800" dirty="0">
              <a:solidFill>
                <a:srgbClr val="C5C5C5"/>
              </a:solidFill>
              <a:latin typeface="Oswald" panose="020B0604020202020204" charset="0"/>
            </a:rPr>
            <a:t> by children</a:t>
          </a:r>
        </a:p>
        <a:p>
          <a:pPr>
            <a:spcAft>
              <a:spcPts val="600"/>
            </a:spcAft>
          </a:pPr>
          <a:r>
            <a:rPr lang="en-US" sz="2800" dirty="0">
              <a:solidFill>
                <a:schemeClr val="tx1"/>
              </a:solidFill>
              <a:latin typeface="Oswald" panose="020B0604020202020204" charset="0"/>
            </a:rPr>
            <a:t>E.g. Dependency Rights &amp; Rights-in-Trust</a:t>
          </a:r>
          <a:endParaRPr lang="en-US" sz="2800" dirty="0">
            <a:latin typeface="Oswald" panose="020B0604020202020204" charset="0"/>
          </a:endParaRPr>
        </a:p>
      </dgm:t>
    </dgm:pt>
    <dgm:pt modelId="{C658F44D-72CF-4429-A339-1C62B8729DCB}" type="parTrans" cxnId="{F122C551-CFD5-4F3D-B894-1AE73842B84D}">
      <dgm:prSet/>
      <dgm:spPr/>
      <dgm:t>
        <a:bodyPr/>
        <a:lstStyle/>
        <a:p>
          <a:endParaRPr lang="en-US" sz="2400">
            <a:latin typeface="Oswald" panose="020B0604020202020204" charset="0"/>
          </a:endParaRPr>
        </a:p>
      </dgm:t>
    </dgm:pt>
    <dgm:pt modelId="{BA18376D-FA63-4965-A63D-586175B8A7F6}" type="sibTrans" cxnId="{F122C551-CFD5-4F3D-B894-1AE73842B84D}">
      <dgm:prSet/>
      <dgm:spPr/>
      <dgm:t>
        <a:bodyPr/>
        <a:lstStyle/>
        <a:p>
          <a:endParaRPr lang="en-US" sz="2400">
            <a:latin typeface="Oswald" panose="020B0604020202020204" charset="0"/>
          </a:endParaRPr>
        </a:p>
      </dgm:t>
    </dgm:pt>
    <dgm:pt modelId="{8595AEF0-0F0C-4184-BDDE-2E8D52F36269}" type="pres">
      <dgm:prSet presAssocID="{4C33AC51-EED5-4062-B8AB-B8BF94E36612}" presName="linearFlow" presStyleCnt="0">
        <dgm:presLayoutVars>
          <dgm:dir/>
          <dgm:resizeHandles val="exact"/>
        </dgm:presLayoutVars>
      </dgm:prSet>
      <dgm:spPr/>
    </dgm:pt>
    <dgm:pt modelId="{9F8F183F-8A1E-4905-AB05-77A733EFBF27}" type="pres">
      <dgm:prSet presAssocID="{B4F130F1-C379-4D73-A4BC-474C63B9973A}" presName="composite" presStyleCnt="0"/>
      <dgm:spPr/>
    </dgm:pt>
    <dgm:pt modelId="{1B667993-6777-42D2-8F26-AE2763F2C355}" type="pres">
      <dgm:prSet presAssocID="{B4F130F1-C379-4D73-A4BC-474C63B9973A}" presName="imgShp" presStyleLbl="fgImgPlace1" presStyleIdx="0" presStyleCnt="3" custLinFactNeighborX="-52461" custLinFactNeighborY="620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a:ext>
      </dgm:extLst>
    </dgm:pt>
    <dgm:pt modelId="{80D7ECC5-260E-477D-98CD-AD6ADE220DAE}" type="pres">
      <dgm:prSet presAssocID="{B4F130F1-C379-4D73-A4BC-474C63B9973A}" presName="txShp" presStyleLbl="node1" presStyleIdx="0" presStyleCnt="3" custScaleX="114590" custLinFactNeighborX="7741" custLinFactNeighborY="-109">
        <dgm:presLayoutVars>
          <dgm:bulletEnabled val="1"/>
        </dgm:presLayoutVars>
      </dgm:prSet>
      <dgm:spPr/>
    </dgm:pt>
    <dgm:pt modelId="{49E9D0D8-B6D5-438B-A4A9-692F10B6B1BB}" type="pres">
      <dgm:prSet presAssocID="{D2275208-AA2D-46FC-8854-337EC39F4F86}" presName="spacing" presStyleCnt="0"/>
      <dgm:spPr/>
    </dgm:pt>
    <dgm:pt modelId="{68588B07-B097-42BB-BD06-3B6AE0BFD334}" type="pres">
      <dgm:prSet presAssocID="{C14693CA-F42B-4AA5-B2E7-93C6B663EBFE}" presName="composite" presStyleCnt="0"/>
      <dgm:spPr/>
    </dgm:pt>
    <dgm:pt modelId="{D63490A7-D34F-44D9-8206-D9F47F3E3ED6}" type="pres">
      <dgm:prSet presAssocID="{C14693CA-F42B-4AA5-B2E7-93C6B663EBFE}" presName="imgShp" presStyleLbl="fgImgPlace1" presStyleIdx="1" presStyleCnt="3" custLinFactNeighborX="-56908" custLinFactNeighborY="444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of people"/>
        </a:ext>
      </dgm:extLst>
    </dgm:pt>
    <dgm:pt modelId="{D0580678-87B5-4497-BB1F-29220A9E13D1}" type="pres">
      <dgm:prSet presAssocID="{C14693CA-F42B-4AA5-B2E7-93C6B663EBFE}" presName="txShp" presStyleLbl="node1" presStyleIdx="1" presStyleCnt="3" custScaleX="112583" custLinFactNeighborX="8071" custLinFactNeighborY="-889">
        <dgm:presLayoutVars>
          <dgm:bulletEnabled val="1"/>
        </dgm:presLayoutVars>
      </dgm:prSet>
      <dgm:spPr/>
    </dgm:pt>
    <dgm:pt modelId="{47FEE9DB-7113-4629-8505-279A50A57797}" type="pres">
      <dgm:prSet presAssocID="{08D6BD96-106C-4D8E-9799-0F3B55B508C0}" presName="spacing" presStyleCnt="0"/>
      <dgm:spPr/>
    </dgm:pt>
    <dgm:pt modelId="{A08CF6DB-6E16-444E-BB80-4DAF90D11661}" type="pres">
      <dgm:prSet presAssocID="{C2C6D42B-DA24-49CF-B2B1-E8EC43CD5001}" presName="composite" presStyleCnt="0"/>
      <dgm:spPr/>
    </dgm:pt>
    <dgm:pt modelId="{6FAA77BA-BCD5-48ED-97E4-8AB35C187C47}" type="pres">
      <dgm:prSet presAssocID="{C2C6D42B-DA24-49CF-B2B1-E8EC43CD5001}" presName="imgShp" presStyleLbl="fgImgPlace1" presStyleIdx="2" presStyleCnt="3" custLinFactNeighborX="-5779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by"/>
        </a:ext>
      </dgm:extLst>
    </dgm:pt>
    <dgm:pt modelId="{4A96A4FF-F063-4E0B-A592-885D87AE8E0B}" type="pres">
      <dgm:prSet presAssocID="{C2C6D42B-DA24-49CF-B2B1-E8EC43CD5001}" presName="txShp" presStyleLbl="node1" presStyleIdx="2" presStyleCnt="3" custScaleX="112906" custLinFactNeighborX="8071" custLinFactNeighborY="-4446">
        <dgm:presLayoutVars>
          <dgm:bulletEnabled val="1"/>
        </dgm:presLayoutVars>
      </dgm:prSet>
      <dgm:spPr/>
    </dgm:pt>
  </dgm:ptLst>
  <dgm:cxnLst>
    <dgm:cxn modelId="{1DA8164A-CFBE-4989-81AA-E752C86943D8}" type="presOf" srcId="{C2C6D42B-DA24-49CF-B2B1-E8EC43CD5001}" destId="{4A96A4FF-F063-4E0B-A592-885D87AE8E0B}" srcOrd="0" destOrd="0" presId="urn:microsoft.com/office/officeart/2005/8/layout/vList3"/>
    <dgm:cxn modelId="{B1448050-87B8-4374-901D-2FC5E98DB602}" type="presOf" srcId="{B4F130F1-C379-4D73-A4BC-474C63B9973A}" destId="{80D7ECC5-260E-477D-98CD-AD6ADE220DAE}" srcOrd="0" destOrd="0" presId="urn:microsoft.com/office/officeart/2005/8/layout/vList3"/>
    <dgm:cxn modelId="{F122C551-CFD5-4F3D-B894-1AE73842B84D}" srcId="{4C33AC51-EED5-4062-B8AB-B8BF94E36612}" destId="{C2C6D42B-DA24-49CF-B2B1-E8EC43CD5001}" srcOrd="2" destOrd="0" parTransId="{C658F44D-72CF-4429-A339-1C62B8729DCB}" sibTransId="{BA18376D-FA63-4965-A63D-586175B8A7F6}"/>
    <dgm:cxn modelId="{7757E154-69F9-496E-8857-EDAE3DF71981}" type="presOf" srcId="{C14693CA-F42B-4AA5-B2E7-93C6B663EBFE}" destId="{D0580678-87B5-4497-BB1F-29220A9E13D1}" srcOrd="0" destOrd="0" presId="urn:microsoft.com/office/officeart/2005/8/layout/vList3"/>
    <dgm:cxn modelId="{FD27C98E-EDFA-47A2-9CCC-6D6BA7020810}" type="presOf" srcId="{4C33AC51-EED5-4062-B8AB-B8BF94E36612}" destId="{8595AEF0-0F0C-4184-BDDE-2E8D52F36269}" srcOrd="0" destOrd="0" presId="urn:microsoft.com/office/officeart/2005/8/layout/vList3"/>
    <dgm:cxn modelId="{2E6CC3AD-63A0-4E13-B6FF-58EE34DCA89A}" srcId="{4C33AC51-EED5-4062-B8AB-B8BF94E36612}" destId="{B4F130F1-C379-4D73-A4BC-474C63B9973A}" srcOrd="0" destOrd="0" parTransId="{D2E8383D-039C-4608-B43C-02EE05789430}" sibTransId="{D2275208-AA2D-46FC-8854-337EC39F4F86}"/>
    <dgm:cxn modelId="{EBEC24B1-F800-4DB5-B92D-53AF6EE4CC72}" srcId="{4C33AC51-EED5-4062-B8AB-B8BF94E36612}" destId="{C14693CA-F42B-4AA5-B2E7-93C6B663EBFE}" srcOrd="1" destOrd="0" parTransId="{7AE64800-614F-482F-B93F-A706CD20DE6A}" sibTransId="{08D6BD96-106C-4D8E-9799-0F3B55B508C0}"/>
    <dgm:cxn modelId="{173A13ED-EEA2-4EA6-B94B-72618439FD60}" type="presParOf" srcId="{8595AEF0-0F0C-4184-BDDE-2E8D52F36269}" destId="{9F8F183F-8A1E-4905-AB05-77A733EFBF27}" srcOrd="0" destOrd="0" presId="urn:microsoft.com/office/officeart/2005/8/layout/vList3"/>
    <dgm:cxn modelId="{B9F5DBB0-14AD-44D9-A378-3D00175E4FC7}" type="presParOf" srcId="{9F8F183F-8A1E-4905-AB05-77A733EFBF27}" destId="{1B667993-6777-42D2-8F26-AE2763F2C355}" srcOrd="0" destOrd="0" presId="urn:microsoft.com/office/officeart/2005/8/layout/vList3"/>
    <dgm:cxn modelId="{74E6EA98-F6B9-493D-B83D-C511B60E3908}" type="presParOf" srcId="{9F8F183F-8A1E-4905-AB05-77A733EFBF27}" destId="{80D7ECC5-260E-477D-98CD-AD6ADE220DAE}" srcOrd="1" destOrd="0" presId="urn:microsoft.com/office/officeart/2005/8/layout/vList3"/>
    <dgm:cxn modelId="{BFE68846-A5A4-4C13-AAA6-005CA771CCDB}" type="presParOf" srcId="{8595AEF0-0F0C-4184-BDDE-2E8D52F36269}" destId="{49E9D0D8-B6D5-438B-A4A9-692F10B6B1BB}" srcOrd="1" destOrd="0" presId="urn:microsoft.com/office/officeart/2005/8/layout/vList3"/>
    <dgm:cxn modelId="{9F6EFB76-A827-4C2A-8C85-27CC28678AA0}" type="presParOf" srcId="{8595AEF0-0F0C-4184-BDDE-2E8D52F36269}" destId="{68588B07-B097-42BB-BD06-3B6AE0BFD334}" srcOrd="2" destOrd="0" presId="urn:microsoft.com/office/officeart/2005/8/layout/vList3"/>
    <dgm:cxn modelId="{57DE63AA-11CF-472A-8A31-56CA8FF2D095}" type="presParOf" srcId="{68588B07-B097-42BB-BD06-3B6AE0BFD334}" destId="{D63490A7-D34F-44D9-8206-D9F47F3E3ED6}" srcOrd="0" destOrd="0" presId="urn:microsoft.com/office/officeart/2005/8/layout/vList3"/>
    <dgm:cxn modelId="{4A9F7317-B7DF-4475-89F6-6631A108BE07}" type="presParOf" srcId="{68588B07-B097-42BB-BD06-3B6AE0BFD334}" destId="{D0580678-87B5-4497-BB1F-29220A9E13D1}" srcOrd="1" destOrd="0" presId="urn:microsoft.com/office/officeart/2005/8/layout/vList3"/>
    <dgm:cxn modelId="{815C2168-36A0-4CEC-9BB6-2C3AF98F494E}" type="presParOf" srcId="{8595AEF0-0F0C-4184-BDDE-2E8D52F36269}" destId="{47FEE9DB-7113-4629-8505-279A50A57797}" srcOrd="3" destOrd="0" presId="urn:microsoft.com/office/officeart/2005/8/layout/vList3"/>
    <dgm:cxn modelId="{4F976433-2CEC-42A8-B2AF-EE7B3942DCE3}" type="presParOf" srcId="{8595AEF0-0F0C-4184-BDDE-2E8D52F36269}" destId="{A08CF6DB-6E16-444E-BB80-4DAF90D11661}" srcOrd="4" destOrd="0" presId="urn:microsoft.com/office/officeart/2005/8/layout/vList3"/>
    <dgm:cxn modelId="{B568C0DA-35FC-4D1B-BCF9-99EB31DFDE14}" type="presParOf" srcId="{A08CF6DB-6E16-444E-BB80-4DAF90D11661}" destId="{6FAA77BA-BCD5-48ED-97E4-8AB35C187C47}" srcOrd="0" destOrd="0" presId="urn:microsoft.com/office/officeart/2005/8/layout/vList3"/>
    <dgm:cxn modelId="{F1275607-7864-4A70-88BC-14266F60FAE6}" type="presParOf" srcId="{A08CF6DB-6E16-444E-BB80-4DAF90D11661}" destId="{4A96A4FF-F063-4E0B-A592-885D87AE8E0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7ECC5-260E-477D-98CD-AD6ADE220DAE}">
      <dsp:nvSpPr>
        <dsp:cNvPr id="0" name=""/>
        <dsp:cNvSpPr/>
      </dsp:nvSpPr>
      <dsp:spPr>
        <a:xfrm rot="10800000">
          <a:off x="1606199" y="4"/>
          <a:ext cx="6914925" cy="1117709"/>
        </a:xfrm>
        <a:prstGeom prst="homePlate">
          <a:avLst/>
        </a:prstGeom>
        <a:solidFill>
          <a:srgbClr val="0190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2879" tIns="106680" rIns="199136" bIns="106680" numCol="1" spcCol="1270" anchor="ctr" anchorCtr="0">
          <a:noAutofit/>
        </a:bodyPr>
        <a:lstStyle/>
        <a:p>
          <a:pPr marL="0" lvl="0" indent="0" algn="ctr" defTabSz="1244600">
            <a:lnSpc>
              <a:spcPct val="90000"/>
            </a:lnSpc>
            <a:spcBef>
              <a:spcPct val="0"/>
            </a:spcBef>
            <a:spcAft>
              <a:spcPts val="600"/>
            </a:spcAft>
            <a:buNone/>
          </a:pPr>
          <a:r>
            <a:rPr lang="en-US" sz="2800" kern="1200" dirty="0">
              <a:solidFill>
                <a:srgbClr val="C5C5C5"/>
              </a:solidFill>
              <a:latin typeface="Oswald" panose="020B0604020202020204" charset="0"/>
            </a:rPr>
            <a:t>Rights held </a:t>
          </a:r>
          <a:r>
            <a:rPr lang="en-US" sz="2800" i="1" kern="1200" dirty="0">
              <a:solidFill>
                <a:srgbClr val="C5C5C5"/>
              </a:solidFill>
              <a:latin typeface="Oswald" panose="020B0604020202020204" charset="0"/>
            </a:rPr>
            <a:t>only</a:t>
          </a:r>
          <a:r>
            <a:rPr lang="en-US" sz="2800" kern="1200" dirty="0">
              <a:solidFill>
                <a:srgbClr val="C5C5C5"/>
              </a:solidFill>
              <a:latin typeface="Oswald" panose="020B0604020202020204" charset="0"/>
            </a:rPr>
            <a:t> by autonomous adults</a:t>
          </a:r>
        </a:p>
        <a:p>
          <a:pPr marL="0" lvl="0" indent="0" algn="ctr" defTabSz="1244600">
            <a:lnSpc>
              <a:spcPct val="90000"/>
            </a:lnSpc>
            <a:spcBef>
              <a:spcPct val="0"/>
            </a:spcBef>
            <a:spcAft>
              <a:spcPts val="600"/>
            </a:spcAft>
            <a:buNone/>
          </a:pPr>
          <a:r>
            <a:rPr lang="en-US" sz="2800" kern="1200" dirty="0">
              <a:solidFill>
                <a:schemeClr val="tx1"/>
              </a:solidFill>
              <a:latin typeface="Oswald" panose="020B0604020202020204" charset="0"/>
            </a:rPr>
            <a:t>E.g. Right to Vote</a:t>
          </a:r>
        </a:p>
      </dsp:txBody>
      <dsp:txXfrm rot="10800000">
        <a:off x="1885626" y="4"/>
        <a:ext cx="6635498" cy="1117709"/>
      </dsp:txXfrm>
    </dsp:sp>
    <dsp:sp modelId="{1B667993-6777-42D2-8F26-AE2763F2C355}">
      <dsp:nvSpPr>
        <dsp:cNvPr id="0" name=""/>
        <dsp:cNvSpPr/>
      </dsp:nvSpPr>
      <dsp:spPr>
        <a:xfrm>
          <a:off x="434069" y="70598"/>
          <a:ext cx="1117709" cy="111770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580678-87B5-4497-BB1F-29220A9E13D1}">
      <dsp:nvSpPr>
        <dsp:cNvPr id="0" name=""/>
        <dsp:cNvSpPr/>
      </dsp:nvSpPr>
      <dsp:spPr>
        <a:xfrm rot="10800000">
          <a:off x="1716947" y="1442640"/>
          <a:ext cx="6793813" cy="1117709"/>
        </a:xfrm>
        <a:prstGeom prst="homePlate">
          <a:avLst/>
        </a:prstGeom>
        <a:solidFill>
          <a:srgbClr val="0190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2879" tIns="106680" rIns="199136" bIns="106680" numCol="1" spcCol="1270" anchor="ctr" anchorCtr="0">
          <a:noAutofit/>
        </a:bodyPr>
        <a:lstStyle/>
        <a:p>
          <a:pPr marL="0" lvl="0" indent="0" algn="ctr" defTabSz="1244600">
            <a:lnSpc>
              <a:spcPct val="90000"/>
            </a:lnSpc>
            <a:spcBef>
              <a:spcPct val="0"/>
            </a:spcBef>
            <a:spcAft>
              <a:spcPts val="600"/>
            </a:spcAft>
            <a:buNone/>
          </a:pPr>
          <a:r>
            <a:rPr lang="en-US" sz="2800" kern="1200" dirty="0">
              <a:solidFill>
                <a:srgbClr val="C5C5C5"/>
              </a:solidFill>
              <a:latin typeface="Oswald" panose="020B0604020202020204" charset="0"/>
            </a:rPr>
            <a:t>Rights held by </a:t>
          </a:r>
          <a:r>
            <a:rPr lang="en-US" sz="2800" i="1" kern="1200" dirty="0">
              <a:solidFill>
                <a:srgbClr val="C5C5C5"/>
              </a:solidFill>
              <a:latin typeface="Oswald" panose="020B0604020202020204" charset="0"/>
            </a:rPr>
            <a:t>both</a:t>
          </a:r>
          <a:r>
            <a:rPr lang="en-US" sz="2800" kern="1200" dirty="0">
              <a:solidFill>
                <a:srgbClr val="C5C5C5"/>
              </a:solidFill>
              <a:latin typeface="Oswald" panose="020B0604020202020204" charset="0"/>
            </a:rPr>
            <a:t> adults &amp; children</a:t>
          </a:r>
        </a:p>
        <a:p>
          <a:pPr marL="0" lvl="0" indent="0" algn="ctr" defTabSz="1244600">
            <a:lnSpc>
              <a:spcPct val="90000"/>
            </a:lnSpc>
            <a:spcBef>
              <a:spcPct val="0"/>
            </a:spcBef>
            <a:spcAft>
              <a:spcPts val="600"/>
            </a:spcAft>
            <a:buNone/>
          </a:pPr>
          <a:r>
            <a:rPr lang="en-US" sz="2800" kern="1200" dirty="0">
              <a:solidFill>
                <a:schemeClr val="tx1"/>
              </a:solidFill>
              <a:latin typeface="Oswald" panose="020B0604020202020204" charset="0"/>
            </a:rPr>
            <a:t>E.g. Right to Bodily Integrity</a:t>
          </a:r>
          <a:endParaRPr lang="en-US" sz="2800" kern="1200" dirty="0">
            <a:latin typeface="Oswald" panose="020B0604020202020204" charset="0"/>
          </a:endParaRPr>
        </a:p>
      </dsp:txBody>
      <dsp:txXfrm rot="10800000">
        <a:off x="1996374" y="1442640"/>
        <a:ext cx="6514386" cy="1117709"/>
      </dsp:txXfrm>
    </dsp:sp>
    <dsp:sp modelId="{D63490A7-D34F-44D9-8206-D9F47F3E3ED6}">
      <dsp:nvSpPr>
        <dsp:cNvPr id="0" name=""/>
        <dsp:cNvSpPr/>
      </dsp:nvSpPr>
      <dsp:spPr>
        <a:xfrm>
          <a:off x="414642" y="1502270"/>
          <a:ext cx="1117709" cy="111770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96A4FF-F063-4E0B-A592-885D87AE8E0B}">
      <dsp:nvSpPr>
        <dsp:cNvPr id="0" name=""/>
        <dsp:cNvSpPr/>
      </dsp:nvSpPr>
      <dsp:spPr>
        <a:xfrm rot="10800000">
          <a:off x="1702328" y="2854237"/>
          <a:ext cx="6813304" cy="1117709"/>
        </a:xfrm>
        <a:prstGeom prst="homePlate">
          <a:avLst/>
        </a:prstGeom>
        <a:solidFill>
          <a:srgbClr val="0190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2879" tIns="106680" rIns="199136" bIns="106680" numCol="1" spcCol="1270" anchor="ctr" anchorCtr="0">
          <a:noAutofit/>
        </a:bodyPr>
        <a:lstStyle/>
        <a:p>
          <a:pPr marL="0" lvl="0" indent="0" algn="ctr" defTabSz="1244600">
            <a:lnSpc>
              <a:spcPct val="90000"/>
            </a:lnSpc>
            <a:spcBef>
              <a:spcPct val="0"/>
            </a:spcBef>
            <a:spcAft>
              <a:spcPts val="600"/>
            </a:spcAft>
            <a:buNone/>
          </a:pPr>
          <a:r>
            <a:rPr lang="en-US" sz="2800" kern="1200" dirty="0">
              <a:solidFill>
                <a:srgbClr val="C5C5C5"/>
              </a:solidFill>
              <a:latin typeface="Oswald" panose="020B0604020202020204" charset="0"/>
            </a:rPr>
            <a:t>Rights held </a:t>
          </a:r>
          <a:r>
            <a:rPr lang="en-US" sz="2800" i="1" kern="1200" dirty="0">
              <a:solidFill>
                <a:srgbClr val="C5C5C5"/>
              </a:solidFill>
              <a:latin typeface="Oswald" panose="020B0604020202020204" charset="0"/>
            </a:rPr>
            <a:t>primarily</a:t>
          </a:r>
          <a:r>
            <a:rPr lang="en-US" sz="2800" kern="1200" dirty="0">
              <a:solidFill>
                <a:srgbClr val="C5C5C5"/>
              </a:solidFill>
              <a:latin typeface="Oswald" panose="020B0604020202020204" charset="0"/>
            </a:rPr>
            <a:t> by children</a:t>
          </a:r>
        </a:p>
        <a:p>
          <a:pPr marL="0" lvl="0" indent="0" algn="ctr" defTabSz="1244600">
            <a:lnSpc>
              <a:spcPct val="90000"/>
            </a:lnSpc>
            <a:spcBef>
              <a:spcPct val="0"/>
            </a:spcBef>
            <a:spcAft>
              <a:spcPts val="600"/>
            </a:spcAft>
            <a:buNone/>
          </a:pPr>
          <a:r>
            <a:rPr lang="en-US" sz="2800" kern="1200" dirty="0">
              <a:solidFill>
                <a:schemeClr val="tx1"/>
              </a:solidFill>
              <a:latin typeface="Oswald" panose="020B0604020202020204" charset="0"/>
            </a:rPr>
            <a:t>E.g. Dependency Rights &amp; Rights-in-Trust</a:t>
          </a:r>
          <a:endParaRPr lang="en-US" sz="2800" kern="1200" dirty="0">
            <a:latin typeface="Oswald" panose="020B0604020202020204" charset="0"/>
          </a:endParaRPr>
        </a:p>
      </dsp:txBody>
      <dsp:txXfrm rot="10800000">
        <a:off x="1981755" y="2854237"/>
        <a:ext cx="6533877" cy="1117709"/>
      </dsp:txXfrm>
    </dsp:sp>
    <dsp:sp modelId="{6FAA77BA-BCD5-48ED-97E4-8AB35C187C47}">
      <dsp:nvSpPr>
        <dsp:cNvPr id="0" name=""/>
        <dsp:cNvSpPr/>
      </dsp:nvSpPr>
      <dsp:spPr>
        <a:xfrm>
          <a:off x="399844" y="2903930"/>
          <a:ext cx="1117709" cy="111770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59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89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30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030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20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416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770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66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47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17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d21ea035a_1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d21ea035a_1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411761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941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748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76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394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285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946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747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325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49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56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p:txBody>
          <a:bodyPr wrap="square" numCol="1" anchor="t" anchorCtr="0" compatLnSpc="1">
            <a:prstTxWarp prst="textNoShape">
              <a:avLst/>
            </a:prstTxWarp>
            <a:normAutofit/>
          </a:bodyPr>
          <a:lstStyle/>
          <a:p>
            <a:pPr defTabSz="902632">
              <a:defRPr/>
            </a:pPr>
            <a:endParaRPr 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9388" indent="-284380">
              <a:defRPr>
                <a:solidFill>
                  <a:schemeClr val="tx1"/>
                </a:solidFill>
                <a:latin typeface="Arial" panose="020B0604020202020204" pitchFamily="34" charset="0"/>
              </a:defRPr>
            </a:lvl2pPr>
            <a:lvl3pPr marL="1137520" indent="-227504">
              <a:defRPr>
                <a:solidFill>
                  <a:schemeClr val="tx1"/>
                </a:solidFill>
                <a:latin typeface="Arial" panose="020B0604020202020204" pitchFamily="34" charset="0"/>
              </a:defRPr>
            </a:lvl3pPr>
            <a:lvl4pPr marL="1592529" indent="-227504">
              <a:defRPr>
                <a:solidFill>
                  <a:schemeClr val="tx1"/>
                </a:solidFill>
                <a:latin typeface="Arial" panose="020B0604020202020204" pitchFamily="34" charset="0"/>
              </a:defRPr>
            </a:lvl4pPr>
            <a:lvl5pPr marL="2047536" indent="-227504">
              <a:defRPr>
                <a:solidFill>
                  <a:schemeClr val="tx1"/>
                </a:solidFill>
                <a:latin typeface="Arial" panose="020B0604020202020204" pitchFamily="34" charset="0"/>
              </a:defRPr>
            </a:lvl5pPr>
            <a:lvl6pPr marL="2502544" indent="-227504" eaLnBrk="0" fontAlgn="base" hangingPunct="0">
              <a:spcBef>
                <a:spcPct val="0"/>
              </a:spcBef>
              <a:spcAft>
                <a:spcPct val="0"/>
              </a:spcAft>
              <a:defRPr>
                <a:solidFill>
                  <a:schemeClr val="tx1"/>
                </a:solidFill>
                <a:latin typeface="Arial" panose="020B0604020202020204" pitchFamily="34" charset="0"/>
              </a:defRPr>
            </a:lvl6pPr>
            <a:lvl7pPr marL="2957553" indent="-227504" eaLnBrk="0" fontAlgn="base" hangingPunct="0">
              <a:spcBef>
                <a:spcPct val="0"/>
              </a:spcBef>
              <a:spcAft>
                <a:spcPct val="0"/>
              </a:spcAft>
              <a:defRPr>
                <a:solidFill>
                  <a:schemeClr val="tx1"/>
                </a:solidFill>
                <a:latin typeface="Arial" panose="020B0604020202020204" pitchFamily="34" charset="0"/>
              </a:defRPr>
            </a:lvl7pPr>
            <a:lvl8pPr marL="3412560" indent="-227504" eaLnBrk="0" fontAlgn="base" hangingPunct="0">
              <a:spcBef>
                <a:spcPct val="0"/>
              </a:spcBef>
              <a:spcAft>
                <a:spcPct val="0"/>
              </a:spcAft>
              <a:defRPr>
                <a:solidFill>
                  <a:schemeClr val="tx1"/>
                </a:solidFill>
                <a:latin typeface="Arial" panose="020B0604020202020204" pitchFamily="34" charset="0"/>
              </a:defRPr>
            </a:lvl8pPr>
            <a:lvl9pPr marL="3867569" indent="-227504" eaLnBrk="0" fontAlgn="base" hangingPunct="0">
              <a:spcBef>
                <a:spcPct val="0"/>
              </a:spcBef>
              <a:spcAft>
                <a:spcPct val="0"/>
              </a:spcAft>
              <a:defRPr>
                <a:solidFill>
                  <a:schemeClr val="tx1"/>
                </a:solidFill>
                <a:latin typeface="Arial" panose="020B0604020202020204" pitchFamily="34" charset="0"/>
              </a:defRPr>
            </a:lvl9pPr>
          </a:lstStyle>
          <a:p>
            <a:fld id="{9B409E6B-9E15-4721-8B97-E30F7D570616}" type="slidenum">
              <a:rPr lang="en-US" altLang="en-US"/>
              <a:pPr/>
              <a:t>13</a:t>
            </a:fld>
            <a:endParaRPr lang="en-US" altLang="en-US"/>
          </a:p>
        </p:txBody>
      </p:sp>
    </p:spTree>
    <p:extLst>
      <p:ext uri="{BB962C8B-B14F-4D97-AF65-F5344CB8AC3E}">
        <p14:creationId xmlns:p14="http://schemas.microsoft.com/office/powerpoint/2010/main" val="335506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p:txBody>
          <a:bodyPr wrap="square" numCol="1" anchor="t" anchorCtr="0" compatLnSpc="1">
            <a:prstTxWarp prst="textNoShape">
              <a:avLst/>
            </a:prstTxWarp>
            <a:normAutofit/>
          </a:bodyPr>
          <a:lstStyle/>
          <a:p>
            <a:pPr defTabSz="902632">
              <a:defRPr/>
            </a:pPr>
            <a:endParaRPr lang="en-US" dirty="0"/>
          </a:p>
          <a:p>
            <a:pPr defTabSz="902632">
              <a:buFontTx/>
              <a:buChar char="•"/>
              <a:defRPr/>
            </a:pPr>
            <a:endParaRPr 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9388" indent="-284380">
              <a:defRPr>
                <a:solidFill>
                  <a:schemeClr val="tx1"/>
                </a:solidFill>
                <a:latin typeface="Arial" panose="020B0604020202020204" pitchFamily="34" charset="0"/>
              </a:defRPr>
            </a:lvl2pPr>
            <a:lvl3pPr marL="1137520" indent="-227504">
              <a:defRPr>
                <a:solidFill>
                  <a:schemeClr val="tx1"/>
                </a:solidFill>
                <a:latin typeface="Arial" panose="020B0604020202020204" pitchFamily="34" charset="0"/>
              </a:defRPr>
            </a:lvl3pPr>
            <a:lvl4pPr marL="1592529" indent="-227504">
              <a:defRPr>
                <a:solidFill>
                  <a:schemeClr val="tx1"/>
                </a:solidFill>
                <a:latin typeface="Arial" panose="020B0604020202020204" pitchFamily="34" charset="0"/>
              </a:defRPr>
            </a:lvl4pPr>
            <a:lvl5pPr marL="2047536" indent="-227504">
              <a:defRPr>
                <a:solidFill>
                  <a:schemeClr val="tx1"/>
                </a:solidFill>
                <a:latin typeface="Arial" panose="020B0604020202020204" pitchFamily="34" charset="0"/>
              </a:defRPr>
            </a:lvl5pPr>
            <a:lvl6pPr marL="2502544" indent="-227504" eaLnBrk="0" fontAlgn="base" hangingPunct="0">
              <a:spcBef>
                <a:spcPct val="0"/>
              </a:spcBef>
              <a:spcAft>
                <a:spcPct val="0"/>
              </a:spcAft>
              <a:defRPr>
                <a:solidFill>
                  <a:schemeClr val="tx1"/>
                </a:solidFill>
                <a:latin typeface="Arial" panose="020B0604020202020204" pitchFamily="34" charset="0"/>
              </a:defRPr>
            </a:lvl6pPr>
            <a:lvl7pPr marL="2957553" indent="-227504" eaLnBrk="0" fontAlgn="base" hangingPunct="0">
              <a:spcBef>
                <a:spcPct val="0"/>
              </a:spcBef>
              <a:spcAft>
                <a:spcPct val="0"/>
              </a:spcAft>
              <a:defRPr>
                <a:solidFill>
                  <a:schemeClr val="tx1"/>
                </a:solidFill>
                <a:latin typeface="Arial" panose="020B0604020202020204" pitchFamily="34" charset="0"/>
              </a:defRPr>
            </a:lvl7pPr>
            <a:lvl8pPr marL="3412560" indent="-227504" eaLnBrk="0" fontAlgn="base" hangingPunct="0">
              <a:spcBef>
                <a:spcPct val="0"/>
              </a:spcBef>
              <a:spcAft>
                <a:spcPct val="0"/>
              </a:spcAft>
              <a:defRPr>
                <a:solidFill>
                  <a:schemeClr val="tx1"/>
                </a:solidFill>
                <a:latin typeface="Arial" panose="020B0604020202020204" pitchFamily="34" charset="0"/>
              </a:defRPr>
            </a:lvl8pPr>
            <a:lvl9pPr marL="3867569" indent="-227504" eaLnBrk="0" fontAlgn="base" hangingPunct="0">
              <a:spcBef>
                <a:spcPct val="0"/>
              </a:spcBef>
              <a:spcAft>
                <a:spcPct val="0"/>
              </a:spcAft>
              <a:defRPr>
                <a:solidFill>
                  <a:schemeClr val="tx1"/>
                </a:solidFill>
                <a:latin typeface="Arial" panose="020B0604020202020204" pitchFamily="34" charset="0"/>
              </a:defRPr>
            </a:lvl9pPr>
          </a:lstStyle>
          <a:p>
            <a:fld id="{9B409E6B-9E15-4721-8B97-E30F7D570616}" type="slidenum">
              <a:rPr lang="en-US" altLang="en-US"/>
              <a:pPr/>
              <a:t>14</a:t>
            </a:fld>
            <a:endParaRPr lang="en-US" altLang="en-US"/>
          </a:p>
        </p:txBody>
      </p:sp>
    </p:spTree>
    <p:extLst>
      <p:ext uri="{BB962C8B-B14F-4D97-AF65-F5344CB8AC3E}">
        <p14:creationId xmlns:p14="http://schemas.microsoft.com/office/powerpoint/2010/main" val="236541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85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49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03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62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857250"/>
          </a:xfrm>
          <a:prstGeom prst="rect">
            <a:avLst/>
          </a:prstGeom>
        </p:spPr>
        <p:txBody>
          <a:bodyPr anchor="ctr" anchorCtr="0"/>
          <a:lstStyle>
            <a:lvl1pPr>
              <a:defRPr b="1">
                <a:solidFill>
                  <a:srgbClr val="EEA400"/>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419100" y="1200151"/>
            <a:ext cx="4343400" cy="3394472"/>
          </a:xfrm>
          <a:prstGeom prst="rect">
            <a:avLst/>
          </a:prstGeom>
        </p:spPr>
        <p:txBody>
          <a:bodyPr/>
          <a:lstStyle>
            <a:lvl1pPr>
              <a:lnSpc>
                <a:spcPct val="114000"/>
              </a:lnSpc>
              <a:spcBef>
                <a:spcPts val="1200"/>
              </a:spcBef>
              <a:spcAft>
                <a:spcPts val="0"/>
              </a:spcAft>
              <a:defRPr sz="2400">
                <a:solidFill>
                  <a:schemeClr val="bg2"/>
                </a:solidFill>
              </a:defRPr>
            </a:lvl1pPr>
            <a:lvl2pPr>
              <a:lnSpc>
                <a:spcPct val="114000"/>
              </a:lnSpc>
              <a:spcBef>
                <a:spcPts val="1200"/>
              </a:spcBef>
              <a:spcAft>
                <a:spcPts val="0"/>
              </a:spcAft>
              <a:defRPr sz="2000">
                <a:solidFill>
                  <a:schemeClr val="bg2"/>
                </a:solidFill>
              </a:defRPr>
            </a:lvl2pPr>
            <a:lvl3pPr>
              <a:lnSpc>
                <a:spcPct val="114000"/>
              </a:lnSpc>
              <a:spcBef>
                <a:spcPts val="1200"/>
              </a:spcBef>
              <a:spcAft>
                <a:spcPts val="0"/>
              </a:spcAft>
              <a:defRPr sz="1800">
                <a:solidFill>
                  <a:schemeClr val="bg2"/>
                </a:solidFill>
              </a:defRPr>
            </a:lvl3pPr>
            <a:lvl4pPr>
              <a:lnSpc>
                <a:spcPct val="114000"/>
              </a:lnSpc>
              <a:spcBef>
                <a:spcPts val="1200"/>
              </a:spcBef>
              <a:spcAft>
                <a:spcPts val="0"/>
              </a:spcAft>
              <a:defRPr sz="1600">
                <a:solidFill>
                  <a:schemeClr val="bg2"/>
                </a:solidFill>
              </a:defRPr>
            </a:lvl4pPr>
            <a:lvl5pPr>
              <a:lnSpc>
                <a:spcPct val="114000"/>
              </a:lnSpc>
              <a:spcBef>
                <a:spcPts val="1200"/>
              </a:spcBef>
              <a:spcAft>
                <a:spcPts val="0"/>
              </a:spcAft>
              <a:defRPr sz="1400">
                <a:solidFill>
                  <a:schemeClr val="bg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3"/>
          </p:nvPr>
        </p:nvSpPr>
        <p:spPr>
          <a:xfrm>
            <a:off x="4914900" y="1200538"/>
            <a:ext cx="3733800" cy="3371462"/>
          </a:xfrm>
          <a:prstGeom prst="rect">
            <a:avLst/>
          </a:prstGeom>
        </p:spPr>
        <p:txBody>
          <a:bodyPr rtlCol="0">
            <a:normAutofit/>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5" name="Slide Number Placeholder 4"/>
          <p:cNvSpPr>
            <a:spLocks noGrp="1"/>
          </p:cNvSpPr>
          <p:nvPr>
            <p:ph type="sldNum" sz="quarter" idx="14"/>
          </p:nvPr>
        </p:nvSpPr>
        <p:spPr/>
        <p:txBody>
          <a:bodyPr/>
          <a:lstStyle/>
          <a:p>
            <a:fld id="{348B7E34-8FFA-452F-95A5-DABFFDC48839}" type="slidenum">
              <a:rPr lang="en-US" smtClean="0"/>
              <a:pPr/>
              <a:t>‹#›</a:t>
            </a:fld>
            <a:endParaRPr lang="en-US"/>
          </a:p>
        </p:txBody>
      </p:sp>
    </p:spTree>
    <p:extLst>
      <p:ext uri="{BB962C8B-B14F-4D97-AF65-F5344CB8AC3E}">
        <p14:creationId xmlns:p14="http://schemas.microsoft.com/office/powerpoint/2010/main" val="177055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4576763"/>
            <a:ext cx="9144000" cy="113110"/>
          </a:xfrm>
          <a:prstGeom prst="rect">
            <a:avLst/>
          </a:prstGeom>
          <a:solidFill>
            <a:srgbClr val="FFC202"/>
          </a:solidFill>
          <a:ln w="9525">
            <a:solidFill>
              <a:schemeClr val="tx1"/>
            </a:solidFill>
            <a:miter lim="800000"/>
            <a:headEnd/>
            <a:tailEnd/>
          </a:ln>
        </p:spPr>
        <p:txBody>
          <a:bodyPr wrap="none" lIns="61544" tIns="30772" rIns="61544" bIns="30772" anchor="ctr"/>
          <a:lstStyle/>
          <a:p>
            <a:pPr>
              <a:defRPr/>
            </a:pPr>
            <a:endParaRPr lang="en-US">
              <a:latin typeface="Arial" charset="0"/>
            </a:endParaRPr>
          </a:p>
        </p:txBody>
      </p:sp>
      <p:sp>
        <p:nvSpPr>
          <p:cNvPr id="6" name="Rectangle 7"/>
          <p:cNvSpPr>
            <a:spLocks noChangeArrowheads="1"/>
          </p:cNvSpPr>
          <p:nvPr userDrawn="1"/>
        </p:nvSpPr>
        <p:spPr bwMode="auto">
          <a:xfrm>
            <a:off x="0" y="4689873"/>
            <a:ext cx="9144000" cy="453628"/>
          </a:xfrm>
          <a:prstGeom prst="rect">
            <a:avLst/>
          </a:prstGeom>
          <a:solidFill>
            <a:schemeClr val="tx1"/>
          </a:solidFill>
          <a:ln w="9525">
            <a:noFill/>
            <a:miter lim="800000"/>
            <a:headEnd/>
            <a:tailEnd/>
          </a:ln>
        </p:spPr>
        <p:txBody>
          <a:bodyPr wrap="none" lIns="61544" tIns="30772" rIns="61544" bIns="30772" anchor="ctr"/>
          <a:lstStyle/>
          <a:p>
            <a:pPr>
              <a:defRPr/>
            </a:pPr>
            <a:endParaRPr lang="en-US">
              <a:latin typeface="Arial" charset="0"/>
            </a:endParaRPr>
          </a:p>
        </p:txBody>
      </p:sp>
      <p:pic>
        <p:nvPicPr>
          <p:cNvPr id="7" name="Picture 8" descr="UMKC SOM Stacked Colo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7813" y="4699397"/>
            <a:ext cx="1454150" cy="39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userDrawn="1"/>
        </p:nvSpPr>
        <p:spPr bwMode="auto">
          <a:xfrm>
            <a:off x="4122738" y="4741069"/>
            <a:ext cx="319318" cy="230832"/>
          </a:xfrm>
          <a:prstGeom prst="rect">
            <a:avLst/>
          </a:prstGeom>
          <a:noFill/>
          <a:ln w="9525">
            <a:no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AC9AFD-FFC5-418B-A7DE-DFC50290D8C8}" type="slidenum">
              <a:rPr lang="en-US" altLang="en-US" sz="900">
                <a:solidFill>
                  <a:srgbClr val="005CB9"/>
                </a:solidFill>
                <a:latin typeface="Calibri" panose="020F0502020204030204" pitchFamily="34" charset="0"/>
              </a:rPr>
              <a:pPr/>
              <a:t>‹#›</a:t>
            </a:fld>
            <a:endParaRPr lang="en-US" altLang="en-US" sz="900">
              <a:solidFill>
                <a:srgbClr val="005CB9"/>
              </a:solidFill>
              <a:latin typeface="Calibri" panose="020F0502020204030204" pitchFamily="34" charset="0"/>
            </a:endParaRPr>
          </a:p>
        </p:txBody>
      </p:sp>
      <p:pic>
        <p:nvPicPr>
          <p:cNvPr id="9" name="Picture 3" descr="Magnet Recognition Logo BW [jpg].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99189" y="4766073"/>
            <a:ext cx="498475" cy="3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3f063f6-c902-4d3b-93bd-4b565cd7905a" descr="235591B9-E1B6-451E-862A-151679A01773@cmh"/>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31989" y="4723210"/>
            <a:ext cx="4667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MH_Kansas_City_blue-small.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91338" y="4747023"/>
            <a:ext cx="2057400" cy="3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userDrawn="1"/>
        </p:nvSpPr>
        <p:spPr bwMode="auto">
          <a:xfrm>
            <a:off x="2017713" y="4991100"/>
            <a:ext cx="4572000" cy="184666"/>
          </a:xfrm>
          <a:prstGeom prst="rect">
            <a:avLst/>
          </a:prstGeom>
          <a:noFill/>
          <a:ln w="9525">
            <a:noFill/>
            <a:miter lim="800000"/>
            <a:headEnd/>
            <a:tailEnd/>
          </a:ln>
        </p:spPr>
        <p:txBody>
          <a:bodyPr>
            <a:spAutoFit/>
          </a:bodyPr>
          <a:lstStyle/>
          <a:p>
            <a:pPr algn="ctr">
              <a:defRPr/>
            </a:pPr>
            <a:r>
              <a:rPr lang="en-US" sz="600">
                <a:solidFill>
                  <a:schemeClr val="bg2"/>
                </a:solidFill>
                <a:latin typeface="Arial" charset="0"/>
              </a:rPr>
              <a:t>©2013 Children's Mercy. All Rights Reserved. 09/13</a:t>
            </a:r>
          </a:p>
        </p:txBody>
      </p:sp>
      <p:sp>
        <p:nvSpPr>
          <p:cNvPr id="2" name="Title 1"/>
          <p:cNvSpPr>
            <a:spLocks noGrp="1"/>
          </p:cNvSpPr>
          <p:nvPr>
            <p:ph type="title"/>
          </p:nvPr>
        </p:nvSpPr>
        <p:spPr>
          <a:xfrm>
            <a:off x="457200" y="205740"/>
            <a:ext cx="8229600" cy="857250"/>
          </a:xfrm>
          <a:prstGeom prst="rect">
            <a:avLst/>
          </a:prstGeom>
        </p:spPr>
        <p:txBody>
          <a:bodyPr lIns="82058" tIns="41029" rIns="82058" bIns="41029" anchor="ctr"/>
          <a:lstStyle>
            <a:lvl1pPr>
              <a:defRPr sz="3300">
                <a:solidFill>
                  <a:srgbClr val="F3C003"/>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sz="half" idx="1"/>
          </p:nvPr>
        </p:nvSpPr>
        <p:spPr>
          <a:xfrm>
            <a:off x="4645152" y="1152144"/>
            <a:ext cx="4041648" cy="3257550"/>
          </a:xfrm>
          <a:prstGeom prst="rect">
            <a:avLst/>
          </a:prstGeom>
        </p:spPr>
        <p:txBody>
          <a:bodyPr lIns="82058" tIns="41029" rIns="82058" bIns="41029"/>
          <a:lstStyle>
            <a:lvl1pPr>
              <a:lnSpc>
                <a:spcPct val="114000"/>
              </a:lnSpc>
              <a:spcBef>
                <a:spcPts val="900"/>
              </a:spcBef>
              <a:defRPr sz="1800" b="0">
                <a:effectLst/>
              </a:defRPr>
            </a:lvl1pPr>
            <a:lvl2pPr>
              <a:lnSpc>
                <a:spcPct val="114000"/>
              </a:lnSpc>
              <a:spcBef>
                <a:spcPts val="900"/>
              </a:spcBef>
              <a:defRPr lang="en-US" sz="1500" b="0" dirty="0" smtClean="0">
                <a:solidFill>
                  <a:schemeClr val="tx1"/>
                </a:solidFill>
                <a:effectLst/>
                <a:latin typeface="+mn-lt"/>
              </a:defRPr>
            </a:lvl2pPr>
            <a:lvl3pPr>
              <a:lnSpc>
                <a:spcPct val="114000"/>
              </a:lnSpc>
              <a:spcBef>
                <a:spcPts val="900"/>
              </a:spcBef>
              <a:defRPr sz="1350" b="0">
                <a:effectLst/>
              </a:defRPr>
            </a:lvl3pPr>
            <a:lvl4pPr>
              <a:lnSpc>
                <a:spcPct val="114000"/>
              </a:lnSpc>
              <a:spcBef>
                <a:spcPts val="900"/>
              </a:spcBef>
              <a:defRPr lang="en-US" sz="1200" b="0" dirty="0" smtClean="0">
                <a:solidFill>
                  <a:schemeClr val="tx1"/>
                </a:solidFill>
                <a:effectLst/>
                <a:latin typeface="+mn-lt"/>
              </a:defRPr>
            </a:lvl4pPr>
            <a:lvl5pPr>
              <a:lnSpc>
                <a:spcPct val="114000"/>
              </a:lnSpc>
              <a:spcBef>
                <a:spcPts val="900"/>
              </a:spcBef>
              <a:defRPr lang="en-US" sz="1050" b="0" dirty="0">
                <a:solidFill>
                  <a:schemeClr val="tx1"/>
                </a:solidFill>
                <a:effectLst/>
                <a:latin typeface="+mn-l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0"/>
          </p:nvPr>
        </p:nvSpPr>
        <p:spPr>
          <a:xfrm>
            <a:off x="457200" y="1152144"/>
            <a:ext cx="4041648" cy="3257550"/>
          </a:xfrm>
          <a:prstGeom prst="rect">
            <a:avLst/>
          </a:prstGeom>
        </p:spPr>
        <p:txBody>
          <a:bodyPr/>
          <a:lstStyle>
            <a:lvl1pPr>
              <a:buNone/>
              <a:defRPr>
                <a:effectLst/>
              </a:defRPr>
            </a:lvl1pPr>
          </a:lstStyle>
          <a:p>
            <a:pPr lvl="0"/>
            <a:endParaRPr lang="en-US" noProof="0" dirty="0"/>
          </a:p>
        </p:txBody>
      </p:sp>
    </p:spTree>
    <p:extLst>
      <p:ext uri="{BB962C8B-B14F-4D97-AF65-F5344CB8AC3E}">
        <p14:creationId xmlns:p14="http://schemas.microsoft.com/office/powerpoint/2010/main" val="319676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84" name="HAIB LOGO white.pdf"/>
          <p:cNvPicPr>
            <a:picLocks noChangeAspect="1"/>
          </p:cNvPicPr>
          <p:nvPr/>
        </p:nvPicPr>
        <p:blipFill>
          <a:blip r:embed="rId2"/>
          <a:stretch>
            <a:fillRect/>
          </a:stretch>
        </p:blipFill>
        <p:spPr>
          <a:xfrm>
            <a:off x="403532" y="4346731"/>
            <a:ext cx="1743005" cy="239425"/>
          </a:xfrm>
          <a:prstGeom prst="rect">
            <a:avLst/>
          </a:prstGeom>
          <a:ln w="3175">
            <a:miter lim="400000"/>
          </a:ln>
        </p:spPr>
      </p:pic>
      <p:sp>
        <p:nvSpPr>
          <p:cNvPr id="85" name="Shape 85"/>
          <p:cNvSpPr>
            <a:spLocks noGrp="1"/>
          </p:cNvSpPr>
          <p:nvPr>
            <p:ph type="sldNum" sz="quarter" idx="2"/>
          </p:nvPr>
        </p:nvSpPr>
        <p:spPr>
          <a:xfrm>
            <a:off x="4454610" y="4494423"/>
            <a:ext cx="227339" cy="171897"/>
          </a:xfrm>
          <a:prstGeom prst="rect">
            <a:avLst/>
          </a:prstGeom>
        </p:spPr>
        <p:txBody>
          <a:bodyPr lIns="42333" tIns="42333" rIns="42333" bIns="42333"/>
          <a:lstStyle>
            <a:lvl1pPr defTabSz="225315">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3394212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6" r:id="rId6"/>
    <p:sldLayoutId id="2147483657" r:id="rId7"/>
    <p:sldLayoutId id="2147483662" r:id="rId8"/>
    <p:sldLayoutId id="2147483663" r:id="rId9"/>
    <p:sldLayoutId id="21474836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2.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7.png"/><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7.png"/><Relationship Id="rId2" Type="http://schemas.microsoft.com/office/2007/relationships/media" Target="../media/media20.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5.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7.png"/><Relationship Id="rId2" Type="http://schemas.microsoft.com/office/2007/relationships/media" Target="../media/media27.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7.png"/><Relationship Id="rId2" Type="http://schemas.microsoft.com/office/2007/relationships/media" Target="../media/media41.m4a"/><Relationship Id="rId1" Type="http://schemas.openxmlformats.org/officeDocument/2006/relationships/tags" Target="../tags/tag13.xml"/><Relationship Id="rId6" Type="http://schemas.openxmlformats.org/officeDocument/2006/relationships/image" Target="../media/image28.jpeg"/><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7.png"/><Relationship Id="rId2" Type="http://schemas.microsoft.com/office/2007/relationships/media" Target="../media/media43.m4a"/><Relationship Id="rId1"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audio" Target="../media/media44.m4a"/><Relationship Id="rId7" Type="http://schemas.openxmlformats.org/officeDocument/2006/relationships/image" Target="../media/image7.png"/><Relationship Id="rId2" Type="http://schemas.microsoft.com/office/2007/relationships/media" Target="../media/media44.m4a"/><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audio" Target="../media/media45.m4a"/><Relationship Id="rId7" Type="http://schemas.openxmlformats.org/officeDocument/2006/relationships/image" Target="../media/image7.png"/><Relationship Id="rId2" Type="http://schemas.microsoft.com/office/2007/relationships/media" Target="../media/media45.m4a"/><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audio" Target="../media/media53.m4a"/><Relationship Id="rId2" Type="http://schemas.microsoft.com/office/2007/relationships/media" Target="../media/media53.m4a"/><Relationship Id="rId1" Type="http://schemas.openxmlformats.org/officeDocument/2006/relationships/tags" Target="../tags/tag24.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audio" Target="../media/media54.m4a"/><Relationship Id="rId2" Type="http://schemas.microsoft.com/office/2007/relationships/media" Target="../media/media54.m4a"/><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pic>
        <p:nvPicPr>
          <p:cNvPr id="7" name="Picture 2" descr="Genomic Testing — Target Pediatric AML">
            <a:extLst>
              <a:ext uri="{FF2B5EF4-FFF2-40B4-BE49-F238E27FC236}">
                <a16:creationId xmlns:a16="http://schemas.microsoft.com/office/drawing/2014/main" id="{138AE8A7-C337-453E-A21E-E2A01D5E5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768" y="1171776"/>
            <a:ext cx="3435941" cy="34455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11A61DC-F564-4818-8DE2-7B9B8FACAA63}"/>
              </a:ext>
            </a:extLst>
          </p:cNvPr>
          <p:cNvSpPr txBox="1"/>
          <p:nvPr/>
        </p:nvSpPr>
        <p:spPr>
          <a:xfrm>
            <a:off x="28181" y="2571750"/>
            <a:ext cx="5532406" cy="553998"/>
          </a:xfrm>
          <a:prstGeom prst="rect">
            <a:avLst/>
          </a:prstGeom>
          <a:solidFill>
            <a:srgbClr val="F2F2F2"/>
          </a:solidFill>
        </p:spPr>
        <p:txBody>
          <a:bodyPr wrap="square" rtlCol="0">
            <a:spAutoFit/>
          </a:bodyPr>
          <a:lstStyle/>
          <a:p>
            <a:pPr algn="ctr"/>
            <a:endParaRPr lang="en-US" sz="3000" dirty="0">
              <a:solidFill>
                <a:srgbClr val="00A5CB"/>
              </a:solidFill>
              <a:effectLst>
                <a:outerShdw blurRad="38100" dist="38100" dir="2700000" algn="tl">
                  <a:srgbClr val="000000">
                    <a:alpha val="43137"/>
                  </a:srgbClr>
                </a:outerShdw>
              </a:effectLst>
              <a:latin typeface="Oswald" panose="020B0604020202020204" charset="0"/>
            </a:endParaRPr>
          </a:p>
        </p:txBody>
      </p:sp>
      <p:sp>
        <p:nvSpPr>
          <p:cNvPr id="17" name="Google Shape;60;p13">
            <a:extLst>
              <a:ext uri="{FF2B5EF4-FFF2-40B4-BE49-F238E27FC236}">
                <a16:creationId xmlns:a16="http://schemas.microsoft.com/office/drawing/2014/main" id="{8B3DB3C6-A17A-41D9-B134-50D88F6D3039}"/>
              </a:ext>
            </a:extLst>
          </p:cNvPr>
          <p:cNvSpPr txBox="1">
            <a:spLocks noGrp="1"/>
          </p:cNvSpPr>
          <p:nvPr>
            <p:ph type="subTitle" idx="1"/>
          </p:nvPr>
        </p:nvSpPr>
        <p:spPr>
          <a:xfrm>
            <a:off x="18349" y="3055870"/>
            <a:ext cx="5542238" cy="1461001"/>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r>
              <a:rPr lang="en-US" sz="3000" b="1" dirty="0">
                <a:solidFill>
                  <a:srgbClr val="0190B0"/>
                </a:solidFill>
                <a:latin typeface="Oswald" panose="020B0604020202020204" charset="0"/>
              </a:rPr>
              <a:t>JEREMY R. GARRETT, PH.D.</a:t>
            </a:r>
          </a:p>
          <a:p>
            <a:pPr marL="0" lvl="0" indent="0" algn="ctr" rtl="0">
              <a:spcBef>
                <a:spcPts val="0"/>
              </a:spcBef>
              <a:spcAft>
                <a:spcPts val="200"/>
              </a:spcAft>
              <a:buNone/>
            </a:pPr>
            <a:r>
              <a:rPr lang="en-US" sz="2400" dirty="0">
                <a:solidFill>
                  <a:srgbClr val="0190B0"/>
                </a:solidFill>
                <a:latin typeface="Oswald" panose="020B0604020202020204" charset="0"/>
              </a:rPr>
              <a:t>Children’s Mercy Bioethics Center</a:t>
            </a:r>
          </a:p>
          <a:p>
            <a:pPr marL="0" lvl="0" indent="0" algn="ctr" rtl="0">
              <a:spcBef>
                <a:spcPts val="0"/>
              </a:spcBef>
              <a:spcAft>
                <a:spcPts val="200"/>
              </a:spcAft>
              <a:buNone/>
            </a:pPr>
            <a:r>
              <a:rPr lang="en-US" sz="2400" dirty="0">
                <a:solidFill>
                  <a:srgbClr val="0190B0"/>
                </a:solidFill>
                <a:latin typeface="Oswald" panose="020B0604020202020204" charset="0"/>
              </a:rPr>
              <a:t>University of Missouri-Kansas City</a:t>
            </a:r>
          </a:p>
        </p:txBody>
      </p:sp>
      <p:sp>
        <p:nvSpPr>
          <p:cNvPr id="8" name="Google Shape;59;p13">
            <a:extLst>
              <a:ext uri="{FF2B5EF4-FFF2-40B4-BE49-F238E27FC236}">
                <a16:creationId xmlns:a16="http://schemas.microsoft.com/office/drawing/2014/main" id="{0F38497C-9A99-4B7B-9B14-A30E1DCB1C9F}"/>
              </a:ext>
            </a:extLst>
          </p:cNvPr>
          <p:cNvSpPr txBox="1">
            <a:spLocks noGrp="1"/>
          </p:cNvSpPr>
          <p:nvPr>
            <p:ph type="ctrTitle"/>
          </p:nvPr>
        </p:nvSpPr>
        <p:spPr>
          <a:xfrm>
            <a:off x="0" y="410214"/>
            <a:ext cx="5532406" cy="248431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i="1" dirty="0">
                <a:solidFill>
                  <a:srgbClr val="0190B0"/>
                </a:solidFill>
                <a:effectLst>
                  <a:outerShdw blurRad="38100" dist="38100" dir="2700000" algn="tl">
                    <a:srgbClr val="000000">
                      <a:alpha val="43137"/>
                    </a:srgbClr>
                  </a:outerShdw>
                </a:effectLst>
              </a:rPr>
              <a:t>Bioethics in</a:t>
            </a:r>
            <a:br>
              <a:rPr lang="en-US" i="1" dirty="0">
                <a:solidFill>
                  <a:srgbClr val="0190B0"/>
                </a:solidFill>
                <a:effectLst>
                  <a:outerShdw blurRad="38100" dist="38100" dir="2700000" algn="tl">
                    <a:srgbClr val="000000">
                      <a:alpha val="43137"/>
                    </a:srgbClr>
                  </a:outerShdw>
                </a:effectLst>
              </a:rPr>
            </a:br>
            <a:r>
              <a:rPr lang="en-US" i="1" dirty="0">
                <a:solidFill>
                  <a:srgbClr val="0190B0"/>
                </a:solidFill>
                <a:effectLst>
                  <a:outerShdw blurRad="38100" dist="38100" dir="2700000" algn="tl">
                    <a:srgbClr val="000000">
                      <a:alpha val="43137"/>
                    </a:srgbClr>
                  </a:outerShdw>
                </a:effectLst>
              </a:rPr>
              <a:t>Precision </a:t>
            </a:r>
            <a:r>
              <a:rPr lang="en-US" sz="5400" i="1" dirty="0">
                <a:solidFill>
                  <a:srgbClr val="0190B0"/>
                </a:solidFill>
                <a:effectLst>
                  <a:outerShdw blurRad="38100" dist="38100" dir="2700000" algn="tl">
                    <a:srgbClr val="000000">
                      <a:alpha val="43137"/>
                    </a:srgbClr>
                  </a:outerShdw>
                </a:effectLst>
              </a:rPr>
              <a:t>Medicine</a:t>
            </a:r>
            <a:endParaRPr dirty="0">
              <a:solidFill>
                <a:srgbClr val="0190B0"/>
              </a:solidFill>
              <a:effectLst>
                <a:outerShdw blurRad="38100" dist="38100" dir="2700000" algn="tl">
                  <a:srgbClr val="000000">
                    <a:alpha val="43137"/>
                  </a:srgbClr>
                </a:outerShdw>
              </a:effectLst>
            </a:endParaRPr>
          </a:p>
        </p:txBody>
      </p:sp>
      <p:pic>
        <p:nvPicPr>
          <p:cNvPr id="23" name="Audio 22">
            <a:hlinkClick r:id="" action="ppaction://media"/>
            <a:extLst>
              <a:ext uri="{FF2B5EF4-FFF2-40B4-BE49-F238E27FC236}">
                <a16:creationId xmlns:a16="http://schemas.microsoft.com/office/drawing/2014/main" id="{ECE7A077-DEF0-BBD2-DD44-1AD1EFB6DF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76822016"/>
      </p:ext>
    </p:extLst>
  </p:cSld>
  <p:clrMapOvr>
    <a:masterClrMapping/>
  </p:clrMapOvr>
  <mc:AlternateContent xmlns:mc="http://schemas.openxmlformats.org/markup-compatibility/2006" xmlns:p14="http://schemas.microsoft.com/office/powerpoint/2010/main">
    <mc:Choice Requires="p14">
      <p:transition spd="slow" p14:dur="2000" advTm="30243"/>
    </mc:Choice>
    <mc:Fallback xmlns="">
      <p:transition spd="slow" advTm="3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82F8-05A3-4A8C-AA68-A844EA195708}"/>
              </a:ext>
            </a:extLst>
          </p:cNvPr>
          <p:cNvSpPr>
            <a:spLocks noGrp="1"/>
          </p:cNvSpPr>
          <p:nvPr>
            <p:ph type="title"/>
          </p:nvPr>
        </p:nvSpPr>
        <p:spPr>
          <a:xfrm>
            <a:off x="311700" y="256182"/>
            <a:ext cx="8520600" cy="572700"/>
          </a:xfrm>
        </p:spPr>
        <p:txBody>
          <a:bodyPr/>
          <a:lstStyle/>
          <a:p>
            <a:pPr algn="ctr"/>
            <a:r>
              <a:rPr lang="en-US" sz="4400" dirty="0">
                <a:solidFill>
                  <a:schemeClr val="tx1"/>
                </a:solidFill>
                <a:effectLst>
                  <a:outerShdw blurRad="38100" dist="38100" dir="2700000" algn="tl">
                    <a:srgbClr val="000000">
                      <a:alpha val="43137"/>
                    </a:srgbClr>
                  </a:outerShdw>
                </a:effectLst>
              </a:rPr>
              <a:t>COMPETING CONCEPTUAL FRAMEWORKS</a:t>
            </a:r>
          </a:p>
        </p:txBody>
      </p:sp>
      <p:sp>
        <p:nvSpPr>
          <p:cNvPr id="4" name="Speech Bubble: Rectangle 3">
            <a:extLst>
              <a:ext uri="{FF2B5EF4-FFF2-40B4-BE49-F238E27FC236}">
                <a16:creationId xmlns:a16="http://schemas.microsoft.com/office/drawing/2014/main" id="{A210A93A-4A9A-4004-B621-197B811E9F3A}"/>
              </a:ext>
            </a:extLst>
          </p:cNvPr>
          <p:cNvSpPr/>
          <p:nvPr/>
        </p:nvSpPr>
        <p:spPr>
          <a:xfrm>
            <a:off x="655984" y="1262270"/>
            <a:ext cx="3256448" cy="1441174"/>
          </a:xfrm>
          <a:prstGeom prst="wedgeRectCallout">
            <a:avLst>
              <a:gd name="adj1" fmla="val -20833"/>
              <a:gd name="adj2" fmla="val 72155"/>
            </a:avLst>
          </a:prstGeom>
          <a:solidFill>
            <a:srgbClr val="0190B0"/>
          </a:solidFill>
          <a:ln>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swald" panose="020B0604020202020204" charset="0"/>
              </a:rPr>
              <a:t>RIGHTS-BASED</a:t>
            </a:r>
          </a:p>
        </p:txBody>
      </p:sp>
      <p:sp>
        <p:nvSpPr>
          <p:cNvPr id="6" name="Speech Bubble: Rectangle 5">
            <a:extLst>
              <a:ext uri="{FF2B5EF4-FFF2-40B4-BE49-F238E27FC236}">
                <a16:creationId xmlns:a16="http://schemas.microsoft.com/office/drawing/2014/main" id="{7A8382BA-3CD3-4D4A-B8ED-008829C4F22D}"/>
              </a:ext>
            </a:extLst>
          </p:cNvPr>
          <p:cNvSpPr/>
          <p:nvPr/>
        </p:nvSpPr>
        <p:spPr>
          <a:xfrm flipH="1">
            <a:off x="5231569" y="1262270"/>
            <a:ext cx="3256447" cy="1441174"/>
          </a:xfrm>
          <a:prstGeom prst="wedgeRectCallout">
            <a:avLst>
              <a:gd name="adj1" fmla="val -20833"/>
              <a:gd name="adj2" fmla="val 73534"/>
            </a:avLst>
          </a:prstGeom>
          <a:solidFill>
            <a:srgbClr val="0190B0"/>
          </a:solidFill>
          <a:ln>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swald" panose="020B0604020202020204" charset="0"/>
              </a:rPr>
              <a:t>INTERESTS-BASED</a:t>
            </a:r>
          </a:p>
        </p:txBody>
      </p:sp>
      <p:sp>
        <p:nvSpPr>
          <p:cNvPr id="7" name="TextBox 6">
            <a:extLst>
              <a:ext uri="{FF2B5EF4-FFF2-40B4-BE49-F238E27FC236}">
                <a16:creationId xmlns:a16="http://schemas.microsoft.com/office/drawing/2014/main" id="{751168CC-3D8D-4E91-A4BE-9142268AF394}"/>
              </a:ext>
            </a:extLst>
          </p:cNvPr>
          <p:cNvSpPr txBox="1"/>
          <p:nvPr/>
        </p:nvSpPr>
        <p:spPr>
          <a:xfrm>
            <a:off x="1133061" y="3136832"/>
            <a:ext cx="2496196" cy="1815882"/>
          </a:xfrm>
          <a:prstGeom prst="rect">
            <a:avLst/>
          </a:prstGeom>
          <a:noFill/>
        </p:spPr>
        <p:txBody>
          <a:bodyPr wrap="none" rtlCol="0">
            <a:spAutoFit/>
          </a:bodyPr>
          <a:lstStyle/>
          <a:p>
            <a:r>
              <a:rPr lang="en-US" sz="2800" dirty="0">
                <a:solidFill>
                  <a:srgbClr val="C5C5C5"/>
                </a:solidFill>
                <a:latin typeface="Oswald" panose="020B0604020202020204" charset="0"/>
              </a:rPr>
              <a:t>Singular focus on:</a:t>
            </a:r>
          </a:p>
          <a:p>
            <a:pPr marL="457200" indent="-457200">
              <a:buClr>
                <a:srgbClr val="0190B0"/>
              </a:buClr>
              <a:buFont typeface="Wingdings" panose="05000000000000000000" pitchFamily="2" charset="2"/>
              <a:buChar char="v"/>
            </a:pPr>
            <a:r>
              <a:rPr lang="en-US" sz="2800" dirty="0">
                <a:solidFill>
                  <a:schemeClr val="tx1"/>
                </a:solidFill>
                <a:latin typeface="Oswald" panose="020B0604020202020204" charset="0"/>
              </a:rPr>
              <a:t>Child</a:t>
            </a:r>
          </a:p>
          <a:p>
            <a:pPr marL="457200" indent="-457200">
              <a:buClr>
                <a:srgbClr val="0190B0"/>
              </a:buClr>
              <a:buFont typeface="Wingdings" panose="05000000000000000000" pitchFamily="2" charset="2"/>
              <a:buChar char="v"/>
            </a:pPr>
            <a:r>
              <a:rPr lang="en-US" sz="2800" dirty="0">
                <a:solidFill>
                  <a:schemeClr val="tx1"/>
                </a:solidFill>
                <a:latin typeface="Oswald" panose="020B0604020202020204" charset="0"/>
              </a:rPr>
              <a:t>Future</a:t>
            </a:r>
          </a:p>
          <a:p>
            <a:pPr marL="457200" indent="-457200">
              <a:buClr>
                <a:srgbClr val="0190B0"/>
              </a:buClr>
              <a:buFont typeface="Wingdings" panose="05000000000000000000" pitchFamily="2" charset="2"/>
              <a:buChar char="v"/>
            </a:pPr>
            <a:r>
              <a:rPr lang="en-US" sz="2800" dirty="0">
                <a:solidFill>
                  <a:schemeClr val="tx1"/>
                </a:solidFill>
                <a:latin typeface="Oswald" panose="020B0604020202020204" charset="0"/>
              </a:rPr>
              <a:t>Autonomy</a:t>
            </a:r>
          </a:p>
        </p:txBody>
      </p:sp>
      <p:sp>
        <p:nvSpPr>
          <p:cNvPr id="9" name="TextBox 8">
            <a:extLst>
              <a:ext uri="{FF2B5EF4-FFF2-40B4-BE49-F238E27FC236}">
                <a16:creationId xmlns:a16="http://schemas.microsoft.com/office/drawing/2014/main" id="{958D3C8E-CFA3-4F57-B7DB-140A84BBA249}"/>
              </a:ext>
            </a:extLst>
          </p:cNvPr>
          <p:cNvSpPr txBox="1"/>
          <p:nvPr/>
        </p:nvSpPr>
        <p:spPr>
          <a:xfrm>
            <a:off x="5514745" y="3071436"/>
            <a:ext cx="2945037" cy="1815882"/>
          </a:xfrm>
          <a:prstGeom prst="rect">
            <a:avLst/>
          </a:prstGeom>
          <a:noFill/>
        </p:spPr>
        <p:txBody>
          <a:bodyPr wrap="none" rtlCol="0">
            <a:spAutoFit/>
          </a:bodyPr>
          <a:lstStyle/>
          <a:p>
            <a:r>
              <a:rPr lang="en-US" sz="2800" dirty="0">
                <a:solidFill>
                  <a:srgbClr val="C5C5C5"/>
                </a:solidFill>
                <a:latin typeface="Oswald" panose="020B0604020202020204" charset="0"/>
              </a:rPr>
              <a:t>Broader focus on:</a:t>
            </a:r>
          </a:p>
          <a:p>
            <a:pPr marL="457200" indent="-457200">
              <a:buClr>
                <a:srgbClr val="0190B0"/>
              </a:buClr>
              <a:buFont typeface="Wingdings" panose="05000000000000000000" pitchFamily="2" charset="2"/>
              <a:buChar char="v"/>
            </a:pPr>
            <a:r>
              <a:rPr lang="en-US" sz="2800" dirty="0">
                <a:solidFill>
                  <a:schemeClr val="tx1"/>
                </a:solidFill>
                <a:latin typeface="Oswald" panose="020B0604020202020204" charset="0"/>
              </a:rPr>
              <a:t>Child + Family</a:t>
            </a:r>
          </a:p>
          <a:p>
            <a:pPr marL="457200" indent="-457200">
              <a:buClr>
                <a:srgbClr val="0190B0"/>
              </a:buClr>
              <a:buFont typeface="Wingdings" panose="05000000000000000000" pitchFamily="2" charset="2"/>
              <a:buChar char="v"/>
            </a:pPr>
            <a:r>
              <a:rPr lang="en-US" sz="2800" dirty="0">
                <a:solidFill>
                  <a:schemeClr val="tx1"/>
                </a:solidFill>
                <a:latin typeface="Oswald" panose="020B0604020202020204" charset="0"/>
              </a:rPr>
              <a:t>Future + Present</a:t>
            </a:r>
          </a:p>
          <a:p>
            <a:pPr marL="457200" indent="-457200">
              <a:buClr>
                <a:srgbClr val="0190B0"/>
              </a:buClr>
              <a:buFont typeface="Wingdings" panose="05000000000000000000" pitchFamily="2" charset="2"/>
              <a:buChar char="v"/>
            </a:pPr>
            <a:r>
              <a:rPr lang="en-US" sz="2800" dirty="0">
                <a:solidFill>
                  <a:schemeClr val="tx1"/>
                </a:solidFill>
                <a:latin typeface="Oswald" panose="020B0604020202020204" charset="0"/>
              </a:rPr>
              <a:t>Multiple Interests</a:t>
            </a:r>
          </a:p>
        </p:txBody>
      </p:sp>
      <p:pic>
        <p:nvPicPr>
          <p:cNvPr id="24" name="Audio 23">
            <a:hlinkClick r:id="" action="ppaction://media"/>
            <a:extLst>
              <a:ext uri="{FF2B5EF4-FFF2-40B4-BE49-F238E27FC236}">
                <a16:creationId xmlns:a16="http://schemas.microsoft.com/office/drawing/2014/main" id="{8A7A345A-B555-461A-4E02-AF6E21F376E5}"/>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673755640"/>
      </p:ext>
    </p:extLst>
  </p:cSld>
  <p:clrMapOvr>
    <a:masterClrMapping/>
  </p:clrMapOvr>
  <mc:AlternateContent xmlns:mc="http://schemas.openxmlformats.org/markup-compatibility/2006" xmlns:p14="http://schemas.microsoft.com/office/powerpoint/2010/main">
    <mc:Choice Requires="p14">
      <p:transition spd="slow" p14:dur="2000" advTm="42316"/>
    </mc:Choice>
    <mc:Fallback xmlns="">
      <p:transition spd="slow" advTm="4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4"/>
                </p:tgtEl>
              </p:cMediaNode>
            </p:audio>
          </p:childTnLst>
        </p:cTn>
      </p:par>
    </p:tnLst>
    <p:bldLst>
      <p:bldP spid="4" grpId="0" animBg="1"/>
      <p:bldP spid="6"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1659835"/>
            <a:ext cx="5715000" cy="2400657"/>
          </a:xfrm>
          <a:prstGeom prst="rect">
            <a:avLst/>
          </a:prstGeom>
          <a:noFill/>
        </p:spPr>
        <p:txBody>
          <a:bodyPr wrap="square" rtlCol="0">
            <a:spAutoFit/>
          </a:bodyPr>
          <a:lstStyle/>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EARLY CONCEPTUAL FRAMEWORK</a:t>
            </a: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r>
              <a:rPr lang="en-US" sz="3000" dirty="0">
                <a:solidFill>
                  <a:srgbClr val="313131"/>
                </a:solidFill>
                <a:effectLst>
                  <a:outerShdw blurRad="38100" dist="38100" dir="2700000" algn="tl">
                    <a:srgbClr val="000000">
                      <a:alpha val="43137"/>
                    </a:srgbClr>
                  </a:outerShdw>
                </a:effectLst>
                <a:latin typeface="Oswald" panose="020B0604020202020204" charset="0"/>
              </a:rPr>
              <a:t>The Child’s Right to an Open Future</a:t>
            </a:r>
          </a:p>
        </p:txBody>
      </p:sp>
      <p:pic>
        <p:nvPicPr>
          <p:cNvPr id="1026" name="Picture 2" descr="Door, Open, Lane, Paved, Former, Black-And-White, Entry">
            <a:extLst>
              <a:ext uri="{FF2B5EF4-FFF2-40B4-BE49-F238E27FC236}">
                <a16:creationId xmlns:a16="http://schemas.microsoft.com/office/drawing/2014/main" id="{D6E95093-802C-400F-9687-A71C9E986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5DF47BE5-D0FB-4EBE-A770-48150DC4A90C}"/>
              </a:ext>
            </a:extLst>
          </p:cNvPr>
          <p:cNvSpPr/>
          <p:nvPr/>
        </p:nvSpPr>
        <p:spPr>
          <a:xfrm>
            <a:off x="2267315" y="2370959"/>
            <a:ext cx="1180371" cy="978408"/>
          </a:xfrm>
          <a:prstGeom prst="downArrow">
            <a:avLst/>
          </a:prstGeom>
          <a:solidFill>
            <a:srgbClr val="019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F679EA45-BA1C-45AD-A122-461462186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177899326"/>
      </p:ext>
    </p:extLst>
  </p:cSld>
  <p:clrMapOvr>
    <a:masterClrMapping/>
  </p:clrMapOvr>
  <mc:AlternateContent xmlns:mc="http://schemas.openxmlformats.org/markup-compatibility/2006" xmlns:p14="http://schemas.microsoft.com/office/powerpoint/2010/main">
    <mc:Choice Requires="p14">
      <p:transition spd="slow" p14:dur="2000" advTm="8555"/>
    </mc:Choice>
    <mc:Fallback xmlns="">
      <p:transition spd="slow" advTm="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541" y="0"/>
            <a:ext cx="6390084" cy="857250"/>
          </a:xfrm>
        </p:spPr>
        <p:txBody>
          <a:bodyPr/>
          <a:lstStyle/>
          <a:p>
            <a:pPr algn="r">
              <a:defRPr/>
            </a:pPr>
            <a:r>
              <a:rPr lang="en-US" sz="4400" dirty="0">
                <a:solidFill>
                  <a:schemeClr val="tx1"/>
                </a:solidFill>
                <a:effectLst>
                  <a:outerShdw blurRad="38100" dist="38100" dir="2700000" algn="tl">
                    <a:srgbClr val="000000">
                      <a:alpha val="43137"/>
                    </a:srgbClr>
                  </a:outerShdw>
                </a:effectLst>
                <a:latin typeface="Oswald" panose="020B0604020202020204" charset="0"/>
              </a:rPr>
              <a:t>THREE TYPES OF RIGHTS</a:t>
            </a:r>
          </a:p>
        </p:txBody>
      </p:sp>
      <p:graphicFrame>
        <p:nvGraphicFramePr>
          <p:cNvPr id="3" name="Diagram 2">
            <a:extLst>
              <a:ext uri="{FF2B5EF4-FFF2-40B4-BE49-F238E27FC236}">
                <a16:creationId xmlns:a16="http://schemas.microsoft.com/office/drawing/2014/main" id="{A8F7399D-DF47-4F0F-80EF-0D20EE2FD72D}"/>
              </a:ext>
            </a:extLst>
          </p:cNvPr>
          <p:cNvGraphicFramePr/>
          <p:nvPr>
            <p:extLst>
              <p:ext uri="{D42A27DB-BD31-4B8C-83A1-F6EECF244321}">
                <p14:modId xmlns:p14="http://schemas.microsoft.com/office/powerpoint/2010/main" val="2835967340"/>
              </p:ext>
            </p:extLst>
          </p:nvPr>
        </p:nvGraphicFramePr>
        <p:xfrm>
          <a:off x="69574" y="857250"/>
          <a:ext cx="9074426" cy="4022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Oval 3">
            <a:extLst>
              <a:ext uri="{FF2B5EF4-FFF2-40B4-BE49-F238E27FC236}">
                <a16:creationId xmlns:a16="http://schemas.microsoft.com/office/drawing/2014/main" id="{C9E6EBFF-7CDD-48BC-A0EB-26B9A2CF290E}"/>
              </a:ext>
            </a:extLst>
          </p:cNvPr>
          <p:cNvSpPr/>
          <p:nvPr/>
        </p:nvSpPr>
        <p:spPr>
          <a:xfrm>
            <a:off x="6062869" y="4174434"/>
            <a:ext cx="2246244" cy="7851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26383FB-6953-472F-ABC7-2E22388B31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271131551"/>
      </p:ext>
    </p:extLst>
  </p:cSld>
  <p:clrMapOvr>
    <a:masterClrMapping/>
  </p:clrMapOvr>
  <mc:AlternateContent xmlns:mc="http://schemas.openxmlformats.org/markup-compatibility/2006" xmlns:p14="http://schemas.microsoft.com/office/powerpoint/2010/main">
    <mc:Choice Requires="p14">
      <p:transition spd="slow" p14:dur="2000" advTm="38488"/>
    </mc:Choice>
    <mc:Fallback xmlns="">
      <p:transition spd="slow" advTm="3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11130" y="205979"/>
            <a:ext cx="8368976" cy="857250"/>
          </a:xfrm>
        </p:spPr>
        <p:txBody>
          <a:bodyPr/>
          <a:lstStyle/>
          <a:p>
            <a:pPr>
              <a:defRPr/>
            </a:pPr>
            <a:r>
              <a:rPr lang="en-US" sz="4400" dirty="0">
                <a:solidFill>
                  <a:schemeClr val="tx1"/>
                </a:solidFill>
                <a:effectLst/>
                <a:latin typeface="Oswald" panose="020B0604020202020204" charset="0"/>
              </a:rPr>
              <a:t>THE RIGHT TO AN OPEN FUTURE</a:t>
            </a:r>
          </a:p>
        </p:txBody>
      </p:sp>
      <p:pic>
        <p:nvPicPr>
          <p:cNvPr id="10" name="Content Placeholder 8" descr="ye_dr06.jpg"/>
          <p:cNvPicPr>
            <a:picLocks noGrp="1" noChangeAspect="1"/>
          </p:cNvPicPr>
          <p:nvPr>
            <p:ph sz="half" idx="1"/>
          </p:nvPr>
        </p:nvPicPr>
        <p:blipFill>
          <a:blip r:embed="rId5"/>
          <a:stretch>
            <a:fillRect/>
          </a:stretch>
        </p:blipFill>
        <p:spPr>
          <a:xfrm>
            <a:off x="411130" y="1257300"/>
            <a:ext cx="1996167" cy="2993544"/>
          </a:xfrm>
          <a:effectLst>
            <a:outerShdw blurRad="292100" dist="139700" dir="2700000" algn="tl" rotWithShape="0">
              <a:srgbClr val="333333">
                <a:alpha val="65000"/>
              </a:srgbClr>
            </a:outerShdw>
          </a:effectLst>
        </p:spPr>
      </p:pic>
      <p:sp>
        <p:nvSpPr>
          <p:cNvPr id="18436" name="Text Placeholder 7"/>
          <p:cNvSpPr txBox="1">
            <a:spLocks/>
          </p:cNvSpPr>
          <p:nvPr/>
        </p:nvSpPr>
        <p:spPr bwMode="auto">
          <a:xfrm>
            <a:off x="2771192" y="1257300"/>
            <a:ext cx="6008914" cy="3258716"/>
          </a:xfrm>
          <a:prstGeom prst="rect">
            <a:avLst/>
          </a:prstGeom>
          <a:solidFill>
            <a:srgbClr val="0190B0"/>
          </a:solidFill>
          <a:ln>
            <a:solidFill>
              <a:schemeClr val="tx1"/>
            </a:solid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dirty="0">
                <a:latin typeface="Oswald" panose="020B0604020202020204" charset="0"/>
              </a:rPr>
              <a:t>"When sophisticated autonomy rights are attributed to children who are clearly not yet capable of exercising them, </a:t>
            </a:r>
            <a:r>
              <a:rPr lang="en-US" altLang="en-US" sz="2800" u="sng" dirty="0">
                <a:latin typeface="Oswald" panose="020B0604020202020204" charset="0"/>
              </a:rPr>
              <a:t>their names refer to rights that are to be </a:t>
            </a:r>
            <a:r>
              <a:rPr lang="en-US" altLang="en-US" sz="2800" i="1" u="sng" dirty="0">
                <a:latin typeface="Oswald" panose="020B0604020202020204" charset="0"/>
              </a:rPr>
              <a:t>saved</a:t>
            </a:r>
            <a:r>
              <a:rPr lang="en-US" altLang="en-US" sz="2800" u="sng" dirty="0">
                <a:latin typeface="Oswald" panose="020B0604020202020204" charset="0"/>
              </a:rPr>
              <a:t> for the child until he is an adult, but which can be violated “in advance,</a:t>
            </a:r>
            <a:r>
              <a:rPr lang="en-US" altLang="en-US" sz="2800" dirty="0">
                <a:latin typeface="Oswald" panose="020B0604020202020204" charset="0"/>
              </a:rPr>
              <a:t>”…before the child is even in a position to exercise them…”</a:t>
            </a:r>
          </a:p>
        </p:txBody>
      </p:sp>
      <p:sp>
        <p:nvSpPr>
          <p:cNvPr id="18437" name="TextBox 4"/>
          <p:cNvSpPr txBox="1">
            <a:spLocks noChangeArrowheads="1"/>
          </p:cNvSpPr>
          <p:nvPr/>
        </p:nvSpPr>
        <p:spPr bwMode="auto">
          <a:xfrm>
            <a:off x="461962" y="4337960"/>
            <a:ext cx="1838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Oswald" panose="020B0604020202020204" charset="0"/>
              </a:rPr>
              <a:t>Joel Feinberg</a:t>
            </a:r>
          </a:p>
        </p:txBody>
      </p:sp>
      <p:pic>
        <p:nvPicPr>
          <p:cNvPr id="2" name="Audio 1">
            <a:hlinkClick r:id="" action="ppaction://media"/>
            <a:extLst>
              <a:ext uri="{FF2B5EF4-FFF2-40B4-BE49-F238E27FC236}">
                <a16:creationId xmlns:a16="http://schemas.microsoft.com/office/drawing/2014/main" id="{1AF620BC-9DA9-4690-B01B-7D78FE503A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265858376"/>
      </p:ext>
    </p:extLst>
  </p:cSld>
  <p:clrMapOvr>
    <a:masterClrMapping/>
  </p:clrMapOvr>
  <mc:AlternateContent xmlns:mc="http://schemas.openxmlformats.org/markup-compatibility/2006" xmlns:p14="http://schemas.microsoft.com/office/powerpoint/2010/main">
    <mc:Choice Requires="p14">
      <p:transition spd="slow" p14:dur="2000" advTm="20211"/>
    </mc:Choice>
    <mc:Fallback xmlns="">
      <p:transition spd="slow" advTm="2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11130" y="205979"/>
            <a:ext cx="8368976" cy="857250"/>
          </a:xfrm>
        </p:spPr>
        <p:txBody>
          <a:bodyPr/>
          <a:lstStyle/>
          <a:p>
            <a:pPr>
              <a:defRPr/>
            </a:pPr>
            <a:r>
              <a:rPr lang="en-US" sz="4400" dirty="0">
                <a:solidFill>
                  <a:schemeClr val="tx1"/>
                </a:solidFill>
                <a:effectLst/>
                <a:latin typeface="Oswald" panose="020B0604020202020204" charset="0"/>
              </a:rPr>
              <a:t>THE RIGHT TO AN OPEN FUTURE</a:t>
            </a:r>
          </a:p>
        </p:txBody>
      </p:sp>
      <p:pic>
        <p:nvPicPr>
          <p:cNvPr id="10" name="Content Placeholder 8" descr="ye_dr06.jpg"/>
          <p:cNvPicPr>
            <a:picLocks noGrp="1" noChangeAspect="1"/>
          </p:cNvPicPr>
          <p:nvPr>
            <p:ph sz="half" idx="1"/>
          </p:nvPr>
        </p:nvPicPr>
        <p:blipFill>
          <a:blip r:embed="rId5"/>
          <a:stretch>
            <a:fillRect/>
          </a:stretch>
        </p:blipFill>
        <p:spPr>
          <a:xfrm>
            <a:off x="411130" y="1257300"/>
            <a:ext cx="1996167" cy="2993544"/>
          </a:xfrm>
          <a:effectLst>
            <a:outerShdw blurRad="292100" dist="139700" dir="2700000" algn="tl" rotWithShape="0">
              <a:srgbClr val="333333">
                <a:alpha val="65000"/>
              </a:srgbClr>
            </a:outerShdw>
          </a:effectLst>
        </p:spPr>
      </p:pic>
      <p:sp>
        <p:nvSpPr>
          <p:cNvPr id="18436" name="Text Placeholder 7"/>
          <p:cNvSpPr txBox="1">
            <a:spLocks/>
          </p:cNvSpPr>
          <p:nvPr/>
        </p:nvSpPr>
        <p:spPr bwMode="auto">
          <a:xfrm>
            <a:off x="2771192" y="1257300"/>
            <a:ext cx="5816217" cy="3165613"/>
          </a:xfrm>
          <a:prstGeom prst="rect">
            <a:avLst/>
          </a:prstGeom>
          <a:solidFill>
            <a:srgbClr val="0190B0"/>
          </a:solidFill>
          <a:ln>
            <a:solidFill>
              <a:schemeClr val="tx1"/>
            </a:solid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dirty="0">
                <a:latin typeface="Oswald" panose="020B0604020202020204" charset="0"/>
              </a:rPr>
              <a:t>“…The violating conduct guarantees </a:t>
            </a:r>
            <a:r>
              <a:rPr lang="en-US" altLang="en-US" sz="2800" i="1" dirty="0">
                <a:latin typeface="Oswald" panose="020B0604020202020204" charset="0"/>
              </a:rPr>
              <a:t>now</a:t>
            </a:r>
            <a:r>
              <a:rPr lang="en-US" altLang="en-US" sz="2800" dirty="0">
                <a:latin typeface="Oswald" panose="020B0604020202020204" charset="0"/>
              </a:rPr>
              <a:t> that when the child is an autonomous adult, </a:t>
            </a:r>
            <a:r>
              <a:rPr lang="en-US" altLang="en-US" sz="2800" i="1" dirty="0">
                <a:latin typeface="Oswald" panose="020B0604020202020204" charset="0"/>
              </a:rPr>
              <a:t>certain key options will already be closed to him</a:t>
            </a:r>
            <a:r>
              <a:rPr lang="en-US" altLang="en-US" sz="2800" dirty="0">
                <a:latin typeface="Oswald" panose="020B0604020202020204" charset="0"/>
              </a:rPr>
              <a:t>. </a:t>
            </a:r>
            <a:r>
              <a:rPr lang="en-US" altLang="en-US" sz="2800" u="sng" dirty="0">
                <a:latin typeface="Oswald" panose="020B0604020202020204" charset="0"/>
              </a:rPr>
              <a:t>His right while he is still a child is to have these future options </a:t>
            </a:r>
            <a:r>
              <a:rPr lang="en-US" altLang="en-US" sz="2800" i="1" u="sng" dirty="0">
                <a:latin typeface="Oswald" panose="020B0604020202020204" charset="0"/>
              </a:rPr>
              <a:t>kept open</a:t>
            </a:r>
            <a:r>
              <a:rPr lang="en-US" altLang="en-US" sz="2800" u="sng" dirty="0">
                <a:latin typeface="Oswald" panose="020B0604020202020204" charset="0"/>
              </a:rPr>
              <a:t> until he is a fully formed, self-determining adult capable of deciding among them</a:t>
            </a:r>
            <a:r>
              <a:rPr lang="en-US" altLang="en-US" sz="2800" dirty="0">
                <a:latin typeface="Oswald" panose="020B0604020202020204" charset="0"/>
              </a:rPr>
              <a:t>.”</a:t>
            </a:r>
          </a:p>
          <a:p>
            <a:endParaRPr lang="en-US" altLang="en-US" sz="2100" dirty="0"/>
          </a:p>
        </p:txBody>
      </p:sp>
      <p:sp>
        <p:nvSpPr>
          <p:cNvPr id="18437" name="TextBox 4"/>
          <p:cNvSpPr txBox="1">
            <a:spLocks noChangeArrowheads="1"/>
          </p:cNvSpPr>
          <p:nvPr/>
        </p:nvSpPr>
        <p:spPr bwMode="auto">
          <a:xfrm>
            <a:off x="461962" y="4337960"/>
            <a:ext cx="1838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Oswald" panose="020B0604020202020204" charset="0"/>
              </a:rPr>
              <a:t>Joel Feinberg</a:t>
            </a:r>
          </a:p>
        </p:txBody>
      </p:sp>
      <p:pic>
        <p:nvPicPr>
          <p:cNvPr id="2" name="Audio 1">
            <a:hlinkClick r:id="" action="ppaction://media"/>
            <a:extLst>
              <a:ext uri="{FF2B5EF4-FFF2-40B4-BE49-F238E27FC236}">
                <a16:creationId xmlns:a16="http://schemas.microsoft.com/office/drawing/2014/main" id="{8585F555-B436-4936-A447-48F69D427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54926420"/>
      </p:ext>
    </p:extLst>
  </p:cSld>
  <p:clrMapOvr>
    <a:masterClrMapping/>
  </p:clrMapOvr>
  <mc:AlternateContent xmlns:mc="http://schemas.openxmlformats.org/markup-compatibility/2006" xmlns:p14="http://schemas.microsoft.com/office/powerpoint/2010/main">
    <mc:Choice Requires="p14">
      <p:transition spd="slow" p14:dur="2000" advTm="18562"/>
    </mc:Choice>
    <mc:Fallback xmlns="">
      <p:transition spd="slow" advTm="1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171093"/>
            <a:ext cx="3447717" cy="4570482"/>
          </a:xfrm>
          <a:prstGeom prst="rect">
            <a:avLst/>
          </a:prstGeom>
          <a:noFill/>
        </p:spPr>
        <p:txBody>
          <a:bodyPr wrap="square" rtlCol="0">
            <a:spAutoFit/>
          </a:bodyPr>
          <a:lstStyle/>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INTELLECTUAL</a:t>
            </a:r>
          </a:p>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CONTEXT OF FEINBERG’S ARGUMENT</a:t>
            </a:r>
          </a:p>
          <a:p>
            <a:pPr algn="ctr"/>
            <a:endParaRPr lang="en-US" sz="1500" dirty="0">
              <a:solidFill>
                <a:srgbClr val="313131"/>
              </a:solidFill>
              <a:effectLst>
                <a:outerShdw blurRad="38100" dist="38100" dir="2700000" algn="tl">
                  <a:srgbClr val="000000">
                    <a:alpha val="43137"/>
                  </a:srgbClr>
                </a:outerShdw>
              </a:effectLst>
              <a:latin typeface="Oswald" panose="020B0604020202020204" charset="0"/>
            </a:endParaRPr>
          </a:p>
          <a:p>
            <a:pPr algn="ctr"/>
            <a:r>
              <a:rPr lang="en-US" sz="2600" dirty="0">
                <a:solidFill>
                  <a:srgbClr val="313131"/>
                </a:solidFill>
                <a:latin typeface="Oswald" panose="020B0604020202020204" charset="0"/>
              </a:rPr>
              <a:t>Retrospective Analysis of 1972 SCOTUS Case</a:t>
            </a:r>
          </a:p>
          <a:p>
            <a:pPr algn="ctr"/>
            <a:r>
              <a:rPr lang="en-US" sz="2600" dirty="0">
                <a:solidFill>
                  <a:srgbClr val="313131"/>
                </a:solidFill>
                <a:latin typeface="Oswald" panose="020B0604020202020204" charset="0"/>
              </a:rPr>
              <a:t>Wisconsin v. Yoder, which ruled in favor of exempting Amish from compulsory school attendance law</a:t>
            </a:r>
          </a:p>
        </p:txBody>
      </p:sp>
      <p:pic>
        <p:nvPicPr>
          <p:cNvPr id="5" name="Picture Placeholder 13">
            <a:extLst>
              <a:ext uri="{FF2B5EF4-FFF2-40B4-BE49-F238E27FC236}">
                <a16:creationId xmlns:a16="http://schemas.microsoft.com/office/drawing/2014/main" id="{8DF6F7F2-686E-4482-8098-F901F89641E9}"/>
              </a:ext>
            </a:extLst>
          </p:cNvPr>
          <p:cNvPicPr>
            <a:picLocks noChangeAspect="1"/>
          </p:cNvPicPr>
          <p:nvPr/>
        </p:nvPicPr>
        <p:blipFill>
          <a:blip r:embed="rId5">
            <a:extLst>
              <a:ext uri="{28A0092B-C50C-407E-A947-70E740481C1C}">
                <a14:useLocalDpi xmlns:a14="http://schemas.microsoft.com/office/drawing/2010/main" val="0"/>
              </a:ext>
            </a:extLst>
          </a:blip>
          <a:srcRect l="7626" r="7626"/>
          <a:stretch>
            <a:fillRect/>
          </a:stretch>
        </p:blipFill>
        <p:spPr>
          <a:xfrm>
            <a:off x="3447717" y="1"/>
            <a:ext cx="5696284" cy="5143500"/>
          </a:xfrm>
          <a:prstGeom prst="rect">
            <a:avLst/>
          </a:prstGeom>
        </p:spPr>
      </p:pic>
      <p:pic>
        <p:nvPicPr>
          <p:cNvPr id="25" name="Audio 24">
            <a:hlinkClick r:id="" action="ppaction://media"/>
            <a:extLst>
              <a:ext uri="{FF2B5EF4-FFF2-40B4-BE49-F238E27FC236}">
                <a16:creationId xmlns:a16="http://schemas.microsoft.com/office/drawing/2014/main" id="{689E34BC-9EB7-20E4-5A8C-BFF26F4541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91604718"/>
      </p:ext>
    </p:extLst>
  </p:cSld>
  <p:clrMapOvr>
    <a:masterClrMapping/>
  </p:clrMapOvr>
  <mc:AlternateContent xmlns:mc="http://schemas.openxmlformats.org/markup-compatibility/2006" xmlns:p14="http://schemas.microsoft.com/office/powerpoint/2010/main">
    <mc:Choice Requires="p14">
      <p:transition spd="slow" p14:dur="2000" advTm="28974"/>
    </mc:Choice>
    <mc:Fallback xmlns="">
      <p:transition spd="slow" advTm="2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3624943" y="293914"/>
            <a:ext cx="5312228" cy="4708981"/>
          </a:xfrm>
          <a:prstGeom prst="rect">
            <a:avLst/>
          </a:prstGeom>
          <a:noFill/>
        </p:spPr>
        <p:txBody>
          <a:bodyPr wrap="square" rtlCol="0">
            <a:spAutoFit/>
          </a:bodyPr>
          <a:lstStyle/>
          <a:p>
            <a:pPr algn="ctr"/>
            <a:r>
              <a:rPr lang="en-US" sz="3600" dirty="0">
                <a:solidFill>
                  <a:srgbClr val="0190B0"/>
                </a:solidFill>
                <a:effectLst>
                  <a:outerShdw blurRad="38100" dist="38100" dir="2700000" algn="tl">
                    <a:srgbClr val="000000">
                      <a:alpha val="43137"/>
                    </a:srgbClr>
                  </a:outerShdw>
                </a:effectLst>
                <a:latin typeface="Oswald" panose="020B0604020202020204" charset="0"/>
              </a:rPr>
              <a:t>EXTENSION OF ROF TO PREDICTIVE GENETIC TESTING OF CHILDREN</a:t>
            </a:r>
          </a:p>
          <a:p>
            <a:pPr algn="ctr"/>
            <a:endParaRPr lang="en-US" sz="1000" dirty="0">
              <a:solidFill>
                <a:srgbClr val="313131"/>
              </a:solidFill>
              <a:effectLst>
                <a:outerShdw blurRad="38100" dist="38100" dir="2700000" algn="tl">
                  <a:srgbClr val="000000">
                    <a:alpha val="43137"/>
                  </a:srgbClr>
                </a:outerShdw>
              </a:effectLst>
              <a:latin typeface="Oswald" panose="020B0604020202020204" charset="0"/>
            </a:endParaRPr>
          </a:p>
          <a:p>
            <a:pPr algn="ctr"/>
            <a:r>
              <a:rPr lang="en-US" sz="2600" dirty="0">
                <a:latin typeface="Oswald" panose="020B0604020202020204" charset="0"/>
              </a:rPr>
              <a:t>“[Predictive genetic testing] is a decision each individual can make only for herself. Thus </a:t>
            </a:r>
            <a:r>
              <a:rPr lang="en-US" sz="2600" dirty="0">
                <a:effectLst>
                  <a:outerShdw blurRad="38100" dist="38100" dir="2700000" algn="tl">
                    <a:srgbClr val="000000">
                      <a:alpha val="43137"/>
                    </a:srgbClr>
                  </a:outerShdw>
                </a:effectLst>
                <a:latin typeface="Oswald" panose="020B0604020202020204" charset="0"/>
              </a:rPr>
              <a:t>respect for the child’s right to an open future </a:t>
            </a:r>
            <a:r>
              <a:rPr lang="en-US" sz="2600" dirty="0">
                <a:latin typeface="Oswald" panose="020B0604020202020204" charset="0"/>
              </a:rPr>
              <a:t>supports the growing consensus in the United States against allowing parents to choose such testing for their children.”</a:t>
            </a:r>
          </a:p>
        </p:txBody>
      </p:sp>
      <p:pic>
        <p:nvPicPr>
          <p:cNvPr id="4098" name="Picture 2" descr="Genetic Dilemmas: Reproductive Technology, Parental Choices, and Children's  Futures: 9780195374384: Medicine &amp; Health Science Books @ Amazon.com">
            <a:extLst>
              <a:ext uri="{FF2B5EF4-FFF2-40B4-BE49-F238E27FC236}">
                <a16:creationId xmlns:a16="http://schemas.microsoft.com/office/drawing/2014/main" id="{3A512688-3459-48EB-B38C-A0F12BAB5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341914" cy="514696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08460EE-9387-482B-8932-C702291847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227416497"/>
      </p:ext>
    </p:extLst>
  </p:cSld>
  <p:clrMapOvr>
    <a:masterClrMapping/>
  </p:clrMapOvr>
  <mc:AlternateContent xmlns:mc="http://schemas.openxmlformats.org/markup-compatibility/2006" xmlns:p14="http://schemas.microsoft.com/office/powerpoint/2010/main">
    <mc:Choice Requires="p14">
      <p:transition spd="slow" p14:dur="2000" advTm="37510"/>
    </mc:Choice>
    <mc:Fallback xmlns="">
      <p:transition spd="slow" advTm="3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1" y="1751416"/>
            <a:ext cx="6410739" cy="3086417"/>
          </a:xfrm>
          <a:prstGeom prst="rect">
            <a:avLst/>
          </a:prstGeom>
          <a:solidFill>
            <a:srgbClr val="F2F2F2"/>
          </a:solidFill>
        </p:spPr>
        <p:txBody>
          <a:bodyPr spcFirstLastPara="1" wrap="square" lIns="91425" tIns="91425" rIns="91425" bIns="91425" anchor="t" anchorCtr="0">
            <a:noAutofit/>
          </a:bodyPr>
          <a:lstStyle/>
          <a:p>
            <a:pPr marL="271217" indent="-271217" algn="l">
              <a:spcAft>
                <a:spcPts val="949"/>
              </a:spcAft>
              <a:buClr>
                <a:srgbClr val="0190B0"/>
              </a:buClr>
              <a:buFont typeface="Wingdings" panose="05000000000000000000" pitchFamily="2" charset="2"/>
              <a:buChar char="v"/>
            </a:pPr>
            <a:r>
              <a:rPr lang="en-US" sz="2300" dirty="0">
                <a:solidFill>
                  <a:srgbClr val="00A5CB"/>
                </a:solidFill>
                <a:latin typeface="Oswald" panose="020B0604020202020204" charset="0"/>
              </a:rPr>
              <a:t>American Society of Human Genetics &amp; American College of Medical Genetics (1995-2015)</a:t>
            </a:r>
          </a:p>
          <a:p>
            <a:pPr marL="271217" indent="-271217" algn="l">
              <a:spcAft>
                <a:spcPts val="949"/>
              </a:spcAft>
              <a:buClr>
                <a:srgbClr val="0190B0"/>
              </a:buClr>
              <a:buFont typeface="Wingdings" panose="05000000000000000000" pitchFamily="2" charset="2"/>
              <a:buChar char="v"/>
            </a:pPr>
            <a:r>
              <a:rPr lang="en-US" sz="2300" dirty="0">
                <a:solidFill>
                  <a:srgbClr val="00A5CB"/>
                </a:solidFill>
                <a:latin typeface="Oswald" panose="020B0604020202020204" charset="0"/>
              </a:rPr>
              <a:t>U.K. Clinical Genetics Society (1995-2010)</a:t>
            </a:r>
          </a:p>
          <a:p>
            <a:pPr marL="271217" indent="-271217" algn="l">
              <a:spcAft>
                <a:spcPts val="949"/>
              </a:spcAft>
              <a:buClr>
                <a:srgbClr val="0190B0"/>
              </a:buClr>
              <a:buFont typeface="Wingdings" panose="05000000000000000000" pitchFamily="2" charset="2"/>
              <a:buChar char="v"/>
            </a:pPr>
            <a:r>
              <a:rPr lang="en-US" sz="2300" dirty="0">
                <a:solidFill>
                  <a:srgbClr val="00A5CB"/>
                </a:solidFill>
                <a:latin typeface="Oswald" panose="020B0604020202020204" charset="0"/>
              </a:rPr>
              <a:t>American Academy of Pediatrics (2001-2013)</a:t>
            </a:r>
          </a:p>
          <a:p>
            <a:pPr marL="271217" indent="-271217" algn="l">
              <a:spcAft>
                <a:spcPts val="949"/>
              </a:spcAft>
              <a:buClr>
                <a:srgbClr val="0190B0"/>
              </a:buClr>
              <a:buFont typeface="Wingdings" panose="05000000000000000000" pitchFamily="2" charset="2"/>
              <a:buChar char="v"/>
            </a:pPr>
            <a:r>
              <a:rPr lang="en-US" sz="2300" dirty="0">
                <a:solidFill>
                  <a:srgbClr val="00A5CB"/>
                </a:solidFill>
                <a:latin typeface="Oswald" panose="020B0604020202020204" charset="0"/>
              </a:rPr>
              <a:t>Canadian </a:t>
            </a:r>
            <a:r>
              <a:rPr lang="en-US" sz="2300" dirty="0" err="1">
                <a:solidFill>
                  <a:srgbClr val="00A5CB"/>
                </a:solidFill>
                <a:latin typeface="Oswald" panose="020B0604020202020204" charset="0"/>
              </a:rPr>
              <a:t>Paediatric</a:t>
            </a:r>
            <a:r>
              <a:rPr lang="en-US" sz="2300" dirty="0">
                <a:solidFill>
                  <a:srgbClr val="00A5CB"/>
                </a:solidFill>
                <a:latin typeface="Oswald" panose="020B0604020202020204" charset="0"/>
              </a:rPr>
              <a:t> Society (2003-Present)</a:t>
            </a:r>
          </a:p>
          <a:p>
            <a:pPr marL="271217" indent="-271217" algn="l">
              <a:spcAft>
                <a:spcPts val="949"/>
              </a:spcAft>
              <a:buClr>
                <a:srgbClr val="0190B0"/>
              </a:buClr>
              <a:buFont typeface="Wingdings" panose="05000000000000000000" pitchFamily="2" charset="2"/>
              <a:buChar char="v"/>
            </a:pPr>
            <a:r>
              <a:rPr lang="en-US" sz="2300" dirty="0">
                <a:solidFill>
                  <a:srgbClr val="00A5CB"/>
                </a:solidFill>
                <a:latin typeface="Oswald" panose="020B0604020202020204" charset="0"/>
              </a:rPr>
              <a:t>European Society for Human Genetics (2009-Present)</a:t>
            </a:r>
          </a:p>
          <a:p>
            <a:pPr marL="271217" indent="-271217" algn="l">
              <a:spcAft>
                <a:spcPts val="949"/>
              </a:spcAft>
              <a:buClr>
                <a:srgbClr val="0190B0"/>
              </a:buClr>
              <a:buFont typeface="Wingdings" panose="05000000000000000000" pitchFamily="2" charset="2"/>
              <a:buChar char="v"/>
            </a:pPr>
            <a:r>
              <a:rPr lang="en-US" sz="2300" dirty="0">
                <a:solidFill>
                  <a:srgbClr val="00A5CB"/>
                </a:solidFill>
                <a:latin typeface="Oswald" panose="020B0604020202020204" charset="0"/>
              </a:rPr>
              <a:t>National Society of Genetic Counselors (2012-Present)</a:t>
            </a:r>
          </a:p>
        </p:txBody>
      </p:sp>
      <p:sp>
        <p:nvSpPr>
          <p:cNvPr id="2" name="TextBox 1">
            <a:extLst>
              <a:ext uri="{FF2B5EF4-FFF2-40B4-BE49-F238E27FC236}">
                <a16:creationId xmlns:a16="http://schemas.microsoft.com/office/drawing/2014/main" id="{C6B4CE7B-5DEB-4875-B0C6-AB0BDAF44313}"/>
              </a:ext>
            </a:extLst>
          </p:cNvPr>
          <p:cNvSpPr txBox="1"/>
          <p:nvPr/>
        </p:nvSpPr>
        <p:spPr>
          <a:xfrm>
            <a:off x="208260" y="443797"/>
            <a:ext cx="8783791" cy="1077218"/>
          </a:xfrm>
          <a:prstGeom prst="rect">
            <a:avLst/>
          </a:prstGeom>
          <a:noFill/>
        </p:spPr>
        <p:txBody>
          <a:bodyPr wrap="square" rtlCol="0">
            <a:spAutoFit/>
          </a:bodyPr>
          <a:lstStyle/>
          <a:p>
            <a:pPr algn="ctr"/>
            <a:r>
              <a:rPr lang="en-US" sz="3200" dirty="0">
                <a:solidFill>
                  <a:srgbClr val="0190B0"/>
                </a:solidFill>
                <a:effectLst>
                  <a:outerShdw blurRad="38100" dist="38100" dir="2700000" algn="tl">
                    <a:srgbClr val="000000">
                      <a:alpha val="43137"/>
                    </a:srgbClr>
                  </a:outerShdw>
                </a:effectLst>
                <a:latin typeface="Oswald" panose="020B0604020202020204" charset="0"/>
              </a:rPr>
              <a:t>Strong Professional Consensus Against Testing For or Disclosing Predictive Genetic Information</a:t>
            </a:r>
          </a:p>
        </p:txBody>
      </p:sp>
      <p:pic>
        <p:nvPicPr>
          <p:cNvPr id="7" name="Picture 2" descr="Genomic Testing — Target Pediatric AML">
            <a:extLst>
              <a:ext uri="{FF2B5EF4-FFF2-40B4-BE49-F238E27FC236}">
                <a16:creationId xmlns:a16="http://schemas.microsoft.com/office/drawing/2014/main" id="{138AE8A7-C337-453E-A21E-E2A01D5E5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699" y="1889545"/>
            <a:ext cx="2802352" cy="281015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1C85D6F-51D2-4266-81E3-FEB30DF12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77184736"/>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72B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FF04-A29D-43AC-8AF2-BA3DBD7A45CB}"/>
              </a:ext>
            </a:extLst>
          </p:cNvPr>
          <p:cNvSpPr>
            <a:spLocks noGrp="1"/>
          </p:cNvSpPr>
          <p:nvPr>
            <p:ph type="title"/>
          </p:nvPr>
        </p:nvSpPr>
        <p:spPr>
          <a:xfrm>
            <a:off x="182491" y="166728"/>
            <a:ext cx="3385657" cy="946453"/>
          </a:xfrm>
        </p:spPr>
        <p:txBody>
          <a:bodyPr/>
          <a:lstStyle/>
          <a:p>
            <a:r>
              <a:rPr lang="en-US" dirty="0">
                <a:solidFill>
                  <a:srgbClr val="BD8677"/>
                </a:solidFill>
              </a:rPr>
              <a:t>The Presupposition of Genetic Exceptionalism</a:t>
            </a:r>
          </a:p>
        </p:txBody>
      </p:sp>
      <p:pic>
        <p:nvPicPr>
          <p:cNvPr id="5122" name="Picture 2" descr="Magic, Ball, Mystic, Fantasy, Gloomy, Fortune Teller">
            <a:extLst>
              <a:ext uri="{FF2B5EF4-FFF2-40B4-BE49-F238E27FC236}">
                <a16:creationId xmlns:a16="http://schemas.microsoft.com/office/drawing/2014/main" id="{5E4836A4-82FA-45EF-97EB-F629784B9C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38" r="19544"/>
          <a:stretch/>
        </p:blipFill>
        <p:spPr bwMode="auto">
          <a:xfrm>
            <a:off x="3935896" y="33544"/>
            <a:ext cx="5208104" cy="5139577"/>
          </a:xfrm>
          <a:prstGeom prst="rect">
            <a:avLst/>
          </a:prstGeom>
          <a:solidFill>
            <a:srgbClr val="372B65"/>
          </a:solidFill>
        </p:spPr>
      </p:pic>
      <p:sp>
        <p:nvSpPr>
          <p:cNvPr id="4" name="Title 1">
            <a:extLst>
              <a:ext uri="{FF2B5EF4-FFF2-40B4-BE49-F238E27FC236}">
                <a16:creationId xmlns:a16="http://schemas.microsoft.com/office/drawing/2014/main" id="{86AAB532-B378-4368-81DE-B385DF9AA1F9}"/>
              </a:ext>
            </a:extLst>
          </p:cNvPr>
          <p:cNvSpPr txBox="1">
            <a:spLocks/>
          </p:cNvSpPr>
          <p:nvPr/>
        </p:nvSpPr>
        <p:spPr>
          <a:xfrm>
            <a:off x="182490" y="1283224"/>
            <a:ext cx="3862735" cy="3693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pPr defTabSz="308584"/>
            <a:r>
              <a:rPr lang="en-US" sz="2600" dirty="0">
                <a:solidFill>
                  <a:schemeClr val="tx1"/>
                </a:solidFill>
                <a:latin typeface="Oswald" panose="020B0604020202020204" charset="0"/>
              </a:rPr>
              <a:t>“the </a:t>
            </a:r>
            <a:r>
              <a:rPr lang="en-US" sz="2600" u="sng" dirty="0">
                <a:solidFill>
                  <a:schemeClr val="tx1"/>
                </a:solidFill>
                <a:latin typeface="Oswald" panose="020B0604020202020204" charset="0"/>
              </a:rPr>
              <a:t>unique</a:t>
            </a:r>
            <a:r>
              <a:rPr lang="en-US" sz="2600" dirty="0">
                <a:solidFill>
                  <a:schemeClr val="tx1"/>
                </a:solidFill>
                <a:latin typeface="Oswald" panose="020B0604020202020204" charset="0"/>
              </a:rPr>
              <a:t> potential of </a:t>
            </a:r>
          </a:p>
          <a:p>
            <a:pPr defTabSz="308584"/>
            <a:r>
              <a:rPr lang="en-US" sz="2600" dirty="0">
                <a:solidFill>
                  <a:schemeClr val="tx1"/>
                </a:solidFill>
                <a:latin typeface="Oswald" panose="020B0604020202020204" charset="0"/>
              </a:rPr>
              <a:t>pre-symptomatic genetic testing to </a:t>
            </a:r>
            <a:r>
              <a:rPr lang="en-US" sz="2600" u="sng" dirty="0">
                <a:solidFill>
                  <a:schemeClr val="tx1"/>
                </a:solidFill>
                <a:latin typeface="Oswald" panose="020B0604020202020204" charset="0"/>
              </a:rPr>
              <a:t>predict a child’s future</a:t>
            </a:r>
            <a:r>
              <a:rPr lang="en-US" sz="2600" dirty="0">
                <a:solidFill>
                  <a:schemeClr val="tx1"/>
                </a:solidFill>
                <a:latin typeface="Oswald" panose="020B0604020202020204" charset="0"/>
              </a:rPr>
              <a:t>” entails such testing “should be approached with </a:t>
            </a:r>
            <a:r>
              <a:rPr lang="en-US" sz="2600" u="sng" dirty="0">
                <a:solidFill>
                  <a:schemeClr val="tx1"/>
                </a:solidFill>
                <a:latin typeface="Oswald" panose="020B0604020202020204" charset="0"/>
              </a:rPr>
              <a:t>great caution</a:t>
            </a:r>
            <a:r>
              <a:rPr lang="en-US" sz="2600" dirty="0">
                <a:solidFill>
                  <a:schemeClr val="tx1"/>
                </a:solidFill>
                <a:latin typeface="Oswald" panose="020B0604020202020204" charset="0"/>
              </a:rPr>
              <a:t>”</a:t>
            </a:r>
          </a:p>
          <a:p>
            <a:pPr defTabSz="308584"/>
            <a:endParaRPr lang="en-US" sz="2400" dirty="0">
              <a:solidFill>
                <a:schemeClr val="tx1"/>
              </a:solidFill>
              <a:latin typeface="Oswald" panose="020B0604020202020204" charset="0"/>
            </a:endParaRPr>
          </a:p>
          <a:p>
            <a:pPr defTabSz="308584"/>
            <a:r>
              <a:rPr lang="en-US" sz="2000" dirty="0">
                <a:solidFill>
                  <a:srgbClr val="BD8677"/>
                </a:solidFill>
                <a:effectLst>
                  <a:outerShdw blurRad="38100" dist="12700" dir="5400000" rotWithShape="0">
                    <a:srgbClr val="000000">
                      <a:alpha val="50000"/>
                    </a:srgbClr>
                  </a:outerShdw>
                </a:effectLst>
                <a:latin typeface="Oswald" panose="020B0604020202020204" charset="0"/>
                <a:ea typeface="Gill Sans"/>
                <a:cs typeface="Gill Sans"/>
                <a:sym typeface="Gill Sans"/>
              </a:rPr>
              <a:t>ASHG/ACMG (1995-2015)</a:t>
            </a:r>
          </a:p>
        </p:txBody>
      </p:sp>
      <p:pic>
        <p:nvPicPr>
          <p:cNvPr id="13" name="Audio 12">
            <a:hlinkClick r:id="" action="ppaction://media"/>
            <a:extLst>
              <a:ext uri="{FF2B5EF4-FFF2-40B4-BE49-F238E27FC236}">
                <a16:creationId xmlns:a16="http://schemas.microsoft.com/office/drawing/2014/main" id="{F8C6B015-4467-CA22-1312-281916CEF8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36742321"/>
      </p:ext>
    </p:extLst>
  </p:cSld>
  <p:clrMapOvr>
    <a:masterClrMapping/>
  </p:clrMapOvr>
  <mc:AlternateContent xmlns:mc="http://schemas.openxmlformats.org/markup-compatibility/2006" xmlns:p14="http://schemas.microsoft.com/office/powerpoint/2010/main">
    <mc:Choice Requires="p14">
      <p:transition spd="slow" p14:dur="2000" advTm="30155"/>
    </mc:Choice>
    <mc:Fallback xmlns="">
      <p:transition spd="slow" advTm="3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0" y="1472656"/>
            <a:ext cx="6445770" cy="3086417"/>
          </a:xfrm>
          <a:prstGeom prst="rect">
            <a:avLst/>
          </a:prstGeom>
          <a:solidFill>
            <a:srgbClr val="F2F2F2"/>
          </a:solidFill>
        </p:spPr>
        <p:txBody>
          <a:bodyPr spcFirstLastPara="1" wrap="square" lIns="91425" tIns="91425" rIns="91425" bIns="91425" anchor="t" anchorCtr="0">
            <a:noAutofit/>
          </a:bodyPr>
          <a:lstStyle/>
          <a:p>
            <a:pPr marL="0" indent="0" algn="ctr" defTabSz="308584"/>
            <a:r>
              <a:rPr lang="en-US" sz="3400" dirty="0">
                <a:solidFill>
                  <a:srgbClr val="00A5CB"/>
                </a:solidFill>
                <a:latin typeface="Oswald" panose="020B0604020202020204" charset="0"/>
              </a:rPr>
              <a:t>“Respect for autonomy” entails that “formal genetic testing should generally wait </a:t>
            </a:r>
            <a:r>
              <a:rPr lang="en-US" sz="3400" u="sng" dirty="0">
                <a:solidFill>
                  <a:srgbClr val="00A5CB"/>
                </a:solidFill>
                <a:latin typeface="Oswald" panose="020B0604020202020204" charset="0"/>
              </a:rPr>
              <a:t>until</a:t>
            </a:r>
            <a:r>
              <a:rPr lang="en-US" sz="3400" dirty="0">
                <a:solidFill>
                  <a:srgbClr val="00A5CB"/>
                </a:solidFill>
                <a:latin typeface="Oswald" panose="020B0604020202020204" charset="0"/>
              </a:rPr>
              <a:t> the ‘children’ request such tests for themselves, </a:t>
            </a:r>
          </a:p>
          <a:p>
            <a:pPr marL="0" indent="0" algn="ctr" defTabSz="308584"/>
            <a:r>
              <a:rPr lang="en-US" sz="3400" dirty="0">
                <a:solidFill>
                  <a:srgbClr val="00A5CB"/>
                </a:solidFill>
                <a:latin typeface="Oswald" panose="020B0604020202020204" charset="0"/>
              </a:rPr>
              <a:t>as </a:t>
            </a:r>
            <a:r>
              <a:rPr lang="en-US" sz="3400" u="sng" dirty="0">
                <a:solidFill>
                  <a:srgbClr val="00A5CB"/>
                </a:solidFill>
                <a:latin typeface="Oswald" panose="020B0604020202020204" charset="0"/>
              </a:rPr>
              <a:t>autonomous adults</a:t>
            </a:r>
            <a:r>
              <a:rPr lang="en-US" sz="3400" dirty="0">
                <a:solidFill>
                  <a:srgbClr val="00A5CB"/>
                </a:solidFill>
                <a:latin typeface="Oswald" panose="020B0604020202020204" charset="0"/>
              </a:rPr>
              <a:t>.”</a:t>
            </a:r>
          </a:p>
        </p:txBody>
      </p:sp>
      <p:sp>
        <p:nvSpPr>
          <p:cNvPr id="2" name="TextBox 1">
            <a:extLst>
              <a:ext uri="{FF2B5EF4-FFF2-40B4-BE49-F238E27FC236}">
                <a16:creationId xmlns:a16="http://schemas.microsoft.com/office/drawing/2014/main" id="{C6B4CE7B-5DEB-4875-B0C6-AB0BDAF44313}"/>
              </a:ext>
            </a:extLst>
          </p:cNvPr>
          <p:cNvSpPr txBox="1"/>
          <p:nvPr/>
        </p:nvSpPr>
        <p:spPr>
          <a:xfrm>
            <a:off x="0" y="272327"/>
            <a:ext cx="6445770" cy="1200329"/>
          </a:xfrm>
          <a:prstGeom prst="rect">
            <a:avLst/>
          </a:prstGeom>
          <a:noFill/>
        </p:spPr>
        <p:txBody>
          <a:bodyPr wrap="square" rtlCol="0">
            <a:spAutoFit/>
          </a:bodyPr>
          <a:lstStyle/>
          <a:p>
            <a:pPr algn="ctr"/>
            <a:r>
              <a:rPr lang="en-US" sz="3600" dirty="0">
                <a:solidFill>
                  <a:srgbClr val="0190B0"/>
                </a:solidFill>
                <a:effectLst>
                  <a:outerShdw blurRad="38100" dist="38100" dir="2700000" algn="tl">
                    <a:srgbClr val="000000">
                      <a:alpha val="43137"/>
                    </a:srgbClr>
                  </a:outerShdw>
                </a:effectLst>
                <a:latin typeface="Oswald" panose="020B0604020202020204" charset="0"/>
              </a:rPr>
              <a:t>U.K. CLINICAL GENETICS SOCIETY</a:t>
            </a:r>
          </a:p>
          <a:p>
            <a:pPr algn="ctr"/>
            <a:r>
              <a:rPr lang="en-US" sz="3600" dirty="0">
                <a:solidFill>
                  <a:srgbClr val="0190B0"/>
                </a:solidFill>
                <a:effectLst>
                  <a:outerShdw blurRad="38100" dist="38100" dir="2700000" algn="tl">
                    <a:srgbClr val="000000">
                      <a:alpha val="43137"/>
                    </a:srgbClr>
                  </a:outerShdw>
                </a:effectLst>
                <a:latin typeface="Oswald" panose="020B0604020202020204" charset="0"/>
              </a:rPr>
              <a:t>1995-2010</a:t>
            </a: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835" y="1610785"/>
            <a:ext cx="2802352" cy="281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1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4" descr="Image result for four pillars">
            <a:extLst>
              <a:ext uri="{FF2B5EF4-FFF2-40B4-BE49-F238E27FC236}">
                <a16:creationId xmlns:a16="http://schemas.microsoft.com/office/drawing/2014/main" id="{F077A9C0-DB1E-494E-99BE-2A4DB3A470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06" t="25545" r="12735" b="-1911"/>
          <a:stretch/>
        </p:blipFill>
        <p:spPr bwMode="auto">
          <a:xfrm>
            <a:off x="1454252" y="1031625"/>
            <a:ext cx="6004882" cy="3538833"/>
          </a:xfrm>
          <a:prstGeom prst="rect">
            <a:avLst/>
          </a:prstGeom>
          <a:solidFill>
            <a:srgbClr val="FFFFFF"/>
          </a:solidFill>
        </p:spPr>
      </p:pic>
      <p:sp>
        <p:nvSpPr>
          <p:cNvPr id="5" name="TextBox 4">
            <a:extLst>
              <a:ext uri="{FF2B5EF4-FFF2-40B4-BE49-F238E27FC236}">
                <a16:creationId xmlns:a16="http://schemas.microsoft.com/office/drawing/2014/main" id="{341FD102-C679-4FCB-A1FE-1266993982C8}"/>
              </a:ext>
            </a:extLst>
          </p:cNvPr>
          <p:cNvSpPr txBox="1"/>
          <p:nvPr/>
        </p:nvSpPr>
        <p:spPr>
          <a:xfrm>
            <a:off x="2194082" y="1189220"/>
            <a:ext cx="352721" cy="2765060"/>
          </a:xfrm>
          <a:prstGeom prst="rect">
            <a:avLst/>
          </a:prstGeom>
          <a:solidFill>
            <a:srgbClr val="D1D2D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963" tIns="30963" rIns="30963" bIns="30963" numCol="1" spcCol="38100" rtlCol="0" anchor="ctr">
            <a:spAutoFit/>
          </a:bodyPr>
          <a:lstStyle/>
          <a:p>
            <a:pPr marL="0" marR="0" indent="0" algn="l" defTabSz="334409"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6" name="TextBox 5">
            <a:extLst>
              <a:ext uri="{FF2B5EF4-FFF2-40B4-BE49-F238E27FC236}">
                <a16:creationId xmlns:a16="http://schemas.microsoft.com/office/drawing/2014/main" id="{82491ADC-B6A6-4FBD-A1F4-C878967E09C4}"/>
              </a:ext>
            </a:extLst>
          </p:cNvPr>
          <p:cNvSpPr txBox="1"/>
          <p:nvPr/>
        </p:nvSpPr>
        <p:spPr>
          <a:xfrm>
            <a:off x="3639355" y="1092528"/>
            <a:ext cx="352721" cy="2765060"/>
          </a:xfrm>
          <a:prstGeom prst="rect">
            <a:avLst/>
          </a:prstGeom>
          <a:solidFill>
            <a:srgbClr val="D1D2D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963" tIns="30963" rIns="30963" bIns="30963" numCol="1" spcCol="38100" rtlCol="0" anchor="ctr">
            <a:spAutoFit/>
          </a:bodyPr>
          <a:lstStyle/>
          <a:p>
            <a:pPr marL="0" marR="0" indent="0" algn="l" defTabSz="334409"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7" name="TextBox 6">
            <a:extLst>
              <a:ext uri="{FF2B5EF4-FFF2-40B4-BE49-F238E27FC236}">
                <a16:creationId xmlns:a16="http://schemas.microsoft.com/office/drawing/2014/main" id="{E5FBEE61-13A2-4B92-B580-7105C5846BDC}"/>
              </a:ext>
            </a:extLst>
          </p:cNvPr>
          <p:cNvSpPr txBox="1"/>
          <p:nvPr/>
        </p:nvSpPr>
        <p:spPr>
          <a:xfrm>
            <a:off x="5003800" y="1189220"/>
            <a:ext cx="252563" cy="2586913"/>
          </a:xfrm>
          <a:prstGeom prst="rect">
            <a:avLst/>
          </a:prstGeom>
          <a:solidFill>
            <a:srgbClr val="D1D2D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963" tIns="30963" rIns="30963" bIns="30963" numCol="1" spcCol="38100" rtlCol="0" anchor="ctr">
            <a:spAutoFit/>
          </a:bodyPr>
          <a:lstStyle/>
          <a:p>
            <a:pPr marL="0" marR="0" indent="0" algn="l" defTabSz="334409"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8" name="TextBox 7">
            <a:extLst>
              <a:ext uri="{FF2B5EF4-FFF2-40B4-BE49-F238E27FC236}">
                <a16:creationId xmlns:a16="http://schemas.microsoft.com/office/drawing/2014/main" id="{9C0B321B-6385-48E1-98A7-AA810A5976E7}"/>
              </a:ext>
            </a:extLst>
          </p:cNvPr>
          <p:cNvSpPr txBox="1"/>
          <p:nvPr/>
        </p:nvSpPr>
        <p:spPr>
          <a:xfrm>
            <a:off x="6321025" y="1084922"/>
            <a:ext cx="352721" cy="2765060"/>
          </a:xfrm>
          <a:prstGeom prst="rect">
            <a:avLst/>
          </a:prstGeom>
          <a:solidFill>
            <a:srgbClr val="D1D2D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963" tIns="30963" rIns="30963" bIns="30963" numCol="1" spcCol="38100" rtlCol="0" anchor="ctr">
            <a:spAutoFit/>
          </a:bodyPr>
          <a:lstStyle/>
          <a:p>
            <a:pPr marL="0" marR="0" indent="0" algn="l" defTabSz="334409"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Helvetica"/>
              <a:ea typeface="Helvetica"/>
              <a:cs typeface="Helvetica"/>
              <a:sym typeface="Helvetica"/>
            </a:endParaRPr>
          </a:p>
        </p:txBody>
      </p:sp>
      <p:pic>
        <p:nvPicPr>
          <p:cNvPr id="9" name="Picture 2" descr="Image result for principlism">
            <a:extLst>
              <a:ext uri="{FF2B5EF4-FFF2-40B4-BE49-F238E27FC236}">
                <a16:creationId xmlns:a16="http://schemas.microsoft.com/office/drawing/2014/main" id="{7AF79EBB-C91D-4032-B4C9-B5978C41A8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35" t="35212" r="7164" b="9411"/>
          <a:stretch/>
        </p:blipFill>
        <p:spPr bwMode="auto">
          <a:xfrm>
            <a:off x="1869726" y="89640"/>
            <a:ext cx="5123741" cy="9668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223BE4-CE9E-4B64-85BD-9239A3E30892}"/>
              </a:ext>
            </a:extLst>
          </p:cNvPr>
          <p:cNvSpPr txBox="1"/>
          <p:nvPr/>
        </p:nvSpPr>
        <p:spPr>
          <a:xfrm>
            <a:off x="3024941" y="4534875"/>
            <a:ext cx="3094117" cy="523220"/>
          </a:xfrm>
          <a:prstGeom prst="rect">
            <a:avLst/>
          </a:prstGeom>
          <a:noFill/>
        </p:spPr>
        <p:txBody>
          <a:bodyPr wrap="none" rtlCol="0">
            <a:spAutoFit/>
          </a:bodyPr>
          <a:lstStyle/>
          <a:p>
            <a:r>
              <a:rPr lang="en-US" sz="2800" dirty="0">
                <a:solidFill>
                  <a:srgbClr val="064D45"/>
                </a:solidFill>
                <a:latin typeface="Oswald" panose="00000500000000000000" pitchFamily="2" charset="0"/>
              </a:rPr>
              <a:t>Principles of Bioethics</a:t>
            </a:r>
          </a:p>
        </p:txBody>
      </p:sp>
      <p:pic>
        <p:nvPicPr>
          <p:cNvPr id="21" name="Audio 20">
            <a:hlinkClick r:id="" action="ppaction://media"/>
            <a:extLst>
              <a:ext uri="{FF2B5EF4-FFF2-40B4-BE49-F238E27FC236}">
                <a16:creationId xmlns:a16="http://schemas.microsoft.com/office/drawing/2014/main" id="{96A5A4E8-8A32-D2FA-32AB-5926161758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32769660"/>
      </p:ext>
    </p:extLst>
  </p:cSld>
  <p:clrMapOvr>
    <a:masterClrMapping/>
  </p:clrMapOvr>
  <mc:AlternateContent xmlns:mc="http://schemas.openxmlformats.org/markup-compatibility/2006" xmlns:p14="http://schemas.microsoft.com/office/powerpoint/2010/main">
    <mc:Choice Requires="p14">
      <p:transition spd="slow" p14:dur="2000" advTm="41237"/>
    </mc:Choice>
    <mc:Fallback xmlns="">
      <p:transition spd="slow" advTm="4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0" y="1472656"/>
            <a:ext cx="6445770" cy="3086417"/>
          </a:xfrm>
          <a:prstGeom prst="rect">
            <a:avLst/>
          </a:prstGeom>
          <a:solidFill>
            <a:srgbClr val="F2F2F2"/>
          </a:solidFill>
        </p:spPr>
        <p:txBody>
          <a:bodyPr spcFirstLastPara="1" wrap="square" lIns="91425" tIns="91425" rIns="91425" bIns="91425" anchor="t" anchorCtr="0">
            <a:noAutofit/>
          </a:bodyPr>
          <a:lstStyle/>
          <a:p>
            <a:pPr marL="0" indent="0" algn="ctr" defTabSz="308584"/>
            <a:r>
              <a:rPr lang="en-US" sz="3200" dirty="0">
                <a:solidFill>
                  <a:srgbClr val="00A5CB"/>
                </a:solidFill>
                <a:latin typeface="Oswald" panose="020B0604020202020204" charset="0"/>
              </a:rPr>
              <a:t>Predictive genetic testing “inappropriately </a:t>
            </a:r>
            <a:r>
              <a:rPr lang="en-US" sz="3200" u="sng" dirty="0">
                <a:solidFill>
                  <a:srgbClr val="00A5CB"/>
                </a:solidFill>
                <a:latin typeface="Oswald" panose="020B0604020202020204" charset="0"/>
              </a:rPr>
              <a:t>eliminates the possibility of future autonomous choice</a:t>
            </a:r>
            <a:r>
              <a:rPr lang="en-US" sz="3200" dirty="0">
                <a:solidFill>
                  <a:srgbClr val="00A5CB"/>
                </a:solidFill>
                <a:latin typeface="Oswald" panose="020B0604020202020204" charset="0"/>
              </a:rPr>
              <a:t> by the person”; </a:t>
            </a:r>
          </a:p>
          <a:p>
            <a:pPr marL="0" indent="0" algn="ctr" defTabSz="308584"/>
            <a:r>
              <a:rPr lang="en-US" sz="3200" u="sng" dirty="0">
                <a:solidFill>
                  <a:srgbClr val="00A5CB"/>
                </a:solidFill>
                <a:latin typeface="Oswald" panose="020B0604020202020204" charset="0"/>
              </a:rPr>
              <a:t>thus</a:t>
            </a:r>
            <a:r>
              <a:rPr lang="en-US" sz="3200" dirty="0">
                <a:solidFill>
                  <a:srgbClr val="00A5CB"/>
                </a:solidFill>
                <a:latin typeface="Oswald" panose="020B0604020202020204" charset="0"/>
              </a:rPr>
              <a:t>, “pediatricians should </a:t>
            </a:r>
          </a:p>
          <a:p>
            <a:pPr marL="0" indent="0" algn="ctr" defTabSz="308584"/>
            <a:r>
              <a:rPr lang="en-US" sz="3200" u="sng" dirty="0">
                <a:solidFill>
                  <a:srgbClr val="00A5CB"/>
                </a:solidFill>
                <a:latin typeface="Oswald" panose="020B0604020202020204" charset="0"/>
              </a:rPr>
              <a:t>decline requests</a:t>
            </a:r>
            <a:r>
              <a:rPr lang="en-US" sz="3200" dirty="0">
                <a:solidFill>
                  <a:srgbClr val="00A5CB"/>
                </a:solidFill>
                <a:latin typeface="Oswald" panose="020B0604020202020204" charset="0"/>
              </a:rPr>
              <a:t> from parents or guardians…until the child has </a:t>
            </a:r>
          </a:p>
          <a:p>
            <a:pPr marL="0" indent="0" algn="ctr" defTabSz="308584"/>
            <a:r>
              <a:rPr lang="en-US" sz="3200" dirty="0">
                <a:solidFill>
                  <a:srgbClr val="00A5CB"/>
                </a:solidFill>
                <a:latin typeface="Oswald" panose="020B0604020202020204" charset="0"/>
              </a:rPr>
              <a:t>the capacity to make the choice.”</a:t>
            </a:r>
            <a:endParaRPr lang="en-US" sz="3200" dirty="0">
              <a:solidFill>
                <a:srgbClr val="00A5CB"/>
              </a:solidFill>
              <a:latin typeface="Oswald" panose="020B0604020202020204" charset="0"/>
              <a:ea typeface="Gill Sans"/>
              <a:cs typeface="Gill Sans"/>
              <a:sym typeface="Gill Sans"/>
            </a:endParaRPr>
          </a:p>
        </p:txBody>
      </p:sp>
      <p:sp>
        <p:nvSpPr>
          <p:cNvPr id="2" name="TextBox 1">
            <a:extLst>
              <a:ext uri="{FF2B5EF4-FFF2-40B4-BE49-F238E27FC236}">
                <a16:creationId xmlns:a16="http://schemas.microsoft.com/office/drawing/2014/main" id="{C6B4CE7B-5DEB-4875-B0C6-AB0BDAF44313}"/>
              </a:ext>
            </a:extLst>
          </p:cNvPr>
          <p:cNvSpPr txBox="1"/>
          <p:nvPr/>
        </p:nvSpPr>
        <p:spPr>
          <a:xfrm>
            <a:off x="0" y="272327"/>
            <a:ext cx="6445770" cy="1200329"/>
          </a:xfrm>
          <a:prstGeom prst="rect">
            <a:avLst/>
          </a:prstGeom>
          <a:noFill/>
        </p:spPr>
        <p:txBody>
          <a:bodyPr wrap="square" rtlCol="0">
            <a:spAutoFit/>
          </a:bodyPr>
          <a:lstStyle/>
          <a:p>
            <a:pPr algn="ctr"/>
            <a:r>
              <a:rPr lang="en-US" sz="3600" dirty="0">
                <a:solidFill>
                  <a:srgbClr val="0190B0"/>
                </a:solidFill>
                <a:effectLst>
                  <a:outerShdw blurRad="38100" dist="38100" dir="2700000" algn="tl">
                    <a:srgbClr val="000000">
                      <a:alpha val="43137"/>
                    </a:srgbClr>
                  </a:outerShdw>
                </a:effectLst>
                <a:latin typeface="Oswald" panose="020B0604020202020204" charset="0"/>
              </a:rPr>
              <a:t>AMERICAN ACADEMY OF PEDIATRICS</a:t>
            </a:r>
          </a:p>
          <a:p>
            <a:pPr algn="ctr"/>
            <a:r>
              <a:rPr lang="en-US" sz="3600" dirty="0">
                <a:solidFill>
                  <a:srgbClr val="0190B0"/>
                </a:solidFill>
                <a:effectLst>
                  <a:outerShdw blurRad="38100" dist="38100" dir="2700000" algn="tl">
                    <a:srgbClr val="000000">
                      <a:alpha val="43137"/>
                    </a:srgbClr>
                  </a:outerShdw>
                </a:effectLst>
                <a:latin typeface="Oswald" panose="020B0604020202020204" charset="0"/>
              </a:rPr>
              <a:t>2001-2013</a:t>
            </a: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79" y="1829446"/>
            <a:ext cx="2802352" cy="281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0" y="1472656"/>
            <a:ext cx="6445770" cy="3086417"/>
          </a:xfrm>
          <a:prstGeom prst="rect">
            <a:avLst/>
          </a:prstGeom>
          <a:solidFill>
            <a:srgbClr val="F2F2F2"/>
          </a:solidFill>
        </p:spPr>
        <p:txBody>
          <a:bodyPr spcFirstLastPara="1" wrap="square" lIns="91425" tIns="91425" rIns="91425" bIns="91425" anchor="t" anchorCtr="0">
            <a:noAutofit/>
          </a:bodyPr>
          <a:lstStyle/>
          <a:p>
            <a:pPr marL="0" indent="0" algn="ctr" defTabSz="308584"/>
            <a:r>
              <a:rPr lang="en-US" sz="2800" dirty="0">
                <a:solidFill>
                  <a:srgbClr val="00A5CB"/>
                </a:solidFill>
                <a:latin typeface="Oswald" panose="020B0604020202020204" charset="0"/>
              </a:rPr>
              <a:t>“Predictive testing should optimally be </a:t>
            </a:r>
            <a:r>
              <a:rPr lang="en-US" sz="2800" u="sng" dirty="0">
                <a:solidFill>
                  <a:srgbClr val="00A5CB"/>
                </a:solidFill>
                <a:latin typeface="Oswald" panose="020B0604020202020204" charset="0"/>
              </a:rPr>
              <a:t>deferred</a:t>
            </a:r>
            <a:r>
              <a:rPr lang="en-US" sz="2800" dirty="0">
                <a:solidFill>
                  <a:srgbClr val="00A5CB"/>
                </a:solidFill>
                <a:latin typeface="Oswald" panose="020B0604020202020204" charset="0"/>
              </a:rPr>
              <a:t> until the individual has the capacity </a:t>
            </a:r>
          </a:p>
          <a:p>
            <a:pPr marL="0" indent="0" algn="ctr" defTabSz="308584"/>
            <a:r>
              <a:rPr lang="en-US" sz="2800" dirty="0">
                <a:solidFill>
                  <a:srgbClr val="00A5CB"/>
                </a:solidFill>
                <a:latin typeface="Oswald" panose="020B0604020202020204" charset="0"/>
              </a:rPr>
              <a:t>to weigh the associated risks, benefits, and limitations of this information, </a:t>
            </a:r>
          </a:p>
          <a:p>
            <a:pPr marL="0" indent="0" algn="ctr" defTabSz="308584"/>
            <a:r>
              <a:rPr lang="en-US" sz="2800" dirty="0">
                <a:solidFill>
                  <a:srgbClr val="00A5CB"/>
                </a:solidFill>
                <a:latin typeface="Oswald" panose="020B0604020202020204" charset="0"/>
              </a:rPr>
              <a:t>taking his/her circumstances, preferences, </a:t>
            </a:r>
          </a:p>
          <a:p>
            <a:pPr marL="0" indent="0" algn="ctr" defTabSz="308584"/>
            <a:r>
              <a:rPr lang="en-US" sz="2800" dirty="0">
                <a:solidFill>
                  <a:srgbClr val="00A5CB"/>
                </a:solidFill>
                <a:latin typeface="Oswald" panose="020B0604020202020204" charset="0"/>
              </a:rPr>
              <a:t>and beliefs into account </a:t>
            </a:r>
            <a:r>
              <a:rPr lang="en-US" sz="2800" u="sng" dirty="0">
                <a:solidFill>
                  <a:srgbClr val="00A5CB"/>
                </a:solidFill>
                <a:latin typeface="Oswald" panose="020B0604020202020204" charset="0"/>
              </a:rPr>
              <a:t>to preserve his/her autonomy and right to an open future</a:t>
            </a:r>
            <a:r>
              <a:rPr lang="en-US" sz="2800" dirty="0">
                <a:solidFill>
                  <a:srgbClr val="00A5CB"/>
                </a:solidFill>
                <a:latin typeface="Oswald" panose="020B0604020202020204" charset="0"/>
              </a:rPr>
              <a:t>.”</a:t>
            </a:r>
          </a:p>
        </p:txBody>
      </p:sp>
      <p:sp>
        <p:nvSpPr>
          <p:cNvPr id="2" name="TextBox 1">
            <a:extLst>
              <a:ext uri="{FF2B5EF4-FFF2-40B4-BE49-F238E27FC236}">
                <a16:creationId xmlns:a16="http://schemas.microsoft.com/office/drawing/2014/main" id="{C6B4CE7B-5DEB-4875-B0C6-AB0BDAF44313}"/>
              </a:ext>
            </a:extLst>
          </p:cNvPr>
          <p:cNvSpPr txBox="1"/>
          <p:nvPr/>
        </p:nvSpPr>
        <p:spPr>
          <a:xfrm>
            <a:off x="0" y="387928"/>
            <a:ext cx="6539948" cy="1015663"/>
          </a:xfrm>
          <a:prstGeom prst="rect">
            <a:avLst/>
          </a:prstGeom>
          <a:noFill/>
        </p:spPr>
        <p:txBody>
          <a:bodyPr wrap="square" rtlCol="0">
            <a:spAutoFit/>
          </a:bodyPr>
          <a:lstStyle/>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NATIONAL SOCIETY OF GENETIC COUNSELORS</a:t>
            </a:r>
          </a:p>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2012-Present</a:t>
            </a: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957" y="1610785"/>
            <a:ext cx="2802352" cy="281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5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109813" y="253681"/>
            <a:ext cx="5890937" cy="4378511"/>
          </a:xfrm>
          <a:prstGeom prst="rect">
            <a:avLst/>
          </a:prstGeom>
          <a:solidFill>
            <a:srgbClr val="F2F2F2"/>
          </a:solidFill>
        </p:spPr>
        <p:txBody>
          <a:bodyPr spcFirstLastPara="1" wrap="square" lIns="91425" tIns="91425" rIns="91425" bIns="91425" anchor="t" anchorCtr="0">
            <a:noAutofit/>
          </a:bodyPr>
          <a:lstStyle/>
          <a:p>
            <a:pPr marL="571500" indent="-457200" algn="l">
              <a:lnSpc>
                <a:spcPct val="100000"/>
              </a:lnSpc>
              <a:buClr>
                <a:srgbClr val="0190B0"/>
              </a:buClr>
              <a:buFont typeface="Wingdings" panose="05000000000000000000" pitchFamily="2" charset="2"/>
              <a:buChar char="v"/>
            </a:pPr>
            <a:r>
              <a:rPr lang="en-US" altLang="en-US" sz="2800" i="1" dirty="0">
                <a:solidFill>
                  <a:srgbClr val="0190B0"/>
                </a:solidFill>
                <a:latin typeface="Oswald" panose="020B0604020202020204" charset="0"/>
              </a:rPr>
              <a:t>Any</a:t>
            </a:r>
            <a:r>
              <a:rPr lang="en-US" altLang="en-US" sz="2800" dirty="0">
                <a:solidFill>
                  <a:srgbClr val="0190B0"/>
                </a:solidFill>
                <a:latin typeface="Oswald" panose="020B0604020202020204" charset="0"/>
              </a:rPr>
              <a:t> decision made for children regarding PGT will affect their future.</a:t>
            </a:r>
          </a:p>
          <a:p>
            <a:pPr marL="571500" indent="-457200" algn="l">
              <a:lnSpc>
                <a:spcPct val="100000"/>
              </a:lnSpc>
              <a:spcBef>
                <a:spcPts val="1200"/>
              </a:spcBef>
              <a:buClr>
                <a:srgbClr val="0190B0"/>
              </a:buClr>
              <a:buFont typeface="Wingdings" panose="05000000000000000000" pitchFamily="2" charset="2"/>
              <a:buChar char="v"/>
            </a:pPr>
            <a:r>
              <a:rPr lang="en-US" altLang="en-US" sz="2800" dirty="0">
                <a:solidFill>
                  <a:srgbClr val="0190B0"/>
                </a:solidFill>
                <a:latin typeface="Oswald" panose="020B0604020202020204" charset="0"/>
              </a:rPr>
              <a:t>Each opens up some options, while closing others (sometimes </a:t>
            </a:r>
            <a:r>
              <a:rPr lang="en-US" altLang="en-US" sz="2800" i="1" dirty="0">
                <a:solidFill>
                  <a:srgbClr val="0190B0"/>
                </a:solidFill>
                <a:latin typeface="Oswald" panose="020B0604020202020204" charset="0"/>
              </a:rPr>
              <a:t>permanently</a:t>
            </a:r>
            <a:r>
              <a:rPr lang="en-US" altLang="en-US" sz="2800" dirty="0">
                <a:solidFill>
                  <a:srgbClr val="0190B0"/>
                </a:solidFill>
                <a:latin typeface="Oswald" panose="020B0604020202020204" charset="0"/>
              </a:rPr>
              <a:t>).</a:t>
            </a: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535" y="1234440"/>
            <a:ext cx="3177652" cy="3186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ACC35F-5908-4654-81B0-A3E3B832B8A7}"/>
              </a:ext>
            </a:extLst>
          </p:cNvPr>
          <p:cNvSpPr txBox="1"/>
          <p:nvPr/>
        </p:nvSpPr>
        <p:spPr>
          <a:xfrm>
            <a:off x="312164" y="2921538"/>
            <a:ext cx="5342020" cy="1815882"/>
          </a:xfrm>
          <a:prstGeom prst="rect">
            <a:avLst/>
          </a:prstGeom>
          <a:solidFill>
            <a:srgbClr val="0190B0"/>
          </a:solidFill>
          <a:ln w="19050">
            <a:solidFill>
              <a:srgbClr val="00A5CB"/>
            </a:solidFill>
          </a:ln>
        </p:spPr>
        <p:txBody>
          <a:bodyPr wrap="square" rtlCol="0">
            <a:spAutoFit/>
          </a:bodyPr>
          <a:lstStyle/>
          <a:p>
            <a:pPr marL="0" indent="0" algn="ctr">
              <a:lnSpc>
                <a:spcPct val="100000"/>
              </a:lnSpc>
              <a:buNone/>
            </a:pPr>
            <a:r>
              <a:rPr lang="en-US" altLang="en-US" sz="2800" dirty="0">
                <a:solidFill>
                  <a:srgbClr val="F2F2F2"/>
                </a:solidFill>
                <a:latin typeface="Oswald" panose="020B0604020202020204" charset="0"/>
              </a:rPr>
              <a:t>In particular, disclosing information about future risk </a:t>
            </a:r>
            <a:r>
              <a:rPr lang="en-US" altLang="en-US" sz="2800" i="1" dirty="0">
                <a:solidFill>
                  <a:srgbClr val="F2F2F2"/>
                </a:solidFill>
                <a:latin typeface="Oswald" panose="020B0604020202020204" charset="0"/>
              </a:rPr>
              <a:t>rules out</a:t>
            </a:r>
            <a:r>
              <a:rPr lang="en-US" altLang="en-US" sz="2800" dirty="0">
                <a:solidFill>
                  <a:srgbClr val="F2F2F2"/>
                </a:solidFill>
                <a:latin typeface="Oswald" panose="020B0604020202020204" charset="0"/>
              </a:rPr>
              <a:t> </a:t>
            </a:r>
          </a:p>
          <a:p>
            <a:pPr marL="0" indent="0" algn="ctr">
              <a:lnSpc>
                <a:spcPct val="100000"/>
              </a:lnSpc>
              <a:buNone/>
            </a:pPr>
            <a:r>
              <a:rPr lang="en-US" altLang="en-US" sz="2800" dirty="0">
                <a:solidFill>
                  <a:srgbClr val="F2F2F2"/>
                </a:solidFill>
                <a:latin typeface="Oswald" panose="020B0604020202020204" charset="0"/>
              </a:rPr>
              <a:t>the child and/or family </a:t>
            </a:r>
          </a:p>
          <a:p>
            <a:pPr marL="0" indent="0" algn="ctr">
              <a:lnSpc>
                <a:spcPct val="100000"/>
              </a:lnSpc>
              <a:buNone/>
            </a:pPr>
            <a:r>
              <a:rPr lang="en-US" altLang="en-US" sz="2800" b="1" i="1" u="sng" dirty="0">
                <a:solidFill>
                  <a:srgbClr val="F2F2F2"/>
                </a:solidFill>
                <a:latin typeface="Oswald" panose="020B0604020202020204" charset="0"/>
              </a:rPr>
              <a:t>not</a:t>
            </a:r>
            <a:r>
              <a:rPr lang="en-US" altLang="en-US" sz="2800" b="1" u="sng" dirty="0">
                <a:solidFill>
                  <a:srgbClr val="F2F2F2"/>
                </a:solidFill>
                <a:latin typeface="Oswald" panose="020B0604020202020204" charset="0"/>
              </a:rPr>
              <a:t> knowing</a:t>
            </a:r>
            <a:r>
              <a:rPr lang="en-US" altLang="en-US" sz="2800" b="1" dirty="0">
                <a:solidFill>
                  <a:srgbClr val="F2F2F2"/>
                </a:solidFill>
                <a:latin typeface="Oswald" panose="020B0604020202020204" charset="0"/>
              </a:rPr>
              <a:t> </a:t>
            </a:r>
            <a:r>
              <a:rPr lang="en-US" altLang="en-US" sz="2800" dirty="0">
                <a:solidFill>
                  <a:srgbClr val="F2F2F2"/>
                </a:solidFill>
                <a:latin typeface="Oswald" panose="020B0604020202020204" charset="0"/>
              </a:rPr>
              <a:t>that information.</a:t>
            </a:r>
          </a:p>
        </p:txBody>
      </p:sp>
      <p:pic>
        <p:nvPicPr>
          <p:cNvPr id="17" name="Audio 16">
            <a:hlinkClick r:id="" action="ppaction://media"/>
            <a:extLst>
              <a:ext uri="{FF2B5EF4-FFF2-40B4-BE49-F238E27FC236}">
                <a16:creationId xmlns:a16="http://schemas.microsoft.com/office/drawing/2014/main" id="{CA6F52C3-28AC-5B09-745F-7BA325C011E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942200799"/>
      </p:ext>
    </p:extLst>
  </p:cSld>
  <p:clrMapOvr>
    <a:masterClrMapping/>
  </p:clrMapOvr>
  <mc:AlternateContent xmlns:mc="http://schemas.openxmlformats.org/markup-compatibility/2006" xmlns:p14="http://schemas.microsoft.com/office/powerpoint/2010/main">
    <mc:Choice Requires="p14">
      <p:transition spd="slow" p14:dur="2000" advTm="28510"/>
    </mc:Choice>
    <mc:Fallback xmlns="">
      <p:transition spd="slow" advTm="2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109813" y="109537"/>
            <a:ext cx="5746722" cy="4378511"/>
          </a:xfrm>
          <a:prstGeom prst="rect">
            <a:avLst/>
          </a:prstGeom>
          <a:solidFill>
            <a:srgbClr val="F2F2F2"/>
          </a:solidFill>
        </p:spPr>
        <p:txBody>
          <a:bodyPr spcFirstLastPara="1" wrap="square" lIns="91425" tIns="91425" rIns="91425" bIns="91425" anchor="t" anchorCtr="0">
            <a:noAutofit/>
          </a:bodyPr>
          <a:lstStyle/>
          <a:p>
            <a:pPr indent="-457200" algn="l">
              <a:lnSpc>
                <a:spcPct val="100000"/>
              </a:lnSpc>
              <a:spcBef>
                <a:spcPts val="400"/>
              </a:spcBef>
              <a:buClr>
                <a:srgbClr val="0190B0"/>
              </a:buClr>
              <a:buFont typeface="Wingdings" panose="05000000000000000000" pitchFamily="2" charset="2"/>
              <a:buChar char="v"/>
            </a:pPr>
            <a:r>
              <a:rPr lang="en-US" altLang="en-US" sz="2600" dirty="0">
                <a:solidFill>
                  <a:srgbClr val="0190B0"/>
                </a:solidFill>
                <a:latin typeface="Oswald" panose="020B0604020202020204" charset="0"/>
              </a:rPr>
              <a:t>However, delaying testing/disclosure until adulthood also is a </a:t>
            </a:r>
            <a:r>
              <a:rPr lang="en-US" altLang="en-US" sz="2600" u="sng" dirty="0">
                <a:solidFill>
                  <a:srgbClr val="0190B0"/>
                </a:solidFill>
                <a:latin typeface="Oswald" panose="020B0604020202020204" charset="0"/>
              </a:rPr>
              <a:t>decision</a:t>
            </a:r>
            <a:r>
              <a:rPr lang="en-US" altLang="en-US" sz="2600" dirty="0">
                <a:solidFill>
                  <a:srgbClr val="0190B0"/>
                </a:solidFill>
                <a:latin typeface="Oswald" panose="020B0604020202020204" charset="0"/>
              </a:rPr>
              <a:t> </a:t>
            </a:r>
            <a:r>
              <a:rPr lang="en-US" altLang="en-US" sz="2600" b="1" dirty="0">
                <a:solidFill>
                  <a:srgbClr val="0190B0"/>
                </a:solidFill>
                <a:latin typeface="Oswald" panose="020B0604020202020204" charset="0"/>
              </a:rPr>
              <a:t>made</a:t>
            </a:r>
            <a:r>
              <a:rPr lang="en-US" altLang="en-US" sz="2600" dirty="0">
                <a:solidFill>
                  <a:srgbClr val="0190B0"/>
                </a:solidFill>
                <a:latin typeface="Oswald" panose="020B0604020202020204" charset="0"/>
              </a:rPr>
              <a:t> </a:t>
            </a:r>
            <a:r>
              <a:rPr lang="en-US" altLang="en-US" sz="2600" b="1" dirty="0">
                <a:solidFill>
                  <a:srgbClr val="0190B0"/>
                </a:solidFill>
                <a:latin typeface="Oswald" panose="020B0604020202020204" charset="0"/>
              </a:rPr>
              <a:t>for the child</a:t>
            </a:r>
            <a:r>
              <a:rPr lang="en-US" altLang="en-US" sz="2600" dirty="0">
                <a:solidFill>
                  <a:srgbClr val="0190B0"/>
                </a:solidFill>
                <a:latin typeface="Oswald" panose="020B0604020202020204" charset="0"/>
              </a:rPr>
              <a:t> </a:t>
            </a:r>
            <a:r>
              <a:rPr lang="en-US" altLang="en-US" sz="2600" u="sng" dirty="0">
                <a:solidFill>
                  <a:srgbClr val="0190B0"/>
                </a:solidFill>
                <a:latin typeface="Oswald" panose="020B0604020202020204" charset="0"/>
              </a:rPr>
              <a:t>in childhood</a:t>
            </a:r>
            <a:r>
              <a:rPr lang="en-US" altLang="en-US" sz="2600" dirty="0">
                <a:solidFill>
                  <a:srgbClr val="0190B0"/>
                </a:solidFill>
                <a:latin typeface="Oswald" panose="020B0604020202020204" charset="0"/>
              </a:rPr>
              <a:t>.</a:t>
            </a:r>
          </a:p>
          <a:p>
            <a:pPr indent="-457200" algn="l">
              <a:lnSpc>
                <a:spcPct val="100000"/>
              </a:lnSpc>
              <a:spcBef>
                <a:spcPts val="400"/>
              </a:spcBef>
              <a:buClr>
                <a:srgbClr val="0190B0"/>
              </a:buClr>
              <a:buFont typeface="Wingdings" panose="05000000000000000000" pitchFamily="2" charset="2"/>
              <a:buChar char="v"/>
            </a:pPr>
            <a:r>
              <a:rPr lang="en-US" altLang="en-US" sz="2600" dirty="0">
                <a:solidFill>
                  <a:srgbClr val="0190B0"/>
                </a:solidFill>
                <a:latin typeface="Oswald" panose="020B0604020202020204" charset="0"/>
              </a:rPr>
              <a:t>Moreover, </a:t>
            </a:r>
            <a:r>
              <a:rPr lang="en-US" altLang="en-US" sz="2600" u="sng" dirty="0">
                <a:solidFill>
                  <a:srgbClr val="0190B0"/>
                </a:solidFill>
                <a:latin typeface="Oswald" panose="020B0604020202020204" charset="0"/>
              </a:rPr>
              <a:t>this decision</a:t>
            </a:r>
            <a:r>
              <a:rPr lang="en-US" altLang="en-US" sz="2600" b="1" dirty="0">
                <a:solidFill>
                  <a:srgbClr val="0190B0"/>
                </a:solidFill>
                <a:latin typeface="Oswald" panose="020B0604020202020204" charset="0"/>
              </a:rPr>
              <a:t> also </a:t>
            </a:r>
            <a:r>
              <a:rPr lang="en-US" altLang="en-US" sz="2600" dirty="0">
                <a:solidFill>
                  <a:srgbClr val="0190B0"/>
                </a:solidFill>
                <a:latin typeface="Oswald" panose="020B0604020202020204" charset="0"/>
              </a:rPr>
              <a:t>may </a:t>
            </a:r>
            <a:r>
              <a:rPr lang="en-US" altLang="en-US" sz="2600" u="sng" dirty="0">
                <a:solidFill>
                  <a:srgbClr val="0190B0"/>
                </a:solidFill>
                <a:latin typeface="Oswald" panose="020B0604020202020204" charset="0"/>
              </a:rPr>
              <a:t>close off </a:t>
            </a:r>
            <a:r>
              <a:rPr lang="en-US" altLang="en-US" sz="2600" dirty="0">
                <a:solidFill>
                  <a:srgbClr val="0190B0"/>
                </a:solidFill>
                <a:latin typeface="Oswald" panose="020B0604020202020204" charset="0"/>
              </a:rPr>
              <a:t>important opportunities.</a:t>
            </a: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535" y="1234440"/>
            <a:ext cx="3177652" cy="3186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ACC35F-5908-4654-81B0-A3E3B832B8A7}"/>
              </a:ext>
            </a:extLst>
          </p:cNvPr>
          <p:cNvSpPr txBox="1"/>
          <p:nvPr/>
        </p:nvSpPr>
        <p:spPr>
          <a:xfrm>
            <a:off x="336184" y="2473778"/>
            <a:ext cx="5293979" cy="2462213"/>
          </a:xfrm>
          <a:prstGeom prst="rect">
            <a:avLst/>
          </a:prstGeom>
          <a:solidFill>
            <a:srgbClr val="0190B0"/>
          </a:solidFill>
          <a:ln w="19050">
            <a:solidFill>
              <a:srgbClr val="00A5CB"/>
            </a:solidFill>
          </a:ln>
        </p:spPr>
        <p:txBody>
          <a:bodyPr wrap="square" rtlCol="0">
            <a:spAutoFit/>
          </a:bodyPr>
          <a:lstStyle/>
          <a:p>
            <a:pPr>
              <a:spcBef>
                <a:spcPts val="400"/>
              </a:spcBef>
            </a:pPr>
            <a:r>
              <a:rPr lang="en-US" altLang="en-US" sz="2400" dirty="0">
                <a:solidFill>
                  <a:srgbClr val="F2F2F2"/>
                </a:solidFill>
                <a:latin typeface="Oswald" panose="020B0604020202020204" charset="0"/>
              </a:rPr>
              <a:t>In particular, many test results: </a:t>
            </a:r>
          </a:p>
          <a:p>
            <a:pPr marL="274320" lvl="1" indent="-274320">
              <a:spcBef>
                <a:spcPts val="400"/>
              </a:spcBef>
              <a:buClr>
                <a:srgbClr val="C5C5C5"/>
              </a:buClr>
              <a:buFont typeface="Wingdings" panose="05000000000000000000" pitchFamily="2" charset="2"/>
              <a:buChar char="Ø"/>
            </a:pPr>
            <a:r>
              <a:rPr lang="en-US" altLang="en-US" sz="2400" dirty="0">
                <a:solidFill>
                  <a:srgbClr val="F2F2F2"/>
                </a:solidFill>
                <a:latin typeface="Oswald" panose="020B0604020202020204" charset="0"/>
              </a:rPr>
              <a:t>alleviate anxiety &amp; uncertainty </a:t>
            </a:r>
          </a:p>
          <a:p>
            <a:pPr marL="274320" lvl="1" indent="-274320">
              <a:spcBef>
                <a:spcPts val="400"/>
              </a:spcBef>
              <a:buClr>
                <a:srgbClr val="C5C5C5"/>
              </a:buClr>
              <a:buFont typeface="Wingdings" panose="05000000000000000000" pitchFamily="2" charset="2"/>
              <a:buChar char="Ø"/>
            </a:pPr>
            <a:r>
              <a:rPr lang="en-US" altLang="en-US" sz="2400" dirty="0">
                <a:solidFill>
                  <a:srgbClr val="F2F2F2"/>
                </a:solidFill>
                <a:latin typeface="Oswald" panose="020B0604020202020204" charset="0"/>
              </a:rPr>
              <a:t>inform planning for future health condition </a:t>
            </a:r>
          </a:p>
          <a:p>
            <a:pPr marL="274320" lvl="1" indent="-274320">
              <a:spcBef>
                <a:spcPts val="400"/>
              </a:spcBef>
              <a:buClr>
                <a:srgbClr val="C5C5C5"/>
              </a:buClr>
              <a:buFont typeface="Wingdings" panose="05000000000000000000" pitchFamily="2" charset="2"/>
              <a:buChar char="Ø"/>
            </a:pPr>
            <a:r>
              <a:rPr lang="en-US" altLang="en-US" sz="2400" dirty="0">
                <a:solidFill>
                  <a:srgbClr val="F2F2F2"/>
                </a:solidFill>
                <a:latin typeface="Oswald" panose="020B0604020202020204" charset="0"/>
              </a:rPr>
              <a:t>help child/family prioritize &amp; maximize what matters most when quality or length of life will be limited</a:t>
            </a:r>
          </a:p>
        </p:txBody>
      </p:sp>
      <p:pic>
        <p:nvPicPr>
          <p:cNvPr id="18" name="Audio 17">
            <a:hlinkClick r:id="" action="ppaction://media"/>
            <a:extLst>
              <a:ext uri="{FF2B5EF4-FFF2-40B4-BE49-F238E27FC236}">
                <a16:creationId xmlns:a16="http://schemas.microsoft.com/office/drawing/2014/main" id="{AECB7843-6CF7-D011-D401-3311ADB4094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2699407011"/>
      </p:ext>
    </p:extLst>
  </p:cSld>
  <p:clrMapOvr>
    <a:masterClrMapping/>
  </p:clrMapOvr>
  <mc:AlternateContent xmlns:mc="http://schemas.openxmlformats.org/markup-compatibility/2006" xmlns:p14="http://schemas.microsoft.com/office/powerpoint/2010/main">
    <mc:Choice Requires="p14">
      <p:transition spd="slow" p14:dur="2000" advTm="26299"/>
    </mc:Choice>
    <mc:Fallback xmlns="">
      <p:transition spd="slow" advTm="2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109813" y="253681"/>
            <a:ext cx="5637844" cy="4378511"/>
          </a:xfrm>
          <a:prstGeom prst="rect">
            <a:avLst/>
          </a:prstGeom>
          <a:solidFill>
            <a:srgbClr val="F2F2F2"/>
          </a:solidFill>
        </p:spPr>
        <p:txBody>
          <a:bodyPr spcFirstLastPara="1" wrap="square" lIns="91425" tIns="91425" rIns="91425" bIns="91425" anchor="t" anchorCtr="0">
            <a:noAutofit/>
          </a:bodyPr>
          <a:lstStyle/>
          <a:p>
            <a:pPr marL="0" indent="0" algn="l">
              <a:lnSpc>
                <a:spcPct val="100000"/>
              </a:lnSpc>
              <a:buNone/>
            </a:pPr>
            <a:r>
              <a:rPr lang="en-US" altLang="en-US" sz="3200" dirty="0">
                <a:solidFill>
                  <a:srgbClr val="0190B0"/>
                </a:solidFill>
                <a:latin typeface="Oswald" panose="020B0604020202020204" charset="0"/>
              </a:rPr>
              <a:t>Either way, fiduciaries must make a decision for the child </a:t>
            </a:r>
            <a:r>
              <a:rPr lang="en-US" altLang="en-US" sz="3200" u="sng" dirty="0">
                <a:solidFill>
                  <a:srgbClr val="0190B0"/>
                </a:solidFill>
                <a:latin typeface="Oswald" panose="020B0604020202020204" charset="0"/>
              </a:rPr>
              <a:t>in childhood</a:t>
            </a:r>
            <a:r>
              <a:rPr lang="en-US" altLang="en-US" sz="3200" dirty="0">
                <a:solidFill>
                  <a:srgbClr val="0190B0"/>
                </a:solidFill>
                <a:latin typeface="Oswald" panose="020B0604020202020204" charset="0"/>
              </a:rPr>
              <a:t> and </a:t>
            </a:r>
            <a:r>
              <a:rPr lang="en-US" altLang="en-US" sz="3200" u="sng" dirty="0">
                <a:solidFill>
                  <a:srgbClr val="0190B0"/>
                </a:solidFill>
                <a:latin typeface="Oswald" panose="020B0604020202020204" charset="0"/>
              </a:rPr>
              <a:t>cannot avoid</a:t>
            </a:r>
            <a:r>
              <a:rPr lang="en-US" altLang="en-US" sz="3200" dirty="0">
                <a:solidFill>
                  <a:srgbClr val="0190B0"/>
                </a:solidFill>
                <a:latin typeface="Oswald" panose="020B0604020202020204" charset="0"/>
              </a:rPr>
              <a:t> opening some options while closing others.</a:t>
            </a:r>
          </a:p>
          <a:p>
            <a:pPr marL="0" indent="0" algn="l">
              <a:lnSpc>
                <a:spcPct val="100000"/>
              </a:lnSpc>
              <a:buNone/>
            </a:pPr>
            <a:endParaRPr lang="en-US" altLang="en-US" sz="3200" dirty="0">
              <a:solidFill>
                <a:srgbClr val="0190B0"/>
              </a:solidFill>
              <a:latin typeface="Oswald" panose="020B0604020202020204" charset="0"/>
            </a:endParaRPr>
          </a:p>
          <a:p>
            <a:pPr marL="0" indent="0" algn="l">
              <a:lnSpc>
                <a:spcPct val="100000"/>
              </a:lnSpc>
              <a:buNone/>
            </a:pPr>
            <a:r>
              <a:rPr lang="en-US" altLang="en-US" sz="3200" dirty="0">
                <a:solidFill>
                  <a:srgbClr val="00A5CB"/>
                </a:solidFill>
                <a:latin typeface="Oswald" panose="020B0604020202020204" charset="0"/>
              </a:rPr>
              <a:t>As such, it is inappropriate to privilege some decisions about PGT and fervently discourage others by appeal to a “</a:t>
            </a:r>
            <a:r>
              <a:rPr lang="en-US" altLang="en-US" sz="3200" u="sng" dirty="0">
                <a:solidFill>
                  <a:srgbClr val="00A5CB"/>
                </a:solidFill>
                <a:latin typeface="Oswald" panose="020B0604020202020204" charset="0"/>
              </a:rPr>
              <a:t>right</a:t>
            </a:r>
            <a:r>
              <a:rPr lang="en-US" altLang="en-US" sz="3200" dirty="0">
                <a:solidFill>
                  <a:srgbClr val="00A5CB"/>
                </a:solidFill>
                <a:latin typeface="Oswald" panose="020B0604020202020204" charset="0"/>
              </a:rPr>
              <a:t>” to an open future.</a:t>
            </a: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535" y="1234440"/>
            <a:ext cx="3177652" cy="318650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CDE7115-E1CF-4BA5-AB75-02A1D5577C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467804834"/>
      </p:ext>
    </p:extLst>
  </p:cSld>
  <p:clrMapOvr>
    <a:masterClrMapping/>
  </p:clrMapOvr>
  <mc:AlternateContent xmlns:mc="http://schemas.openxmlformats.org/markup-compatibility/2006" xmlns:p14="http://schemas.microsoft.com/office/powerpoint/2010/main">
    <mc:Choice Requires="p14">
      <p:transition spd="slow" p14:dur="2000" advTm="19746"/>
    </mc:Choice>
    <mc:Fallback xmlns="">
      <p:transition spd="slow" advTm="19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1659835"/>
            <a:ext cx="5715000" cy="3323987"/>
          </a:xfrm>
          <a:prstGeom prst="rect">
            <a:avLst/>
          </a:prstGeom>
          <a:noFill/>
        </p:spPr>
        <p:txBody>
          <a:bodyPr wrap="square" rtlCol="0">
            <a:spAutoFit/>
          </a:bodyPr>
          <a:lstStyle/>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EMERGING CONCEPTUAL FRAMEWORK</a:t>
            </a: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r>
              <a:rPr lang="en-US" sz="3000" dirty="0">
                <a:solidFill>
                  <a:srgbClr val="313131"/>
                </a:solidFill>
                <a:effectLst>
                  <a:outerShdw blurRad="38100" dist="38100" dir="2700000" algn="tl">
                    <a:srgbClr val="000000">
                      <a:alpha val="43137"/>
                    </a:srgbClr>
                  </a:outerShdw>
                </a:effectLst>
                <a:latin typeface="Oswald" panose="020B0604020202020204" charset="0"/>
              </a:rPr>
              <a:t>The Open Future as </a:t>
            </a:r>
          </a:p>
          <a:p>
            <a:pPr algn="ctr"/>
            <a:r>
              <a:rPr lang="en-US" sz="3000" dirty="0">
                <a:solidFill>
                  <a:srgbClr val="313131"/>
                </a:solidFill>
                <a:effectLst>
                  <a:outerShdw blurRad="38100" dist="38100" dir="2700000" algn="tl">
                    <a:srgbClr val="000000">
                      <a:alpha val="43137"/>
                    </a:srgbClr>
                  </a:outerShdw>
                </a:effectLst>
                <a:latin typeface="Oswald" panose="020B0604020202020204" charset="0"/>
              </a:rPr>
              <a:t>One Among Many Important Interests </a:t>
            </a:r>
          </a:p>
          <a:p>
            <a:pPr algn="ctr"/>
            <a:r>
              <a:rPr lang="en-US" sz="3000" dirty="0">
                <a:solidFill>
                  <a:srgbClr val="313131"/>
                </a:solidFill>
                <a:effectLst>
                  <a:outerShdw blurRad="38100" dist="38100" dir="2700000" algn="tl">
                    <a:srgbClr val="000000">
                      <a:alpha val="43137"/>
                    </a:srgbClr>
                  </a:outerShdw>
                </a:effectLst>
                <a:latin typeface="Oswald" panose="020B0604020202020204" charset="0"/>
              </a:rPr>
              <a:t>to Weigh and Balance</a:t>
            </a:r>
          </a:p>
        </p:txBody>
      </p:sp>
      <p:pic>
        <p:nvPicPr>
          <p:cNvPr id="1026" name="Picture 2" descr="Door, Open, Lane, Paved, Former, Black-And-White, Entry">
            <a:extLst>
              <a:ext uri="{FF2B5EF4-FFF2-40B4-BE49-F238E27FC236}">
                <a16:creationId xmlns:a16="http://schemas.microsoft.com/office/drawing/2014/main" id="{D6E95093-802C-400F-9687-A71C9E986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5DF47BE5-D0FB-4EBE-A770-48150DC4A90C}"/>
              </a:ext>
            </a:extLst>
          </p:cNvPr>
          <p:cNvSpPr/>
          <p:nvPr/>
        </p:nvSpPr>
        <p:spPr>
          <a:xfrm>
            <a:off x="2267315" y="2370959"/>
            <a:ext cx="1180371"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16B497B-3663-4441-89AA-882E568F39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075088071"/>
      </p:ext>
    </p:extLst>
  </p:cSld>
  <p:clrMapOvr>
    <a:masterClrMapping/>
  </p:clrMapOvr>
  <mc:AlternateContent xmlns:mc="http://schemas.openxmlformats.org/markup-compatibility/2006" xmlns:p14="http://schemas.microsoft.com/office/powerpoint/2010/main">
    <mc:Choice Requires="p14">
      <p:transition spd="slow" p14:dur="2000" advTm="15033"/>
    </mc:Choice>
    <mc:Fallback xmlns="">
      <p:transition spd="slow" advTm="1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pic>
        <p:nvPicPr>
          <p:cNvPr id="1026" name="Picture 2" descr="Door, Open, Lane, Paved, Former, Black-And-White, Entry">
            <a:extLst>
              <a:ext uri="{FF2B5EF4-FFF2-40B4-BE49-F238E27FC236}">
                <a16:creationId xmlns:a16="http://schemas.microsoft.com/office/drawing/2014/main" id="{D6E95093-802C-400F-9687-A71C9E986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8D54CE-52EA-45AB-A9F2-9F6D9DF3691F}"/>
              </a:ext>
            </a:extLst>
          </p:cNvPr>
          <p:cNvSpPr txBox="1"/>
          <p:nvPr/>
        </p:nvSpPr>
        <p:spPr>
          <a:xfrm>
            <a:off x="357809" y="775355"/>
            <a:ext cx="4800600" cy="4108817"/>
          </a:xfrm>
          <a:prstGeom prst="rect">
            <a:avLst/>
          </a:prstGeom>
          <a:noFill/>
        </p:spPr>
        <p:txBody>
          <a:bodyPr wrap="square">
            <a:spAutoFit/>
          </a:bodyPr>
          <a:lstStyle/>
          <a:p>
            <a:pPr marL="0" indent="0">
              <a:lnSpc>
                <a:spcPct val="100000"/>
              </a:lnSpc>
              <a:spcBef>
                <a:spcPts val="600"/>
              </a:spcBef>
              <a:buNone/>
            </a:pPr>
            <a:r>
              <a:rPr lang="en-US" sz="3200" dirty="0">
                <a:solidFill>
                  <a:srgbClr val="0190B0"/>
                </a:solidFill>
                <a:latin typeface="Oswald" panose="020B0604020202020204" charset="0"/>
              </a:rPr>
              <a:t>An open future is best understood </a:t>
            </a:r>
            <a:r>
              <a:rPr lang="en-US" sz="3200" i="1" u="sng" dirty="0">
                <a:solidFill>
                  <a:srgbClr val="0190B0"/>
                </a:solidFill>
                <a:latin typeface="Oswald" panose="020B0604020202020204" charset="0"/>
              </a:rPr>
              <a:t>not</a:t>
            </a:r>
            <a:r>
              <a:rPr lang="en-US" sz="3200" i="1" dirty="0">
                <a:solidFill>
                  <a:srgbClr val="0190B0"/>
                </a:solidFill>
                <a:latin typeface="Oswald" panose="020B0604020202020204" charset="0"/>
              </a:rPr>
              <a:t> as a </a:t>
            </a:r>
            <a:r>
              <a:rPr lang="en-US" sz="3200" i="1" u="sng" dirty="0">
                <a:solidFill>
                  <a:srgbClr val="0190B0"/>
                </a:solidFill>
                <a:latin typeface="Oswald" panose="020B0604020202020204" charset="0"/>
              </a:rPr>
              <a:t>separate</a:t>
            </a:r>
            <a:r>
              <a:rPr lang="en-US" sz="3200" i="1" dirty="0">
                <a:solidFill>
                  <a:srgbClr val="0190B0"/>
                </a:solidFill>
                <a:latin typeface="Oswald" panose="020B0604020202020204" charset="0"/>
              </a:rPr>
              <a:t> principle of pediatric bioethics </a:t>
            </a:r>
          </a:p>
          <a:p>
            <a:pPr marL="0" indent="0">
              <a:lnSpc>
                <a:spcPct val="100000"/>
              </a:lnSpc>
              <a:spcBef>
                <a:spcPts val="600"/>
              </a:spcBef>
              <a:buNone/>
            </a:pPr>
            <a:r>
              <a:rPr lang="en-US" sz="3200" dirty="0">
                <a:solidFill>
                  <a:srgbClr val="2C2C2C"/>
                </a:solidFill>
                <a:latin typeface="Oswald" panose="020B0604020202020204" charset="0"/>
              </a:rPr>
              <a:t>but instead as </a:t>
            </a:r>
            <a:r>
              <a:rPr lang="en-US" sz="3200" u="sng" dirty="0">
                <a:solidFill>
                  <a:srgbClr val="2C2C2C"/>
                </a:solidFill>
                <a:latin typeface="Oswald" panose="020B0604020202020204" charset="0"/>
              </a:rPr>
              <a:t>one component</a:t>
            </a:r>
            <a:r>
              <a:rPr lang="en-US" sz="3200" dirty="0">
                <a:solidFill>
                  <a:srgbClr val="2C2C2C"/>
                </a:solidFill>
                <a:latin typeface="Oswald" panose="020B0604020202020204" charset="0"/>
              </a:rPr>
              <a:t> of its traditional focus on </a:t>
            </a:r>
            <a:r>
              <a:rPr lang="en-US" sz="3200" u="sng" dirty="0">
                <a:solidFill>
                  <a:srgbClr val="2C2C2C"/>
                </a:solidFill>
                <a:latin typeface="Oswald" panose="020B0604020202020204" charset="0"/>
              </a:rPr>
              <a:t>interests</a:t>
            </a:r>
            <a:r>
              <a:rPr lang="en-US" sz="3200" dirty="0">
                <a:solidFill>
                  <a:srgbClr val="2C2C2C"/>
                </a:solidFill>
                <a:latin typeface="Oswald" panose="020B0604020202020204" charset="0"/>
              </a:rPr>
              <a:t>, which involves balancing benefits and harms to children and families.</a:t>
            </a:r>
            <a:endParaRPr lang="en-US" altLang="en-US" sz="3200" dirty="0">
              <a:solidFill>
                <a:srgbClr val="2C2C2C"/>
              </a:solidFill>
              <a:latin typeface="Oswald" panose="020B0604020202020204" charset="0"/>
            </a:endParaRPr>
          </a:p>
        </p:txBody>
      </p:sp>
      <p:pic>
        <p:nvPicPr>
          <p:cNvPr id="8" name="Audio 7">
            <a:hlinkClick r:id="" action="ppaction://media"/>
            <a:extLst>
              <a:ext uri="{FF2B5EF4-FFF2-40B4-BE49-F238E27FC236}">
                <a16:creationId xmlns:a16="http://schemas.microsoft.com/office/drawing/2014/main" id="{1577D34C-A492-0A5B-B962-B69BE7C91E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32282389"/>
      </p:ext>
    </p:extLst>
  </p:cSld>
  <p:clrMapOvr>
    <a:masterClrMapping/>
  </p:clrMapOvr>
  <mc:AlternateContent xmlns:mc="http://schemas.openxmlformats.org/markup-compatibility/2006" xmlns:p14="http://schemas.microsoft.com/office/powerpoint/2010/main">
    <mc:Choice Requires="p14">
      <p:transition spd="slow" p14:dur="2000" advTm="15703"/>
    </mc:Choice>
    <mc:Fallback xmlns="">
      <p:transition spd="slow" advTm="1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2B14814-2831-452B-9A56-85B6795BC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77A72939-7E81-3A4E-EF6A-138A422F57B4}"/>
              </a:ext>
            </a:extLst>
          </p:cNvPr>
          <p:cNvPicPr>
            <a:picLocks noChangeAspect="1"/>
          </p:cNvPicPr>
          <p:nvPr/>
        </p:nvPicPr>
        <p:blipFill rotWithShape="1">
          <a:blip r:embed="rId5"/>
          <a:srcRect t="-2" b="25868"/>
          <a:stretch/>
        </p:blipFill>
        <p:spPr>
          <a:xfrm>
            <a:off x="-5910" y="-1"/>
            <a:ext cx="9156806" cy="5212080"/>
          </a:xfrm>
          <a:prstGeom prst="rect">
            <a:avLst/>
          </a:prstGeom>
        </p:spPr>
      </p:pic>
      <p:pic>
        <p:nvPicPr>
          <p:cNvPr id="8" name="Picture 7" descr="A screenshot of a computer">
            <a:extLst>
              <a:ext uri="{FF2B5EF4-FFF2-40B4-BE49-F238E27FC236}">
                <a16:creationId xmlns:a16="http://schemas.microsoft.com/office/drawing/2014/main" id="{ABA22834-818E-C8A6-664D-7CFB4EE33E79}"/>
              </a:ext>
            </a:extLst>
          </p:cNvPr>
          <p:cNvPicPr>
            <a:picLocks noChangeAspect="1"/>
          </p:cNvPicPr>
          <p:nvPr/>
        </p:nvPicPr>
        <p:blipFill rotWithShape="1">
          <a:blip r:embed="rId5"/>
          <a:srcRect l="1647" t="90677" r="-1647" b="433"/>
          <a:stretch/>
        </p:blipFill>
        <p:spPr>
          <a:xfrm>
            <a:off x="274320" y="4584700"/>
            <a:ext cx="7405929" cy="505460"/>
          </a:xfrm>
          <a:prstGeom prst="rect">
            <a:avLst/>
          </a:prstGeom>
        </p:spPr>
      </p:pic>
    </p:spTree>
    <p:extLst>
      <p:ext uri="{BB962C8B-B14F-4D97-AF65-F5344CB8AC3E}">
        <p14:creationId xmlns:p14="http://schemas.microsoft.com/office/powerpoint/2010/main" val="352121512"/>
      </p:ext>
    </p:extLst>
  </p:cSld>
  <p:clrMapOvr>
    <a:masterClrMapping/>
  </p:clrMapOvr>
  <p:transition spd="med" advTm="37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337930" y="368233"/>
            <a:ext cx="5251339" cy="4378511"/>
          </a:xfrm>
          <a:prstGeom prst="rect">
            <a:avLst/>
          </a:prstGeom>
          <a:solidFill>
            <a:srgbClr val="F2F2F2"/>
          </a:solidFill>
        </p:spPr>
        <p:txBody>
          <a:bodyPr spcFirstLastPara="1" wrap="square" lIns="91425" tIns="91425" rIns="91425" bIns="91425" anchor="t" anchorCtr="0">
            <a:noAutofit/>
          </a:bodyPr>
          <a:lstStyle/>
          <a:p>
            <a:pPr marL="0" indent="0" algn="l">
              <a:lnSpc>
                <a:spcPct val="100000"/>
              </a:lnSpc>
              <a:buNone/>
            </a:pPr>
            <a:r>
              <a:rPr lang="en-US" sz="3000" dirty="0">
                <a:solidFill>
                  <a:srgbClr val="0190B0"/>
                </a:solidFill>
                <a:latin typeface="Oswald" panose="020B0604020202020204" charset="0"/>
              </a:rPr>
              <a:t>We can (and often should) protect </a:t>
            </a:r>
            <a:r>
              <a:rPr lang="en-US" sz="3000" b="1" dirty="0">
                <a:solidFill>
                  <a:srgbClr val="0190B0"/>
                </a:solidFill>
                <a:latin typeface="Oswald" panose="020B0604020202020204" charset="0"/>
              </a:rPr>
              <a:t>future interests</a:t>
            </a:r>
            <a:r>
              <a:rPr lang="en-US" sz="3000" dirty="0">
                <a:solidFill>
                  <a:srgbClr val="0190B0"/>
                </a:solidFill>
                <a:latin typeface="Oswald" panose="020B0604020202020204" charset="0"/>
              </a:rPr>
              <a:t> of children, including deferring important but non-urgent decisions until they have greater capacity to participate.</a:t>
            </a:r>
          </a:p>
          <a:p>
            <a:pPr marL="0" indent="0" algn="l">
              <a:lnSpc>
                <a:spcPct val="100000"/>
              </a:lnSpc>
              <a:buNone/>
            </a:pPr>
            <a:endParaRPr lang="en-US" sz="1500" dirty="0">
              <a:solidFill>
                <a:srgbClr val="0190B0"/>
              </a:solidFill>
              <a:latin typeface="Oswald" panose="020B0604020202020204" charset="0"/>
            </a:endParaRPr>
          </a:p>
          <a:p>
            <a:pPr marL="0" indent="0" algn="l">
              <a:lnSpc>
                <a:spcPct val="100000"/>
              </a:lnSpc>
              <a:buNone/>
            </a:pPr>
            <a:r>
              <a:rPr lang="en-US" sz="3000" dirty="0">
                <a:solidFill>
                  <a:srgbClr val="00A5CB"/>
                </a:solidFill>
                <a:latin typeface="Oswald" panose="020B0604020202020204" charset="0"/>
              </a:rPr>
              <a:t>An interest framework does this  </a:t>
            </a:r>
            <a:r>
              <a:rPr lang="en-US" sz="3000" b="1" i="1" dirty="0">
                <a:solidFill>
                  <a:srgbClr val="00A5CB"/>
                </a:solidFill>
                <a:latin typeface="Oswald" panose="020B0604020202020204" charset="0"/>
              </a:rPr>
              <a:t>while also</a:t>
            </a:r>
            <a:r>
              <a:rPr lang="en-US" sz="3000" dirty="0">
                <a:solidFill>
                  <a:srgbClr val="00A5CB"/>
                </a:solidFill>
                <a:latin typeface="Oswald" panose="020B0604020202020204" charset="0"/>
              </a:rPr>
              <a:t> accounting for the many </a:t>
            </a:r>
            <a:r>
              <a:rPr lang="en-US" sz="3000" u="sng" dirty="0">
                <a:solidFill>
                  <a:srgbClr val="00A5CB"/>
                </a:solidFill>
                <a:latin typeface="Oswald" panose="020B0604020202020204" charset="0"/>
              </a:rPr>
              <a:t>other</a:t>
            </a:r>
            <a:r>
              <a:rPr lang="en-US" sz="3000" dirty="0">
                <a:solidFill>
                  <a:srgbClr val="00A5CB"/>
                </a:solidFill>
                <a:latin typeface="Oswald" panose="020B0604020202020204" charset="0"/>
              </a:rPr>
              <a:t> (future &amp; present) interests of the child and other stakeholders. </a:t>
            </a:r>
            <a:endParaRPr lang="en-US" altLang="en-US" sz="3000" dirty="0">
              <a:solidFill>
                <a:srgbClr val="00A5CB"/>
              </a:solidFill>
              <a:latin typeface="Oswald" panose="020B0604020202020204" charset="0"/>
            </a:endParaRP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535" y="1234440"/>
            <a:ext cx="3177652" cy="318650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FC83E07-D6E5-4B7A-A767-311FA4896A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371794785"/>
      </p:ext>
    </p:extLst>
  </p:cSld>
  <p:clrMapOvr>
    <a:masterClrMapping/>
  </p:clrMapOvr>
  <mc:AlternateContent xmlns:mc="http://schemas.openxmlformats.org/markup-compatibility/2006" xmlns:p14="http://schemas.microsoft.com/office/powerpoint/2010/main">
    <mc:Choice Requires="p14">
      <p:transition spd="slow" p14:dur="2000" advTm="24912"/>
    </mc:Choice>
    <mc:Fallback xmlns="">
      <p:transition spd="slow" advTm="2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343965" y="239026"/>
            <a:ext cx="5496339" cy="3086417"/>
          </a:xfrm>
          <a:prstGeom prst="rect">
            <a:avLst/>
          </a:prstGeom>
          <a:solidFill>
            <a:srgbClr val="F2F2F2"/>
          </a:solidFill>
        </p:spPr>
        <p:txBody>
          <a:bodyPr spcFirstLastPara="1" wrap="square" lIns="91425" tIns="91425" rIns="91425" bIns="91425" anchor="t" anchorCtr="0">
            <a:noAutofit/>
          </a:bodyPr>
          <a:lstStyle/>
          <a:p>
            <a:pPr marL="0" indent="0" algn="l">
              <a:lnSpc>
                <a:spcPct val="100000"/>
              </a:lnSpc>
              <a:buNone/>
            </a:pPr>
            <a:r>
              <a:rPr lang="en-US" sz="3200" dirty="0">
                <a:solidFill>
                  <a:srgbClr val="0190B0"/>
                </a:solidFill>
                <a:latin typeface="Oswald" panose="020B0604020202020204" charset="0"/>
              </a:rPr>
              <a:t>It bypasses the question of whether disclosing information will foreclose some future option.</a:t>
            </a:r>
          </a:p>
          <a:p>
            <a:pPr marL="0" indent="0" algn="l">
              <a:lnSpc>
                <a:spcPct val="100000"/>
              </a:lnSpc>
              <a:buNone/>
            </a:pPr>
            <a:endParaRPr lang="en-US" sz="2000" dirty="0">
              <a:solidFill>
                <a:srgbClr val="0190B0"/>
              </a:solidFill>
              <a:latin typeface="Oswald" panose="020B0604020202020204" charset="0"/>
            </a:endParaRPr>
          </a:p>
          <a:p>
            <a:pPr marL="0" indent="0" algn="l">
              <a:lnSpc>
                <a:spcPct val="100000"/>
              </a:lnSpc>
              <a:buNone/>
            </a:pPr>
            <a:r>
              <a:rPr lang="en-US" sz="3200" b="1" dirty="0">
                <a:solidFill>
                  <a:srgbClr val="00A5CB"/>
                </a:solidFill>
                <a:latin typeface="Oswald" panose="020B0604020202020204" charset="0"/>
              </a:rPr>
              <a:t>(</a:t>
            </a:r>
            <a:r>
              <a:rPr lang="en-US" sz="3200" b="1" i="1" dirty="0">
                <a:solidFill>
                  <a:srgbClr val="00A5CB"/>
                </a:solidFill>
                <a:latin typeface="Oswald" panose="020B0604020202020204" charset="0"/>
              </a:rPr>
              <a:t>Any</a:t>
            </a:r>
            <a:r>
              <a:rPr lang="en-US" sz="3200" b="1" dirty="0">
                <a:solidFill>
                  <a:srgbClr val="00A5CB"/>
                </a:solidFill>
                <a:latin typeface="Oswald" panose="020B0604020202020204" charset="0"/>
              </a:rPr>
              <a:t> decision will do that.)</a:t>
            </a:r>
          </a:p>
          <a:p>
            <a:pPr marL="0" indent="0" algn="l">
              <a:lnSpc>
                <a:spcPct val="100000"/>
              </a:lnSpc>
              <a:buNone/>
            </a:pPr>
            <a:endParaRPr lang="en-US" sz="2000" b="1" dirty="0">
              <a:solidFill>
                <a:srgbClr val="00A5CB"/>
              </a:solidFill>
              <a:latin typeface="Oswald" panose="020B0604020202020204" charset="0"/>
            </a:endParaRPr>
          </a:p>
          <a:p>
            <a:pPr marL="0" indent="0" algn="l">
              <a:lnSpc>
                <a:spcPct val="100000"/>
              </a:lnSpc>
              <a:buNone/>
            </a:pPr>
            <a:r>
              <a:rPr lang="en-US" sz="3200" dirty="0">
                <a:solidFill>
                  <a:srgbClr val="0190B0"/>
                </a:solidFill>
                <a:latin typeface="Oswald" panose="020B0604020202020204" charset="0"/>
              </a:rPr>
              <a:t>Instead, it redirects focus to whether child’s full set of interests are </a:t>
            </a:r>
            <a:r>
              <a:rPr lang="en-US" sz="3200" b="1" u="sng" dirty="0">
                <a:solidFill>
                  <a:srgbClr val="0190B0"/>
                </a:solidFill>
                <a:latin typeface="Oswald" panose="020B0604020202020204" charset="0"/>
              </a:rPr>
              <a:t>better served</a:t>
            </a:r>
            <a:r>
              <a:rPr lang="en-US" sz="3200" dirty="0">
                <a:solidFill>
                  <a:srgbClr val="0190B0"/>
                </a:solidFill>
                <a:latin typeface="Oswald" panose="020B0604020202020204" charset="0"/>
              </a:rPr>
              <a:t> by opening or closing certain futures. </a:t>
            </a:r>
            <a:endParaRPr lang="en-US" altLang="en-US" sz="3200" dirty="0">
              <a:solidFill>
                <a:srgbClr val="0190B0"/>
              </a:solidFill>
              <a:latin typeface="Oswald" panose="020B0604020202020204" charset="0"/>
            </a:endParaRP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782" y="1291846"/>
            <a:ext cx="3120405" cy="312909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DB6FC72-1C98-4B13-A5A0-CA96BCADC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546128601"/>
      </p:ext>
    </p:extLst>
  </p:cSld>
  <p:clrMapOvr>
    <a:masterClrMapping/>
  </p:clrMapOvr>
  <mc:AlternateContent xmlns:mc="http://schemas.openxmlformats.org/markup-compatibility/2006" xmlns:p14="http://schemas.microsoft.com/office/powerpoint/2010/main">
    <mc:Choice Requires="p14">
      <p:transition spd="slow" p14:dur="2000" advTm="19326"/>
    </mc:Choice>
    <mc:Fallback xmlns="">
      <p:transition spd="slow" advTm="1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B8E1-F3AD-4695-9A64-E9529FA43CF6}"/>
              </a:ext>
            </a:extLst>
          </p:cNvPr>
          <p:cNvSpPr txBox="1">
            <a:spLocks/>
          </p:cNvSpPr>
          <p:nvPr/>
        </p:nvSpPr>
        <p:spPr>
          <a:xfrm>
            <a:off x="254001" y="168043"/>
            <a:ext cx="8585200" cy="8371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dirty="0">
                <a:solidFill>
                  <a:srgbClr val="338DCA"/>
                </a:solidFill>
                <a:effectLst>
                  <a:outerShdw blurRad="38100" dist="38100" dir="2700000" algn="tl">
                    <a:srgbClr val="000000">
                      <a:alpha val="43137"/>
                    </a:srgbClr>
                  </a:outerShdw>
                </a:effectLst>
                <a:latin typeface="Oswald" panose="00000500000000000000" pitchFamily="2" charset="0"/>
              </a:rPr>
              <a:t>GENETIC EXCEPTIONALISM</a:t>
            </a:r>
          </a:p>
        </p:txBody>
      </p:sp>
      <p:pic>
        <p:nvPicPr>
          <p:cNvPr id="1026" name="Picture 2" descr="Genetic tests help identify relative risk of 25 cancer-associated mutations  | News Center | Stanford Medicine">
            <a:extLst>
              <a:ext uri="{FF2B5EF4-FFF2-40B4-BE49-F238E27FC236}">
                <a16:creationId xmlns:a16="http://schemas.microsoft.com/office/drawing/2014/main" id="{4C22593E-E027-41D4-954D-53071CE0F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9" r="33704"/>
          <a:stretch/>
        </p:blipFill>
        <p:spPr bwMode="auto">
          <a:xfrm>
            <a:off x="6551769" y="86686"/>
            <a:ext cx="2592231" cy="5056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475E4930-0B9B-4BE5-BDC7-3A464964E3A3}"/>
              </a:ext>
            </a:extLst>
          </p:cNvPr>
          <p:cNvSpPr txBox="1">
            <a:spLocks/>
          </p:cNvSpPr>
          <p:nvPr/>
        </p:nvSpPr>
        <p:spPr>
          <a:xfrm>
            <a:off x="338666" y="1086523"/>
            <a:ext cx="5782733" cy="241867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800"/>
              </a:spcAft>
            </a:pPr>
            <a:r>
              <a:rPr lang="en-US" sz="2800" dirty="0">
                <a:solidFill>
                  <a:schemeClr val="bg2"/>
                </a:solidFill>
                <a:latin typeface="Oswald" panose="020B0604020202020204" charset="0"/>
                <a:ea typeface="Calibri" panose="020F0502020204030204" pitchFamily="34" charset="0"/>
                <a:cs typeface="Times New Roman" panose="02020603050405020304" pitchFamily="18" charset="0"/>
              </a:rPr>
              <a:t>The view that genetic information is “exceptional” in nature and, hence, requires new ethical, social, and legal constructs to regulate and guide how people access and use this information.</a:t>
            </a:r>
          </a:p>
        </p:txBody>
      </p:sp>
      <p:sp>
        <p:nvSpPr>
          <p:cNvPr id="5" name="Text Placeholder 2">
            <a:extLst>
              <a:ext uri="{FF2B5EF4-FFF2-40B4-BE49-F238E27FC236}">
                <a16:creationId xmlns:a16="http://schemas.microsoft.com/office/drawing/2014/main" id="{F5DC6CF4-063D-4CC3-BCD8-3D9DF66BE588}"/>
              </a:ext>
            </a:extLst>
          </p:cNvPr>
          <p:cNvSpPr txBox="1">
            <a:spLocks/>
          </p:cNvSpPr>
          <p:nvPr/>
        </p:nvSpPr>
        <p:spPr>
          <a:xfrm>
            <a:off x="338666" y="3505200"/>
            <a:ext cx="5782733" cy="12906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800"/>
              </a:spcAft>
            </a:pPr>
            <a:r>
              <a:rPr lang="en-US" sz="2800" dirty="0">
                <a:solidFill>
                  <a:srgbClr val="338DCA"/>
                </a:solidFill>
                <a:latin typeface="Oswald" panose="020B0604020202020204" charset="0"/>
                <a:ea typeface="Calibri" panose="020F0502020204030204" pitchFamily="34" charset="0"/>
                <a:cs typeface="Times New Roman" panose="02020603050405020304" pitchFamily="18" charset="0"/>
              </a:rPr>
              <a:t>In other words, this view calls into question the adequacy of traditional bioethical principles and frameworks for this domain.</a:t>
            </a:r>
          </a:p>
        </p:txBody>
      </p:sp>
      <p:pic>
        <p:nvPicPr>
          <p:cNvPr id="15" name="Audio 14">
            <a:hlinkClick r:id="" action="ppaction://media"/>
            <a:extLst>
              <a:ext uri="{FF2B5EF4-FFF2-40B4-BE49-F238E27FC236}">
                <a16:creationId xmlns:a16="http://schemas.microsoft.com/office/drawing/2014/main" id="{138B0DB7-C076-1E85-793E-FC568B4EB38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3685172439"/>
      </p:ext>
    </p:extLst>
  </p:cSld>
  <p:clrMapOvr>
    <a:masterClrMapping/>
  </p:clrMapOvr>
  <p:transition spd="med" advTm="441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329351" y="273955"/>
            <a:ext cx="5854148" cy="2675624"/>
          </a:xfrm>
          <a:prstGeom prst="rect">
            <a:avLst/>
          </a:prstGeom>
          <a:solidFill>
            <a:srgbClr val="F2F2F2"/>
          </a:solidFill>
        </p:spPr>
        <p:txBody>
          <a:bodyPr spcFirstLastPara="1" wrap="square" lIns="91425" tIns="91425" rIns="91425" bIns="91425" anchor="t" anchorCtr="0">
            <a:noAutofit/>
          </a:bodyPr>
          <a:lstStyle/>
          <a:p>
            <a:pPr indent="-457200" algn="l">
              <a:lnSpc>
                <a:spcPct val="100000"/>
              </a:lnSpc>
              <a:spcBef>
                <a:spcPts val="600"/>
              </a:spcBef>
              <a:buClr>
                <a:srgbClr val="0190B0"/>
              </a:buClr>
              <a:buFont typeface="Wingdings" panose="05000000000000000000" pitchFamily="2" charset="2"/>
              <a:buChar char="v"/>
            </a:pPr>
            <a:r>
              <a:rPr lang="en-US" sz="2700" dirty="0">
                <a:solidFill>
                  <a:srgbClr val="0190B0"/>
                </a:solidFill>
                <a:latin typeface="Oswald" panose="020B0604020202020204" charset="0"/>
              </a:rPr>
              <a:t>In </a:t>
            </a:r>
            <a:r>
              <a:rPr lang="en-US" sz="2700" b="1" i="1" dirty="0">
                <a:solidFill>
                  <a:srgbClr val="0190B0"/>
                </a:solidFill>
                <a:latin typeface="Oswald" panose="020B0604020202020204" charset="0"/>
              </a:rPr>
              <a:t>some</a:t>
            </a:r>
            <a:r>
              <a:rPr lang="en-US" sz="2700" dirty="0">
                <a:solidFill>
                  <a:srgbClr val="0190B0"/>
                </a:solidFill>
                <a:latin typeface="Oswald" panose="020B0604020202020204" charset="0"/>
              </a:rPr>
              <a:t> cases, it will be reasonable to close off some future choices (even permanently) to promote other interests. </a:t>
            </a:r>
          </a:p>
          <a:p>
            <a:pPr indent="-457200" algn="l">
              <a:lnSpc>
                <a:spcPct val="100000"/>
              </a:lnSpc>
              <a:spcBef>
                <a:spcPts val="1200"/>
              </a:spcBef>
              <a:buClr>
                <a:srgbClr val="0190B0"/>
              </a:buClr>
              <a:buFont typeface="Wingdings" panose="05000000000000000000" pitchFamily="2" charset="2"/>
              <a:buChar char="v"/>
            </a:pPr>
            <a:r>
              <a:rPr lang="en-US" sz="2700" dirty="0">
                <a:solidFill>
                  <a:srgbClr val="0190B0"/>
                </a:solidFill>
                <a:latin typeface="Oswald" panose="020B0604020202020204" charset="0"/>
              </a:rPr>
              <a:t>In </a:t>
            </a:r>
            <a:r>
              <a:rPr lang="en-US" sz="2700" b="1" i="1" dirty="0">
                <a:solidFill>
                  <a:srgbClr val="0190B0"/>
                </a:solidFill>
                <a:latin typeface="Oswald" panose="020B0604020202020204" charset="0"/>
              </a:rPr>
              <a:t>other</a:t>
            </a:r>
            <a:r>
              <a:rPr lang="en-US" sz="2700" dirty="0">
                <a:solidFill>
                  <a:srgbClr val="0190B0"/>
                </a:solidFill>
                <a:latin typeface="Oswald" panose="020B0604020202020204" charset="0"/>
              </a:rPr>
              <a:t> cases, it will be in a child’s best interest to produce/preserve openness.  </a:t>
            </a:r>
          </a:p>
          <a:p>
            <a:pPr marL="0" indent="0" algn="l">
              <a:lnSpc>
                <a:spcPct val="100000"/>
              </a:lnSpc>
              <a:buClr>
                <a:srgbClr val="0190B0"/>
              </a:buClr>
              <a:buNone/>
            </a:pPr>
            <a:endParaRPr lang="en-US" altLang="en-US" sz="2700" dirty="0">
              <a:solidFill>
                <a:srgbClr val="0190B0"/>
              </a:solidFill>
              <a:latin typeface="Oswald" panose="020B0604020202020204" charset="0"/>
            </a:endParaRPr>
          </a:p>
        </p:txBody>
      </p:sp>
      <p:pic>
        <p:nvPicPr>
          <p:cNvPr id="2050" name="Picture 2" descr="Genomic Testing — Target Pediatric AML">
            <a:extLst>
              <a:ext uri="{FF2B5EF4-FFF2-40B4-BE49-F238E27FC236}">
                <a16:creationId xmlns:a16="http://schemas.microsoft.com/office/drawing/2014/main" id="{FAE10FAA-C425-44B0-85B5-D15D97AAB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782" y="1291846"/>
            <a:ext cx="3120405" cy="3129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A22FBD-3D2D-4388-ACBF-72B0BB66E7B1}"/>
              </a:ext>
            </a:extLst>
          </p:cNvPr>
          <p:cNvSpPr txBox="1"/>
          <p:nvPr/>
        </p:nvSpPr>
        <p:spPr>
          <a:xfrm>
            <a:off x="329351" y="2949579"/>
            <a:ext cx="5433625" cy="1815882"/>
          </a:xfrm>
          <a:prstGeom prst="rect">
            <a:avLst/>
          </a:prstGeom>
          <a:solidFill>
            <a:srgbClr val="0190B0"/>
          </a:solidFill>
          <a:ln w="19050">
            <a:solidFill>
              <a:srgbClr val="C5C5C5"/>
            </a:solidFill>
          </a:ln>
        </p:spPr>
        <p:txBody>
          <a:bodyPr wrap="square" rtlCol="0">
            <a:spAutoFit/>
          </a:bodyPr>
          <a:lstStyle/>
          <a:p>
            <a:pPr algn="ctr"/>
            <a:r>
              <a:rPr lang="en-US" sz="2800" dirty="0">
                <a:solidFill>
                  <a:schemeClr val="tx1"/>
                </a:solidFill>
                <a:latin typeface="Oswald" panose="020B0604020202020204" charset="0"/>
              </a:rPr>
              <a:t>Individual families working with chosen care providers are </a:t>
            </a:r>
            <a:r>
              <a:rPr lang="en-US" sz="2800" u="sng" dirty="0">
                <a:solidFill>
                  <a:schemeClr val="tx1"/>
                </a:solidFill>
                <a:latin typeface="Oswald" panose="020B0604020202020204" charset="0"/>
              </a:rPr>
              <a:t>best positioned</a:t>
            </a:r>
            <a:r>
              <a:rPr lang="en-US" sz="2800" dirty="0">
                <a:solidFill>
                  <a:schemeClr val="tx1"/>
                </a:solidFill>
                <a:latin typeface="Oswald" panose="020B0604020202020204" charset="0"/>
              </a:rPr>
              <a:t> to </a:t>
            </a:r>
            <a:r>
              <a:rPr lang="en-US" sz="2800" i="1" dirty="0">
                <a:solidFill>
                  <a:schemeClr val="tx1"/>
                </a:solidFill>
                <a:latin typeface="Oswald" panose="020B0604020202020204" charset="0"/>
              </a:rPr>
              <a:t>identify &amp; balance relevant interests </a:t>
            </a:r>
          </a:p>
          <a:p>
            <a:pPr algn="ctr"/>
            <a:r>
              <a:rPr lang="en-US" sz="2800" i="1" dirty="0">
                <a:solidFill>
                  <a:schemeClr val="tx1"/>
                </a:solidFill>
                <a:latin typeface="Oswald" panose="020B0604020202020204" charset="0"/>
              </a:rPr>
              <a:t>in specific cases</a:t>
            </a:r>
            <a:r>
              <a:rPr lang="en-US" sz="2800" dirty="0">
                <a:solidFill>
                  <a:schemeClr val="tx1"/>
                </a:solidFill>
                <a:latin typeface="Oswald" panose="020B0604020202020204" charset="0"/>
              </a:rPr>
              <a:t>.</a:t>
            </a:r>
            <a:endParaRPr lang="en-US" altLang="en-US" sz="2800" dirty="0">
              <a:solidFill>
                <a:schemeClr val="tx1"/>
              </a:solidFill>
              <a:latin typeface="Oswald" panose="020B0604020202020204" charset="0"/>
            </a:endParaRPr>
          </a:p>
        </p:txBody>
      </p:sp>
      <p:pic>
        <p:nvPicPr>
          <p:cNvPr id="2" name="Audio 1">
            <a:hlinkClick r:id="" action="ppaction://media"/>
            <a:extLst>
              <a:ext uri="{FF2B5EF4-FFF2-40B4-BE49-F238E27FC236}">
                <a16:creationId xmlns:a16="http://schemas.microsoft.com/office/drawing/2014/main" id="{6912AB76-8FEB-40A0-8C55-22870E5F68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443793880"/>
      </p:ext>
    </p:extLst>
  </p:cSld>
  <p:clrMapOvr>
    <a:masterClrMapping/>
  </p:clrMapOvr>
  <mc:AlternateContent xmlns:mc="http://schemas.openxmlformats.org/markup-compatibility/2006" xmlns:p14="http://schemas.microsoft.com/office/powerpoint/2010/main">
    <mc:Choice Requires="p14">
      <p:transition spd="slow" p14:dur="2000" advTm="31019"/>
    </mc:Choice>
    <mc:Fallback xmlns="">
      <p:transition spd="slow" advTm="3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5852161" y="168043"/>
            <a:ext cx="3017520" cy="837123"/>
          </a:xfrm>
        </p:spPr>
        <p:txBody>
          <a:bodyPr/>
          <a:lstStyle/>
          <a:p>
            <a:pPr algn="ctr"/>
            <a:r>
              <a:rPr lang="en-US" sz="4800" dirty="0">
                <a:solidFill>
                  <a:srgbClr val="0190B0"/>
                </a:solidFill>
                <a:effectLst>
                  <a:outerShdw blurRad="38100" dist="38100" dir="2700000" algn="tl">
                    <a:srgbClr val="000000">
                      <a:alpha val="43137"/>
                    </a:srgbClr>
                  </a:outerShdw>
                </a:effectLst>
              </a:rPr>
              <a:t>Kinsley</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264380" y="605560"/>
            <a:ext cx="5289604" cy="4489361"/>
          </a:xfrm>
        </p:spPr>
        <p:txBody>
          <a:bodyPr/>
          <a:lstStyle/>
          <a:p>
            <a:pPr marL="0" marR="0" indent="0">
              <a:lnSpc>
                <a:spcPct val="107000"/>
              </a:lnSpc>
              <a:spcBef>
                <a:spcPts val="0"/>
              </a:spcBef>
              <a:spcAft>
                <a:spcPts val="800"/>
              </a:spcAft>
              <a:buNone/>
            </a:pPr>
            <a:r>
              <a:rPr lang="en-US" sz="2400" dirty="0">
                <a:effectLst/>
                <a:latin typeface="Oswald" panose="020B0604020202020204" charset="0"/>
                <a:ea typeface="Calibri" panose="020F0502020204030204" pitchFamily="34" charset="0"/>
                <a:cs typeface="Times New Roman" panose="02020603050405020304" pitchFamily="18" charset="0"/>
              </a:rPr>
              <a:t>The analysts examining Kinsley’s genome discover that she carries a pathogenic variant in the BRCA2 gene, indicating risk for hereditary breast-ovarian cancer syndrome. </a:t>
            </a:r>
          </a:p>
          <a:p>
            <a:pPr marL="0" marR="0" indent="0">
              <a:lnSpc>
                <a:spcPct val="107000"/>
              </a:lnSpc>
              <a:spcBef>
                <a:spcPts val="0"/>
              </a:spcBef>
              <a:spcAft>
                <a:spcPts val="800"/>
              </a:spcAft>
              <a:buNone/>
            </a:pPr>
            <a:r>
              <a:rPr lang="en-US" sz="2400" dirty="0">
                <a:solidFill>
                  <a:schemeClr val="tx1"/>
                </a:solidFill>
                <a:effectLst/>
                <a:latin typeface="Oswald" panose="020B0604020202020204" charset="0"/>
                <a:ea typeface="Calibri" panose="020F0502020204030204" pitchFamily="34" charset="0"/>
                <a:cs typeface="Times New Roman" panose="02020603050405020304" pitchFamily="18" charset="0"/>
              </a:rPr>
              <a:t>The lab analysts and PI are aware that the study protocol states that results related to adult-onset conditions will not be disclosed to parents, but they feel a strong moral obligation for the study to disclose this information to the parents.</a:t>
            </a:r>
          </a:p>
        </p:txBody>
      </p:sp>
      <p:pic>
        <p:nvPicPr>
          <p:cNvPr id="2050" name="Picture 2" descr="baby lying on white fur surface">
            <a:extLst>
              <a:ext uri="{FF2B5EF4-FFF2-40B4-BE49-F238E27FC236}">
                <a16:creationId xmlns:a16="http://schemas.microsoft.com/office/drawing/2014/main" id="{A349729E-F887-47A3-A190-0A4EF65973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85" r="16324"/>
          <a:stretch/>
        </p:blipFill>
        <p:spPr bwMode="auto">
          <a:xfrm>
            <a:off x="5852160" y="1263191"/>
            <a:ext cx="3017520" cy="33942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7FA2488-ED5E-426E-8B34-F8F53AE373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151619442"/>
      </p:ext>
    </p:extLst>
  </p:cSld>
  <p:clrMapOvr>
    <a:masterClrMapping/>
  </p:clrMapOvr>
  <mc:AlternateContent xmlns:mc="http://schemas.openxmlformats.org/markup-compatibility/2006" xmlns:p14="http://schemas.microsoft.com/office/powerpoint/2010/main">
    <mc:Choice Requires="p14">
      <p:transition spd="slow" p14:dur="2000" advTm="32030"/>
    </mc:Choice>
    <mc:Fallback xmlns="">
      <p:transition spd="slow" advTm="3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5852161" y="168043"/>
            <a:ext cx="3017520" cy="837123"/>
          </a:xfrm>
        </p:spPr>
        <p:txBody>
          <a:bodyPr/>
          <a:lstStyle/>
          <a:p>
            <a:pPr algn="ctr"/>
            <a:r>
              <a:rPr lang="en-US" sz="4800" dirty="0">
                <a:solidFill>
                  <a:srgbClr val="0190B0"/>
                </a:solidFill>
                <a:effectLst>
                  <a:outerShdw blurRad="38100" dist="38100" dir="2700000" algn="tl">
                    <a:srgbClr val="000000">
                      <a:alpha val="43137"/>
                    </a:srgbClr>
                  </a:outerShdw>
                </a:effectLst>
              </a:rPr>
              <a:t>Kinsley</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274319" y="913478"/>
            <a:ext cx="5289604" cy="4489361"/>
          </a:xfrm>
        </p:spPr>
        <p:txBody>
          <a:bodyPr/>
          <a:lstStyle/>
          <a:p>
            <a:pPr marL="0" indent="0">
              <a:lnSpc>
                <a:spcPct val="107000"/>
              </a:lnSpc>
              <a:spcAft>
                <a:spcPts val="800"/>
              </a:spcAft>
              <a:buNone/>
            </a:pPr>
            <a:r>
              <a:rPr lang="en-US" sz="2400" dirty="0">
                <a:latin typeface="Oswald" panose="020B0604020202020204" charset="0"/>
                <a:ea typeface="Calibri" panose="020F0502020204030204" pitchFamily="34" charset="0"/>
                <a:cs typeface="Times New Roman" panose="02020603050405020304" pitchFamily="18" charset="0"/>
              </a:rPr>
              <a:t>The study team brings the lab’s concerns to the IRB. Together, they decide to change the protocol and allow the disclosure of findings for adult-onset conditions. Kinsley’s parents are reconsented on the new protocol and informed of her BRCA2 variant.</a:t>
            </a:r>
          </a:p>
          <a:p>
            <a:pPr marL="0" indent="0">
              <a:lnSpc>
                <a:spcPct val="107000"/>
              </a:lnSpc>
              <a:spcAft>
                <a:spcPts val="800"/>
              </a:spcAft>
              <a:buNone/>
            </a:pPr>
            <a:br>
              <a:rPr lang="en-US" sz="2400" dirty="0">
                <a:latin typeface="Oswald" panose="020B0604020202020204" charset="0"/>
                <a:ea typeface="Calibri" panose="020F0502020204030204" pitchFamily="34" charset="0"/>
                <a:cs typeface="Times New Roman" panose="02020603050405020304" pitchFamily="18" charset="0"/>
              </a:rPr>
            </a:br>
            <a:r>
              <a:rPr lang="en-US" sz="2400" dirty="0">
                <a:solidFill>
                  <a:schemeClr val="tx1"/>
                </a:solidFill>
                <a:latin typeface="Oswald" panose="020B0604020202020204" charset="0"/>
                <a:ea typeface="Calibri" panose="020F0502020204030204" pitchFamily="34" charset="0"/>
                <a:cs typeface="Times New Roman" panose="02020603050405020304" pitchFamily="18" charset="0"/>
              </a:rPr>
              <a:t>In follow-up testing, Kinsley’s mother, Tina, finds that she has the same BRCA2 variant. </a:t>
            </a:r>
            <a:endParaRPr lang="en-US" sz="2400" dirty="0">
              <a:solidFill>
                <a:schemeClr val="tx1"/>
              </a:solidFill>
              <a:effectLst/>
              <a:latin typeface="Oswald" panose="020B0604020202020204" charset="0"/>
              <a:ea typeface="Calibri" panose="020F0502020204030204" pitchFamily="34" charset="0"/>
              <a:cs typeface="Times New Roman" panose="02020603050405020304" pitchFamily="18" charset="0"/>
            </a:endParaRPr>
          </a:p>
        </p:txBody>
      </p:sp>
      <p:pic>
        <p:nvPicPr>
          <p:cNvPr id="2050" name="Picture 2" descr="baby lying on white fur surface">
            <a:extLst>
              <a:ext uri="{FF2B5EF4-FFF2-40B4-BE49-F238E27FC236}">
                <a16:creationId xmlns:a16="http://schemas.microsoft.com/office/drawing/2014/main" id="{A349729E-F887-47A3-A190-0A4EF6597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85" r="16324"/>
          <a:stretch/>
        </p:blipFill>
        <p:spPr bwMode="auto">
          <a:xfrm>
            <a:off x="5852160" y="1263191"/>
            <a:ext cx="3017520" cy="33942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28A782D-D462-44CB-A60F-8D47D1D27D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201510691"/>
      </p:ext>
    </p:extLst>
  </p:cSld>
  <p:clrMapOvr>
    <a:masterClrMapping/>
  </p:clrMapOvr>
  <mc:AlternateContent xmlns:mc="http://schemas.openxmlformats.org/markup-compatibility/2006" xmlns:p14="http://schemas.microsoft.com/office/powerpoint/2010/main">
    <mc:Choice Requires="p14">
      <p:transition spd="slow" p14:dur="2000" advTm="24205"/>
    </mc:Choice>
    <mc:Fallback xmlns="">
      <p:transition spd="slow" advTm="2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5852161" y="168043"/>
            <a:ext cx="3017520" cy="837123"/>
          </a:xfrm>
        </p:spPr>
        <p:txBody>
          <a:bodyPr/>
          <a:lstStyle/>
          <a:p>
            <a:pPr algn="ctr"/>
            <a:r>
              <a:rPr lang="en-US" sz="4800" dirty="0">
                <a:solidFill>
                  <a:srgbClr val="0190B0"/>
                </a:solidFill>
                <a:effectLst>
                  <a:outerShdw blurRad="38100" dist="38100" dir="2700000" algn="tl">
                    <a:srgbClr val="000000">
                      <a:alpha val="43137"/>
                    </a:srgbClr>
                  </a:outerShdw>
                </a:effectLst>
              </a:rPr>
              <a:t>Kinsley</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274319" y="586604"/>
            <a:ext cx="5289604" cy="4489361"/>
          </a:xfrm>
        </p:spPr>
        <p:txBody>
          <a:bodyPr/>
          <a:lstStyle/>
          <a:p>
            <a:pPr marL="0" indent="0">
              <a:lnSpc>
                <a:spcPct val="107000"/>
              </a:lnSpc>
              <a:spcAft>
                <a:spcPts val="800"/>
              </a:spcAft>
              <a:buNone/>
            </a:pPr>
            <a:r>
              <a:rPr lang="en-US" sz="2800" dirty="0">
                <a:latin typeface="Oswald" panose="020B0604020202020204" charset="0"/>
                <a:ea typeface="Calibri" panose="020F0502020204030204" pitchFamily="34" charset="0"/>
                <a:cs typeface="Times New Roman" panose="02020603050405020304" pitchFamily="18" charset="0"/>
              </a:rPr>
              <a:t>Tina undergoes breast MRI and mammography, and a small tumor is discovered. She undergoes bilateral mastectomy, and the mass is found to be an early-stage malignancy.</a:t>
            </a:r>
          </a:p>
          <a:p>
            <a:pPr marL="0" indent="0">
              <a:lnSpc>
                <a:spcPct val="107000"/>
              </a:lnSpc>
              <a:spcAft>
                <a:spcPts val="800"/>
              </a:spcAft>
              <a:buNone/>
            </a:pPr>
            <a:endParaRPr lang="en-US" sz="2800" dirty="0">
              <a:solidFill>
                <a:schemeClr val="tx1"/>
              </a:solidFill>
              <a:latin typeface="Oswald" panose="020B060402020202020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800" dirty="0">
                <a:solidFill>
                  <a:schemeClr val="tx1"/>
                </a:solidFill>
                <a:latin typeface="Oswald" panose="020B0604020202020204" charset="0"/>
                <a:ea typeface="Calibri" panose="020F0502020204030204" pitchFamily="34" charset="0"/>
                <a:cs typeface="Times New Roman" panose="02020603050405020304" pitchFamily="18" charset="0"/>
              </a:rPr>
              <a:t>She is convinced that Kinsley’s sequencing results saved her life.</a:t>
            </a:r>
            <a:endParaRPr lang="en-US" sz="2800" dirty="0">
              <a:solidFill>
                <a:schemeClr val="tx1"/>
              </a:solidFill>
              <a:effectLst/>
              <a:latin typeface="Oswald" panose="020B0604020202020204" charset="0"/>
              <a:ea typeface="Calibri" panose="020F0502020204030204" pitchFamily="34" charset="0"/>
              <a:cs typeface="Times New Roman" panose="02020603050405020304" pitchFamily="18" charset="0"/>
            </a:endParaRPr>
          </a:p>
        </p:txBody>
      </p:sp>
      <p:pic>
        <p:nvPicPr>
          <p:cNvPr id="2050" name="Picture 2" descr="baby lying on white fur surface">
            <a:extLst>
              <a:ext uri="{FF2B5EF4-FFF2-40B4-BE49-F238E27FC236}">
                <a16:creationId xmlns:a16="http://schemas.microsoft.com/office/drawing/2014/main" id="{A349729E-F887-47A3-A190-0A4EF6597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85" r="16324"/>
          <a:stretch/>
        </p:blipFill>
        <p:spPr bwMode="auto">
          <a:xfrm>
            <a:off x="5852160" y="1263191"/>
            <a:ext cx="3017520" cy="33942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FE7D756-BA24-4807-B725-8B2D20AF5E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269759380"/>
      </p:ext>
    </p:extLst>
  </p:cSld>
  <p:clrMapOvr>
    <a:masterClrMapping/>
  </p:clrMapOvr>
  <mc:AlternateContent xmlns:mc="http://schemas.openxmlformats.org/markup-compatibility/2006" xmlns:p14="http://schemas.microsoft.com/office/powerpoint/2010/main">
    <mc:Choice Requires="p14">
      <p:transition spd="slow" p14:dur="2000" advTm="16984"/>
    </mc:Choice>
    <mc:Fallback xmlns="">
      <p:transition spd="slow" advTm="1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5852161" y="168043"/>
            <a:ext cx="3017520" cy="837123"/>
          </a:xfrm>
        </p:spPr>
        <p:txBody>
          <a:bodyPr/>
          <a:lstStyle/>
          <a:p>
            <a:pPr algn="ctr"/>
            <a:r>
              <a:rPr lang="en-US" sz="4800" dirty="0">
                <a:solidFill>
                  <a:srgbClr val="0190B0"/>
                </a:solidFill>
                <a:effectLst>
                  <a:outerShdw blurRad="38100" dist="38100" dir="2700000" algn="tl">
                    <a:srgbClr val="000000">
                      <a:alpha val="43137"/>
                    </a:srgbClr>
                  </a:outerShdw>
                </a:effectLst>
              </a:rPr>
              <a:t>Kinsley</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206734" y="387045"/>
            <a:ext cx="5503039" cy="4270359"/>
          </a:xfrm>
        </p:spPr>
        <p:txBody>
          <a:bodyPr/>
          <a:lstStyle/>
          <a:p>
            <a:pPr marL="0" indent="0">
              <a:lnSpc>
                <a:spcPct val="107000"/>
              </a:lnSpc>
              <a:spcAft>
                <a:spcPts val="800"/>
              </a:spcAft>
              <a:buNone/>
            </a:pPr>
            <a:r>
              <a:rPr lang="en-US" sz="2600" dirty="0">
                <a:solidFill>
                  <a:schemeClr val="tx1"/>
                </a:solidFill>
                <a:effectLst/>
                <a:latin typeface="Oswald" panose="020B0604020202020204" charset="0"/>
                <a:ea typeface="Calibri" panose="020F0502020204030204" pitchFamily="34" charset="0"/>
                <a:cs typeface="Times New Roman" panose="02020603050405020304" pitchFamily="18" charset="0"/>
              </a:rPr>
              <a:t>An </a:t>
            </a:r>
            <a:r>
              <a:rPr lang="en-US" sz="2600" dirty="0">
                <a:solidFill>
                  <a:schemeClr val="tx1"/>
                </a:solidFill>
                <a:latin typeface="Oswald" panose="020B0604020202020204" charset="0"/>
                <a:ea typeface="Calibri" panose="020F0502020204030204" pitchFamily="34" charset="0"/>
                <a:cs typeface="Times New Roman" panose="02020603050405020304" pitchFamily="18" charset="0"/>
              </a:rPr>
              <a:t>interest-based framework can consider…</a:t>
            </a:r>
            <a:endParaRPr lang="en-US" sz="2600" dirty="0">
              <a:solidFill>
                <a:schemeClr val="tx1"/>
              </a:solidFill>
              <a:effectLst/>
              <a:latin typeface="Oswald" panose="020B0604020202020204" charset="0"/>
              <a:ea typeface="Calibri" panose="020F0502020204030204" pitchFamily="34" charset="0"/>
              <a:cs typeface="Times New Roman" panose="02020603050405020304" pitchFamily="18" charset="0"/>
            </a:endParaRPr>
          </a:p>
        </p:txBody>
      </p:sp>
      <p:pic>
        <p:nvPicPr>
          <p:cNvPr id="2050" name="Picture 2" descr="baby lying on white fur surface">
            <a:extLst>
              <a:ext uri="{FF2B5EF4-FFF2-40B4-BE49-F238E27FC236}">
                <a16:creationId xmlns:a16="http://schemas.microsoft.com/office/drawing/2014/main" id="{A349729E-F887-47A3-A190-0A4EF65973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85" r="16324"/>
          <a:stretch/>
        </p:blipFill>
        <p:spPr bwMode="auto">
          <a:xfrm>
            <a:off x="5852160" y="1263191"/>
            <a:ext cx="3017520" cy="3394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3561FF-CFDD-44D4-A6D7-4A4AC776A751}"/>
              </a:ext>
            </a:extLst>
          </p:cNvPr>
          <p:cNvSpPr txBox="1"/>
          <p:nvPr/>
        </p:nvSpPr>
        <p:spPr>
          <a:xfrm>
            <a:off x="142386" y="1263191"/>
            <a:ext cx="5503040" cy="3493264"/>
          </a:xfrm>
          <a:prstGeom prst="rect">
            <a:avLst/>
          </a:prstGeom>
          <a:solidFill>
            <a:srgbClr val="0190B0"/>
          </a:solidFill>
          <a:ln w="19050">
            <a:solidFill>
              <a:srgbClr val="FFFFFF"/>
            </a:solidFill>
          </a:ln>
        </p:spPr>
        <p:txBody>
          <a:bodyPr wrap="square" rtlCol="0">
            <a:spAutoFit/>
          </a:bodyPr>
          <a:lstStyle/>
          <a:p>
            <a:pPr marL="342900" indent="-342900">
              <a:spcAft>
                <a:spcPts val="600"/>
              </a:spcAft>
              <a:buClr>
                <a:srgbClr val="C5C5C5"/>
              </a:buClr>
              <a:buFont typeface="Wingdings" panose="05000000000000000000" pitchFamily="2" charset="2"/>
              <a:buChar char="v"/>
            </a:pPr>
            <a:r>
              <a:rPr lang="en-US" sz="2400" dirty="0">
                <a:solidFill>
                  <a:schemeClr val="tx1"/>
                </a:solidFill>
                <a:latin typeface="Oswald" panose="020B0604020202020204" charset="0"/>
              </a:rPr>
              <a:t>Potential benefits to Kinsley’s mother and (indirectly) to Kinsley from her mother avoiding morbidity &amp; mortality</a:t>
            </a:r>
          </a:p>
          <a:p>
            <a:pPr marL="342900" indent="-342900">
              <a:buClr>
                <a:srgbClr val="C5C5C5"/>
              </a:buClr>
              <a:buFont typeface="Wingdings" panose="05000000000000000000" pitchFamily="2" charset="2"/>
              <a:buChar char="v"/>
            </a:pPr>
            <a:r>
              <a:rPr lang="en-US" sz="2400" dirty="0">
                <a:solidFill>
                  <a:schemeClr val="tx1"/>
                </a:solidFill>
                <a:latin typeface="Oswald" panose="020B0604020202020204" charset="0"/>
              </a:rPr>
              <a:t>Possibility of deferred decision being “lost” later, weighing Kinsley’s interest in deciding later with her interest in not missing an opportunity to receive important genetic information that otherwise may be unavailable. </a:t>
            </a:r>
          </a:p>
        </p:txBody>
      </p:sp>
      <p:pic>
        <p:nvPicPr>
          <p:cNvPr id="4" name="Audio 3">
            <a:hlinkClick r:id="" action="ppaction://media"/>
            <a:extLst>
              <a:ext uri="{FF2B5EF4-FFF2-40B4-BE49-F238E27FC236}">
                <a16:creationId xmlns:a16="http://schemas.microsoft.com/office/drawing/2014/main" id="{59F2E5D8-A10A-4340-8C40-8554F36BD5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260504953"/>
      </p:ext>
    </p:extLst>
  </p:cSld>
  <p:clrMapOvr>
    <a:masterClrMapping/>
  </p:clrMapOvr>
  <mc:AlternateContent xmlns:mc="http://schemas.openxmlformats.org/markup-compatibility/2006" xmlns:p14="http://schemas.microsoft.com/office/powerpoint/2010/main">
    <mc:Choice Requires="p14">
      <p:transition spd="slow" p14:dur="2000" advTm="30105"/>
    </mc:Choice>
    <mc:Fallback xmlns="">
      <p:transition spd="slow" advTm="3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8C0A20-5B68-486E-8589-2E5716DD98BF}"/>
              </a:ext>
            </a:extLst>
          </p:cNvPr>
          <p:cNvSpPr txBox="1"/>
          <p:nvPr/>
        </p:nvSpPr>
        <p:spPr>
          <a:xfrm>
            <a:off x="5555975" y="1047585"/>
            <a:ext cx="3071988" cy="2908489"/>
          </a:xfrm>
          <a:prstGeom prst="rect">
            <a:avLst/>
          </a:prstGeom>
          <a:solidFill>
            <a:srgbClr val="0190B0"/>
          </a:solidFill>
          <a:ln w="38100">
            <a:solidFill>
              <a:srgbClr val="C5C5C5"/>
            </a:solidFill>
          </a:ln>
        </p:spPr>
        <p:txBody>
          <a:bodyPr wrap="square" rtlCol="0">
            <a:spAutoFit/>
          </a:bodyPr>
          <a:lstStyle/>
          <a:p>
            <a:pPr algn="r"/>
            <a:r>
              <a:rPr lang="en-US" sz="3600" dirty="0">
                <a:solidFill>
                  <a:srgbClr val="C5C5C5"/>
                </a:solidFill>
                <a:latin typeface="Oswald" panose="020B0604020202020204" charset="0"/>
              </a:rPr>
              <a:t>Interests to Evaluate when Making Decisions for Children</a:t>
            </a:r>
          </a:p>
          <a:p>
            <a:pPr algn="r">
              <a:spcBef>
                <a:spcPts val="1800"/>
              </a:spcBef>
            </a:pPr>
            <a:r>
              <a:rPr lang="en-US" sz="2400" dirty="0">
                <a:solidFill>
                  <a:schemeClr val="tx1"/>
                </a:solidFill>
                <a:latin typeface="Oswald" panose="020B0604020202020204" charset="0"/>
              </a:rPr>
              <a:t>(From Malek 2009)</a:t>
            </a:r>
            <a:endParaRPr lang="en-US" sz="1600" dirty="0">
              <a:solidFill>
                <a:schemeClr val="tx1"/>
              </a:solidFill>
              <a:latin typeface="Oswald" panose="020B0604020202020204" charset="0"/>
            </a:endParaRPr>
          </a:p>
        </p:txBody>
      </p:sp>
      <p:sp>
        <p:nvSpPr>
          <p:cNvPr id="5" name="TextBox 4">
            <a:extLst>
              <a:ext uri="{FF2B5EF4-FFF2-40B4-BE49-F238E27FC236}">
                <a16:creationId xmlns:a16="http://schemas.microsoft.com/office/drawing/2014/main" id="{CEF6086E-3B63-429B-8D33-0A04EE0331D0}"/>
              </a:ext>
            </a:extLst>
          </p:cNvPr>
          <p:cNvSpPr txBox="1"/>
          <p:nvPr/>
        </p:nvSpPr>
        <p:spPr>
          <a:xfrm>
            <a:off x="237744" y="124926"/>
            <a:ext cx="5109508" cy="4893647"/>
          </a:xfrm>
          <a:prstGeom prst="rect">
            <a:avLst/>
          </a:prstGeom>
          <a:noFill/>
        </p:spPr>
        <p:txBody>
          <a:bodyPr wrap="square" rtlCol="0">
            <a:spAutoFit/>
          </a:bodyPr>
          <a:lstStyle/>
          <a:p>
            <a:pPr marL="457200" indent="-457200">
              <a:buClr>
                <a:srgbClr val="0190B0"/>
              </a:buClr>
              <a:buAutoNum type="arabicPeriod"/>
            </a:pPr>
            <a:r>
              <a:rPr lang="en-US" sz="2400" dirty="0">
                <a:solidFill>
                  <a:schemeClr val="tx1"/>
                </a:solidFill>
                <a:latin typeface="Oswald" panose="020B0604020202020204" charset="0"/>
              </a:rPr>
              <a:t>Life</a:t>
            </a:r>
          </a:p>
          <a:p>
            <a:pPr marL="457200" indent="-457200">
              <a:buClr>
                <a:srgbClr val="0190B0"/>
              </a:buClr>
              <a:buAutoNum type="arabicPeriod"/>
            </a:pPr>
            <a:r>
              <a:rPr lang="en-US" sz="2400" dirty="0">
                <a:solidFill>
                  <a:schemeClr val="tx1"/>
                </a:solidFill>
                <a:latin typeface="Oswald" panose="020B0604020202020204" charset="0"/>
              </a:rPr>
              <a:t>Health and health care</a:t>
            </a:r>
          </a:p>
          <a:p>
            <a:pPr marL="457200" indent="-457200">
              <a:buClr>
                <a:srgbClr val="0190B0"/>
              </a:buClr>
              <a:buAutoNum type="arabicPeriod"/>
            </a:pPr>
            <a:r>
              <a:rPr lang="en-US" sz="2400" dirty="0">
                <a:solidFill>
                  <a:srgbClr val="0190B0"/>
                </a:solidFill>
                <a:latin typeface="Oswald" panose="020B0604020202020204" charset="0"/>
              </a:rPr>
              <a:t>Basic needs</a:t>
            </a:r>
          </a:p>
          <a:p>
            <a:pPr marL="457200" indent="-457200">
              <a:buClr>
                <a:srgbClr val="0190B0"/>
              </a:buClr>
              <a:buAutoNum type="arabicPeriod"/>
            </a:pPr>
            <a:r>
              <a:rPr lang="en-US" sz="2400" dirty="0">
                <a:solidFill>
                  <a:schemeClr val="tx1"/>
                </a:solidFill>
                <a:latin typeface="Oswald" panose="020B0604020202020204" charset="0"/>
              </a:rPr>
              <a:t>Protection from neglect and abuse</a:t>
            </a:r>
          </a:p>
          <a:p>
            <a:pPr marL="457200" indent="-457200">
              <a:buClr>
                <a:srgbClr val="0190B0"/>
              </a:buClr>
              <a:buAutoNum type="arabicPeriod"/>
            </a:pPr>
            <a:r>
              <a:rPr lang="en-US" sz="2400" dirty="0">
                <a:solidFill>
                  <a:srgbClr val="0190B0"/>
                </a:solidFill>
                <a:latin typeface="Oswald" panose="020B0604020202020204" charset="0"/>
              </a:rPr>
              <a:t>Emotional development</a:t>
            </a:r>
          </a:p>
          <a:p>
            <a:pPr marL="457200" indent="-457200">
              <a:buClr>
                <a:srgbClr val="0190B0"/>
              </a:buClr>
              <a:buAutoNum type="arabicPeriod"/>
            </a:pPr>
            <a:r>
              <a:rPr lang="en-US" sz="2400" dirty="0">
                <a:solidFill>
                  <a:schemeClr val="tx1"/>
                </a:solidFill>
                <a:latin typeface="Oswald" panose="020B0604020202020204" charset="0"/>
              </a:rPr>
              <a:t>Play and pleasure</a:t>
            </a:r>
          </a:p>
          <a:p>
            <a:pPr marL="457200" indent="-457200">
              <a:buClr>
                <a:srgbClr val="0190B0"/>
              </a:buClr>
              <a:buAutoNum type="arabicPeriod"/>
            </a:pPr>
            <a:r>
              <a:rPr lang="en-US" sz="2400" dirty="0">
                <a:solidFill>
                  <a:schemeClr val="tx1"/>
                </a:solidFill>
                <a:latin typeface="Oswald" panose="020B0604020202020204" charset="0"/>
              </a:rPr>
              <a:t>Education and cognitive development</a:t>
            </a:r>
          </a:p>
          <a:p>
            <a:pPr marL="457200" indent="-457200">
              <a:buClr>
                <a:srgbClr val="0190B0"/>
              </a:buClr>
              <a:buAutoNum type="arabicPeriod"/>
            </a:pPr>
            <a:r>
              <a:rPr lang="en-US" sz="2400" dirty="0">
                <a:solidFill>
                  <a:schemeClr val="tx1"/>
                </a:solidFill>
                <a:latin typeface="Oswald" panose="020B0604020202020204" charset="0"/>
              </a:rPr>
              <a:t>Expression and communication</a:t>
            </a:r>
          </a:p>
          <a:p>
            <a:pPr marL="457200" indent="-457200">
              <a:buClr>
                <a:srgbClr val="0190B0"/>
              </a:buClr>
              <a:buAutoNum type="arabicPeriod"/>
            </a:pPr>
            <a:r>
              <a:rPr lang="en-US" sz="2400" dirty="0">
                <a:solidFill>
                  <a:schemeClr val="tx1"/>
                </a:solidFill>
                <a:latin typeface="Oswald" panose="020B0604020202020204" charset="0"/>
              </a:rPr>
              <a:t>Interaction</a:t>
            </a:r>
          </a:p>
          <a:p>
            <a:pPr marL="457200" indent="-457200">
              <a:buClr>
                <a:srgbClr val="0190B0"/>
              </a:buClr>
              <a:buAutoNum type="arabicPeriod"/>
            </a:pPr>
            <a:r>
              <a:rPr lang="en-US" sz="2400" dirty="0">
                <a:solidFill>
                  <a:srgbClr val="0190B0"/>
                </a:solidFill>
                <a:latin typeface="Oswald" panose="020B0604020202020204" charset="0"/>
              </a:rPr>
              <a:t>Parental relationship</a:t>
            </a:r>
          </a:p>
          <a:p>
            <a:pPr marL="457200" indent="-457200">
              <a:buClr>
                <a:srgbClr val="0190B0"/>
              </a:buClr>
              <a:buAutoNum type="arabicPeriod"/>
            </a:pPr>
            <a:r>
              <a:rPr lang="en-US" sz="2400" dirty="0">
                <a:solidFill>
                  <a:schemeClr val="tx1"/>
                </a:solidFill>
                <a:latin typeface="Oswald" panose="020B0604020202020204" charset="0"/>
              </a:rPr>
              <a:t>Identity</a:t>
            </a:r>
          </a:p>
          <a:p>
            <a:pPr marL="457200" indent="-457200">
              <a:buClr>
                <a:srgbClr val="0190B0"/>
              </a:buClr>
              <a:buAutoNum type="arabicPeriod"/>
            </a:pPr>
            <a:r>
              <a:rPr lang="en-US" sz="2400" dirty="0">
                <a:solidFill>
                  <a:schemeClr val="tx1"/>
                </a:solidFill>
                <a:latin typeface="Oswald" panose="020B0604020202020204" charset="0"/>
              </a:rPr>
              <a:t>Sense of self</a:t>
            </a:r>
          </a:p>
          <a:p>
            <a:pPr marL="457200" indent="-457200">
              <a:buClr>
                <a:srgbClr val="0190B0"/>
              </a:buClr>
              <a:buAutoNum type="arabicPeriod"/>
            </a:pPr>
            <a:r>
              <a:rPr lang="en-US" sz="2400" dirty="0">
                <a:solidFill>
                  <a:srgbClr val="9E9E9E"/>
                </a:solidFill>
                <a:latin typeface="Oswald" panose="020B0604020202020204" charset="0"/>
              </a:rPr>
              <a:t>Autonomy</a:t>
            </a:r>
          </a:p>
        </p:txBody>
      </p:sp>
      <p:pic>
        <p:nvPicPr>
          <p:cNvPr id="3" name="Audio 2">
            <a:hlinkClick r:id="" action="ppaction://media"/>
            <a:extLst>
              <a:ext uri="{FF2B5EF4-FFF2-40B4-BE49-F238E27FC236}">
                <a16:creationId xmlns:a16="http://schemas.microsoft.com/office/drawing/2014/main" id="{DA6BA86B-66D1-4D4F-9F7A-4515D87DF9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926950781"/>
      </p:ext>
    </p:extLst>
  </p:cSld>
  <p:clrMapOvr>
    <a:masterClrMapping/>
  </p:clrMapOvr>
  <p:transition spd="med" advTm="24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DEE7D21A-6836-4B3A-BCE9-C9A0B9B19F79}"/>
              </a:ext>
            </a:extLst>
          </p:cNvPr>
          <p:cNvPicPr>
            <a:picLocks noChangeAspect="1"/>
          </p:cNvPicPr>
          <p:nvPr/>
        </p:nvPicPr>
        <p:blipFill rotWithShape="1">
          <a:blip r:embed="rId4"/>
          <a:srcRect t="3555" b="35999"/>
          <a:stretch/>
        </p:blipFill>
        <p:spPr>
          <a:xfrm>
            <a:off x="284580" y="1113423"/>
            <a:ext cx="8574840" cy="2916653"/>
          </a:xfrm>
          <a:prstGeom prst="rect">
            <a:avLst/>
          </a:prstGeom>
        </p:spPr>
      </p:pic>
      <p:pic>
        <p:nvPicPr>
          <p:cNvPr id="5" name="Audio 4">
            <a:hlinkClick r:id="" action="ppaction://media"/>
            <a:extLst>
              <a:ext uri="{FF2B5EF4-FFF2-40B4-BE49-F238E27FC236}">
                <a16:creationId xmlns:a16="http://schemas.microsoft.com/office/drawing/2014/main" id="{73C46D43-8FE7-9BAD-CAD4-10E19E424D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36877117"/>
      </p:ext>
    </p:extLst>
  </p:cSld>
  <p:clrMapOvr>
    <a:masterClrMapping/>
  </p:clrMapOvr>
  <mc:AlternateContent xmlns:mc="http://schemas.openxmlformats.org/markup-compatibility/2006" xmlns:p14="http://schemas.microsoft.com/office/powerpoint/2010/main">
    <mc:Choice Requires="p14">
      <p:transition spd="slow" p14:dur="2000" advTm="13052"/>
    </mc:Choice>
    <mc:Fallback xmlns="">
      <p:transition spd="slow" advTm="1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287867" y="137554"/>
            <a:ext cx="2793999" cy="837123"/>
          </a:xfrm>
        </p:spPr>
        <p:txBody>
          <a:bodyPr/>
          <a:lstStyle/>
          <a:p>
            <a:pPr algn="ctr"/>
            <a:r>
              <a:rPr lang="en-US" sz="4400" dirty="0">
                <a:solidFill>
                  <a:srgbClr val="0190B0"/>
                </a:solidFill>
                <a:effectLst>
                  <a:outerShdw blurRad="38100" dist="38100" dir="2700000" algn="tl">
                    <a:srgbClr val="000000">
                      <a:alpha val="43137"/>
                    </a:srgbClr>
                  </a:outerShdw>
                </a:effectLst>
              </a:rPr>
              <a:t>Mei &amp; Albert</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3549980" y="393246"/>
            <a:ext cx="5288376" cy="4499302"/>
          </a:xfrm>
        </p:spPr>
        <p:txBody>
          <a:bodyPr/>
          <a:lstStyle/>
          <a:p>
            <a:pPr marL="0" indent="0">
              <a:spcAft>
                <a:spcPts val="1200"/>
              </a:spcAft>
              <a:buNone/>
            </a:pPr>
            <a:r>
              <a:rPr lang="en-US" sz="2400" dirty="0">
                <a:latin typeface="Oswald" panose="00000500000000000000" pitchFamily="2" charset="0"/>
              </a:rPr>
              <a:t>Mei is a 33-year-old woman whose 38-year-old sister was recently diagnosed with breast cancer. In addition, Mei’s paternal grandmother had breast cancer in her 30’s and a paternal cousin was diagnosed with breast cancer at 35. </a:t>
            </a:r>
          </a:p>
          <a:p>
            <a:pPr marL="0" indent="0">
              <a:spcAft>
                <a:spcPts val="1200"/>
              </a:spcAft>
              <a:buNone/>
            </a:pPr>
            <a:r>
              <a:rPr lang="en-US" sz="2400" dirty="0">
                <a:solidFill>
                  <a:schemeClr val="tx1"/>
                </a:solidFill>
                <a:latin typeface="Oswald" panose="00000500000000000000" pitchFamily="2" charset="0"/>
              </a:rPr>
              <a:t>Mei has recently become engaged and has come with her fiancé, Albert, to discuss genetic testing based on this family history. </a:t>
            </a:r>
            <a:endParaRPr lang="en-US" sz="3200" dirty="0">
              <a:solidFill>
                <a:schemeClr val="tx1"/>
              </a:solidFill>
              <a:latin typeface="Oswald" panose="00000500000000000000" pitchFamily="2" charset="0"/>
            </a:endParaRPr>
          </a:p>
        </p:txBody>
      </p:sp>
      <p:pic>
        <p:nvPicPr>
          <p:cNvPr id="5122" name="Picture 2" descr="Couple, Holding Hands, Beach, Lovers, Affection, Walk">
            <a:extLst>
              <a:ext uri="{FF2B5EF4-FFF2-40B4-BE49-F238E27FC236}">
                <a16:creationId xmlns:a16="http://schemas.microsoft.com/office/drawing/2014/main" id="{42BB5133-69A6-4E45-BFA7-46CA32F96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02" t="16002" r="14458" b="2221"/>
          <a:stretch/>
        </p:blipFill>
        <p:spPr bwMode="auto">
          <a:xfrm>
            <a:off x="435234" y="1161206"/>
            <a:ext cx="2514600" cy="373134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9508EF3-B011-49A9-8F7C-0F46B109C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897271492"/>
      </p:ext>
    </p:extLst>
  </p:cSld>
  <p:clrMapOvr>
    <a:masterClrMapping/>
  </p:clrMapOvr>
  <mc:AlternateContent xmlns:mc="http://schemas.openxmlformats.org/markup-compatibility/2006" xmlns:p14="http://schemas.microsoft.com/office/powerpoint/2010/main">
    <mc:Choice Requires="p14">
      <p:transition spd="slow" p14:dur="2000" advTm="29430"/>
    </mc:Choice>
    <mc:Fallback xmlns="">
      <p:transition spd="slow" advTm="2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287867" y="137554"/>
            <a:ext cx="2793999" cy="837123"/>
          </a:xfrm>
        </p:spPr>
        <p:txBody>
          <a:bodyPr/>
          <a:lstStyle/>
          <a:p>
            <a:pPr algn="ctr"/>
            <a:r>
              <a:rPr lang="en-US" sz="4400" dirty="0">
                <a:solidFill>
                  <a:srgbClr val="0190B0"/>
                </a:solidFill>
                <a:effectLst>
                  <a:outerShdw blurRad="38100" dist="38100" dir="2700000" algn="tl">
                    <a:srgbClr val="000000">
                      <a:alpha val="43137"/>
                    </a:srgbClr>
                  </a:outerShdw>
                </a:effectLst>
              </a:rPr>
              <a:t>Mei &amp; Albert</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3490630" y="393246"/>
            <a:ext cx="5288376" cy="4499302"/>
          </a:xfrm>
        </p:spPr>
        <p:txBody>
          <a:bodyPr/>
          <a:lstStyle/>
          <a:p>
            <a:pPr marL="0" indent="0">
              <a:buNone/>
            </a:pPr>
            <a:r>
              <a:rPr lang="en-US" sz="2400" dirty="0">
                <a:latin typeface="Oswald" panose="00000500000000000000" pitchFamily="2" charset="0"/>
              </a:rPr>
              <a:t>Over the course of counseling, Albert has indicated that he would be reluctant to have children with Mei if she were diagnosed with a cancer-causing mutation and so has pushed her to undergo testing. </a:t>
            </a:r>
          </a:p>
          <a:p>
            <a:pPr marL="0" indent="0">
              <a:spcBef>
                <a:spcPts val="1200"/>
              </a:spcBef>
              <a:buNone/>
            </a:pPr>
            <a:r>
              <a:rPr lang="en-US" sz="2400" dirty="0">
                <a:solidFill>
                  <a:schemeClr val="tx1"/>
                </a:solidFill>
                <a:latin typeface="Oswald" panose="00000500000000000000" pitchFamily="2" charset="0"/>
              </a:rPr>
              <a:t>Mei plans to have children regardless of the outcome of testing and thus is ambivalent about pursuing testing even though she understands it could be important for protecting her future health.</a:t>
            </a:r>
            <a:endParaRPr lang="en-US" sz="3200" dirty="0">
              <a:solidFill>
                <a:schemeClr val="tx1"/>
              </a:solidFill>
              <a:latin typeface="Oswald" panose="00000500000000000000" pitchFamily="2" charset="0"/>
            </a:endParaRPr>
          </a:p>
        </p:txBody>
      </p:sp>
      <p:pic>
        <p:nvPicPr>
          <p:cNvPr id="5122" name="Picture 2" descr="Couple, Holding Hands, Beach, Lovers, Affection, Walk">
            <a:extLst>
              <a:ext uri="{FF2B5EF4-FFF2-40B4-BE49-F238E27FC236}">
                <a16:creationId xmlns:a16="http://schemas.microsoft.com/office/drawing/2014/main" id="{42BB5133-69A6-4E45-BFA7-46CA32F96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02" t="16002" r="14458" b="2221"/>
          <a:stretch/>
        </p:blipFill>
        <p:spPr bwMode="auto">
          <a:xfrm>
            <a:off x="435234" y="1161206"/>
            <a:ext cx="2514600" cy="373134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162A743-BA03-4891-B9ED-50A5CD9F13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211983984"/>
      </p:ext>
    </p:extLst>
  </p:cSld>
  <p:clrMapOvr>
    <a:masterClrMapping/>
  </p:clrMapOvr>
  <mc:AlternateContent xmlns:mc="http://schemas.openxmlformats.org/markup-compatibility/2006" xmlns:p14="http://schemas.microsoft.com/office/powerpoint/2010/main">
    <mc:Choice Requires="p14">
      <p:transition spd="slow" p14:dur="2000" advTm="24298"/>
    </mc:Choice>
    <mc:Fallback xmlns="">
      <p:transition spd="slow" advTm="2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p:txBody>
          <a:bodyPr/>
          <a:lstStyle/>
          <a:p>
            <a:r>
              <a:rPr lang="en-US" sz="4800" dirty="0">
                <a:solidFill>
                  <a:srgbClr val="0190B0"/>
                </a:solidFill>
                <a:effectLst>
                  <a:outerShdw blurRad="38100" dist="38100" dir="2700000" algn="tl">
                    <a:srgbClr val="000000">
                      <a:alpha val="43137"/>
                    </a:srgbClr>
                  </a:outerShdw>
                </a:effectLst>
              </a:rPr>
              <a:t>Central Ethical Question</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311700" y="1410893"/>
            <a:ext cx="8520600" cy="3416400"/>
          </a:xfrm>
        </p:spPr>
        <p:txBody>
          <a:bodyPr/>
          <a:lstStyle/>
          <a:p>
            <a:pPr marL="114300" indent="0">
              <a:buNone/>
            </a:pPr>
            <a:r>
              <a:rPr lang="en-US" sz="3200" dirty="0">
                <a:solidFill>
                  <a:srgbClr val="FFFFFF"/>
                </a:solidFill>
                <a:latin typeface="Oswald" panose="020B0604020202020204" charset="0"/>
              </a:rPr>
              <a:t>When and under what conditions should </a:t>
            </a:r>
            <a:r>
              <a:rPr lang="en-US" sz="3200" u="sng" dirty="0">
                <a:solidFill>
                  <a:srgbClr val="0190B0"/>
                </a:solidFill>
                <a:latin typeface="Oswald" panose="020B0604020202020204" charset="0"/>
              </a:rPr>
              <a:t>directive guidance based on genetic information</a:t>
            </a:r>
            <a:r>
              <a:rPr lang="en-US" sz="3200" dirty="0">
                <a:solidFill>
                  <a:srgbClr val="FFFFFF"/>
                </a:solidFill>
                <a:latin typeface="Oswald" panose="020B0604020202020204" charset="0"/>
              </a:rPr>
              <a:t>—i.e., guidance directing a patient/family/client toward a particular decision or course of action—be considered obligatory, prohibited, or merely permissible?</a:t>
            </a:r>
          </a:p>
        </p:txBody>
      </p:sp>
      <p:pic>
        <p:nvPicPr>
          <p:cNvPr id="4" name="Audio 3">
            <a:hlinkClick r:id="" action="ppaction://media"/>
            <a:extLst>
              <a:ext uri="{FF2B5EF4-FFF2-40B4-BE49-F238E27FC236}">
                <a16:creationId xmlns:a16="http://schemas.microsoft.com/office/drawing/2014/main" id="{93AD3FEE-D180-4574-9B9F-6F5D355089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262535852"/>
      </p:ext>
    </p:extLst>
  </p:cSld>
  <p:clrMapOvr>
    <a:masterClrMapping/>
  </p:clrMapOvr>
  <mc:AlternateContent xmlns:mc="http://schemas.openxmlformats.org/markup-compatibility/2006" xmlns:p14="http://schemas.microsoft.com/office/powerpoint/2010/main">
    <mc:Choice Requires="p14">
      <p:transition spd="slow" p14:dur="2000" advTm="39533"/>
    </mc:Choice>
    <mc:Fallback xmlns="">
      <p:transition spd="slow" advTm="3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Genetic exceptionalism - Plenge Gen @rplengePlenge Gen @rplenge">
            <a:extLst>
              <a:ext uri="{FF2B5EF4-FFF2-40B4-BE49-F238E27FC236}">
                <a16:creationId xmlns:a16="http://schemas.microsoft.com/office/drawing/2014/main" id="{DD1EF4EF-D0F3-4233-A4FC-EC7F92942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08039"/>
            <a:ext cx="4368800" cy="42354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F3415C1-03FF-492C-A95C-6B601A79B54E}"/>
              </a:ext>
            </a:extLst>
          </p:cNvPr>
          <p:cNvSpPr txBox="1">
            <a:spLocks/>
          </p:cNvSpPr>
          <p:nvPr/>
        </p:nvSpPr>
        <p:spPr>
          <a:xfrm>
            <a:off x="254001" y="168043"/>
            <a:ext cx="8585200" cy="8371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4800" dirty="0">
                <a:solidFill>
                  <a:srgbClr val="338DCA"/>
                </a:solidFill>
                <a:effectLst>
                  <a:outerShdw blurRad="38100" dist="38100" dir="2700000" algn="tl">
                    <a:srgbClr val="000000">
                      <a:alpha val="43137"/>
                    </a:srgbClr>
                  </a:outerShdw>
                </a:effectLst>
                <a:latin typeface="Oswald" panose="00000500000000000000" pitchFamily="2" charset="0"/>
              </a:rPr>
              <a:t>GENETIC EXCEPTIONALISM</a:t>
            </a:r>
          </a:p>
        </p:txBody>
      </p:sp>
      <p:sp>
        <p:nvSpPr>
          <p:cNvPr id="2" name="TextBox 1">
            <a:extLst>
              <a:ext uri="{FF2B5EF4-FFF2-40B4-BE49-F238E27FC236}">
                <a16:creationId xmlns:a16="http://schemas.microsoft.com/office/drawing/2014/main" id="{AD69A0A8-E71E-4BDD-BB69-B86A39A8CD77}"/>
              </a:ext>
            </a:extLst>
          </p:cNvPr>
          <p:cNvSpPr txBox="1"/>
          <p:nvPr/>
        </p:nvSpPr>
        <p:spPr>
          <a:xfrm>
            <a:off x="4232432" y="1095894"/>
            <a:ext cx="4606769" cy="837124"/>
          </a:xfrm>
          <a:prstGeom prst="rect">
            <a:avLst/>
          </a:prstGeom>
          <a:noFill/>
        </p:spPr>
        <p:txBody>
          <a:bodyPr wrap="square" rtlCol="0">
            <a:spAutoFit/>
          </a:bodyPr>
          <a:lstStyle/>
          <a:p>
            <a:r>
              <a:rPr lang="en-US" sz="2400" dirty="0">
                <a:solidFill>
                  <a:schemeClr val="tx1"/>
                </a:solidFill>
                <a:latin typeface="Oswald" panose="00000500000000000000" pitchFamily="2" charset="0"/>
              </a:rPr>
              <a:t>Compared to other medical information, genetic information may seem:</a:t>
            </a:r>
          </a:p>
        </p:txBody>
      </p:sp>
      <p:sp>
        <p:nvSpPr>
          <p:cNvPr id="5" name="TextBox 4">
            <a:extLst>
              <a:ext uri="{FF2B5EF4-FFF2-40B4-BE49-F238E27FC236}">
                <a16:creationId xmlns:a16="http://schemas.microsoft.com/office/drawing/2014/main" id="{9D083293-C8C0-463E-A9D8-CEE768ABCA96}"/>
              </a:ext>
            </a:extLst>
          </p:cNvPr>
          <p:cNvSpPr txBox="1"/>
          <p:nvPr/>
        </p:nvSpPr>
        <p:spPr>
          <a:xfrm>
            <a:off x="4232432" y="2023746"/>
            <a:ext cx="4733768" cy="2914463"/>
          </a:xfrm>
          <a:prstGeom prst="rect">
            <a:avLst/>
          </a:prstGeom>
          <a:noFill/>
        </p:spPr>
        <p:txBody>
          <a:bodyPr wrap="square" rtlCol="0">
            <a:spAutoFit/>
          </a:bodyPr>
          <a:lstStyle/>
          <a:p>
            <a:pPr marL="457200" indent="-457200">
              <a:spcBef>
                <a:spcPts val="600"/>
              </a:spcBef>
              <a:buClr>
                <a:srgbClr val="338DCA"/>
              </a:buClr>
              <a:buFont typeface="+mj-lt"/>
              <a:buAutoNum type="arabicPeriod"/>
            </a:pPr>
            <a:r>
              <a:rPr lang="en-US" sz="2400" dirty="0">
                <a:solidFill>
                  <a:srgbClr val="338DCA"/>
                </a:solidFill>
                <a:latin typeface="Oswald" panose="00000500000000000000" pitchFamily="2" charset="0"/>
              </a:rPr>
              <a:t>Highly relevant to individual identity</a:t>
            </a:r>
          </a:p>
          <a:p>
            <a:pPr marL="457200" indent="-457200">
              <a:spcBef>
                <a:spcPts val="600"/>
              </a:spcBef>
              <a:buClr>
                <a:srgbClr val="338DCA"/>
              </a:buClr>
              <a:buFont typeface="+mj-lt"/>
              <a:buAutoNum type="arabicPeriod"/>
            </a:pPr>
            <a:r>
              <a:rPr lang="en-US" sz="2400" dirty="0">
                <a:solidFill>
                  <a:srgbClr val="338DCA"/>
                </a:solidFill>
                <a:latin typeface="Oswald" panose="00000500000000000000" pitchFamily="2" charset="0"/>
              </a:rPr>
              <a:t>Deeply intertwined with those to whom one is biologically related</a:t>
            </a:r>
          </a:p>
          <a:p>
            <a:pPr marL="457200" indent="-457200">
              <a:spcBef>
                <a:spcPts val="600"/>
              </a:spcBef>
              <a:buClr>
                <a:srgbClr val="338DCA"/>
              </a:buClr>
              <a:buFont typeface="+mj-lt"/>
              <a:buAutoNum type="arabicPeriod"/>
            </a:pPr>
            <a:r>
              <a:rPr lang="en-US" sz="2400" dirty="0">
                <a:solidFill>
                  <a:srgbClr val="338DCA"/>
                </a:solidFill>
                <a:latin typeface="Oswald" panose="00000500000000000000" pitchFamily="2" charset="0"/>
              </a:rPr>
              <a:t>More comprehensive or all-encompassing</a:t>
            </a:r>
          </a:p>
          <a:p>
            <a:pPr marL="457200" indent="-457200">
              <a:spcBef>
                <a:spcPts val="600"/>
              </a:spcBef>
              <a:buClr>
                <a:srgbClr val="338DCA"/>
              </a:buClr>
              <a:buFont typeface="+mj-lt"/>
              <a:buAutoNum type="arabicPeriod"/>
            </a:pPr>
            <a:r>
              <a:rPr lang="en-US" sz="2400" dirty="0">
                <a:solidFill>
                  <a:srgbClr val="338DCA"/>
                </a:solidFill>
                <a:latin typeface="Oswald" panose="00000500000000000000" pitchFamily="2" charset="0"/>
              </a:rPr>
              <a:t>More predictive and impactful to one’s future life story</a:t>
            </a:r>
          </a:p>
        </p:txBody>
      </p:sp>
      <p:pic>
        <p:nvPicPr>
          <p:cNvPr id="14" name="Audio 13">
            <a:hlinkClick r:id="" action="ppaction://media"/>
            <a:extLst>
              <a:ext uri="{FF2B5EF4-FFF2-40B4-BE49-F238E27FC236}">
                <a16:creationId xmlns:a16="http://schemas.microsoft.com/office/drawing/2014/main" id="{D50F6AD3-E702-BA81-A95B-34BC87A631D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959830316"/>
      </p:ext>
    </p:extLst>
  </p:cSld>
  <p:clrMapOvr>
    <a:masterClrMapping/>
  </p:clrMapOvr>
  <p:transition spd="med" advTm="64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82F8-05A3-4A8C-AA68-A844EA195708}"/>
              </a:ext>
            </a:extLst>
          </p:cNvPr>
          <p:cNvSpPr>
            <a:spLocks noGrp="1"/>
          </p:cNvSpPr>
          <p:nvPr>
            <p:ph type="title"/>
          </p:nvPr>
        </p:nvSpPr>
        <p:spPr>
          <a:xfrm>
            <a:off x="311700" y="256182"/>
            <a:ext cx="8520600" cy="572700"/>
          </a:xfrm>
        </p:spPr>
        <p:txBody>
          <a:bodyPr/>
          <a:lstStyle/>
          <a:p>
            <a:pPr algn="ctr"/>
            <a:r>
              <a:rPr lang="en-US" sz="4400" dirty="0">
                <a:solidFill>
                  <a:schemeClr val="tx1"/>
                </a:solidFill>
                <a:effectLst>
                  <a:outerShdw blurRad="38100" dist="38100" dir="2700000" algn="tl">
                    <a:srgbClr val="000000">
                      <a:alpha val="43137"/>
                    </a:srgbClr>
                  </a:outerShdw>
                </a:effectLst>
              </a:rPr>
              <a:t>COMPETING CONCEPTUAL FRAMEWORKS</a:t>
            </a:r>
          </a:p>
        </p:txBody>
      </p:sp>
      <p:sp>
        <p:nvSpPr>
          <p:cNvPr id="4" name="Speech Bubble: Rectangle 3">
            <a:extLst>
              <a:ext uri="{FF2B5EF4-FFF2-40B4-BE49-F238E27FC236}">
                <a16:creationId xmlns:a16="http://schemas.microsoft.com/office/drawing/2014/main" id="{A210A93A-4A9A-4004-B621-197B811E9F3A}"/>
              </a:ext>
            </a:extLst>
          </p:cNvPr>
          <p:cNvSpPr/>
          <p:nvPr/>
        </p:nvSpPr>
        <p:spPr>
          <a:xfrm>
            <a:off x="655984" y="1262270"/>
            <a:ext cx="3256448" cy="1441174"/>
          </a:xfrm>
          <a:prstGeom prst="wedgeRectCallout">
            <a:avLst>
              <a:gd name="adj1" fmla="val -20833"/>
              <a:gd name="adj2" fmla="val 72155"/>
            </a:avLst>
          </a:prstGeom>
          <a:solidFill>
            <a:srgbClr val="0190B0"/>
          </a:solidFill>
          <a:ln>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swald" panose="020B0604020202020204" charset="0"/>
              </a:rPr>
              <a:t>NON-DIRECTIVENESS</a:t>
            </a:r>
          </a:p>
        </p:txBody>
      </p:sp>
      <p:sp>
        <p:nvSpPr>
          <p:cNvPr id="6" name="Speech Bubble: Rectangle 5">
            <a:extLst>
              <a:ext uri="{FF2B5EF4-FFF2-40B4-BE49-F238E27FC236}">
                <a16:creationId xmlns:a16="http://schemas.microsoft.com/office/drawing/2014/main" id="{7A8382BA-3CD3-4D4A-B8ED-008829C4F22D}"/>
              </a:ext>
            </a:extLst>
          </p:cNvPr>
          <p:cNvSpPr/>
          <p:nvPr/>
        </p:nvSpPr>
        <p:spPr>
          <a:xfrm flipH="1">
            <a:off x="5122189" y="1262270"/>
            <a:ext cx="3479369" cy="1441174"/>
          </a:xfrm>
          <a:prstGeom prst="wedgeRectCallout">
            <a:avLst>
              <a:gd name="adj1" fmla="val -20833"/>
              <a:gd name="adj2" fmla="val 73534"/>
            </a:avLst>
          </a:prstGeom>
          <a:solidFill>
            <a:srgbClr val="0190B0"/>
          </a:solidFill>
          <a:ln>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swald" panose="020B0604020202020204" charset="0"/>
              </a:rPr>
              <a:t>ETHICAL RECOMMENDATION</a:t>
            </a:r>
          </a:p>
        </p:txBody>
      </p:sp>
      <p:sp>
        <p:nvSpPr>
          <p:cNvPr id="7" name="TextBox 6">
            <a:extLst>
              <a:ext uri="{FF2B5EF4-FFF2-40B4-BE49-F238E27FC236}">
                <a16:creationId xmlns:a16="http://schemas.microsoft.com/office/drawing/2014/main" id="{751168CC-3D8D-4E91-A4BE-9142268AF394}"/>
              </a:ext>
            </a:extLst>
          </p:cNvPr>
          <p:cNvSpPr txBox="1"/>
          <p:nvPr/>
        </p:nvSpPr>
        <p:spPr>
          <a:xfrm>
            <a:off x="956196" y="3281065"/>
            <a:ext cx="2483372" cy="1200329"/>
          </a:xfrm>
          <a:prstGeom prst="rect">
            <a:avLst/>
          </a:prstGeom>
          <a:noFill/>
        </p:spPr>
        <p:txBody>
          <a:bodyPr wrap="none" rtlCol="0">
            <a:spAutoFit/>
          </a:bodyPr>
          <a:lstStyle/>
          <a:p>
            <a:pPr marL="457200" indent="-457200">
              <a:buClr>
                <a:srgbClr val="0190B0"/>
              </a:buClr>
              <a:buFont typeface="Wingdings" panose="05000000000000000000" pitchFamily="2" charset="2"/>
              <a:buChar char="v"/>
            </a:pPr>
            <a:r>
              <a:rPr lang="en-US" sz="2400" dirty="0">
                <a:solidFill>
                  <a:schemeClr val="tx1"/>
                </a:solidFill>
                <a:latin typeface="Oswald" panose="020B0604020202020204" charset="0"/>
              </a:rPr>
              <a:t>Neutral</a:t>
            </a:r>
          </a:p>
          <a:p>
            <a:pPr marL="457200" indent="-457200">
              <a:buClr>
                <a:srgbClr val="0190B0"/>
              </a:buClr>
              <a:buFont typeface="Wingdings" panose="05000000000000000000" pitchFamily="2" charset="2"/>
              <a:buChar char="v"/>
            </a:pPr>
            <a:r>
              <a:rPr lang="en-US" sz="2400" dirty="0">
                <a:solidFill>
                  <a:schemeClr val="tx1"/>
                </a:solidFill>
                <a:latin typeface="Oswald" panose="020B0604020202020204" charset="0"/>
              </a:rPr>
              <a:t>Universal</a:t>
            </a:r>
          </a:p>
          <a:p>
            <a:pPr marL="457200" indent="-457200">
              <a:buClr>
                <a:srgbClr val="0190B0"/>
              </a:buClr>
              <a:buFont typeface="Wingdings" panose="05000000000000000000" pitchFamily="2" charset="2"/>
              <a:buChar char="v"/>
            </a:pPr>
            <a:r>
              <a:rPr lang="en-US" sz="2400" dirty="0">
                <a:solidFill>
                  <a:schemeClr val="tx1"/>
                </a:solidFill>
                <a:latin typeface="Oswald" panose="020B0604020202020204" charset="0"/>
              </a:rPr>
              <a:t>Client Autonomy</a:t>
            </a:r>
          </a:p>
        </p:txBody>
      </p:sp>
      <p:sp>
        <p:nvSpPr>
          <p:cNvPr id="9" name="TextBox 8">
            <a:extLst>
              <a:ext uri="{FF2B5EF4-FFF2-40B4-BE49-F238E27FC236}">
                <a16:creationId xmlns:a16="http://schemas.microsoft.com/office/drawing/2014/main" id="{958D3C8E-CFA3-4F57-B7DB-140A84BBA249}"/>
              </a:ext>
            </a:extLst>
          </p:cNvPr>
          <p:cNvSpPr txBox="1"/>
          <p:nvPr/>
        </p:nvSpPr>
        <p:spPr>
          <a:xfrm>
            <a:off x="5438577" y="3281065"/>
            <a:ext cx="2846591" cy="1569660"/>
          </a:xfrm>
          <a:prstGeom prst="rect">
            <a:avLst/>
          </a:prstGeom>
          <a:noFill/>
        </p:spPr>
        <p:txBody>
          <a:bodyPr wrap="square" rtlCol="0">
            <a:spAutoFit/>
          </a:bodyPr>
          <a:lstStyle/>
          <a:p>
            <a:pPr marL="457200" indent="-457200">
              <a:buClr>
                <a:srgbClr val="0190B0"/>
              </a:buClr>
              <a:buFont typeface="Wingdings" panose="05000000000000000000" pitchFamily="2" charset="2"/>
              <a:buChar char="v"/>
            </a:pPr>
            <a:r>
              <a:rPr lang="en-US" sz="2400" dirty="0">
                <a:solidFill>
                  <a:schemeClr val="tx1"/>
                </a:solidFill>
                <a:latin typeface="Oswald" panose="020B0604020202020204" charset="0"/>
              </a:rPr>
              <a:t>Clinical Judgment</a:t>
            </a:r>
          </a:p>
          <a:p>
            <a:pPr marL="457200" indent="-457200">
              <a:buClr>
                <a:srgbClr val="0190B0"/>
              </a:buClr>
              <a:buFont typeface="Wingdings" panose="05000000000000000000" pitchFamily="2" charset="2"/>
              <a:buChar char="v"/>
            </a:pPr>
            <a:r>
              <a:rPr lang="en-US" sz="2400" dirty="0">
                <a:solidFill>
                  <a:schemeClr val="tx1"/>
                </a:solidFill>
                <a:latin typeface="Oswald" panose="020B0604020202020204" charset="0"/>
              </a:rPr>
              <a:t>Nuanced &amp; Tailored</a:t>
            </a:r>
          </a:p>
          <a:p>
            <a:pPr marL="457200" indent="-457200">
              <a:buClr>
                <a:srgbClr val="0190B0"/>
              </a:buClr>
              <a:buFont typeface="Wingdings" panose="05000000000000000000" pitchFamily="2" charset="2"/>
              <a:buChar char="v"/>
            </a:pPr>
            <a:r>
              <a:rPr lang="en-US" sz="2400" dirty="0">
                <a:solidFill>
                  <a:schemeClr val="tx1"/>
                </a:solidFill>
                <a:latin typeface="Oswald" panose="020B0604020202020204" charset="0"/>
              </a:rPr>
              <a:t>Beneficence &amp; </a:t>
            </a:r>
          </a:p>
          <a:p>
            <a:pPr>
              <a:buClr>
                <a:srgbClr val="0190B0"/>
              </a:buClr>
            </a:pPr>
            <a:r>
              <a:rPr lang="en-US" sz="2400" dirty="0">
                <a:solidFill>
                  <a:schemeClr val="tx1"/>
                </a:solidFill>
                <a:latin typeface="Oswald" panose="020B0604020202020204" charset="0"/>
              </a:rPr>
              <a:t>         Non-Maleficence</a:t>
            </a:r>
          </a:p>
        </p:txBody>
      </p:sp>
      <p:pic>
        <p:nvPicPr>
          <p:cNvPr id="3" name="Audio 2">
            <a:hlinkClick r:id="" action="ppaction://media"/>
            <a:extLst>
              <a:ext uri="{FF2B5EF4-FFF2-40B4-BE49-F238E27FC236}">
                <a16:creationId xmlns:a16="http://schemas.microsoft.com/office/drawing/2014/main" id="{741577C6-6165-48C2-A000-C16E0CA05D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062372106"/>
      </p:ext>
    </p:extLst>
  </p:cSld>
  <p:clrMapOvr>
    <a:masterClrMapping/>
  </p:clrMapOvr>
  <mc:AlternateContent xmlns:mc="http://schemas.openxmlformats.org/markup-compatibility/2006" xmlns:p14="http://schemas.microsoft.com/office/powerpoint/2010/main">
    <mc:Choice Requires="p14">
      <p:transition spd="slow" p14:dur="2000" advTm="86944"/>
    </mc:Choice>
    <mc:Fallback xmlns="">
      <p:transition spd="slow" advTm="8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4" grpId="0" animBg="1"/>
      <p:bldP spid="6" grpId="0" animBg="1"/>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1659835"/>
            <a:ext cx="5212080" cy="2400657"/>
          </a:xfrm>
          <a:prstGeom prst="rect">
            <a:avLst/>
          </a:prstGeom>
          <a:noFill/>
        </p:spPr>
        <p:txBody>
          <a:bodyPr wrap="square" rtlCol="0">
            <a:spAutoFit/>
          </a:bodyPr>
          <a:lstStyle/>
          <a:p>
            <a:pPr algn="ctr"/>
            <a:r>
              <a:rPr lang="en-US" sz="3000" dirty="0">
                <a:solidFill>
                  <a:srgbClr val="0190B0"/>
                </a:solidFill>
                <a:effectLst>
                  <a:outerShdw blurRad="38100" dist="38100" dir="2700000" algn="tl">
                    <a:srgbClr val="000000">
                      <a:alpha val="43137"/>
                    </a:srgbClr>
                  </a:outerShdw>
                </a:effectLst>
                <a:latin typeface="Oswald" panose="020B0604020202020204" charset="0"/>
              </a:rPr>
              <a:t>EARLY CONCEPTUAL FRAMEWORK</a:t>
            </a: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r>
              <a:rPr lang="en-US" sz="3000" dirty="0">
                <a:solidFill>
                  <a:srgbClr val="313131"/>
                </a:solidFill>
                <a:effectLst>
                  <a:outerShdw blurRad="38100" dist="38100" dir="2700000" algn="tl">
                    <a:srgbClr val="000000">
                      <a:alpha val="43137"/>
                    </a:srgbClr>
                  </a:outerShdw>
                </a:effectLst>
                <a:latin typeface="Oswald" panose="020B0604020202020204" charset="0"/>
              </a:rPr>
              <a:t>Principle of Non-Directiveness</a:t>
            </a:r>
          </a:p>
        </p:txBody>
      </p:sp>
      <p:sp>
        <p:nvSpPr>
          <p:cNvPr id="8" name="Arrow: Down 7">
            <a:extLst>
              <a:ext uri="{FF2B5EF4-FFF2-40B4-BE49-F238E27FC236}">
                <a16:creationId xmlns:a16="http://schemas.microsoft.com/office/drawing/2014/main" id="{5DF47BE5-D0FB-4EBE-A770-48150DC4A90C}"/>
              </a:ext>
            </a:extLst>
          </p:cNvPr>
          <p:cNvSpPr/>
          <p:nvPr/>
        </p:nvSpPr>
        <p:spPr>
          <a:xfrm>
            <a:off x="2015854" y="2370959"/>
            <a:ext cx="1180371" cy="978408"/>
          </a:xfrm>
          <a:prstGeom prst="downArrow">
            <a:avLst/>
          </a:prstGeom>
          <a:solidFill>
            <a:srgbClr val="019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ts, Black And White, Texture, Circle, Symmetrical">
            <a:extLst>
              <a:ext uri="{FF2B5EF4-FFF2-40B4-BE49-F238E27FC236}">
                <a16:creationId xmlns:a16="http://schemas.microsoft.com/office/drawing/2014/main" id="{1B8C0AA4-27E4-4BE1-8DBD-CE58BF7CB0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10" r="12446"/>
          <a:stretch/>
        </p:blipFill>
        <p:spPr bwMode="auto">
          <a:xfrm>
            <a:off x="5212080" y="0"/>
            <a:ext cx="393192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5D1BD78E-F965-1D0D-2796-7701D65FC9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37115033"/>
      </p:ext>
    </p:extLst>
  </p:cSld>
  <p:clrMapOvr>
    <a:masterClrMapping/>
  </p:clrMapOvr>
  <mc:AlternateContent xmlns:mc="http://schemas.openxmlformats.org/markup-compatibility/2006" xmlns:p14="http://schemas.microsoft.com/office/powerpoint/2010/main">
    <mc:Choice Requires="p14">
      <p:transition spd="slow" p14:dur="2000" advTm="21666"/>
    </mc:Choice>
    <mc:Fallback xmlns="">
      <p:transition spd="slow" advTm="2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0D4B6"/>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194733" y="245902"/>
            <a:ext cx="8754534" cy="646331"/>
          </a:xfrm>
          <a:prstGeom prst="rect">
            <a:avLst/>
          </a:prstGeom>
          <a:noFill/>
        </p:spPr>
        <p:txBody>
          <a:bodyPr wrap="square" rtlCol="0">
            <a:spAutoFit/>
          </a:bodyPr>
          <a:lstStyle/>
          <a:p>
            <a:pPr algn="r"/>
            <a:r>
              <a:rPr lang="en-US" sz="3600" dirty="0">
                <a:solidFill>
                  <a:srgbClr val="691C16"/>
                </a:solidFill>
                <a:effectLst>
                  <a:outerShdw blurRad="38100" dist="38100" dir="2700000" algn="tl">
                    <a:srgbClr val="000000">
                      <a:alpha val="43137"/>
                    </a:srgbClr>
                  </a:outerShdw>
                </a:effectLst>
                <a:latin typeface="Oswald" panose="020B0604020202020204" charset="0"/>
              </a:rPr>
              <a:t>HISTORICAL ORIGINS OF PND</a:t>
            </a:r>
          </a:p>
        </p:txBody>
      </p:sp>
      <p:pic>
        <p:nvPicPr>
          <p:cNvPr id="6146" name="Picture 2" descr="Eugenics in Britain | English Heritage">
            <a:extLst>
              <a:ext uri="{FF2B5EF4-FFF2-40B4-BE49-F238E27FC236}">
                <a16:creationId xmlns:a16="http://schemas.microsoft.com/office/drawing/2014/main" id="{0AEA6DE9-A9C1-4107-ABB0-73BCDF5C02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0" t="1775" r="2685" b="2224"/>
          <a:stretch/>
        </p:blipFill>
        <p:spPr bwMode="auto">
          <a:xfrm>
            <a:off x="0" y="0"/>
            <a:ext cx="3429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8E5D62-E471-4738-955F-DD679A62CDAD}"/>
              </a:ext>
            </a:extLst>
          </p:cNvPr>
          <p:cNvSpPr txBox="1"/>
          <p:nvPr/>
        </p:nvSpPr>
        <p:spPr>
          <a:xfrm>
            <a:off x="3843867" y="1278466"/>
            <a:ext cx="4927598" cy="3108543"/>
          </a:xfrm>
          <a:prstGeom prst="rect">
            <a:avLst/>
          </a:prstGeom>
          <a:solidFill>
            <a:srgbClr val="E0D4B6"/>
          </a:solidFill>
        </p:spPr>
        <p:txBody>
          <a:bodyPr wrap="square" rtlCol="0">
            <a:spAutoFit/>
          </a:bodyPr>
          <a:lstStyle/>
          <a:p>
            <a:pPr algn="r"/>
            <a:r>
              <a:rPr lang="en-US" sz="2800" dirty="0">
                <a:latin typeface="Oswald" panose="00000500000000000000" pitchFamily="2" charset="0"/>
              </a:rPr>
              <a:t>The ethos of non-directiveness emerged as a counter-response to the use of genetic information to organize eugenics movements across the world in the early 20</a:t>
            </a:r>
            <a:r>
              <a:rPr lang="en-US" sz="2800" baseline="30000" dirty="0">
                <a:latin typeface="Oswald" panose="00000500000000000000" pitchFamily="2" charset="0"/>
              </a:rPr>
              <a:t>th</a:t>
            </a:r>
            <a:r>
              <a:rPr lang="en-US" sz="2800" dirty="0">
                <a:latin typeface="Oswald" panose="00000500000000000000" pitchFamily="2" charset="0"/>
              </a:rPr>
              <a:t> century, culminating in the race hygiene programs of Nazi Germany.  </a:t>
            </a:r>
          </a:p>
        </p:txBody>
      </p:sp>
      <p:pic>
        <p:nvPicPr>
          <p:cNvPr id="4" name="Audio 3">
            <a:hlinkClick r:id="" action="ppaction://media"/>
            <a:extLst>
              <a:ext uri="{FF2B5EF4-FFF2-40B4-BE49-F238E27FC236}">
                <a16:creationId xmlns:a16="http://schemas.microsoft.com/office/drawing/2014/main" id="{CCE88C4B-E62E-4FE5-9C7F-D2B0467A1C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53839912"/>
      </p:ext>
    </p:extLst>
  </p:cSld>
  <p:clrMapOvr>
    <a:masterClrMapping/>
  </p:clrMapOvr>
  <mc:AlternateContent xmlns:mc="http://schemas.openxmlformats.org/markup-compatibility/2006" xmlns:p14="http://schemas.microsoft.com/office/powerpoint/2010/main">
    <mc:Choice Requires="p14">
      <p:transition spd="slow" p14:dur="2000" advTm="36127"/>
    </mc:Choice>
    <mc:Fallback xmlns="">
      <p:transition spd="slow" advTm="3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194733" y="245902"/>
            <a:ext cx="8754534" cy="646331"/>
          </a:xfrm>
          <a:prstGeom prst="rect">
            <a:avLst/>
          </a:prstGeom>
          <a:noFill/>
        </p:spPr>
        <p:txBody>
          <a:bodyPr wrap="square" rtlCol="0">
            <a:spAutoFit/>
          </a:bodyPr>
          <a:lstStyle/>
          <a:p>
            <a:pPr algn="ctr"/>
            <a:r>
              <a:rPr lang="en-US" sz="3600" dirty="0">
                <a:solidFill>
                  <a:srgbClr val="691C16"/>
                </a:solidFill>
                <a:effectLst>
                  <a:outerShdw blurRad="38100" dist="38100" dir="2700000" algn="tl">
                    <a:srgbClr val="000000">
                      <a:alpha val="43137"/>
                    </a:srgbClr>
                  </a:outerShdw>
                </a:effectLst>
                <a:latin typeface="Oswald" panose="020B0604020202020204" charset="0"/>
              </a:rPr>
              <a:t>HISTORICAL ORIGINS OF PND</a:t>
            </a:r>
          </a:p>
        </p:txBody>
      </p:sp>
      <p:sp>
        <p:nvSpPr>
          <p:cNvPr id="3" name="TextBox 2">
            <a:extLst>
              <a:ext uri="{FF2B5EF4-FFF2-40B4-BE49-F238E27FC236}">
                <a16:creationId xmlns:a16="http://schemas.microsoft.com/office/drawing/2014/main" id="{B08E5D62-E471-4738-955F-DD679A62CDAD}"/>
              </a:ext>
            </a:extLst>
          </p:cNvPr>
          <p:cNvSpPr txBox="1"/>
          <p:nvPr/>
        </p:nvSpPr>
        <p:spPr>
          <a:xfrm>
            <a:off x="697804" y="1849851"/>
            <a:ext cx="6434666" cy="1384995"/>
          </a:xfrm>
          <a:prstGeom prst="rect">
            <a:avLst/>
          </a:prstGeom>
          <a:solidFill>
            <a:srgbClr val="691C16"/>
          </a:solidFill>
        </p:spPr>
        <p:txBody>
          <a:bodyPr wrap="square" rtlCol="0">
            <a:spAutoFit/>
          </a:bodyPr>
          <a:lstStyle/>
          <a:p>
            <a:pPr>
              <a:spcAft>
                <a:spcPts val="600"/>
              </a:spcAft>
            </a:pPr>
            <a:r>
              <a:rPr lang="en-US" sz="2800" dirty="0">
                <a:solidFill>
                  <a:schemeClr val="tx1"/>
                </a:solidFill>
                <a:latin typeface="Oswald" panose="00000500000000000000" pitchFamily="2" charset="0"/>
              </a:rPr>
              <a:t>The psychologist, </a:t>
            </a:r>
            <a:r>
              <a:rPr lang="en-US" sz="2800" dirty="0">
                <a:solidFill>
                  <a:schemeClr val="tx1"/>
                </a:solidFill>
                <a:effectLst>
                  <a:outerShdw blurRad="38100" dist="38100" dir="2700000" algn="tl">
                    <a:srgbClr val="000000">
                      <a:alpha val="43137"/>
                    </a:srgbClr>
                  </a:outerShdw>
                </a:effectLst>
                <a:latin typeface="Oswald" panose="00000500000000000000" pitchFamily="2" charset="0"/>
              </a:rPr>
              <a:t>Carl Rogers</a:t>
            </a:r>
            <a:r>
              <a:rPr lang="en-US" sz="2800" dirty="0">
                <a:solidFill>
                  <a:schemeClr val="tx1"/>
                </a:solidFill>
                <a:latin typeface="Oswald" panose="00000500000000000000" pitchFamily="2" charset="0"/>
              </a:rPr>
              <a:t>, introduced non-directiveness in his person-centered approach to therapy &amp; counseling more generally.</a:t>
            </a:r>
          </a:p>
        </p:txBody>
      </p:sp>
      <p:pic>
        <p:nvPicPr>
          <p:cNvPr id="5" name="Picture 4" descr="Carl Rogers (1902 – 1987): The Emergence and Influences of Person-Centered  Counseling Psychology – The Police Psychologist's Journey">
            <a:extLst>
              <a:ext uri="{FF2B5EF4-FFF2-40B4-BE49-F238E27FC236}">
                <a16:creationId xmlns:a16="http://schemas.microsoft.com/office/drawing/2014/main" id="{C700DF76-5413-46DF-9F30-EDBC383DC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471" y="1849851"/>
            <a:ext cx="1384995" cy="13849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8D43B9-4CE1-4B17-94D5-F9117E657489}"/>
              </a:ext>
            </a:extLst>
          </p:cNvPr>
          <p:cNvSpPr txBox="1"/>
          <p:nvPr/>
        </p:nvSpPr>
        <p:spPr>
          <a:xfrm>
            <a:off x="355601" y="892233"/>
            <a:ext cx="8441266" cy="830997"/>
          </a:xfrm>
          <a:prstGeom prst="rect">
            <a:avLst/>
          </a:prstGeom>
          <a:noFill/>
        </p:spPr>
        <p:txBody>
          <a:bodyPr wrap="square">
            <a:spAutoFit/>
          </a:bodyPr>
          <a:lstStyle/>
          <a:p>
            <a:pPr algn="ctr"/>
            <a:r>
              <a:rPr lang="en-US" sz="2400" dirty="0">
                <a:latin typeface="Oswald" panose="00000500000000000000" pitchFamily="2" charset="0"/>
              </a:rPr>
              <a:t>During that same Post-WWII period, the intellectual climate was ripe for PND to take root in the emerging field of genetic counseling. </a:t>
            </a:r>
            <a:endParaRPr lang="en-US" sz="2400" dirty="0"/>
          </a:p>
        </p:txBody>
      </p:sp>
      <p:sp>
        <p:nvSpPr>
          <p:cNvPr id="9" name="TextBox 8">
            <a:extLst>
              <a:ext uri="{FF2B5EF4-FFF2-40B4-BE49-F238E27FC236}">
                <a16:creationId xmlns:a16="http://schemas.microsoft.com/office/drawing/2014/main" id="{038749CF-306A-4C97-9F5B-0AA7F8C35262}"/>
              </a:ext>
            </a:extLst>
          </p:cNvPr>
          <p:cNvSpPr txBox="1"/>
          <p:nvPr/>
        </p:nvSpPr>
        <p:spPr>
          <a:xfrm>
            <a:off x="697804" y="3420271"/>
            <a:ext cx="6434665" cy="1384995"/>
          </a:xfrm>
          <a:prstGeom prst="rect">
            <a:avLst/>
          </a:prstGeom>
          <a:solidFill>
            <a:srgbClr val="691C16"/>
          </a:solidFill>
        </p:spPr>
        <p:txBody>
          <a:bodyPr wrap="square">
            <a:spAutoFit/>
          </a:bodyPr>
          <a:lstStyle/>
          <a:p>
            <a:pPr>
              <a:spcBef>
                <a:spcPts val="2400"/>
              </a:spcBef>
            </a:pPr>
            <a:r>
              <a:rPr lang="en-US" sz="2800" dirty="0">
                <a:solidFill>
                  <a:schemeClr val="tx1"/>
                </a:solidFill>
                <a:latin typeface="Oswald" panose="00000500000000000000" pitchFamily="2" charset="0"/>
              </a:rPr>
              <a:t>Meanwhile, the geneticist, </a:t>
            </a:r>
            <a:r>
              <a:rPr lang="en-US" sz="2800" dirty="0">
                <a:solidFill>
                  <a:schemeClr val="tx1"/>
                </a:solidFill>
                <a:effectLst>
                  <a:outerShdw blurRad="38100" dist="38100" dir="2700000" algn="tl">
                    <a:srgbClr val="000000">
                      <a:alpha val="43137"/>
                    </a:srgbClr>
                  </a:outerShdw>
                </a:effectLst>
                <a:latin typeface="Oswald" panose="00000500000000000000" pitchFamily="2" charset="0"/>
              </a:rPr>
              <a:t>Sheldon Reed</a:t>
            </a:r>
            <a:r>
              <a:rPr lang="en-US" sz="2800" dirty="0">
                <a:solidFill>
                  <a:schemeClr val="tx1"/>
                </a:solidFill>
                <a:latin typeface="Oswald" panose="00000500000000000000" pitchFamily="2" charset="0"/>
              </a:rPr>
              <a:t>, coined the term “genetic counseling” &amp; advocated for a non-directive client-centered approach.</a:t>
            </a:r>
          </a:p>
        </p:txBody>
      </p:sp>
      <p:pic>
        <p:nvPicPr>
          <p:cNvPr id="7170" name="Picture 2" descr="Issue: The American Journal of Human Genetics">
            <a:extLst>
              <a:ext uri="{FF2B5EF4-FFF2-40B4-BE49-F238E27FC236}">
                <a16:creationId xmlns:a16="http://schemas.microsoft.com/office/drawing/2014/main" id="{7D29CD5C-6E13-4EB4-BDFB-1252D567B2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87" t="32600" r="22249" b="24735"/>
          <a:stretch/>
        </p:blipFill>
        <p:spPr bwMode="auto">
          <a:xfrm>
            <a:off x="7132470" y="3447968"/>
            <a:ext cx="1384995" cy="132959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2C10860-03B5-4120-8E27-53E77F2D5D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226582932"/>
      </p:ext>
    </p:extLst>
  </p:cSld>
  <p:clrMapOvr>
    <a:masterClrMapping/>
  </p:clrMapOvr>
  <mc:AlternateContent xmlns:mc="http://schemas.openxmlformats.org/markup-compatibility/2006" xmlns:p14="http://schemas.microsoft.com/office/powerpoint/2010/main">
    <mc:Choice Requires="p14">
      <p:transition spd="slow" p14:dur="2000" advTm="35589"/>
    </mc:Choice>
    <mc:Fallback xmlns="">
      <p:transition spd="slow" advTm="3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179747"/>
            <a:ext cx="5212080" cy="769441"/>
          </a:xfrm>
          <a:prstGeom prst="rect">
            <a:avLst/>
          </a:prstGeom>
          <a:noFill/>
        </p:spPr>
        <p:txBody>
          <a:bodyPr wrap="square" rtlCol="0">
            <a:spAutoFit/>
          </a:bodyPr>
          <a:lstStyle/>
          <a:p>
            <a:pPr algn="ctr"/>
            <a:r>
              <a:rPr lang="en-US" sz="4400" dirty="0">
                <a:solidFill>
                  <a:srgbClr val="0190B0"/>
                </a:solidFill>
                <a:latin typeface="Oswald" panose="020B0604020202020204" charset="0"/>
              </a:rPr>
              <a:t>OBJECTIONS TO PND</a:t>
            </a:r>
          </a:p>
        </p:txBody>
      </p:sp>
      <p:pic>
        <p:nvPicPr>
          <p:cNvPr id="4098" name="Picture 2" descr="Dots, Black And White, Texture, Circle, Symmetrical">
            <a:extLst>
              <a:ext uri="{FF2B5EF4-FFF2-40B4-BE49-F238E27FC236}">
                <a16:creationId xmlns:a16="http://schemas.microsoft.com/office/drawing/2014/main" id="{1B8C0AA4-27E4-4BE1-8DBD-CE58BF7CB0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10" r="12446"/>
          <a:stretch/>
        </p:blipFill>
        <p:spPr bwMode="auto">
          <a:xfrm>
            <a:off x="5212080" y="0"/>
            <a:ext cx="393192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FCA9E9-6E6C-4F4E-AE05-BD8BCBB5BD95}"/>
              </a:ext>
            </a:extLst>
          </p:cNvPr>
          <p:cNvSpPr txBox="1"/>
          <p:nvPr/>
        </p:nvSpPr>
        <p:spPr>
          <a:xfrm>
            <a:off x="165211" y="1063818"/>
            <a:ext cx="4894469" cy="4231928"/>
          </a:xfrm>
          <a:prstGeom prst="rect">
            <a:avLst/>
          </a:prstGeom>
          <a:noFill/>
        </p:spPr>
        <p:txBody>
          <a:bodyPr wrap="square" rtlCol="0">
            <a:spAutoFit/>
          </a:bodyPr>
          <a:lstStyle/>
          <a:p>
            <a:pPr marL="274320" indent="-274320">
              <a:buClr>
                <a:srgbClr val="0190B0"/>
              </a:buClr>
              <a:buFont typeface="+mj-lt"/>
              <a:buAutoNum type="arabicPeriod"/>
            </a:pPr>
            <a:r>
              <a:rPr lang="en-US" sz="2000" dirty="0">
                <a:solidFill>
                  <a:srgbClr val="0190B0"/>
                </a:solidFill>
                <a:latin typeface="Oswald" panose="00000500000000000000" pitchFamily="2" charset="0"/>
              </a:rPr>
              <a:t>NEUTRALITY IS IMPOSSIBLE.</a:t>
            </a:r>
          </a:p>
          <a:p>
            <a:pPr>
              <a:buClr>
                <a:srgbClr val="0190B0"/>
              </a:buClr>
            </a:pPr>
            <a:r>
              <a:rPr lang="en-US" sz="2000" dirty="0">
                <a:solidFill>
                  <a:srgbClr val="707070"/>
                </a:solidFill>
                <a:latin typeface="Oswald" panose="00000500000000000000" pitchFamily="2" charset="0"/>
              </a:rPr>
              <a:t>       Genetic counselors are humans with       </a:t>
            </a:r>
          </a:p>
          <a:p>
            <a:pPr>
              <a:buClr>
                <a:srgbClr val="0190B0"/>
              </a:buClr>
            </a:pPr>
            <a:r>
              <a:rPr lang="en-US" sz="2000" dirty="0">
                <a:solidFill>
                  <a:srgbClr val="707070"/>
                </a:solidFill>
                <a:latin typeface="Oswald" panose="00000500000000000000" pitchFamily="2" charset="0"/>
              </a:rPr>
              <a:t>       personal attitudes and values and can   </a:t>
            </a:r>
          </a:p>
          <a:p>
            <a:pPr>
              <a:buClr>
                <a:srgbClr val="0190B0"/>
              </a:buClr>
            </a:pPr>
            <a:r>
              <a:rPr lang="en-US" sz="2000" dirty="0">
                <a:solidFill>
                  <a:srgbClr val="707070"/>
                </a:solidFill>
                <a:latin typeface="Oswald" panose="00000500000000000000" pitchFamily="2" charset="0"/>
              </a:rPr>
              <a:t>       never truly prevent these from informing </a:t>
            </a:r>
          </a:p>
          <a:p>
            <a:pPr>
              <a:buClr>
                <a:srgbClr val="0190B0"/>
              </a:buClr>
            </a:pPr>
            <a:r>
              <a:rPr lang="en-US" sz="2000" dirty="0">
                <a:solidFill>
                  <a:srgbClr val="707070"/>
                </a:solidFill>
                <a:latin typeface="Oswald" panose="00000500000000000000" pitchFamily="2" charset="0"/>
              </a:rPr>
              <a:t>       their counseling practice.</a:t>
            </a:r>
          </a:p>
          <a:p>
            <a:pPr>
              <a:buClr>
                <a:srgbClr val="0190B0"/>
              </a:buClr>
            </a:pPr>
            <a:endParaRPr lang="en-US" sz="900" dirty="0">
              <a:solidFill>
                <a:srgbClr val="707070"/>
              </a:solidFill>
              <a:latin typeface="Oswald" panose="00000500000000000000" pitchFamily="2" charset="0"/>
            </a:endParaRPr>
          </a:p>
          <a:p>
            <a:pPr marL="274320" indent="-274320">
              <a:buClr>
                <a:srgbClr val="0190B0"/>
              </a:buClr>
              <a:buFont typeface="+mj-lt"/>
              <a:buAutoNum type="arabicPeriod" startAt="2"/>
            </a:pPr>
            <a:r>
              <a:rPr lang="en-US" sz="2000" dirty="0">
                <a:solidFill>
                  <a:srgbClr val="0190B0"/>
                </a:solidFill>
                <a:latin typeface="Oswald" panose="00000500000000000000" pitchFamily="2" charset="0"/>
              </a:rPr>
              <a:t>NON-DIRECTIVENESS IS INCONSISTENT WITH PROFESSIONAL MEDICAL PRACTICE.</a:t>
            </a:r>
          </a:p>
          <a:p>
            <a:pPr>
              <a:buClr>
                <a:srgbClr val="0190B0"/>
              </a:buClr>
            </a:pPr>
            <a:r>
              <a:rPr lang="en-US" sz="2000" dirty="0">
                <a:solidFill>
                  <a:srgbClr val="707070"/>
                </a:solidFill>
                <a:latin typeface="Oswald" panose="00000500000000000000" pitchFamily="2" charset="0"/>
              </a:rPr>
              <a:t>       Sharing all options (even those not medically </a:t>
            </a:r>
          </a:p>
          <a:p>
            <a:pPr>
              <a:buClr>
                <a:srgbClr val="0190B0"/>
              </a:buClr>
            </a:pPr>
            <a:r>
              <a:rPr lang="en-US" sz="2000" dirty="0">
                <a:solidFill>
                  <a:srgbClr val="707070"/>
                </a:solidFill>
                <a:latin typeface="Oswald" panose="00000500000000000000" pitchFamily="2" charset="0"/>
              </a:rPr>
              <a:t>       recommended) can overwhelm &amp; confuse,  </a:t>
            </a:r>
          </a:p>
          <a:p>
            <a:pPr>
              <a:buClr>
                <a:srgbClr val="0190B0"/>
              </a:buClr>
            </a:pPr>
            <a:r>
              <a:rPr lang="en-US" sz="2000" dirty="0">
                <a:solidFill>
                  <a:srgbClr val="707070"/>
                </a:solidFill>
                <a:latin typeface="Oswald" panose="00000500000000000000" pitchFamily="2" charset="0"/>
              </a:rPr>
              <a:t>       rather than empower, clients. And simply </a:t>
            </a:r>
          </a:p>
          <a:p>
            <a:pPr>
              <a:buClr>
                <a:srgbClr val="0190B0"/>
              </a:buClr>
            </a:pPr>
            <a:r>
              <a:rPr lang="en-US" sz="2000" dirty="0">
                <a:solidFill>
                  <a:srgbClr val="707070"/>
                </a:solidFill>
                <a:latin typeface="Oswald" panose="00000500000000000000" pitchFamily="2" charset="0"/>
              </a:rPr>
              <a:t>       providing options without recommendations </a:t>
            </a:r>
          </a:p>
          <a:p>
            <a:pPr>
              <a:buClr>
                <a:srgbClr val="0190B0"/>
              </a:buClr>
            </a:pPr>
            <a:r>
              <a:rPr lang="en-US" sz="2000" dirty="0">
                <a:solidFill>
                  <a:srgbClr val="707070"/>
                </a:solidFill>
                <a:latin typeface="Oswald" panose="00000500000000000000" pitchFamily="2" charset="0"/>
              </a:rPr>
              <a:t>       is deeply at odds with most medical care.</a:t>
            </a:r>
          </a:p>
          <a:p>
            <a:pPr marL="514350" indent="-514350">
              <a:buClr>
                <a:srgbClr val="0190B0"/>
              </a:buClr>
              <a:buFont typeface="+mj-lt"/>
              <a:buAutoNum type="arabicPeriod" startAt="2"/>
            </a:pPr>
            <a:endParaRPr lang="en-US" sz="2000" dirty="0">
              <a:solidFill>
                <a:srgbClr val="707070"/>
              </a:solidFill>
              <a:latin typeface="Oswald" panose="00000500000000000000" pitchFamily="2" charset="0"/>
            </a:endParaRPr>
          </a:p>
        </p:txBody>
      </p:sp>
      <p:pic>
        <p:nvPicPr>
          <p:cNvPr id="7" name="Audio 6">
            <a:hlinkClick r:id="" action="ppaction://media"/>
            <a:extLst>
              <a:ext uri="{FF2B5EF4-FFF2-40B4-BE49-F238E27FC236}">
                <a16:creationId xmlns:a16="http://schemas.microsoft.com/office/drawing/2014/main" id="{BC4F2546-DF7D-4029-818F-DB65C2C84E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299903215"/>
      </p:ext>
    </p:extLst>
  </p:cSld>
  <p:clrMapOvr>
    <a:masterClrMapping/>
  </p:clrMapOvr>
  <mc:AlternateContent xmlns:mc="http://schemas.openxmlformats.org/markup-compatibility/2006" xmlns:p14="http://schemas.microsoft.com/office/powerpoint/2010/main">
    <mc:Choice Requires="p14">
      <p:transition spd="slow" p14:dur="2000" advTm="129019"/>
    </mc:Choice>
    <mc:Fallback xmlns="">
      <p:transition spd="slow" advTm="12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1659835"/>
            <a:ext cx="5212080" cy="2369880"/>
          </a:xfrm>
          <a:prstGeom prst="rect">
            <a:avLst/>
          </a:prstGeom>
          <a:noFill/>
        </p:spPr>
        <p:txBody>
          <a:bodyPr wrap="square" rtlCol="0">
            <a:spAutoFit/>
          </a:bodyPr>
          <a:lstStyle/>
          <a:p>
            <a:pPr algn="ctr"/>
            <a:r>
              <a:rPr lang="en-US" sz="2800" dirty="0">
                <a:solidFill>
                  <a:srgbClr val="0190B0"/>
                </a:solidFill>
                <a:effectLst>
                  <a:outerShdw blurRad="38100" dist="38100" dir="2700000" algn="tl">
                    <a:srgbClr val="000000">
                      <a:alpha val="43137"/>
                    </a:srgbClr>
                  </a:outerShdw>
                </a:effectLst>
                <a:latin typeface="Oswald" panose="020B0604020202020204" charset="0"/>
              </a:rPr>
              <a:t>EMERGING CONCEPTUAL FRAMEWORK</a:t>
            </a: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endParaRPr lang="en-US" sz="3000" dirty="0">
              <a:solidFill>
                <a:srgbClr val="313131"/>
              </a:solidFill>
              <a:effectLst>
                <a:outerShdw blurRad="38100" dist="38100" dir="2700000" algn="tl">
                  <a:srgbClr val="000000">
                    <a:alpha val="43137"/>
                  </a:srgbClr>
                </a:outerShdw>
              </a:effectLst>
              <a:latin typeface="Oswald" panose="020B0604020202020204" charset="0"/>
            </a:endParaRPr>
          </a:p>
          <a:p>
            <a:pPr algn="ctr"/>
            <a:r>
              <a:rPr lang="en-US" sz="3000" dirty="0">
                <a:solidFill>
                  <a:srgbClr val="313131"/>
                </a:solidFill>
                <a:effectLst>
                  <a:outerShdw blurRad="38100" dist="38100" dir="2700000" algn="tl">
                    <a:srgbClr val="000000">
                      <a:alpha val="43137"/>
                    </a:srgbClr>
                  </a:outerShdw>
                </a:effectLst>
                <a:latin typeface="Oswald" panose="020B0604020202020204" charset="0"/>
              </a:rPr>
              <a:t>The Ethical Recommendation Model</a:t>
            </a:r>
          </a:p>
        </p:txBody>
      </p:sp>
      <p:sp>
        <p:nvSpPr>
          <p:cNvPr id="8" name="Arrow: Down 7">
            <a:extLst>
              <a:ext uri="{FF2B5EF4-FFF2-40B4-BE49-F238E27FC236}">
                <a16:creationId xmlns:a16="http://schemas.microsoft.com/office/drawing/2014/main" id="{5DF47BE5-D0FB-4EBE-A770-48150DC4A90C}"/>
              </a:ext>
            </a:extLst>
          </p:cNvPr>
          <p:cNvSpPr/>
          <p:nvPr/>
        </p:nvSpPr>
        <p:spPr>
          <a:xfrm>
            <a:off x="2015854" y="2370959"/>
            <a:ext cx="1180371" cy="978408"/>
          </a:xfrm>
          <a:prstGeom prst="downArrow">
            <a:avLst/>
          </a:prstGeom>
          <a:solidFill>
            <a:srgbClr val="019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ts, Black And White, Texture, Circle, Symmetrical">
            <a:extLst>
              <a:ext uri="{FF2B5EF4-FFF2-40B4-BE49-F238E27FC236}">
                <a16:creationId xmlns:a16="http://schemas.microsoft.com/office/drawing/2014/main" id="{1B8C0AA4-27E4-4BE1-8DBD-CE58BF7CB0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10" r="12446"/>
          <a:stretch/>
        </p:blipFill>
        <p:spPr bwMode="auto">
          <a:xfrm>
            <a:off x="5212080" y="0"/>
            <a:ext cx="393192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8732C1C-72AF-4FCB-BF38-675EF222D4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73649168"/>
      </p:ext>
    </p:extLst>
  </p:cSld>
  <p:clrMapOvr>
    <a:masterClrMapping/>
  </p:clrMapOvr>
  <mc:AlternateContent xmlns:mc="http://schemas.openxmlformats.org/markup-compatibility/2006" xmlns:p14="http://schemas.microsoft.com/office/powerpoint/2010/main">
    <mc:Choice Requires="p14">
      <p:transition spd="slow" p14:dur="2000" advTm="14062"/>
    </mc:Choice>
    <mc:Fallback xmlns="">
      <p:transition spd="slow" advTm="1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58"/>
        <p:cNvGrpSpPr/>
        <p:nvPr/>
      </p:nvGrpSpPr>
      <p:grpSpPr>
        <a:xfrm>
          <a:off x="0" y="0"/>
          <a:ext cx="0" cy="0"/>
          <a:chOff x="0" y="0"/>
          <a:chExt cx="0" cy="0"/>
        </a:xfrm>
      </p:grpSpPr>
      <p:sp>
        <p:nvSpPr>
          <p:cNvPr id="2" name="TextBox 1">
            <a:extLst>
              <a:ext uri="{FF2B5EF4-FFF2-40B4-BE49-F238E27FC236}">
                <a16:creationId xmlns:a16="http://schemas.microsoft.com/office/drawing/2014/main" id="{C6B4CE7B-5DEB-4875-B0C6-AB0BDAF44313}"/>
              </a:ext>
            </a:extLst>
          </p:cNvPr>
          <p:cNvSpPr txBox="1"/>
          <p:nvPr/>
        </p:nvSpPr>
        <p:spPr>
          <a:xfrm>
            <a:off x="0" y="94507"/>
            <a:ext cx="5212080" cy="1200329"/>
          </a:xfrm>
          <a:prstGeom prst="rect">
            <a:avLst/>
          </a:prstGeom>
          <a:noFill/>
        </p:spPr>
        <p:txBody>
          <a:bodyPr wrap="square" rtlCol="0">
            <a:spAutoFit/>
          </a:bodyPr>
          <a:lstStyle/>
          <a:p>
            <a:pPr algn="ctr"/>
            <a:r>
              <a:rPr lang="en-US" sz="3600" dirty="0">
                <a:solidFill>
                  <a:srgbClr val="0190B0"/>
                </a:solidFill>
                <a:latin typeface="Oswald" panose="020B0604020202020204" charset="0"/>
              </a:rPr>
              <a:t>THE ETHICAL RECOMMENDATION MODEL</a:t>
            </a:r>
          </a:p>
        </p:txBody>
      </p:sp>
      <p:pic>
        <p:nvPicPr>
          <p:cNvPr id="4098" name="Picture 2" descr="Dots, Black And White, Texture, Circle, Symmetrical">
            <a:extLst>
              <a:ext uri="{FF2B5EF4-FFF2-40B4-BE49-F238E27FC236}">
                <a16:creationId xmlns:a16="http://schemas.microsoft.com/office/drawing/2014/main" id="{1B8C0AA4-27E4-4BE1-8DBD-CE58BF7CB0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10" r="12446"/>
          <a:stretch/>
        </p:blipFill>
        <p:spPr bwMode="auto">
          <a:xfrm>
            <a:off x="5212080" y="0"/>
            <a:ext cx="393192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FCA9E9-6E6C-4F4E-AE05-BD8BCBB5BD95}"/>
              </a:ext>
            </a:extLst>
          </p:cNvPr>
          <p:cNvSpPr txBox="1"/>
          <p:nvPr/>
        </p:nvSpPr>
        <p:spPr>
          <a:xfrm>
            <a:off x="158547" y="1287229"/>
            <a:ext cx="4824158" cy="3739485"/>
          </a:xfrm>
          <a:prstGeom prst="rect">
            <a:avLst/>
          </a:prstGeom>
          <a:noFill/>
        </p:spPr>
        <p:txBody>
          <a:bodyPr wrap="square" rtlCol="0">
            <a:spAutoFit/>
          </a:bodyPr>
          <a:lstStyle/>
          <a:p>
            <a:pPr>
              <a:buClr>
                <a:srgbClr val="0190B0"/>
              </a:buClr>
            </a:pPr>
            <a:r>
              <a:rPr lang="en-US" sz="2000" dirty="0">
                <a:solidFill>
                  <a:srgbClr val="707070"/>
                </a:solidFill>
                <a:latin typeface="Oswald" panose="00000500000000000000" pitchFamily="2" charset="0"/>
              </a:rPr>
              <a:t>Jamal et al. state their </a:t>
            </a:r>
            <a:r>
              <a:rPr lang="en-US" sz="2000" u="sng" dirty="0">
                <a:solidFill>
                  <a:srgbClr val="707070"/>
                </a:solidFill>
                <a:latin typeface="Oswald" panose="00000500000000000000" pitchFamily="2" charset="0"/>
              </a:rPr>
              <a:t>core claim</a:t>
            </a:r>
            <a:r>
              <a:rPr lang="en-US" sz="2000" dirty="0">
                <a:solidFill>
                  <a:srgbClr val="707070"/>
                </a:solidFill>
                <a:latin typeface="Oswald" panose="00000500000000000000" pitchFamily="2" charset="0"/>
              </a:rPr>
              <a:t> as follows:</a:t>
            </a:r>
          </a:p>
          <a:p>
            <a:pPr marL="182880">
              <a:spcBef>
                <a:spcPts val="600"/>
              </a:spcBef>
              <a:buClr>
                <a:srgbClr val="0190B0"/>
              </a:buClr>
            </a:pPr>
            <a:r>
              <a:rPr lang="en-US" sz="1800" dirty="0">
                <a:solidFill>
                  <a:srgbClr val="0190B0"/>
                </a:solidFill>
                <a:latin typeface="Oswald" panose="00000500000000000000" pitchFamily="2" charset="0"/>
              </a:rPr>
              <a:t>“…owing to the expanded scope and complexity of genetic counseling work, the profession should favor a more explicitly normative framework that gives genetic counselors broader license to make recommendations while operating within a well-defined scope of practice.” </a:t>
            </a:r>
          </a:p>
          <a:p>
            <a:pPr>
              <a:spcBef>
                <a:spcPts val="1800"/>
              </a:spcBef>
              <a:buClr>
                <a:srgbClr val="0190B0"/>
              </a:buClr>
            </a:pPr>
            <a:r>
              <a:rPr lang="en-US" sz="2000" dirty="0">
                <a:solidFill>
                  <a:srgbClr val="707070"/>
                </a:solidFill>
                <a:latin typeface="Oswald" panose="00000500000000000000" pitchFamily="2" charset="0"/>
              </a:rPr>
              <a:t>They argue for the need to:</a:t>
            </a:r>
          </a:p>
          <a:p>
            <a:pPr marL="182880" indent="-182880">
              <a:spcBef>
                <a:spcPts val="600"/>
              </a:spcBef>
              <a:buClr>
                <a:srgbClr val="0190B0"/>
              </a:buClr>
              <a:buFont typeface="+mj-lt"/>
              <a:buAutoNum type="arabicPeriod"/>
            </a:pPr>
            <a:r>
              <a:rPr lang="en-US" sz="1800" dirty="0">
                <a:solidFill>
                  <a:srgbClr val="0190B0"/>
                </a:solidFill>
                <a:latin typeface="Oswald" panose="00000500000000000000" pitchFamily="2" charset="0"/>
              </a:rPr>
              <a:t>Balance beneficence/non-maleficence with autonomy</a:t>
            </a:r>
          </a:p>
          <a:p>
            <a:pPr marL="182880" indent="-182880">
              <a:spcBef>
                <a:spcPts val="600"/>
              </a:spcBef>
              <a:buClr>
                <a:srgbClr val="0190B0"/>
              </a:buClr>
              <a:buFont typeface="+mj-lt"/>
              <a:buAutoNum type="arabicPeriod"/>
            </a:pPr>
            <a:r>
              <a:rPr lang="en-US" sz="1800" dirty="0">
                <a:solidFill>
                  <a:srgbClr val="0190B0"/>
                </a:solidFill>
                <a:latin typeface="Oswald" panose="00000500000000000000" pitchFamily="2" charset="0"/>
              </a:rPr>
              <a:t>Operate with a broader relational notion of autonomy</a:t>
            </a:r>
          </a:p>
          <a:p>
            <a:pPr marL="182880" indent="-182880">
              <a:spcBef>
                <a:spcPts val="600"/>
              </a:spcBef>
              <a:buClr>
                <a:srgbClr val="0190B0"/>
              </a:buClr>
              <a:buFont typeface="+mj-lt"/>
              <a:buAutoNum type="arabicPeriod"/>
            </a:pPr>
            <a:r>
              <a:rPr lang="en-US" sz="1800" dirty="0">
                <a:solidFill>
                  <a:srgbClr val="0190B0"/>
                </a:solidFill>
                <a:latin typeface="Oswald" panose="00000500000000000000" pitchFamily="2" charset="0"/>
              </a:rPr>
              <a:t>Consider the family as a unit of significance</a:t>
            </a:r>
          </a:p>
        </p:txBody>
      </p:sp>
      <p:pic>
        <p:nvPicPr>
          <p:cNvPr id="8" name="Audio 7">
            <a:hlinkClick r:id="" action="ppaction://media"/>
            <a:extLst>
              <a:ext uri="{FF2B5EF4-FFF2-40B4-BE49-F238E27FC236}">
                <a16:creationId xmlns:a16="http://schemas.microsoft.com/office/drawing/2014/main" id="{F4FD3A1B-981C-9C9E-D681-C10E8C564D4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617790839"/>
      </p:ext>
    </p:extLst>
  </p:cSld>
  <p:clrMapOvr>
    <a:masterClrMapping/>
  </p:clrMapOvr>
  <mc:AlternateContent xmlns:mc="http://schemas.openxmlformats.org/markup-compatibility/2006" xmlns:p14="http://schemas.microsoft.com/office/powerpoint/2010/main">
    <mc:Choice Requires="p14">
      <p:transition spd="slow" p14:dur="2000" advTm="34944"/>
    </mc:Choice>
    <mc:Fallback xmlns="">
      <p:transition spd="slow" advTm="34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3996267" y="1635731"/>
            <a:ext cx="4848015" cy="3103924"/>
          </a:xfrm>
          <a:prstGeom prst="rect">
            <a:avLst/>
          </a:prstGeom>
          <a:solidFill>
            <a:srgbClr val="F2F2F2"/>
          </a:solidFill>
        </p:spPr>
        <p:txBody>
          <a:bodyPr spcFirstLastPara="1" wrap="square" lIns="91425" tIns="91425" rIns="91425" bIns="91425" anchor="t" anchorCtr="0">
            <a:noAutofit/>
          </a:bodyPr>
          <a:lstStyle/>
          <a:p>
            <a:pPr marL="0" indent="0" algn="l">
              <a:lnSpc>
                <a:spcPct val="100000"/>
              </a:lnSpc>
              <a:buNone/>
            </a:pPr>
            <a:r>
              <a:rPr lang="en-US" altLang="en-US" sz="2600" dirty="0">
                <a:solidFill>
                  <a:srgbClr val="BC1C7E"/>
                </a:solidFill>
                <a:latin typeface="Oswald" panose="020B0604020202020204" charset="0"/>
              </a:rPr>
              <a:t>Conceptualizes genetic counseling as: </a:t>
            </a:r>
          </a:p>
          <a:p>
            <a:pPr marL="514350" indent="-514350" algn="l">
              <a:lnSpc>
                <a:spcPct val="100000"/>
              </a:lnSpc>
              <a:spcBef>
                <a:spcPts val="1200"/>
              </a:spcBef>
              <a:buClr>
                <a:srgbClr val="BC1C7E"/>
              </a:buClr>
              <a:buSzPct val="100000"/>
              <a:buFont typeface="+mj-lt"/>
              <a:buAutoNum type="arabicPeriod"/>
            </a:pPr>
            <a:r>
              <a:rPr lang="en-US" altLang="en-US" sz="2600" dirty="0">
                <a:solidFill>
                  <a:srgbClr val="1181C3"/>
                </a:solidFill>
                <a:latin typeface="Oswald" panose="020B0604020202020204" charset="0"/>
              </a:rPr>
              <a:t>a “form of time-limited, highly circumscribed psychotherapy”</a:t>
            </a:r>
          </a:p>
          <a:p>
            <a:pPr marL="514350" indent="-514350" algn="l">
              <a:lnSpc>
                <a:spcPct val="100000"/>
              </a:lnSpc>
              <a:spcBef>
                <a:spcPts val="1200"/>
              </a:spcBef>
              <a:buClr>
                <a:srgbClr val="BC1C7E"/>
              </a:buClr>
              <a:buSzPct val="100000"/>
              <a:buFont typeface="+mj-lt"/>
              <a:buAutoNum type="arabicPeriod"/>
            </a:pPr>
            <a:r>
              <a:rPr lang="en-US" altLang="en-US" sz="2600" dirty="0">
                <a:solidFill>
                  <a:srgbClr val="1181C3"/>
                </a:solidFill>
                <a:latin typeface="Oswald" panose="020B0604020202020204" charset="0"/>
              </a:rPr>
              <a:t>with the goal of establishing a therapeutic relationship to meet the “emotional and informational needs” of patients/clients.</a:t>
            </a:r>
          </a:p>
        </p:txBody>
      </p:sp>
      <p:sp>
        <p:nvSpPr>
          <p:cNvPr id="5" name="TextBox 4">
            <a:extLst>
              <a:ext uri="{FF2B5EF4-FFF2-40B4-BE49-F238E27FC236}">
                <a16:creationId xmlns:a16="http://schemas.microsoft.com/office/drawing/2014/main" id="{460A9878-019D-42B4-87A3-3A876E2BEFAE}"/>
              </a:ext>
            </a:extLst>
          </p:cNvPr>
          <p:cNvSpPr txBox="1"/>
          <p:nvPr/>
        </p:nvSpPr>
        <p:spPr>
          <a:xfrm>
            <a:off x="181186" y="920643"/>
            <a:ext cx="3450280" cy="1569660"/>
          </a:xfrm>
          <a:prstGeom prst="rect">
            <a:avLst/>
          </a:prstGeom>
          <a:noFill/>
        </p:spPr>
        <p:txBody>
          <a:bodyPr wrap="square">
            <a:spAutoFit/>
          </a:bodyPr>
          <a:lstStyle/>
          <a:p>
            <a:pPr marL="0" indent="0">
              <a:lnSpc>
                <a:spcPct val="100000"/>
              </a:lnSpc>
              <a:buNone/>
            </a:pPr>
            <a:r>
              <a:rPr lang="en-US" sz="4800" dirty="0">
                <a:solidFill>
                  <a:srgbClr val="502773"/>
                </a:solidFill>
                <a:effectLst>
                  <a:outerShdw blurRad="38100" dist="38100" dir="2700000" algn="tl">
                    <a:srgbClr val="000000">
                      <a:alpha val="43137"/>
                    </a:srgbClr>
                  </a:outerShdw>
                </a:effectLst>
                <a:latin typeface="Oswald" panose="020B0604020202020204" charset="0"/>
              </a:rPr>
              <a:t>RELATIONAL THEORY</a:t>
            </a:r>
          </a:p>
        </p:txBody>
      </p:sp>
      <p:pic>
        <p:nvPicPr>
          <p:cNvPr id="6" name="Picture 4" descr="Download Nearly 62% Of Americans Are Interested In Genetic Testing -  Genetic Counselor Clipart - Full Size PNG Image - PNGkit">
            <a:extLst>
              <a:ext uri="{FF2B5EF4-FFF2-40B4-BE49-F238E27FC236}">
                <a16:creationId xmlns:a16="http://schemas.microsoft.com/office/drawing/2014/main" id="{A36C11B8-9098-40B7-8450-E67410CCF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01" r="4523"/>
          <a:stretch/>
        </p:blipFill>
        <p:spPr bwMode="auto">
          <a:xfrm>
            <a:off x="-44761" y="2511146"/>
            <a:ext cx="3676226" cy="248708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306A619-60D7-43F4-A04D-276BC8730E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791291573"/>
      </p:ext>
    </p:extLst>
  </p:cSld>
  <p:clrMapOvr>
    <a:masterClrMapping/>
  </p:clrMapOvr>
  <mc:AlternateContent xmlns:mc="http://schemas.openxmlformats.org/markup-compatibility/2006" xmlns:p14="http://schemas.microsoft.com/office/powerpoint/2010/main">
    <mc:Choice Requires="p14">
      <p:transition spd="slow" p14:dur="2000" advTm="19983"/>
    </mc:Choice>
    <mc:Fallback xmlns="">
      <p:transition spd="slow" advTm="19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58"/>
        <p:cNvGrpSpPr/>
        <p:nvPr/>
      </p:nvGrpSpPr>
      <p:grpSpPr>
        <a:xfrm>
          <a:off x="0" y="0"/>
          <a:ext cx="0" cy="0"/>
          <a:chOff x="0" y="0"/>
          <a:chExt cx="0" cy="0"/>
        </a:xfrm>
      </p:grpSpPr>
      <p:sp>
        <p:nvSpPr>
          <p:cNvPr id="60" name="Google Shape;60;p13"/>
          <p:cNvSpPr txBox="1">
            <a:spLocks noGrp="1"/>
          </p:cNvSpPr>
          <p:nvPr>
            <p:ph type="subTitle" idx="1"/>
          </p:nvPr>
        </p:nvSpPr>
        <p:spPr>
          <a:xfrm>
            <a:off x="3691682" y="1025675"/>
            <a:ext cx="5301999" cy="4117825"/>
          </a:xfrm>
          <a:prstGeom prst="rect">
            <a:avLst/>
          </a:prstGeom>
          <a:solidFill>
            <a:srgbClr val="F6F6F6"/>
          </a:solidFill>
        </p:spPr>
        <p:txBody>
          <a:bodyPr spcFirstLastPara="1" wrap="square" lIns="91425" tIns="91425" rIns="91425" bIns="91425" anchor="t" anchorCtr="0">
            <a:noAutofit/>
          </a:bodyPr>
          <a:lstStyle/>
          <a:p>
            <a:pPr marL="0" indent="0" algn="l">
              <a:lnSpc>
                <a:spcPct val="100000"/>
              </a:lnSpc>
              <a:buNone/>
            </a:pPr>
            <a:r>
              <a:rPr lang="en-US" altLang="en-US" sz="2400" dirty="0">
                <a:solidFill>
                  <a:srgbClr val="BC1C7E"/>
                </a:solidFill>
                <a:latin typeface="Oswald" panose="020B0604020202020204" charset="0"/>
              </a:rPr>
              <a:t>Shifts away from viewing persons as independent, purely rational actors. Instead:</a:t>
            </a:r>
          </a:p>
          <a:p>
            <a:pPr marL="0" indent="0" algn="l">
              <a:lnSpc>
                <a:spcPct val="100000"/>
              </a:lnSpc>
              <a:buNone/>
            </a:pPr>
            <a:endParaRPr lang="en-US" altLang="en-US" sz="1000" dirty="0">
              <a:solidFill>
                <a:srgbClr val="0190B0"/>
              </a:solidFill>
              <a:latin typeface="Oswald" panose="020B0604020202020204" charset="0"/>
            </a:endParaRPr>
          </a:p>
          <a:p>
            <a:pPr marL="274320" indent="-274320" algn="l">
              <a:lnSpc>
                <a:spcPct val="100000"/>
              </a:lnSpc>
              <a:spcBef>
                <a:spcPts val="600"/>
              </a:spcBef>
              <a:buClr>
                <a:srgbClr val="BC1C7E"/>
              </a:buClr>
              <a:buSzPct val="100000"/>
              <a:buFont typeface="+mj-lt"/>
              <a:buAutoNum type="arabicPeriod"/>
            </a:pPr>
            <a:r>
              <a:rPr lang="en-US" altLang="en-US" sz="2400" dirty="0">
                <a:solidFill>
                  <a:srgbClr val="1181C3"/>
                </a:solidFill>
                <a:latin typeface="Oswald" panose="020B0604020202020204" charset="0"/>
              </a:rPr>
              <a:t>Recognizes persons as “socially embedded” </a:t>
            </a:r>
          </a:p>
          <a:p>
            <a:pPr marL="274320" indent="-274320" algn="l">
              <a:lnSpc>
                <a:spcPct val="100000"/>
              </a:lnSpc>
              <a:spcBef>
                <a:spcPts val="600"/>
              </a:spcBef>
              <a:buClr>
                <a:srgbClr val="BC1C7E"/>
              </a:buClr>
              <a:buSzPct val="100000"/>
              <a:buFont typeface="+mj-lt"/>
              <a:buAutoNum type="arabicPeriod"/>
            </a:pPr>
            <a:r>
              <a:rPr lang="en-US" altLang="en-US" sz="2400" dirty="0">
                <a:solidFill>
                  <a:srgbClr val="1181C3"/>
                </a:solidFill>
                <a:latin typeface="Oswald" panose="020B0604020202020204" charset="0"/>
              </a:rPr>
              <a:t>“Captures the interplay between individual and familial interests”</a:t>
            </a:r>
          </a:p>
          <a:p>
            <a:pPr marL="274320" indent="-274320" algn="l">
              <a:lnSpc>
                <a:spcPct val="100000"/>
              </a:lnSpc>
              <a:spcBef>
                <a:spcPts val="600"/>
              </a:spcBef>
              <a:buClr>
                <a:srgbClr val="BC1C7E"/>
              </a:buClr>
              <a:buSzPct val="100000"/>
              <a:buFont typeface="+mj-lt"/>
              <a:buAutoNum type="arabicPeriod"/>
            </a:pPr>
            <a:r>
              <a:rPr lang="en-US" altLang="en-US" sz="2400" dirty="0">
                <a:solidFill>
                  <a:srgbClr val="1181C3"/>
                </a:solidFill>
                <a:latin typeface="Oswald" panose="020B0604020202020204" charset="0"/>
              </a:rPr>
              <a:t>“Develops a relational bond with a patient to produce meaningful guidance”</a:t>
            </a:r>
          </a:p>
          <a:p>
            <a:pPr marL="274320" indent="-274320" algn="l">
              <a:lnSpc>
                <a:spcPct val="100000"/>
              </a:lnSpc>
              <a:spcBef>
                <a:spcPts val="600"/>
              </a:spcBef>
              <a:buClr>
                <a:srgbClr val="BC1C7E"/>
              </a:buClr>
              <a:buSzPct val="100000"/>
              <a:buFont typeface="+mj-lt"/>
              <a:buAutoNum type="arabicPeriod"/>
            </a:pPr>
            <a:r>
              <a:rPr lang="en-US" altLang="en-US" sz="2400" dirty="0">
                <a:solidFill>
                  <a:srgbClr val="1181C3"/>
                </a:solidFill>
                <a:latin typeface="Oswald" panose="020B0604020202020204" charset="0"/>
              </a:rPr>
              <a:t>“Encourages attention to emotional needs of patients and their family members”</a:t>
            </a:r>
          </a:p>
        </p:txBody>
      </p:sp>
      <p:sp>
        <p:nvSpPr>
          <p:cNvPr id="5" name="TextBox 4">
            <a:extLst>
              <a:ext uri="{FF2B5EF4-FFF2-40B4-BE49-F238E27FC236}">
                <a16:creationId xmlns:a16="http://schemas.microsoft.com/office/drawing/2014/main" id="{E54C2EA0-271D-4ABD-A1B0-35486D9A72DD}"/>
              </a:ext>
            </a:extLst>
          </p:cNvPr>
          <p:cNvSpPr txBox="1"/>
          <p:nvPr/>
        </p:nvSpPr>
        <p:spPr>
          <a:xfrm>
            <a:off x="226519" y="957711"/>
            <a:ext cx="3208614" cy="1569660"/>
          </a:xfrm>
          <a:prstGeom prst="rect">
            <a:avLst/>
          </a:prstGeom>
          <a:noFill/>
        </p:spPr>
        <p:txBody>
          <a:bodyPr wrap="square">
            <a:spAutoFit/>
          </a:bodyPr>
          <a:lstStyle/>
          <a:p>
            <a:pPr marL="0" indent="0">
              <a:lnSpc>
                <a:spcPct val="100000"/>
              </a:lnSpc>
              <a:buNone/>
            </a:pPr>
            <a:r>
              <a:rPr lang="en-US" sz="4800" dirty="0">
                <a:solidFill>
                  <a:srgbClr val="502773"/>
                </a:solidFill>
                <a:effectLst>
                  <a:outerShdw blurRad="38100" dist="38100" dir="2700000" algn="tl">
                    <a:srgbClr val="000000">
                      <a:alpha val="43137"/>
                    </a:srgbClr>
                  </a:outerShdw>
                </a:effectLst>
                <a:latin typeface="Oswald" panose="020B0604020202020204" charset="0"/>
              </a:rPr>
              <a:t>RELATIONAL </a:t>
            </a:r>
          </a:p>
          <a:p>
            <a:pPr marL="0" indent="0">
              <a:lnSpc>
                <a:spcPct val="100000"/>
              </a:lnSpc>
              <a:buNone/>
            </a:pPr>
            <a:r>
              <a:rPr lang="en-US" sz="4800" dirty="0">
                <a:solidFill>
                  <a:srgbClr val="502773"/>
                </a:solidFill>
                <a:effectLst>
                  <a:outerShdw blurRad="38100" dist="38100" dir="2700000" algn="tl">
                    <a:srgbClr val="000000">
                      <a:alpha val="43137"/>
                    </a:srgbClr>
                  </a:outerShdw>
                </a:effectLst>
                <a:latin typeface="Oswald" panose="020B0604020202020204" charset="0"/>
              </a:rPr>
              <a:t>AUTONOMY</a:t>
            </a:r>
          </a:p>
        </p:txBody>
      </p:sp>
      <p:pic>
        <p:nvPicPr>
          <p:cNvPr id="8196" name="Picture 4" descr="Download Nearly 62% Of Americans Are Interested In Genetic Testing -  Genetic Counselor Clipart - Full Size PNG Image - PNGkit">
            <a:extLst>
              <a:ext uri="{FF2B5EF4-FFF2-40B4-BE49-F238E27FC236}">
                <a16:creationId xmlns:a16="http://schemas.microsoft.com/office/drawing/2014/main" id="{D45C4422-12FB-4F87-8E0B-F9D2BE671C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01" r="4523"/>
          <a:stretch/>
        </p:blipFill>
        <p:spPr bwMode="auto">
          <a:xfrm>
            <a:off x="0" y="2616129"/>
            <a:ext cx="3509252" cy="237412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643CC1A-0967-46E2-8DE6-C9E3BFBF337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122392630"/>
      </p:ext>
    </p:extLst>
  </p:cSld>
  <p:clrMapOvr>
    <a:masterClrMapping/>
  </p:clrMapOvr>
  <mc:AlternateContent xmlns:mc="http://schemas.openxmlformats.org/markup-compatibility/2006" xmlns:p14="http://schemas.microsoft.com/office/powerpoint/2010/main">
    <mc:Choice Requires="p14">
      <p:transition spd="slow" p14:dur="2000" advTm="30265"/>
    </mc:Choice>
    <mc:Fallback xmlns="">
      <p:transition spd="slow" advTm="30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173692" y="513947"/>
            <a:ext cx="5083805" cy="4115605"/>
          </a:xfrm>
          <a:prstGeom prst="rect">
            <a:avLst/>
          </a:prstGeom>
          <a:solidFill>
            <a:srgbClr val="4184AF"/>
          </a:solidFill>
          <a:ln w="38100">
            <a:solidFill>
              <a:srgbClr val="B6B7B9"/>
            </a:solidFill>
          </a:ln>
        </p:spPr>
        <p:txBody>
          <a:bodyPr wrap="square" rtlCol="0">
            <a:spAutoFit/>
          </a:bodyPr>
          <a:lstStyle/>
          <a:p>
            <a:pPr marR="0" lvl="0" algn="l" defTabSz="914400" rtl="0" eaLnBrk="1" fontAlgn="auto" latinLnBrk="0" hangingPunct="1">
              <a:lnSpc>
                <a:spcPct val="100000"/>
              </a:lnSpc>
              <a:spcBef>
                <a:spcPts val="1200"/>
              </a:spcBef>
              <a:spcAft>
                <a:spcPts val="0"/>
              </a:spcAft>
              <a:buClr>
                <a:srgbClr val="4184AF"/>
              </a:buClr>
              <a:buSzTx/>
              <a:tabLst/>
              <a:defRPr/>
            </a:pPr>
            <a:r>
              <a:rPr kumimoji="0" lang="en-US" sz="2300" b="0" i="0" u="sng" strike="noStrike" kern="0" cap="none" spc="0" normalizeH="0" baseline="0" noProof="0" dirty="0">
                <a:ln>
                  <a:noFill/>
                </a:ln>
                <a:solidFill>
                  <a:srgbClr val="FFFFFF"/>
                </a:solidFill>
                <a:uLnTx/>
                <a:uFillTx/>
                <a:latin typeface="Oswald" panose="020B0604020202020204" charset="0"/>
                <a:cs typeface="Arial"/>
                <a:sym typeface="Arial"/>
              </a:rPr>
              <a:t>Pertaining to </a:t>
            </a:r>
            <a:r>
              <a:rPr kumimoji="0" lang="en-US" sz="2300" b="0" i="1" u="sng" strike="noStrike" kern="0" cap="none" spc="0" normalizeH="0" baseline="0" noProof="0" dirty="0">
                <a:ln>
                  <a:noFill/>
                </a:ln>
                <a:solidFill>
                  <a:srgbClr val="FFFFFF"/>
                </a:solidFill>
                <a:uLnTx/>
                <a:uFillTx/>
                <a:latin typeface="Oswald" panose="020B0604020202020204" charset="0"/>
                <a:cs typeface="Arial"/>
                <a:sym typeface="Arial"/>
              </a:rPr>
              <a:t>Content</a:t>
            </a:r>
            <a:r>
              <a:rPr kumimoji="0" lang="en-US" sz="2300" b="0" i="0" u="sng" strike="noStrike" kern="0" cap="none" spc="0" normalizeH="0" baseline="0" noProof="0" dirty="0">
                <a:ln>
                  <a:noFill/>
                </a:ln>
                <a:solidFill>
                  <a:srgbClr val="FFFFFF"/>
                </a:solidFill>
                <a:uLnTx/>
                <a:uFillTx/>
                <a:latin typeface="Oswald" panose="020B0604020202020204" charset="0"/>
                <a:cs typeface="Arial"/>
                <a:sym typeface="Arial"/>
              </a:rPr>
              <a:t> of </a:t>
            </a:r>
            <a:r>
              <a:rPr lang="en-US" sz="2300" u="sng" dirty="0">
                <a:solidFill>
                  <a:srgbClr val="FFFFFF"/>
                </a:solidFill>
                <a:latin typeface="Oswald" panose="020B0604020202020204" charset="0"/>
              </a:rPr>
              <a:t>Counseling</a:t>
            </a:r>
            <a:endParaRPr kumimoji="0" lang="en-US" sz="2300" b="0" i="0" u="sng" strike="noStrike" kern="0" cap="none" spc="0" normalizeH="0" baseline="0" noProof="0" dirty="0">
              <a:ln>
                <a:noFill/>
              </a:ln>
              <a:solidFill>
                <a:srgbClr val="FFFFFF"/>
              </a:solidFill>
              <a:uLnTx/>
              <a:uFillTx/>
              <a:latin typeface="Oswald" panose="020B0604020202020204" charset="0"/>
              <a:cs typeface="Arial"/>
              <a:sym typeface="Arial"/>
            </a:endParaRPr>
          </a:p>
          <a:p>
            <a:pPr marL="457200" marR="0" lvl="0" indent="-457200" algn="l" defTabSz="914400" rtl="0" eaLnBrk="1" fontAlgn="auto" latinLnBrk="0" hangingPunct="1">
              <a:lnSpc>
                <a:spcPct val="100000"/>
              </a:lnSpc>
              <a:spcBef>
                <a:spcPts val="600"/>
              </a:spcBef>
              <a:spcAft>
                <a:spcPts val="0"/>
              </a:spcAft>
              <a:buClr>
                <a:srgbClr val="D0DB71"/>
              </a:buClr>
              <a:buSzTx/>
              <a:buFont typeface="Arial"/>
              <a:buAutoNum type="arabicPeriod"/>
              <a:tabLst/>
              <a:defRPr/>
            </a:pP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Goal of Counseling</a:t>
            </a:r>
          </a:p>
          <a:p>
            <a:pPr marL="457200" marR="0" lvl="0" indent="-457200" algn="l" defTabSz="914400" rtl="0" eaLnBrk="1" fontAlgn="auto" latinLnBrk="0" hangingPunct="1">
              <a:lnSpc>
                <a:spcPct val="100000"/>
              </a:lnSpc>
              <a:spcBef>
                <a:spcPts val="600"/>
              </a:spcBef>
              <a:spcAft>
                <a:spcPts val="0"/>
              </a:spcAft>
              <a:buClr>
                <a:srgbClr val="D0DB71"/>
              </a:buClr>
              <a:buSzTx/>
              <a:buFont typeface="Arial"/>
              <a:buAutoNum type="arabicPeriod"/>
              <a:tabLst/>
              <a:defRPr/>
            </a:pP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Clinical Relevance of Genetic Information</a:t>
            </a:r>
          </a:p>
          <a:p>
            <a:pPr marL="457200" marR="0" lvl="0" indent="-457200" algn="l" defTabSz="914400" rtl="0" eaLnBrk="1" fontAlgn="auto" latinLnBrk="0" hangingPunct="1">
              <a:lnSpc>
                <a:spcPct val="100000"/>
              </a:lnSpc>
              <a:spcBef>
                <a:spcPts val="600"/>
              </a:spcBef>
              <a:spcAft>
                <a:spcPts val="0"/>
              </a:spcAft>
              <a:buClr>
                <a:srgbClr val="D0DB71"/>
              </a:buClr>
              <a:buSzTx/>
              <a:buFont typeface="Arial"/>
              <a:buAutoNum type="arabicPeriod"/>
              <a:tabLst/>
              <a:defRPr/>
            </a:pP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Informational Burden of Test Options or Results</a:t>
            </a:r>
          </a:p>
          <a:p>
            <a:pPr marR="0" lvl="0" algn="l" defTabSz="914400" rtl="0" eaLnBrk="1" fontAlgn="auto" latinLnBrk="0" hangingPunct="1">
              <a:lnSpc>
                <a:spcPct val="100000"/>
              </a:lnSpc>
              <a:spcBef>
                <a:spcPts val="1800"/>
              </a:spcBef>
              <a:spcAft>
                <a:spcPts val="0"/>
              </a:spcAft>
              <a:buClr>
                <a:srgbClr val="4184AF"/>
              </a:buClr>
              <a:buSzTx/>
              <a:tabLst/>
              <a:defRPr/>
            </a:pPr>
            <a:r>
              <a:rPr kumimoji="0" lang="en-US" sz="2300" b="0" i="0" u="sng" strike="noStrike" kern="0" cap="none" spc="0" normalizeH="0" baseline="0" noProof="0" dirty="0">
                <a:ln>
                  <a:noFill/>
                </a:ln>
                <a:solidFill>
                  <a:srgbClr val="FFFFFF"/>
                </a:solidFill>
                <a:uLnTx/>
                <a:uFillTx/>
                <a:latin typeface="Oswald" panose="020B0604020202020204" charset="0"/>
                <a:cs typeface="Arial"/>
                <a:sym typeface="Arial"/>
              </a:rPr>
              <a:t>Pertaining to </a:t>
            </a:r>
            <a:r>
              <a:rPr kumimoji="0" lang="en-US" sz="2300" b="0" i="1" u="sng" strike="noStrike" kern="0" cap="none" spc="0" normalizeH="0" baseline="0" noProof="0" dirty="0">
                <a:ln>
                  <a:noFill/>
                </a:ln>
                <a:solidFill>
                  <a:srgbClr val="FFFFFF"/>
                </a:solidFill>
                <a:uLnTx/>
                <a:uFillTx/>
                <a:latin typeface="Oswald" panose="020B0604020202020204" charset="0"/>
                <a:cs typeface="Arial"/>
                <a:sym typeface="Arial"/>
              </a:rPr>
              <a:t>Relational Aspects </a:t>
            </a:r>
            <a:r>
              <a:rPr kumimoji="0" lang="en-US" sz="2300" b="0" i="0" u="sng" strike="noStrike" kern="0" cap="none" spc="0" normalizeH="0" baseline="0" noProof="0" dirty="0">
                <a:ln>
                  <a:noFill/>
                </a:ln>
                <a:solidFill>
                  <a:srgbClr val="FFFFFF"/>
                </a:solidFill>
                <a:uLnTx/>
                <a:uFillTx/>
                <a:latin typeface="Oswald" panose="020B0604020202020204" charset="0"/>
                <a:cs typeface="Arial"/>
                <a:sym typeface="Arial"/>
              </a:rPr>
              <a:t>of Counseling</a:t>
            </a:r>
          </a:p>
          <a:p>
            <a:pPr marL="457200" marR="0" lvl="0" indent="-457200" algn="l" defTabSz="914400" rtl="0" eaLnBrk="1" fontAlgn="auto" latinLnBrk="0" hangingPunct="1">
              <a:lnSpc>
                <a:spcPct val="100000"/>
              </a:lnSpc>
              <a:spcBef>
                <a:spcPts val="600"/>
              </a:spcBef>
              <a:spcAft>
                <a:spcPts val="0"/>
              </a:spcAft>
              <a:buClr>
                <a:srgbClr val="D0DB71"/>
              </a:buClr>
              <a:buSzTx/>
              <a:buFont typeface="+mj-lt"/>
              <a:buAutoNum type="arabicPeriod" startAt="4"/>
              <a:tabLst/>
              <a:defRPr/>
            </a:pP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Relational Considerations</a:t>
            </a:r>
          </a:p>
          <a:p>
            <a:pPr marL="457200" marR="0" lvl="0" indent="-457200" algn="l" defTabSz="914400" rtl="0" eaLnBrk="1" fontAlgn="auto" latinLnBrk="0" hangingPunct="1">
              <a:lnSpc>
                <a:spcPct val="100000"/>
              </a:lnSpc>
              <a:spcBef>
                <a:spcPts val="600"/>
              </a:spcBef>
              <a:spcAft>
                <a:spcPts val="0"/>
              </a:spcAft>
              <a:buClr>
                <a:srgbClr val="D0DB71"/>
              </a:buClr>
              <a:buSzTx/>
              <a:buFont typeface="Arial"/>
              <a:buAutoNum type="arabicPeriod" startAt="4"/>
              <a:tabLst/>
              <a:defRPr/>
            </a:pP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Role-based Considerations</a:t>
            </a:r>
          </a:p>
          <a:p>
            <a:pPr marL="457200" marR="0" lvl="0" indent="-457200" algn="l" defTabSz="914400" rtl="0" eaLnBrk="1" fontAlgn="auto" latinLnBrk="0" hangingPunct="1">
              <a:lnSpc>
                <a:spcPct val="100000"/>
              </a:lnSpc>
              <a:spcBef>
                <a:spcPts val="600"/>
              </a:spcBef>
              <a:spcAft>
                <a:spcPts val="0"/>
              </a:spcAft>
              <a:buClr>
                <a:srgbClr val="D0DB71"/>
              </a:buClr>
              <a:buSzTx/>
              <a:buFont typeface="Arial"/>
              <a:buAutoNum type="arabicPeriod" startAt="4"/>
              <a:tabLst/>
              <a:defRPr/>
            </a:pP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Familial Considerations</a:t>
            </a:r>
          </a:p>
        </p:txBody>
      </p:sp>
      <p:pic>
        <p:nvPicPr>
          <p:cNvPr id="5" name="Picture 4" descr="Adult Genetic Counselling — Private Genetics Health | Genetic Counselling  Services Kogarah">
            <a:extLst>
              <a:ext uri="{FF2B5EF4-FFF2-40B4-BE49-F238E27FC236}">
                <a16:creationId xmlns:a16="http://schemas.microsoft.com/office/drawing/2014/main" id="{3E788E0E-9846-451E-AABA-A0F306A2B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333" y="1952616"/>
            <a:ext cx="3187876" cy="3187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B26B73-F1C7-47CC-90E4-9B1F85DF24E8}"/>
              </a:ext>
            </a:extLst>
          </p:cNvPr>
          <p:cNvSpPr txBox="1"/>
          <p:nvPr/>
        </p:nvSpPr>
        <p:spPr>
          <a:xfrm>
            <a:off x="5456067" y="143655"/>
            <a:ext cx="3514241" cy="1754326"/>
          </a:xfrm>
          <a:prstGeom prst="rect">
            <a:avLst/>
          </a:prstGeom>
          <a:solidFill>
            <a:srgbClr val="4184AF"/>
          </a:solidFill>
          <a:ln w="38100">
            <a:solidFill>
              <a:srgbClr val="B6B7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D0DB71"/>
                </a:solidFill>
                <a:effectLst/>
                <a:uLnTx/>
                <a:uFillTx/>
                <a:latin typeface="Oswald" panose="020B0604020202020204" charset="0"/>
                <a:cs typeface="Arial"/>
                <a:sym typeface="Arial"/>
              </a:rPr>
              <a:t>Six Considerations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D0DB71"/>
                </a:solidFill>
                <a:effectLst/>
                <a:uLnTx/>
                <a:uFillTx/>
                <a:latin typeface="Oswald" panose="020B0604020202020204" charset="0"/>
                <a:cs typeface="Arial"/>
                <a:sym typeface="Arial"/>
              </a:rPr>
              <a:t>for Ethical Recommendations</a:t>
            </a:r>
          </a:p>
        </p:txBody>
      </p:sp>
      <p:pic>
        <p:nvPicPr>
          <p:cNvPr id="4" name="Audio 3">
            <a:hlinkClick r:id="" action="ppaction://media"/>
            <a:extLst>
              <a:ext uri="{FF2B5EF4-FFF2-40B4-BE49-F238E27FC236}">
                <a16:creationId xmlns:a16="http://schemas.microsoft.com/office/drawing/2014/main" id="{BDE3F7C7-2913-4620-8252-BDE2633731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492331226"/>
      </p:ext>
    </p:extLst>
  </p:cSld>
  <p:clrMapOvr>
    <a:masterClrMapping/>
  </p:clrMapOvr>
  <p:transition spd="med" advTm="36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B6AED7C-1DC0-4F7F-90A6-520E358DC232}"/>
              </a:ext>
            </a:extLst>
          </p:cNvPr>
          <p:cNvSpPr/>
          <p:nvPr/>
        </p:nvSpPr>
        <p:spPr>
          <a:xfrm>
            <a:off x="4809065" y="1947334"/>
            <a:ext cx="3953935" cy="2633130"/>
          </a:xfrm>
          <a:prstGeom prst="homePlate">
            <a:avLst/>
          </a:prstGeom>
          <a:solidFill>
            <a:srgbClr val="019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400" dirty="0">
                <a:solidFill>
                  <a:schemeClr val="tx1"/>
                </a:solidFill>
                <a:effectLst>
                  <a:outerShdw blurRad="38100" dist="38100" dir="2700000" algn="tl">
                    <a:srgbClr val="000000">
                      <a:alpha val="43137"/>
                    </a:srgbClr>
                  </a:outerShdw>
                </a:effectLst>
                <a:latin typeface="Oswald" panose="00000500000000000000" pitchFamily="2" charset="0"/>
              </a:rPr>
              <a:t>Principle of </a:t>
            </a:r>
          </a:p>
          <a:p>
            <a:pPr marL="182880"/>
            <a:r>
              <a:rPr lang="en-US" sz="3400" dirty="0">
                <a:solidFill>
                  <a:schemeClr val="tx1"/>
                </a:solidFill>
                <a:effectLst>
                  <a:outerShdw blurRad="38100" dist="38100" dir="2700000" algn="tl">
                    <a:srgbClr val="000000">
                      <a:alpha val="43137"/>
                    </a:srgbClr>
                  </a:outerShdw>
                </a:effectLst>
                <a:latin typeface="Oswald" panose="00000500000000000000" pitchFamily="2" charset="0"/>
              </a:rPr>
              <a:t>Non-Directiveness</a:t>
            </a:r>
          </a:p>
        </p:txBody>
      </p:sp>
      <p:sp>
        <p:nvSpPr>
          <p:cNvPr id="3" name="Arrow: Pentagon 2">
            <a:extLst>
              <a:ext uri="{FF2B5EF4-FFF2-40B4-BE49-F238E27FC236}">
                <a16:creationId xmlns:a16="http://schemas.microsoft.com/office/drawing/2014/main" id="{7B011BCA-04CE-4B9A-A869-E7C64F1A90B1}"/>
              </a:ext>
            </a:extLst>
          </p:cNvPr>
          <p:cNvSpPr/>
          <p:nvPr/>
        </p:nvSpPr>
        <p:spPr>
          <a:xfrm flipH="1">
            <a:off x="380998" y="1947333"/>
            <a:ext cx="3953936" cy="2633130"/>
          </a:xfrm>
          <a:prstGeom prst="homePlate">
            <a:avLst/>
          </a:prstGeom>
          <a:solidFill>
            <a:srgbClr val="019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dirty="0">
              <a:solidFill>
                <a:schemeClr val="tx1"/>
              </a:solidFill>
              <a:latin typeface="Oswald" panose="00000500000000000000" pitchFamily="2" charset="0"/>
            </a:endParaRPr>
          </a:p>
        </p:txBody>
      </p:sp>
      <p:sp>
        <p:nvSpPr>
          <p:cNvPr id="4" name="Title 1">
            <a:extLst>
              <a:ext uri="{FF2B5EF4-FFF2-40B4-BE49-F238E27FC236}">
                <a16:creationId xmlns:a16="http://schemas.microsoft.com/office/drawing/2014/main" id="{F653F380-5348-46EB-8E15-8E1FA3104FC4}"/>
              </a:ext>
            </a:extLst>
          </p:cNvPr>
          <p:cNvSpPr txBox="1">
            <a:spLocks/>
          </p:cNvSpPr>
          <p:nvPr/>
        </p:nvSpPr>
        <p:spPr>
          <a:xfrm>
            <a:off x="1637455" y="227417"/>
            <a:ext cx="5869090" cy="8371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chemeClr val="tx1"/>
                </a:solidFill>
                <a:effectLst>
                  <a:outerShdw blurRad="38100" dist="38100" dir="2700000" algn="tl">
                    <a:srgbClr val="000000">
                      <a:alpha val="43137"/>
                    </a:srgbClr>
                  </a:outerShdw>
                </a:effectLst>
                <a:latin typeface="Oswald" panose="00000500000000000000" pitchFamily="2" charset="0"/>
              </a:rPr>
              <a:t>TWO “EXCEPTIONAL” ETHICAL CONSTRUCTS</a:t>
            </a:r>
          </a:p>
        </p:txBody>
      </p:sp>
      <p:sp>
        <p:nvSpPr>
          <p:cNvPr id="5" name="TextBox 4">
            <a:extLst>
              <a:ext uri="{FF2B5EF4-FFF2-40B4-BE49-F238E27FC236}">
                <a16:creationId xmlns:a16="http://schemas.microsoft.com/office/drawing/2014/main" id="{70C7BC2A-F3B8-40AB-9C3C-97E6FA153E46}"/>
              </a:ext>
            </a:extLst>
          </p:cNvPr>
          <p:cNvSpPr txBox="1"/>
          <p:nvPr/>
        </p:nvSpPr>
        <p:spPr>
          <a:xfrm>
            <a:off x="2041686" y="2689896"/>
            <a:ext cx="2101857" cy="1631216"/>
          </a:xfrm>
          <a:prstGeom prst="rect">
            <a:avLst/>
          </a:prstGeom>
          <a:noFill/>
        </p:spPr>
        <p:txBody>
          <a:bodyPr wrap="none" rtlCol="0">
            <a:spAutoFit/>
          </a:bodyPr>
          <a:lstStyle/>
          <a:p>
            <a:pPr algn="r"/>
            <a:r>
              <a:rPr lang="en-US" sz="3400" dirty="0">
                <a:solidFill>
                  <a:schemeClr val="tx1"/>
                </a:solidFill>
                <a:effectLst>
                  <a:outerShdw blurRad="38100" dist="38100" dir="2700000" algn="tl">
                    <a:srgbClr val="000000">
                      <a:alpha val="43137"/>
                    </a:srgbClr>
                  </a:outerShdw>
                </a:effectLst>
                <a:latin typeface="Oswald" panose="00000500000000000000" pitchFamily="2" charset="0"/>
              </a:rPr>
              <a:t>Right to an</a:t>
            </a:r>
          </a:p>
          <a:p>
            <a:pPr algn="r"/>
            <a:r>
              <a:rPr lang="en-US" sz="3400" dirty="0">
                <a:solidFill>
                  <a:schemeClr val="tx1"/>
                </a:solidFill>
                <a:effectLst>
                  <a:outerShdw blurRad="38100" dist="38100" dir="2700000" algn="tl">
                    <a:srgbClr val="000000">
                      <a:alpha val="43137"/>
                    </a:srgbClr>
                  </a:outerShdw>
                </a:effectLst>
                <a:latin typeface="Oswald" panose="00000500000000000000" pitchFamily="2" charset="0"/>
              </a:rPr>
              <a:t>Open Future</a:t>
            </a:r>
          </a:p>
          <a:p>
            <a:endParaRPr lang="en-US" sz="3200" dirty="0">
              <a:effectLst>
                <a:outerShdw blurRad="38100" dist="38100" dir="2700000" algn="tl">
                  <a:srgbClr val="000000">
                    <a:alpha val="43137"/>
                  </a:srgbClr>
                </a:outerShdw>
              </a:effectLst>
            </a:endParaRPr>
          </a:p>
        </p:txBody>
      </p:sp>
      <p:pic>
        <p:nvPicPr>
          <p:cNvPr id="7" name="Audio 6">
            <a:hlinkClick r:id="" action="ppaction://media"/>
            <a:extLst>
              <a:ext uri="{FF2B5EF4-FFF2-40B4-BE49-F238E27FC236}">
                <a16:creationId xmlns:a16="http://schemas.microsoft.com/office/drawing/2014/main" id="{4817CC72-DF35-4ED9-B3BA-AD313724F5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271753165"/>
      </p:ext>
    </p:extLst>
  </p:cSld>
  <p:clrMapOvr>
    <a:masterClrMapping/>
  </p:clrMapOvr>
  <p:transition spd="med" advTm="35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2" grpId="0" animBg="1"/>
      <p:bldP spid="3"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198791" y="224953"/>
            <a:ext cx="5394960" cy="4693593"/>
          </a:xfrm>
          <a:prstGeom prst="rect">
            <a:avLst/>
          </a:prstGeom>
          <a:solidFill>
            <a:srgbClr val="4184AF"/>
          </a:solidFill>
          <a:ln w="38100">
            <a:solidFill>
              <a:srgbClr val="B6B7B9"/>
            </a:solidFill>
          </a:ln>
        </p:spPr>
        <p:txBody>
          <a:bodyPr wrap="square" rtlCol="0">
            <a:spAutoFit/>
          </a:bodyPr>
          <a:lstStyle/>
          <a:p>
            <a:pPr marR="0" lvl="0" algn="l" defTabSz="914400" rtl="0" eaLnBrk="1" fontAlgn="auto" latinLnBrk="0" hangingPunct="1">
              <a:lnSpc>
                <a:spcPct val="100000"/>
              </a:lnSpc>
              <a:spcBef>
                <a:spcPts val="0"/>
              </a:spcBef>
              <a:spcAft>
                <a:spcPts val="0"/>
              </a:spcAft>
              <a:buClr>
                <a:srgbClr val="0190B0"/>
              </a:buClr>
              <a:buSzTx/>
              <a:tabLst/>
              <a:defRPr/>
            </a:pPr>
            <a:r>
              <a:rPr lang="en-US" sz="2300" dirty="0">
                <a:solidFill>
                  <a:srgbClr val="D0DB71"/>
                </a:solidFill>
                <a:latin typeface="Oswald" panose="020B0604020202020204" charset="0"/>
              </a:rPr>
              <a:t>Genetic counseling serves</a:t>
            </a:r>
            <a:r>
              <a:rPr kumimoji="0" lang="en-US" sz="2300" b="0" i="0" u="none" strike="noStrike" kern="0" cap="none" spc="0" normalizeH="0" baseline="0" noProof="0" dirty="0">
                <a:ln>
                  <a:noFill/>
                </a:ln>
                <a:solidFill>
                  <a:srgbClr val="D0DB71"/>
                </a:solidFill>
                <a:uLnTx/>
                <a:uFillTx/>
                <a:latin typeface="Oswald" panose="020B0604020202020204" charset="0"/>
                <a:cs typeface="Arial"/>
                <a:sym typeface="Arial"/>
              </a:rPr>
              <a:t> a diverse </a:t>
            </a:r>
            <a:r>
              <a:rPr kumimoji="0" lang="en-US" sz="2300" b="0" i="0" u="none" strike="noStrike" kern="0" cap="none" spc="0" normalizeH="0" baseline="0" noProof="0" dirty="0" err="1">
                <a:ln>
                  <a:noFill/>
                </a:ln>
                <a:solidFill>
                  <a:srgbClr val="D0DB71"/>
                </a:solidFill>
                <a:uLnTx/>
                <a:uFillTx/>
                <a:latin typeface="Oswald" panose="020B0604020202020204" charset="0"/>
                <a:cs typeface="Arial"/>
                <a:sym typeface="Arial"/>
              </a:rPr>
              <a:t>ar</a:t>
            </a:r>
            <a:r>
              <a:rPr lang="en-US" sz="2300" dirty="0">
                <a:solidFill>
                  <a:srgbClr val="D0DB71"/>
                </a:solidFill>
                <a:latin typeface="Oswald" panose="020B0604020202020204" charset="0"/>
              </a:rPr>
              <a:t>ray of goals from the </a:t>
            </a:r>
            <a:r>
              <a:rPr lang="en-US" sz="2300" u="sng" dirty="0">
                <a:solidFill>
                  <a:srgbClr val="D0DB71"/>
                </a:solidFill>
                <a:latin typeface="Oswald" panose="020B0604020202020204" charset="0"/>
              </a:rPr>
              <a:t>mundane &amp; technical</a:t>
            </a:r>
            <a:r>
              <a:rPr lang="en-US" sz="2300" dirty="0">
                <a:solidFill>
                  <a:srgbClr val="D0DB71"/>
                </a:solidFill>
                <a:latin typeface="Oswald" panose="020B0604020202020204" charset="0"/>
              </a:rPr>
              <a:t> (providing information about test options) to the </a:t>
            </a:r>
            <a:r>
              <a:rPr lang="en-US" sz="2300" u="sng" dirty="0">
                <a:solidFill>
                  <a:srgbClr val="D0DB71"/>
                </a:solidFill>
                <a:latin typeface="Oswald" panose="020B0604020202020204" charset="0"/>
              </a:rPr>
              <a:t>controversial &amp; emotionally fraught</a:t>
            </a:r>
            <a:r>
              <a:rPr lang="en-US" sz="2300" dirty="0">
                <a:solidFill>
                  <a:srgbClr val="D0DB71"/>
                </a:solidFill>
                <a:latin typeface="Oswald" panose="020B0604020202020204" charset="0"/>
              </a:rPr>
              <a:t> (decision-making about abortion or facilitating adaptation to grief and loss).</a:t>
            </a:r>
          </a:p>
          <a:p>
            <a:pPr marR="0" lvl="0" algn="l" defTabSz="914400" rtl="0" eaLnBrk="1" fontAlgn="auto" latinLnBrk="0" hangingPunct="1">
              <a:lnSpc>
                <a:spcPct val="100000"/>
              </a:lnSpc>
              <a:spcBef>
                <a:spcPts val="0"/>
              </a:spcBef>
              <a:spcAft>
                <a:spcPts val="0"/>
              </a:spcAft>
              <a:buClr>
                <a:srgbClr val="0190B0"/>
              </a:buClr>
              <a:buSzTx/>
              <a:tabLst/>
              <a:defRPr/>
            </a:pPr>
            <a:endParaRPr lang="en-US" sz="2300" dirty="0">
              <a:solidFill>
                <a:srgbClr val="4184AF"/>
              </a:solidFill>
              <a:latin typeface="Oswald" panose="020B0604020202020204" charset="0"/>
            </a:endParaRPr>
          </a:p>
          <a:p>
            <a:pPr marR="0" lvl="0" algn="l" defTabSz="914400" rtl="0" eaLnBrk="1" fontAlgn="auto" latinLnBrk="0" hangingPunct="1">
              <a:lnSpc>
                <a:spcPct val="100000"/>
              </a:lnSpc>
              <a:spcBef>
                <a:spcPts val="0"/>
              </a:spcBef>
              <a:spcAft>
                <a:spcPts val="0"/>
              </a:spcAft>
              <a:buClr>
                <a:srgbClr val="0190B0"/>
              </a:buClr>
              <a:buSzTx/>
              <a:tabLst/>
              <a:defRPr/>
            </a:pPr>
            <a:r>
              <a:rPr lang="en-US" sz="2300" u="sng" dirty="0">
                <a:solidFill>
                  <a:srgbClr val="FFFFFF"/>
                </a:solidFill>
                <a:effectLst>
                  <a:outerShdw blurRad="38100" dist="38100" dir="2700000" algn="tl">
                    <a:srgbClr val="000000">
                      <a:alpha val="43137"/>
                    </a:srgbClr>
                  </a:outerShdw>
                </a:effectLst>
                <a:latin typeface="Oswald" panose="020B0604020202020204" charset="0"/>
              </a:rPr>
              <a:t>UPSHOT</a:t>
            </a:r>
            <a:r>
              <a:rPr lang="en-US" sz="2300" dirty="0">
                <a:solidFill>
                  <a:srgbClr val="FFFFFF"/>
                </a:solidFill>
                <a:latin typeface="Oswald" panose="020B0604020202020204" charset="0"/>
              </a:rPr>
              <a:t> </a:t>
            </a:r>
            <a:r>
              <a:rPr lang="en-US" sz="2300" dirty="0">
                <a:solidFill>
                  <a:srgbClr val="FFFFFF"/>
                </a:solidFill>
                <a:latin typeface="Oswald" panose="020B0604020202020204" charset="0"/>
                <a:sym typeface="Wingdings" panose="05000000000000000000" pitchFamily="2" charset="2"/>
              </a:rPr>
              <a:t> </a:t>
            </a:r>
            <a:r>
              <a:rPr lang="en-US" sz="2300" u="sng" dirty="0">
                <a:solidFill>
                  <a:srgbClr val="FFFFFF"/>
                </a:solidFill>
                <a:latin typeface="Oswald" panose="020B0604020202020204" charset="0"/>
              </a:rPr>
              <a:t>More purview</a:t>
            </a:r>
            <a:r>
              <a:rPr lang="en-US" sz="2300" dirty="0">
                <a:solidFill>
                  <a:srgbClr val="FFFFFF"/>
                </a:solidFill>
                <a:latin typeface="Oswald" panose="020B0604020202020204" charset="0"/>
              </a:rPr>
              <a:t> to provide recommendations when goal is to impart technical information or to facilitate a goal that is widely understood to be good (minimizing pain) and </a:t>
            </a:r>
            <a:r>
              <a:rPr lang="en-US" sz="2300" u="sng" dirty="0">
                <a:solidFill>
                  <a:srgbClr val="FFFFFF"/>
                </a:solidFill>
                <a:latin typeface="Oswald" panose="020B0604020202020204" charset="0"/>
              </a:rPr>
              <a:t>less purview</a:t>
            </a:r>
            <a:r>
              <a:rPr lang="en-US" sz="2300" dirty="0">
                <a:solidFill>
                  <a:srgbClr val="FFFFFF"/>
                </a:solidFill>
                <a:latin typeface="Oswald" panose="020B0604020202020204" charset="0"/>
              </a:rPr>
              <a:t> when touching on strongly held or differing conceptions of what is good.</a:t>
            </a:r>
          </a:p>
        </p:txBody>
      </p:sp>
      <p:sp>
        <p:nvSpPr>
          <p:cNvPr id="4" name="TextBox 3">
            <a:extLst>
              <a:ext uri="{FF2B5EF4-FFF2-40B4-BE49-F238E27FC236}">
                <a16:creationId xmlns:a16="http://schemas.microsoft.com/office/drawing/2014/main" id="{AE8C0A20-5B68-486E-8589-2E5716DD98BF}"/>
              </a:ext>
            </a:extLst>
          </p:cNvPr>
          <p:cNvSpPr txBox="1"/>
          <p:nvPr/>
        </p:nvSpPr>
        <p:spPr>
          <a:xfrm>
            <a:off x="5841999" y="353318"/>
            <a:ext cx="2963908" cy="1446550"/>
          </a:xfrm>
          <a:prstGeom prst="rect">
            <a:avLst/>
          </a:prstGeom>
          <a:solidFill>
            <a:srgbClr val="4184AF"/>
          </a:solidFill>
          <a:ln w="38100">
            <a:solidFill>
              <a:srgbClr val="B6B7B9"/>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D0DB71"/>
                </a:solidFill>
                <a:effectLst/>
                <a:uLnTx/>
                <a:uFillTx/>
                <a:latin typeface="Oswald" panose="020B0604020202020204" charset="0"/>
                <a:cs typeface="Arial"/>
                <a:sym typeface="Arial"/>
              </a:rPr>
              <a:t>GOAL OF COUNSELING</a:t>
            </a:r>
          </a:p>
        </p:txBody>
      </p:sp>
      <p:pic>
        <p:nvPicPr>
          <p:cNvPr id="9220" name="Picture 4" descr="Adult Genetic Counselling — Private Genetics Health | Genetic Counselling  Services Kogarah">
            <a:extLst>
              <a:ext uri="{FF2B5EF4-FFF2-40B4-BE49-F238E27FC236}">
                <a16:creationId xmlns:a16="http://schemas.microsoft.com/office/drawing/2014/main" id="{96E64D8C-8B28-4C9D-B8D2-704226008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98" y="1897981"/>
            <a:ext cx="3242511" cy="324251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70F8E66-133C-4D62-9F26-A7C4FAC387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557617097"/>
      </p:ext>
    </p:extLst>
  </p:cSld>
  <p:clrMapOvr>
    <a:masterClrMapping/>
  </p:clrMapOvr>
  <p:transition spd="med" advTm="46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237744" y="509647"/>
            <a:ext cx="5109508" cy="4431983"/>
          </a:xfrm>
          <a:prstGeom prst="rect">
            <a:avLst/>
          </a:prstGeom>
          <a:solidFill>
            <a:srgbClr val="4184AF"/>
          </a:solidFill>
          <a:ln w="38100">
            <a:solidFill>
              <a:srgbClr val="B6B7B9"/>
            </a:solidFill>
          </a:ln>
        </p:spPr>
        <p:txBody>
          <a:bodyPr wrap="square" rtlCol="0">
            <a:spAutoFit/>
          </a:bodyPr>
          <a:lstStyle/>
          <a:p>
            <a:pPr marR="0" lvl="0" algn="l" defTabSz="914400" rtl="0" eaLnBrk="1" fontAlgn="auto" latinLnBrk="0" hangingPunct="1">
              <a:lnSpc>
                <a:spcPct val="100000"/>
              </a:lnSpc>
              <a:spcBef>
                <a:spcPts val="0"/>
              </a:spcBef>
              <a:spcAft>
                <a:spcPts val="0"/>
              </a:spcAft>
              <a:buClr>
                <a:srgbClr val="0190B0"/>
              </a:buClr>
              <a:buSzTx/>
              <a:tabLst/>
              <a:defRPr/>
            </a:pPr>
            <a:r>
              <a:rPr lang="en-US" sz="2600" dirty="0">
                <a:solidFill>
                  <a:srgbClr val="D0DB71"/>
                </a:solidFill>
                <a:latin typeface="Oswald" panose="020B0604020202020204" charset="0"/>
              </a:rPr>
              <a:t>Some genetic findings are more “actionable” than others depending on:</a:t>
            </a:r>
          </a:p>
          <a:p>
            <a:pPr marL="342900" marR="0" lvl="0" indent="-342900" algn="l" defTabSz="914400" rtl="0" eaLnBrk="1" fontAlgn="auto" latinLnBrk="0" hangingPunct="1">
              <a:lnSpc>
                <a:spcPct val="100000"/>
              </a:lnSpc>
              <a:spcBef>
                <a:spcPts val="600"/>
              </a:spcBef>
              <a:spcAft>
                <a:spcPts val="0"/>
              </a:spcAft>
              <a:buClr>
                <a:srgbClr val="D0DB71"/>
              </a:buClr>
              <a:buSzTx/>
              <a:buFont typeface="Wingdings" panose="05000000000000000000" pitchFamily="2" charset="2"/>
              <a:buChar char="v"/>
              <a:tabLst/>
              <a:defRPr/>
            </a:pPr>
            <a:r>
              <a:rPr lang="en-US" sz="2400" dirty="0">
                <a:solidFill>
                  <a:srgbClr val="D0DB71"/>
                </a:solidFill>
                <a:latin typeface="Oswald" panose="020B0604020202020204" charset="0"/>
              </a:rPr>
              <a:t>Severity &amp; likelihood of clinical outcome</a:t>
            </a:r>
          </a:p>
          <a:p>
            <a:pPr marL="342900" marR="0" lvl="0" indent="-342900" algn="l" defTabSz="914400" rtl="0" eaLnBrk="1" fontAlgn="auto" latinLnBrk="0" hangingPunct="1">
              <a:lnSpc>
                <a:spcPct val="100000"/>
              </a:lnSpc>
              <a:spcBef>
                <a:spcPts val="600"/>
              </a:spcBef>
              <a:spcAft>
                <a:spcPts val="0"/>
              </a:spcAft>
              <a:buClr>
                <a:srgbClr val="D0DB71"/>
              </a:buClr>
              <a:buSzTx/>
              <a:buFont typeface="Wingdings" panose="05000000000000000000" pitchFamily="2" charset="2"/>
              <a:buChar char="v"/>
              <a:tabLst/>
              <a:defRPr/>
            </a:pPr>
            <a:r>
              <a:rPr lang="en-US" sz="2400" dirty="0">
                <a:solidFill>
                  <a:srgbClr val="D0DB71"/>
                </a:solidFill>
                <a:latin typeface="Oswald" panose="020B0604020202020204" charset="0"/>
              </a:rPr>
              <a:t>Effectiveness of interventions</a:t>
            </a:r>
          </a:p>
          <a:p>
            <a:pPr marL="342900" marR="0" lvl="0" indent="-342900" algn="l" defTabSz="914400" rtl="0" eaLnBrk="1" fontAlgn="auto" latinLnBrk="0" hangingPunct="1">
              <a:lnSpc>
                <a:spcPct val="100000"/>
              </a:lnSpc>
              <a:spcBef>
                <a:spcPts val="600"/>
              </a:spcBef>
              <a:spcAft>
                <a:spcPts val="0"/>
              </a:spcAft>
              <a:buClr>
                <a:srgbClr val="D0DB71"/>
              </a:buClr>
              <a:buSzTx/>
              <a:buFont typeface="Wingdings" panose="05000000000000000000" pitchFamily="2" charset="2"/>
              <a:buChar char="v"/>
              <a:tabLst/>
              <a:defRPr/>
            </a:pPr>
            <a:r>
              <a:rPr lang="en-US" sz="2400" dirty="0">
                <a:solidFill>
                  <a:srgbClr val="D0DB71"/>
                </a:solidFill>
                <a:latin typeface="Oswald" panose="020B0604020202020204" charset="0"/>
              </a:rPr>
              <a:t>Financial and family planning</a:t>
            </a:r>
          </a:p>
          <a:p>
            <a:pPr marL="342900" marR="0" lvl="0" indent="-342900" algn="l" defTabSz="914400" rtl="0" eaLnBrk="1" fontAlgn="auto" latinLnBrk="0" hangingPunct="1">
              <a:lnSpc>
                <a:spcPct val="100000"/>
              </a:lnSpc>
              <a:spcBef>
                <a:spcPts val="600"/>
              </a:spcBef>
              <a:spcAft>
                <a:spcPts val="0"/>
              </a:spcAft>
              <a:buClr>
                <a:srgbClr val="D0DB71"/>
              </a:buClr>
              <a:buSzTx/>
              <a:buFont typeface="Wingdings" panose="05000000000000000000" pitchFamily="2" charset="2"/>
              <a:buChar char="v"/>
              <a:tabLst/>
              <a:defRPr/>
            </a:pPr>
            <a:r>
              <a:rPr lang="en-US" sz="2400" dirty="0">
                <a:solidFill>
                  <a:srgbClr val="D0DB71"/>
                </a:solidFill>
                <a:latin typeface="Oswald" panose="020B0604020202020204" charset="0"/>
              </a:rPr>
              <a:t>Lifestyle decisions</a:t>
            </a:r>
          </a:p>
          <a:p>
            <a:pPr marR="0" lvl="0" algn="l" defTabSz="914400" rtl="0" eaLnBrk="1" fontAlgn="auto" latinLnBrk="0" hangingPunct="1">
              <a:lnSpc>
                <a:spcPct val="100000"/>
              </a:lnSpc>
              <a:spcBef>
                <a:spcPts val="1200"/>
              </a:spcBef>
              <a:spcAft>
                <a:spcPts val="0"/>
              </a:spcAft>
              <a:buClr>
                <a:srgbClr val="0190B0"/>
              </a:buClr>
              <a:buSzTx/>
              <a:tabLst/>
              <a:defRPr/>
            </a:pPr>
            <a:r>
              <a:rPr lang="en-US" sz="2600" u="sng" dirty="0">
                <a:solidFill>
                  <a:srgbClr val="FFFFFF"/>
                </a:solidFill>
                <a:effectLst>
                  <a:outerShdw blurRad="38100" dist="38100" dir="2700000" algn="tl">
                    <a:srgbClr val="000000">
                      <a:alpha val="43137"/>
                    </a:srgbClr>
                  </a:outerShdw>
                </a:effectLst>
                <a:latin typeface="Oswald" panose="020B0604020202020204" charset="0"/>
              </a:rPr>
              <a:t>UPSHOT</a:t>
            </a:r>
            <a:r>
              <a:rPr lang="en-US" sz="2600" dirty="0">
                <a:solidFill>
                  <a:srgbClr val="FFFFFF"/>
                </a:solidFill>
                <a:latin typeface="Oswald" panose="020B0604020202020204" charset="0"/>
              </a:rPr>
              <a:t> </a:t>
            </a:r>
            <a:r>
              <a:rPr lang="en-US" sz="2600" dirty="0">
                <a:solidFill>
                  <a:srgbClr val="FFFFFF"/>
                </a:solidFill>
                <a:latin typeface="Oswald" panose="020B0604020202020204" charset="0"/>
                <a:sym typeface="Wingdings" panose="05000000000000000000" pitchFamily="2" charset="2"/>
              </a:rPr>
              <a:t> </a:t>
            </a:r>
            <a:r>
              <a:rPr lang="en-US" sz="2600" dirty="0">
                <a:solidFill>
                  <a:srgbClr val="FFFFFF"/>
                </a:solidFill>
                <a:latin typeface="Oswald" panose="020B0604020202020204" charset="0"/>
              </a:rPr>
              <a:t>When genetic information would clearly benefit the patient’s health, GCs are duty-bound by beneficence to make recommendations.</a:t>
            </a:r>
          </a:p>
        </p:txBody>
      </p:sp>
      <p:sp>
        <p:nvSpPr>
          <p:cNvPr id="4" name="TextBox 3">
            <a:extLst>
              <a:ext uri="{FF2B5EF4-FFF2-40B4-BE49-F238E27FC236}">
                <a16:creationId xmlns:a16="http://schemas.microsoft.com/office/drawing/2014/main" id="{AE8C0A20-5B68-486E-8589-2E5716DD98BF}"/>
              </a:ext>
            </a:extLst>
          </p:cNvPr>
          <p:cNvSpPr txBox="1"/>
          <p:nvPr/>
        </p:nvSpPr>
        <p:spPr>
          <a:xfrm>
            <a:off x="5595216" y="869785"/>
            <a:ext cx="3311040" cy="954107"/>
          </a:xfrm>
          <a:prstGeom prst="rect">
            <a:avLst/>
          </a:prstGeom>
          <a:solidFill>
            <a:srgbClr val="4184AF"/>
          </a:solidFill>
          <a:ln w="38100">
            <a:solidFill>
              <a:srgbClr val="B6B7B9"/>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D0DB71"/>
                </a:solidFill>
                <a:effectLst/>
                <a:uLnTx/>
                <a:uFillTx/>
                <a:latin typeface="Oswald" panose="020B0604020202020204" charset="0"/>
                <a:cs typeface="Arial"/>
                <a:sym typeface="Arial"/>
              </a:rPr>
              <a:t>CLINICAL UTILITY OF GENETIC INFORMATION</a:t>
            </a:r>
          </a:p>
        </p:txBody>
      </p:sp>
      <p:pic>
        <p:nvPicPr>
          <p:cNvPr id="9220" name="Picture 4" descr="Adult Genetic Counselling — Private Genetics Health | Genetic Counselling  Services Kogarah">
            <a:extLst>
              <a:ext uri="{FF2B5EF4-FFF2-40B4-BE49-F238E27FC236}">
                <a16:creationId xmlns:a16="http://schemas.microsoft.com/office/drawing/2014/main" id="{96E64D8C-8B28-4C9D-B8D2-704226008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98" y="1897981"/>
            <a:ext cx="3242511" cy="324251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1303E37-AB0C-4799-8571-E4DE281CA8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177103138"/>
      </p:ext>
    </p:extLst>
  </p:cSld>
  <p:clrMapOvr>
    <a:masterClrMapping/>
  </p:clrMapOvr>
  <p:transition spd="med" advTm="37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198791" y="467449"/>
            <a:ext cx="4812121" cy="4093428"/>
          </a:xfrm>
          <a:prstGeom prst="rect">
            <a:avLst/>
          </a:prstGeom>
          <a:solidFill>
            <a:srgbClr val="4184AF"/>
          </a:solidFill>
          <a:ln w="38100">
            <a:solidFill>
              <a:srgbClr val="B6B7B9"/>
            </a:solidFill>
          </a:ln>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D0DB71"/>
              </a:buClr>
              <a:buSzTx/>
              <a:buFont typeface="Wingdings" panose="05000000000000000000" pitchFamily="2" charset="2"/>
              <a:buChar char="v"/>
              <a:tabLst/>
              <a:defRPr/>
            </a:pPr>
            <a:r>
              <a:rPr lang="en-US" sz="2300" dirty="0">
                <a:solidFill>
                  <a:srgbClr val="D0DB71"/>
                </a:solidFill>
                <a:latin typeface="Oswald" panose="020B0604020202020204" charset="0"/>
              </a:rPr>
              <a:t>Genetic testing often provides complex information &amp; uncertain results</a:t>
            </a:r>
          </a:p>
          <a:p>
            <a:pPr marL="342900" marR="0" lvl="0" indent="-342900" algn="l" defTabSz="914400" rtl="0" eaLnBrk="1" fontAlgn="auto" latinLnBrk="0" hangingPunct="1">
              <a:lnSpc>
                <a:spcPct val="100000"/>
              </a:lnSpc>
              <a:spcBef>
                <a:spcPts val="1200"/>
              </a:spcBef>
              <a:spcAft>
                <a:spcPts val="0"/>
              </a:spcAft>
              <a:buClr>
                <a:srgbClr val="D0DB71"/>
              </a:buClr>
              <a:buSzTx/>
              <a:buFont typeface="Wingdings" panose="05000000000000000000" pitchFamily="2" charset="2"/>
              <a:buChar char="v"/>
              <a:tabLst/>
              <a:defRPr/>
            </a:pPr>
            <a:r>
              <a:rPr lang="en-US" sz="2300" dirty="0">
                <a:solidFill>
                  <a:srgbClr val="D0DB71"/>
                </a:solidFill>
                <a:latin typeface="Oswald" panose="020B0604020202020204" charset="0"/>
              </a:rPr>
              <a:t>Healthcare providers sometimes over-interpret genetic results and inappropriately use them to guide medical treatment</a:t>
            </a:r>
          </a:p>
          <a:p>
            <a:pPr marR="0" lvl="0" algn="l" defTabSz="914400" rtl="0" eaLnBrk="1" fontAlgn="auto" latinLnBrk="0" hangingPunct="1">
              <a:lnSpc>
                <a:spcPct val="100000"/>
              </a:lnSpc>
              <a:spcBef>
                <a:spcPts val="2400"/>
              </a:spcBef>
              <a:spcAft>
                <a:spcPts val="0"/>
              </a:spcAft>
              <a:buClr>
                <a:srgbClr val="0190B0"/>
              </a:buClr>
              <a:buSzTx/>
              <a:tabLst/>
              <a:defRPr/>
            </a:pPr>
            <a:r>
              <a:rPr lang="en-US" sz="2300" u="sng" dirty="0">
                <a:solidFill>
                  <a:srgbClr val="FFFFFF"/>
                </a:solidFill>
                <a:effectLst>
                  <a:outerShdw blurRad="38100" dist="38100" dir="2700000" algn="tl">
                    <a:srgbClr val="000000">
                      <a:alpha val="43137"/>
                    </a:srgbClr>
                  </a:outerShdw>
                </a:effectLst>
                <a:latin typeface="Oswald" panose="020B0604020202020204" charset="0"/>
              </a:rPr>
              <a:t>UPSHOT</a:t>
            </a:r>
            <a:r>
              <a:rPr lang="en-US" sz="2300" dirty="0">
                <a:solidFill>
                  <a:srgbClr val="FFFFFF"/>
                </a:solidFill>
                <a:latin typeface="Oswald" panose="020B0604020202020204" charset="0"/>
              </a:rPr>
              <a:t> </a:t>
            </a:r>
            <a:r>
              <a:rPr lang="en-US" sz="2300" dirty="0">
                <a:solidFill>
                  <a:srgbClr val="FFFFFF"/>
                </a:solidFill>
                <a:latin typeface="Oswald" panose="020B0604020202020204" charset="0"/>
                <a:sym typeface="Wingdings" panose="05000000000000000000" pitchFamily="2" charset="2"/>
              </a:rPr>
              <a:t> </a:t>
            </a:r>
            <a:r>
              <a:rPr lang="en-US" sz="2300" dirty="0">
                <a:solidFill>
                  <a:srgbClr val="FFFFFF"/>
                </a:solidFill>
                <a:latin typeface="Oswald" panose="020B0604020202020204" charset="0"/>
              </a:rPr>
              <a:t>Genetic counselors have unique expertise to interpret results and thus should recommend evidence-based action to patients and colleagues</a:t>
            </a:r>
          </a:p>
        </p:txBody>
      </p:sp>
      <p:sp>
        <p:nvSpPr>
          <p:cNvPr id="4" name="TextBox 3">
            <a:extLst>
              <a:ext uri="{FF2B5EF4-FFF2-40B4-BE49-F238E27FC236}">
                <a16:creationId xmlns:a16="http://schemas.microsoft.com/office/drawing/2014/main" id="{AE8C0A20-5B68-486E-8589-2E5716DD98BF}"/>
              </a:ext>
            </a:extLst>
          </p:cNvPr>
          <p:cNvSpPr txBox="1"/>
          <p:nvPr/>
        </p:nvSpPr>
        <p:spPr>
          <a:xfrm>
            <a:off x="5156200" y="869785"/>
            <a:ext cx="3750056" cy="954107"/>
          </a:xfrm>
          <a:prstGeom prst="rect">
            <a:avLst/>
          </a:prstGeom>
          <a:solidFill>
            <a:srgbClr val="4184AF"/>
          </a:solidFill>
          <a:ln w="38100">
            <a:solidFill>
              <a:srgbClr val="B6B7B9"/>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rgbClr val="D0DB71"/>
                </a:solidFill>
                <a:latin typeface="Oswald" panose="020B0604020202020204" charset="0"/>
              </a:rPr>
              <a:t>INFORMATIONAL BURDEN OF TEST OPTIONS/RESULTS</a:t>
            </a:r>
            <a:endParaRPr kumimoji="0" lang="en-US" sz="2800" b="0" i="0" u="none" strike="noStrike" kern="0" cap="none" spc="0" normalizeH="0" baseline="0" noProof="0" dirty="0">
              <a:ln>
                <a:noFill/>
              </a:ln>
              <a:solidFill>
                <a:srgbClr val="D0DB71"/>
              </a:solidFill>
              <a:effectLst/>
              <a:uLnTx/>
              <a:uFillTx/>
              <a:latin typeface="Oswald" panose="020B0604020202020204" charset="0"/>
              <a:cs typeface="Arial"/>
              <a:sym typeface="Arial"/>
            </a:endParaRPr>
          </a:p>
        </p:txBody>
      </p:sp>
      <p:pic>
        <p:nvPicPr>
          <p:cNvPr id="9220" name="Picture 4" descr="Adult Genetic Counselling — Private Genetics Health | Genetic Counselling  Services Kogarah">
            <a:extLst>
              <a:ext uri="{FF2B5EF4-FFF2-40B4-BE49-F238E27FC236}">
                <a16:creationId xmlns:a16="http://schemas.microsoft.com/office/drawing/2014/main" id="{96E64D8C-8B28-4C9D-B8D2-704226008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98" y="1897981"/>
            <a:ext cx="3242511" cy="324251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0C71151-6D77-4DE7-81EE-28381B5417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47292378"/>
      </p:ext>
    </p:extLst>
  </p:cSld>
  <p:clrMapOvr>
    <a:masterClrMapping/>
  </p:clrMapOvr>
  <p:transition spd="med" advTm="336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237744" y="490686"/>
            <a:ext cx="5109508" cy="4447371"/>
          </a:xfrm>
          <a:prstGeom prst="rect">
            <a:avLst/>
          </a:prstGeom>
          <a:solidFill>
            <a:srgbClr val="4184AF"/>
          </a:solidFill>
          <a:ln w="38100">
            <a:solidFill>
              <a:schemeClr val="tx1"/>
            </a:solidFill>
          </a:ln>
        </p:spPr>
        <p:txBody>
          <a:bodyPr wrap="square" rtlCol="0">
            <a:spAutoFit/>
          </a:bodyPr>
          <a:lstStyle/>
          <a:p>
            <a:pPr marR="0" lvl="0" algn="l" defTabSz="914400" rtl="0" eaLnBrk="1" fontAlgn="auto" latinLnBrk="0" hangingPunct="1">
              <a:lnSpc>
                <a:spcPct val="100000"/>
              </a:lnSpc>
              <a:spcBef>
                <a:spcPts val="0"/>
              </a:spcBef>
              <a:spcAft>
                <a:spcPts val="0"/>
              </a:spcAft>
              <a:buClr>
                <a:srgbClr val="0190B0"/>
              </a:buClr>
              <a:buSzTx/>
              <a:tabLst/>
              <a:defRPr/>
            </a:pPr>
            <a:r>
              <a:rPr lang="en-US" sz="2300" dirty="0">
                <a:solidFill>
                  <a:srgbClr val="D0DB71"/>
                </a:solidFill>
                <a:latin typeface="Oswald" panose="020B0604020202020204" charset="0"/>
              </a:rPr>
              <a:t>Two aspects of a counseling relationship are particularly ethically salient:</a:t>
            </a:r>
          </a:p>
          <a:p>
            <a:pPr marL="457200" marR="0" lvl="0" indent="-274320" algn="l" defTabSz="914400" rtl="0" eaLnBrk="1" fontAlgn="auto" latinLnBrk="0" hangingPunct="1">
              <a:lnSpc>
                <a:spcPct val="100000"/>
              </a:lnSpc>
              <a:spcBef>
                <a:spcPts val="600"/>
              </a:spcBef>
              <a:spcAft>
                <a:spcPts val="0"/>
              </a:spcAft>
              <a:buClr>
                <a:srgbClr val="D0DB71"/>
              </a:buClr>
              <a:buSzTx/>
              <a:buFont typeface="+mj-lt"/>
              <a:buAutoNum type="arabicPeriod"/>
              <a:tabLst/>
              <a:defRPr/>
            </a:pPr>
            <a:r>
              <a:rPr lang="en-US" sz="2300" dirty="0">
                <a:solidFill>
                  <a:srgbClr val="D0DB71"/>
                </a:solidFill>
                <a:latin typeface="Oswald" panose="020B0604020202020204" charset="0"/>
              </a:rPr>
              <a:t>Degree to which empathy has been established</a:t>
            </a:r>
          </a:p>
          <a:p>
            <a:pPr marL="457200" marR="0" lvl="0" indent="-274320" algn="l" defTabSz="914400" rtl="0" eaLnBrk="1" fontAlgn="auto" latinLnBrk="0" hangingPunct="1">
              <a:lnSpc>
                <a:spcPct val="100000"/>
              </a:lnSpc>
              <a:spcBef>
                <a:spcPts val="600"/>
              </a:spcBef>
              <a:spcAft>
                <a:spcPts val="0"/>
              </a:spcAft>
              <a:buClr>
                <a:srgbClr val="D0DB71"/>
              </a:buClr>
              <a:buSzTx/>
              <a:buFont typeface="+mj-lt"/>
              <a:buAutoNum type="arabicPeriod"/>
              <a:tabLst/>
              <a:defRPr/>
            </a:pPr>
            <a:r>
              <a:rPr lang="en-US" sz="2300" dirty="0">
                <a:solidFill>
                  <a:srgbClr val="D0DB71"/>
                </a:solidFill>
                <a:latin typeface="Oswald" panose="020B0604020202020204" charset="0"/>
              </a:rPr>
              <a:t>Degree of shared cultural understanding</a:t>
            </a:r>
          </a:p>
          <a:p>
            <a:pPr marR="0" lvl="0" algn="l" defTabSz="914400" rtl="0" eaLnBrk="1" fontAlgn="auto" latinLnBrk="0" hangingPunct="1">
              <a:lnSpc>
                <a:spcPct val="100000"/>
              </a:lnSpc>
              <a:spcBef>
                <a:spcPts val="2400"/>
              </a:spcBef>
              <a:spcAft>
                <a:spcPts val="0"/>
              </a:spcAft>
              <a:buClr>
                <a:srgbClr val="0190B0"/>
              </a:buClr>
              <a:buSzTx/>
              <a:tabLst/>
              <a:defRPr/>
            </a:pPr>
            <a:r>
              <a:rPr lang="en-US" sz="2300" u="sng" dirty="0">
                <a:solidFill>
                  <a:srgbClr val="FFFFFF"/>
                </a:solidFill>
                <a:effectLst>
                  <a:outerShdw blurRad="38100" dist="38100" dir="2700000" algn="tl">
                    <a:srgbClr val="000000">
                      <a:alpha val="43137"/>
                    </a:srgbClr>
                  </a:outerShdw>
                </a:effectLst>
                <a:latin typeface="Oswald" panose="020B0604020202020204" charset="0"/>
              </a:rPr>
              <a:t>UPSHOT</a:t>
            </a:r>
            <a:r>
              <a:rPr lang="en-US" sz="2300" dirty="0">
                <a:solidFill>
                  <a:srgbClr val="FFFFFF"/>
                </a:solidFill>
                <a:latin typeface="Oswald" panose="020B0604020202020204" charset="0"/>
              </a:rPr>
              <a:t> </a:t>
            </a:r>
            <a:r>
              <a:rPr lang="en-US" sz="2300" dirty="0">
                <a:solidFill>
                  <a:srgbClr val="FFFFFF"/>
                </a:solidFill>
                <a:latin typeface="Oswald" panose="020B0604020202020204" charset="0"/>
                <a:sym typeface="Wingdings" panose="05000000000000000000" pitchFamily="2" charset="2"/>
              </a:rPr>
              <a:t> </a:t>
            </a:r>
            <a:r>
              <a:rPr lang="en-US" sz="2300" u="sng" dirty="0">
                <a:solidFill>
                  <a:srgbClr val="FFFFFF"/>
                </a:solidFill>
                <a:latin typeface="Oswald" panose="020B0604020202020204" charset="0"/>
              </a:rPr>
              <a:t>More purview</a:t>
            </a:r>
            <a:r>
              <a:rPr lang="en-US" sz="2300" dirty="0">
                <a:solidFill>
                  <a:srgbClr val="FFFFFF"/>
                </a:solidFill>
                <a:latin typeface="Oswald" panose="020B0604020202020204" charset="0"/>
              </a:rPr>
              <a:t> to recommend when relationship is closer and more therapeutic and more culturally synchronized. Conversely, special attention and humility are necessary when there are wide gaps in experience and identity between the counselor and the client.</a:t>
            </a:r>
          </a:p>
        </p:txBody>
      </p:sp>
      <p:sp>
        <p:nvSpPr>
          <p:cNvPr id="4" name="TextBox 3">
            <a:extLst>
              <a:ext uri="{FF2B5EF4-FFF2-40B4-BE49-F238E27FC236}">
                <a16:creationId xmlns:a16="http://schemas.microsoft.com/office/drawing/2014/main" id="{AE8C0A20-5B68-486E-8589-2E5716DD98BF}"/>
              </a:ext>
            </a:extLst>
          </p:cNvPr>
          <p:cNvSpPr txBox="1"/>
          <p:nvPr/>
        </p:nvSpPr>
        <p:spPr>
          <a:xfrm>
            <a:off x="5586749" y="564985"/>
            <a:ext cx="3319507" cy="1261884"/>
          </a:xfrm>
          <a:prstGeom prst="rect">
            <a:avLst/>
          </a:prstGeom>
          <a:solidFill>
            <a:srgbClr val="4184AF"/>
          </a:solidFill>
          <a:ln w="38100">
            <a:solidFill>
              <a:srgbClr val="B6B7B9"/>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dirty="0">
                <a:ln>
                  <a:noFill/>
                </a:ln>
                <a:solidFill>
                  <a:srgbClr val="D0DB71"/>
                </a:solidFill>
                <a:effectLst/>
                <a:uLnTx/>
                <a:uFillTx/>
                <a:latin typeface="Oswald" panose="020B0604020202020204" charset="0"/>
                <a:cs typeface="Arial"/>
                <a:sym typeface="Arial"/>
              </a:rPr>
              <a:t>RELATIONAL</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3800" dirty="0">
                <a:solidFill>
                  <a:srgbClr val="D0DB71"/>
                </a:solidFill>
                <a:latin typeface="Oswald" panose="020B0604020202020204" charset="0"/>
              </a:rPr>
              <a:t>CONSIDERATIONS</a:t>
            </a:r>
            <a:endParaRPr kumimoji="0" lang="en-US" sz="3800" b="0" i="0" u="none" strike="noStrike" kern="0" cap="none" spc="0" normalizeH="0" baseline="0" noProof="0" dirty="0">
              <a:ln>
                <a:noFill/>
              </a:ln>
              <a:solidFill>
                <a:srgbClr val="D0DB71"/>
              </a:solidFill>
              <a:effectLst/>
              <a:uLnTx/>
              <a:uFillTx/>
              <a:latin typeface="Oswald" panose="020B0604020202020204" charset="0"/>
              <a:cs typeface="Arial"/>
              <a:sym typeface="Arial"/>
            </a:endParaRPr>
          </a:p>
        </p:txBody>
      </p:sp>
      <p:pic>
        <p:nvPicPr>
          <p:cNvPr id="9220" name="Picture 4" descr="Adult Genetic Counselling — Private Genetics Health | Genetic Counselling  Services Kogarah">
            <a:extLst>
              <a:ext uri="{FF2B5EF4-FFF2-40B4-BE49-F238E27FC236}">
                <a16:creationId xmlns:a16="http://schemas.microsoft.com/office/drawing/2014/main" id="{96E64D8C-8B28-4C9D-B8D2-704226008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98" y="1897981"/>
            <a:ext cx="3242511" cy="324251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847E8E18-FA63-4CEF-AC7F-CF83641F2B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431189249"/>
      </p:ext>
    </p:extLst>
  </p:cSld>
  <p:clrMapOvr>
    <a:masterClrMapping/>
  </p:clrMapOvr>
  <p:transition spd="med" advTm="38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335951" y="248037"/>
            <a:ext cx="4903561" cy="4647426"/>
          </a:xfrm>
          <a:prstGeom prst="rect">
            <a:avLst/>
          </a:prstGeom>
          <a:solidFill>
            <a:srgbClr val="4184AF"/>
          </a:solidFill>
          <a:ln w="38100">
            <a:solidFill>
              <a:srgbClr val="B6B7B9"/>
            </a:solidFill>
          </a:ln>
        </p:spPr>
        <p:txBody>
          <a:bodyPr wrap="square" rtlCol="0">
            <a:spAutoFit/>
          </a:bodyPr>
          <a:lstStyle/>
          <a:p>
            <a:pPr marR="0" lvl="0" algn="l" defTabSz="914400" rtl="0" eaLnBrk="1" fontAlgn="auto" latinLnBrk="0" hangingPunct="1">
              <a:lnSpc>
                <a:spcPct val="100000"/>
              </a:lnSpc>
              <a:spcBef>
                <a:spcPts val="0"/>
              </a:spcBef>
              <a:spcAft>
                <a:spcPts val="0"/>
              </a:spcAft>
              <a:buClr>
                <a:srgbClr val="0190B0"/>
              </a:buClr>
              <a:buSzTx/>
              <a:tabLst/>
              <a:defRPr/>
            </a:pPr>
            <a:r>
              <a:rPr lang="en-US" sz="1900" dirty="0">
                <a:solidFill>
                  <a:srgbClr val="D0DB71"/>
                </a:solidFill>
                <a:latin typeface="Oswald" panose="020B0604020202020204" charset="0"/>
              </a:rPr>
              <a:t>The institutional setting of counseling affects ethical responsibilities.</a:t>
            </a:r>
          </a:p>
          <a:p>
            <a:pPr marL="342900" marR="0" lvl="0" indent="-342900" algn="l" defTabSz="914400" rtl="0" eaLnBrk="1" fontAlgn="auto" latinLnBrk="0" hangingPunct="1">
              <a:lnSpc>
                <a:spcPct val="100000"/>
              </a:lnSpc>
              <a:spcBef>
                <a:spcPts val="1200"/>
              </a:spcBef>
              <a:spcAft>
                <a:spcPts val="0"/>
              </a:spcAft>
              <a:buClr>
                <a:srgbClr val="D0DB71"/>
              </a:buClr>
              <a:buSzTx/>
              <a:buFont typeface="Wingdings" panose="05000000000000000000" pitchFamily="2" charset="2"/>
              <a:buChar char="v"/>
              <a:tabLst/>
              <a:defRPr/>
            </a:pPr>
            <a:r>
              <a:rPr lang="en-US" sz="1900" u="sng" dirty="0">
                <a:solidFill>
                  <a:srgbClr val="D0DB71"/>
                </a:solidFill>
                <a:effectLst>
                  <a:outerShdw blurRad="38100" dist="38100" dir="2700000" algn="tl">
                    <a:srgbClr val="000000">
                      <a:alpha val="43137"/>
                    </a:srgbClr>
                  </a:outerShdw>
                </a:effectLst>
                <a:latin typeface="Oswald" panose="020B0604020202020204" charset="0"/>
              </a:rPr>
              <a:t>CLINICAL</a:t>
            </a:r>
            <a:r>
              <a:rPr lang="en-US" sz="1900" dirty="0">
                <a:solidFill>
                  <a:srgbClr val="D0DB71"/>
                </a:solidFill>
                <a:latin typeface="Oswald" panose="020B0604020202020204" charset="0"/>
              </a:rPr>
              <a:t> </a:t>
            </a:r>
            <a:r>
              <a:rPr lang="en-US" sz="1900" dirty="0">
                <a:solidFill>
                  <a:srgbClr val="D0DB71"/>
                </a:solidFill>
                <a:latin typeface="Oswald" panose="020B0604020202020204" charset="0"/>
                <a:sym typeface="Wingdings" panose="05000000000000000000" pitchFamily="2" charset="2"/>
              </a:rPr>
              <a:t> </a:t>
            </a:r>
            <a:r>
              <a:rPr lang="en-US" sz="1900" dirty="0">
                <a:solidFill>
                  <a:srgbClr val="FFFFFF"/>
                </a:solidFill>
                <a:latin typeface="Oswald" panose="020B0604020202020204" charset="0"/>
              </a:rPr>
              <a:t>Counselors have the “most explicit duties to maximize benefits and minimize harms” of testing &amp; information</a:t>
            </a:r>
          </a:p>
          <a:p>
            <a:pPr marL="342900" marR="0" lvl="0" indent="-342900" algn="l" defTabSz="914400" rtl="0" eaLnBrk="1" fontAlgn="auto" latinLnBrk="0" hangingPunct="1">
              <a:lnSpc>
                <a:spcPct val="100000"/>
              </a:lnSpc>
              <a:spcBef>
                <a:spcPts val="1200"/>
              </a:spcBef>
              <a:spcAft>
                <a:spcPts val="0"/>
              </a:spcAft>
              <a:buClr>
                <a:srgbClr val="D0DB71"/>
              </a:buClr>
              <a:buSzTx/>
              <a:buFont typeface="Wingdings" panose="05000000000000000000" pitchFamily="2" charset="2"/>
              <a:buChar char="v"/>
              <a:tabLst/>
              <a:defRPr/>
            </a:pPr>
            <a:r>
              <a:rPr lang="en-US" sz="1900" u="sng" dirty="0">
                <a:solidFill>
                  <a:srgbClr val="D0DB71"/>
                </a:solidFill>
                <a:effectLst>
                  <a:outerShdw blurRad="38100" dist="38100" dir="2700000" algn="tl">
                    <a:srgbClr val="000000">
                      <a:alpha val="43137"/>
                    </a:srgbClr>
                  </a:outerShdw>
                </a:effectLst>
                <a:latin typeface="Oswald" panose="020B0604020202020204" charset="0"/>
              </a:rPr>
              <a:t>RESEARCH</a:t>
            </a:r>
            <a:r>
              <a:rPr lang="en-US" sz="1900" dirty="0">
                <a:solidFill>
                  <a:srgbClr val="D0DB71"/>
                </a:solidFill>
                <a:latin typeface="Oswald" panose="020B0604020202020204" charset="0"/>
              </a:rPr>
              <a:t> </a:t>
            </a:r>
            <a:r>
              <a:rPr lang="en-US" sz="1900" dirty="0">
                <a:solidFill>
                  <a:srgbClr val="D0DB71"/>
                </a:solidFill>
                <a:latin typeface="Oswald" panose="020B0604020202020204" charset="0"/>
                <a:sym typeface="Wingdings" panose="05000000000000000000" pitchFamily="2" charset="2"/>
              </a:rPr>
              <a:t> </a:t>
            </a:r>
            <a:r>
              <a:rPr lang="en-US" sz="1900" dirty="0">
                <a:solidFill>
                  <a:srgbClr val="FFFFFF"/>
                </a:solidFill>
                <a:latin typeface="Oswald" panose="020B0604020202020204" charset="0"/>
              </a:rPr>
              <a:t>Counselors are often limited, but can have duties to recommend (especially with rare diseases) and also to discuss limits of research and alternatives.</a:t>
            </a:r>
          </a:p>
          <a:p>
            <a:pPr marL="342900" marR="0" lvl="0" indent="-342900" algn="l" defTabSz="914400" rtl="0" eaLnBrk="1" fontAlgn="auto" latinLnBrk="0" hangingPunct="1">
              <a:lnSpc>
                <a:spcPct val="100000"/>
              </a:lnSpc>
              <a:spcBef>
                <a:spcPts val="1200"/>
              </a:spcBef>
              <a:spcAft>
                <a:spcPts val="0"/>
              </a:spcAft>
              <a:buClr>
                <a:srgbClr val="D0DB71"/>
              </a:buClr>
              <a:buSzTx/>
              <a:buFont typeface="Wingdings" panose="05000000000000000000" pitchFamily="2" charset="2"/>
              <a:buChar char="v"/>
              <a:tabLst/>
              <a:defRPr/>
            </a:pPr>
            <a:r>
              <a:rPr lang="en-US" sz="1900" u="sng" dirty="0">
                <a:solidFill>
                  <a:srgbClr val="D0DB71"/>
                </a:solidFill>
                <a:effectLst>
                  <a:outerShdw blurRad="38100" dist="38100" dir="2700000" algn="tl">
                    <a:srgbClr val="000000">
                      <a:alpha val="43137"/>
                    </a:srgbClr>
                  </a:outerShdw>
                </a:effectLst>
                <a:latin typeface="Oswald" panose="020B0604020202020204" charset="0"/>
              </a:rPr>
              <a:t>INDUSTRY</a:t>
            </a:r>
            <a:r>
              <a:rPr lang="en-US" sz="1900" dirty="0">
                <a:solidFill>
                  <a:srgbClr val="D0DB71"/>
                </a:solidFill>
                <a:latin typeface="Oswald" panose="020B0604020202020204" charset="0"/>
              </a:rPr>
              <a:t> </a:t>
            </a:r>
            <a:r>
              <a:rPr lang="en-US" sz="1900" dirty="0">
                <a:solidFill>
                  <a:srgbClr val="D0DB71"/>
                </a:solidFill>
                <a:latin typeface="Oswald" panose="020B0604020202020204" charset="0"/>
                <a:sym typeface="Wingdings" panose="05000000000000000000" pitchFamily="2" charset="2"/>
              </a:rPr>
              <a:t> </a:t>
            </a:r>
            <a:r>
              <a:rPr lang="en-US" sz="1900" dirty="0">
                <a:solidFill>
                  <a:srgbClr val="FFFFFF"/>
                </a:solidFill>
                <a:latin typeface="Oswald" panose="020B0604020202020204" charset="0"/>
              </a:rPr>
              <a:t>Counselors must recognize COIs and work to mitigate them by being transparent about conflict. This may include making direct recommendations to patient about which tests they pursue and where they get information.</a:t>
            </a:r>
          </a:p>
        </p:txBody>
      </p:sp>
      <p:sp>
        <p:nvSpPr>
          <p:cNvPr id="4" name="TextBox 3">
            <a:extLst>
              <a:ext uri="{FF2B5EF4-FFF2-40B4-BE49-F238E27FC236}">
                <a16:creationId xmlns:a16="http://schemas.microsoft.com/office/drawing/2014/main" id="{AE8C0A20-5B68-486E-8589-2E5716DD98BF}"/>
              </a:ext>
            </a:extLst>
          </p:cNvPr>
          <p:cNvSpPr txBox="1"/>
          <p:nvPr/>
        </p:nvSpPr>
        <p:spPr>
          <a:xfrm>
            <a:off x="5586749" y="564985"/>
            <a:ext cx="3319507" cy="1261884"/>
          </a:xfrm>
          <a:prstGeom prst="rect">
            <a:avLst/>
          </a:prstGeom>
          <a:solidFill>
            <a:srgbClr val="4184AF"/>
          </a:solidFill>
          <a:ln w="38100">
            <a:solidFill>
              <a:srgbClr val="B6B7B9"/>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dirty="0">
                <a:ln>
                  <a:noFill/>
                </a:ln>
                <a:solidFill>
                  <a:srgbClr val="D0DB71"/>
                </a:solidFill>
                <a:effectLst/>
                <a:uLnTx/>
                <a:uFillTx/>
                <a:latin typeface="Oswald" panose="020B0604020202020204" charset="0"/>
                <a:cs typeface="Arial"/>
                <a:sym typeface="Arial"/>
              </a:rPr>
              <a:t>ROLE-BASED</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3800" dirty="0">
                <a:solidFill>
                  <a:srgbClr val="D0DB71"/>
                </a:solidFill>
                <a:latin typeface="Oswald" panose="020B0604020202020204" charset="0"/>
              </a:rPr>
              <a:t>CONSIDERATIONS</a:t>
            </a:r>
            <a:endParaRPr kumimoji="0" lang="en-US" sz="3800" b="0" i="0" u="none" strike="noStrike" kern="0" cap="none" spc="0" normalizeH="0" baseline="0" noProof="0" dirty="0">
              <a:ln>
                <a:noFill/>
              </a:ln>
              <a:solidFill>
                <a:srgbClr val="D0DB71"/>
              </a:solidFill>
              <a:effectLst/>
              <a:uLnTx/>
              <a:uFillTx/>
              <a:latin typeface="Oswald" panose="020B0604020202020204" charset="0"/>
              <a:cs typeface="Arial"/>
              <a:sym typeface="Arial"/>
            </a:endParaRPr>
          </a:p>
        </p:txBody>
      </p:sp>
      <p:pic>
        <p:nvPicPr>
          <p:cNvPr id="9220" name="Picture 4" descr="Adult Genetic Counselling — Private Genetics Health | Genetic Counselling  Services Kogarah">
            <a:extLst>
              <a:ext uri="{FF2B5EF4-FFF2-40B4-BE49-F238E27FC236}">
                <a16:creationId xmlns:a16="http://schemas.microsoft.com/office/drawing/2014/main" id="{96E64D8C-8B28-4C9D-B8D2-704226008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98" y="1897981"/>
            <a:ext cx="3242511" cy="324251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59B49493-021C-4C43-92C2-D05C8E4F32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356893958"/>
      </p:ext>
    </p:extLst>
  </p:cSld>
  <p:clrMapOvr>
    <a:masterClrMapping/>
  </p:clrMapOvr>
  <p:transition spd="med" advTm="599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128016" y="217259"/>
            <a:ext cx="5285232" cy="4708981"/>
          </a:xfrm>
          <a:prstGeom prst="rect">
            <a:avLst/>
          </a:prstGeom>
          <a:solidFill>
            <a:srgbClr val="4184AF"/>
          </a:solidFill>
        </p:spPr>
        <p:txBody>
          <a:bodyPr wrap="square" rtlCol="0">
            <a:spAutoFit/>
          </a:bodyPr>
          <a:lstStyle/>
          <a:p>
            <a:pPr marR="0" lvl="0" algn="l" defTabSz="914400" rtl="0" eaLnBrk="1" fontAlgn="auto" latinLnBrk="0" hangingPunct="1">
              <a:lnSpc>
                <a:spcPct val="100000"/>
              </a:lnSpc>
              <a:spcBef>
                <a:spcPts val="0"/>
              </a:spcBef>
              <a:spcAft>
                <a:spcPts val="0"/>
              </a:spcAft>
              <a:buClr>
                <a:srgbClr val="0190B0"/>
              </a:buClr>
              <a:buSzTx/>
              <a:tabLst/>
              <a:defRPr/>
            </a:pPr>
            <a:r>
              <a:rPr lang="en-US" sz="1900" dirty="0">
                <a:solidFill>
                  <a:srgbClr val="D0DB71"/>
                </a:solidFill>
                <a:latin typeface="Oswald" panose="020B0604020202020204" charset="0"/>
              </a:rPr>
              <a:t>Genetic information often has relevance for family members and can be shared w/ them for two reasons:</a:t>
            </a:r>
          </a:p>
          <a:p>
            <a:pPr marL="457200" marR="0" lvl="0" indent="-457200" algn="l" defTabSz="914400" rtl="0" eaLnBrk="1" fontAlgn="auto" latinLnBrk="0" hangingPunct="1">
              <a:lnSpc>
                <a:spcPct val="100000"/>
              </a:lnSpc>
              <a:spcBef>
                <a:spcPts val="600"/>
              </a:spcBef>
              <a:spcAft>
                <a:spcPts val="0"/>
              </a:spcAft>
              <a:buClr>
                <a:srgbClr val="FFFFFF"/>
              </a:buClr>
              <a:buSzTx/>
              <a:buFont typeface="+mj-lt"/>
              <a:buAutoNum type="arabicPeriod"/>
              <a:tabLst/>
              <a:defRPr/>
            </a:pPr>
            <a:r>
              <a:rPr lang="en-US" sz="1900" dirty="0">
                <a:solidFill>
                  <a:srgbClr val="FFFFFF"/>
                </a:solidFill>
                <a:effectLst>
                  <a:outerShdw blurRad="38100" dist="38100" dir="2700000" algn="tl">
                    <a:srgbClr val="000000">
                      <a:alpha val="43137"/>
                    </a:srgbClr>
                  </a:outerShdw>
                </a:effectLst>
                <a:latin typeface="Oswald" panose="020B0604020202020204" charset="0"/>
              </a:rPr>
              <a:t>TO BENEFIT FAMILY MEMBERS</a:t>
            </a:r>
          </a:p>
          <a:p>
            <a:pPr>
              <a:buClr>
                <a:srgbClr val="FFFFFF"/>
              </a:buClr>
              <a:defRPr/>
            </a:pPr>
            <a:r>
              <a:rPr lang="en-US" sz="1900" dirty="0">
                <a:solidFill>
                  <a:srgbClr val="D0DB71"/>
                </a:solidFill>
                <a:latin typeface="Oswald" panose="020B0604020202020204" charset="0"/>
              </a:rPr>
              <a:t>No consensus on whether genetic counselors should share medically useful information with family members for their separate benefit, but Jamal et al. argue disclosure should be default unless strong reasons for privacy. </a:t>
            </a:r>
          </a:p>
          <a:p>
            <a:pPr marL="457200" lvl="1" indent="-457200">
              <a:spcBef>
                <a:spcPts val="600"/>
              </a:spcBef>
              <a:buClr>
                <a:srgbClr val="FFFFFF"/>
              </a:buClr>
              <a:buFont typeface="+mj-lt"/>
              <a:buAutoNum type="arabicPeriod" startAt="2"/>
              <a:defRPr/>
            </a:pPr>
            <a:r>
              <a:rPr lang="en-US" sz="1900" dirty="0">
                <a:solidFill>
                  <a:srgbClr val="FFFFFF"/>
                </a:solidFill>
                <a:effectLst>
                  <a:outerShdw blurRad="38100" dist="38100" dir="2700000" algn="tl">
                    <a:srgbClr val="000000">
                      <a:alpha val="43137"/>
                    </a:srgbClr>
                  </a:outerShdw>
                </a:effectLst>
                <a:latin typeface="Oswald" panose="020B0604020202020204" charset="0"/>
              </a:rPr>
              <a:t>TO BENEFIT THE PATIENT</a:t>
            </a:r>
          </a:p>
          <a:p>
            <a:pPr lvl="1">
              <a:buClr>
                <a:srgbClr val="D0DB71"/>
              </a:buClr>
              <a:defRPr/>
            </a:pPr>
            <a:r>
              <a:rPr lang="en-US" sz="1900" dirty="0">
                <a:solidFill>
                  <a:srgbClr val="D0DB71"/>
                </a:solidFill>
                <a:latin typeface="Oswald" panose="020B0604020202020204" charset="0"/>
              </a:rPr>
              <a:t>In some cases, familial testing will benefit the initial patient by providing additional information that will improve the interpretation of genetic testing results. </a:t>
            </a:r>
          </a:p>
          <a:p>
            <a:pPr lvl="1">
              <a:spcBef>
                <a:spcPts val="600"/>
              </a:spcBef>
              <a:buClr>
                <a:srgbClr val="D0DB71"/>
              </a:buClr>
              <a:defRPr/>
            </a:pPr>
            <a:r>
              <a:rPr lang="en-US" sz="1900" dirty="0">
                <a:solidFill>
                  <a:srgbClr val="FFFFFF"/>
                </a:solidFill>
                <a:latin typeface="Oswald" panose="020B0604020202020204" charset="0"/>
              </a:rPr>
              <a:t>In both cases, focusing solely on the individual undergoing testing excludes benefits and harms that accrue to the wider family circle and are important to consider in determining when to make recommendations.</a:t>
            </a:r>
          </a:p>
        </p:txBody>
      </p:sp>
      <p:sp>
        <p:nvSpPr>
          <p:cNvPr id="4" name="TextBox 3">
            <a:extLst>
              <a:ext uri="{FF2B5EF4-FFF2-40B4-BE49-F238E27FC236}">
                <a16:creationId xmlns:a16="http://schemas.microsoft.com/office/drawing/2014/main" id="{AE8C0A20-5B68-486E-8589-2E5716DD98BF}"/>
              </a:ext>
            </a:extLst>
          </p:cNvPr>
          <p:cNvSpPr txBox="1"/>
          <p:nvPr/>
        </p:nvSpPr>
        <p:spPr>
          <a:xfrm>
            <a:off x="5586749" y="564985"/>
            <a:ext cx="3319507" cy="1261884"/>
          </a:xfrm>
          <a:prstGeom prst="rect">
            <a:avLst/>
          </a:prstGeom>
          <a:solidFill>
            <a:srgbClr val="4184AF"/>
          </a:solidFill>
          <a:ln w="38100">
            <a:solidFill>
              <a:srgbClr val="B6B7B9"/>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dirty="0">
                <a:ln>
                  <a:noFill/>
                </a:ln>
                <a:solidFill>
                  <a:srgbClr val="D0DB71"/>
                </a:solidFill>
                <a:effectLst/>
                <a:uLnTx/>
                <a:uFillTx/>
                <a:latin typeface="Oswald" panose="020B0604020202020204" charset="0"/>
                <a:cs typeface="Arial"/>
                <a:sym typeface="Arial"/>
              </a:rPr>
              <a:t>FAMILIAL</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3800" dirty="0">
                <a:solidFill>
                  <a:srgbClr val="D0DB71"/>
                </a:solidFill>
                <a:latin typeface="Oswald" panose="020B0604020202020204" charset="0"/>
              </a:rPr>
              <a:t>CONSIDERATIONS</a:t>
            </a:r>
            <a:endParaRPr kumimoji="0" lang="en-US" sz="3800" b="0" i="0" u="none" strike="noStrike" kern="0" cap="none" spc="0" normalizeH="0" baseline="0" noProof="0" dirty="0">
              <a:ln>
                <a:noFill/>
              </a:ln>
              <a:solidFill>
                <a:srgbClr val="D0DB71"/>
              </a:solidFill>
              <a:effectLst/>
              <a:uLnTx/>
              <a:uFillTx/>
              <a:latin typeface="Oswald" panose="020B0604020202020204" charset="0"/>
              <a:cs typeface="Arial"/>
              <a:sym typeface="Arial"/>
            </a:endParaRPr>
          </a:p>
        </p:txBody>
      </p:sp>
      <p:pic>
        <p:nvPicPr>
          <p:cNvPr id="9220" name="Picture 4" descr="Adult Genetic Counselling — Private Genetics Health | Genetic Counselling  Services Kogarah">
            <a:extLst>
              <a:ext uri="{FF2B5EF4-FFF2-40B4-BE49-F238E27FC236}">
                <a16:creationId xmlns:a16="http://schemas.microsoft.com/office/drawing/2014/main" id="{96E64D8C-8B28-4C9D-B8D2-704226008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98" y="1897981"/>
            <a:ext cx="3242511" cy="324251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BB67246-C14A-4841-9735-57EB295DC1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77721107"/>
      </p:ext>
    </p:extLst>
  </p:cSld>
  <p:clrMapOvr>
    <a:masterClrMapping/>
  </p:clrMapOvr>
  <p:transition spd="med" advTm="596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469875" y="797456"/>
            <a:ext cx="5109508" cy="392415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0"/>
              </a:spcAft>
              <a:buClr>
                <a:srgbClr val="4184AF"/>
              </a:buClr>
              <a:buSzTx/>
              <a:buFont typeface="Arial"/>
              <a:buAutoNum type="arabicPeriod"/>
              <a:tabLst/>
              <a:defRPr/>
            </a:pPr>
            <a:r>
              <a:rPr kumimoji="0" lang="en-US" sz="2800" i="0" u="none" strike="noStrike" kern="0" cap="none" spc="0" normalizeH="0" baseline="0" noProof="0" dirty="0">
                <a:ln>
                  <a:noFill/>
                </a:ln>
                <a:solidFill>
                  <a:srgbClr val="4184AF"/>
                </a:solidFill>
                <a:uLnTx/>
                <a:uFillTx/>
                <a:latin typeface="Oswald" panose="020B0604020202020204" charset="0"/>
                <a:cs typeface="Arial"/>
                <a:sym typeface="Arial"/>
              </a:rPr>
              <a:t>Goal of Counseling</a:t>
            </a:r>
          </a:p>
          <a:p>
            <a:pPr marL="457200" marR="0" lvl="0" indent="-457200" algn="l" defTabSz="914400" rtl="0" eaLnBrk="1" fontAlgn="auto" latinLnBrk="0" hangingPunct="1">
              <a:lnSpc>
                <a:spcPct val="100000"/>
              </a:lnSpc>
              <a:spcBef>
                <a:spcPts val="600"/>
              </a:spcBef>
              <a:spcAft>
                <a:spcPts val="0"/>
              </a:spcAft>
              <a:buClr>
                <a:srgbClr val="4184AF"/>
              </a:buClr>
              <a:buSzTx/>
              <a:buFont typeface="Arial"/>
              <a:buAutoNum type="arabicPeriod"/>
              <a:tabLst/>
              <a:defRPr/>
            </a:pPr>
            <a:r>
              <a:rPr kumimoji="0" lang="en-US" sz="2800" i="0" u="none" strike="noStrike" kern="0" cap="none" spc="0" normalizeH="0" baseline="0" noProof="0" dirty="0">
                <a:ln>
                  <a:noFill/>
                </a:ln>
                <a:solidFill>
                  <a:srgbClr val="4184AF"/>
                </a:solidFill>
                <a:uLnTx/>
                <a:uFillTx/>
                <a:latin typeface="Oswald" panose="020B0604020202020204" charset="0"/>
                <a:cs typeface="Arial"/>
                <a:sym typeface="Arial"/>
              </a:rPr>
              <a:t>Clinical Relevance of Genetic Information</a:t>
            </a:r>
          </a:p>
          <a:p>
            <a:pPr marL="457200" marR="0" lvl="0" indent="-457200" algn="l" defTabSz="914400" rtl="0" eaLnBrk="1" fontAlgn="auto" latinLnBrk="0" hangingPunct="1">
              <a:lnSpc>
                <a:spcPct val="100000"/>
              </a:lnSpc>
              <a:spcBef>
                <a:spcPts val="600"/>
              </a:spcBef>
              <a:spcAft>
                <a:spcPts val="0"/>
              </a:spcAft>
              <a:buClr>
                <a:srgbClr val="4184AF"/>
              </a:buClr>
              <a:buSzTx/>
              <a:buFont typeface="Arial"/>
              <a:buAutoNum type="arabicPeriod"/>
              <a:tabLst/>
              <a:defRPr/>
            </a:pPr>
            <a:r>
              <a:rPr kumimoji="0" lang="en-US" sz="2800" i="0" u="none" strike="noStrike" kern="0" cap="none" spc="0" normalizeH="0" baseline="0" noProof="0" dirty="0">
                <a:ln>
                  <a:noFill/>
                </a:ln>
                <a:solidFill>
                  <a:srgbClr val="4184AF"/>
                </a:solidFill>
                <a:uLnTx/>
                <a:uFillTx/>
                <a:latin typeface="Oswald" panose="020B0604020202020204" charset="0"/>
                <a:cs typeface="Arial"/>
                <a:sym typeface="Arial"/>
              </a:rPr>
              <a:t>Informational Burden of Test Options or Results</a:t>
            </a:r>
          </a:p>
          <a:p>
            <a:pPr marL="457200" marR="0" lvl="0" indent="-457200" algn="l" defTabSz="914400" rtl="0" eaLnBrk="1" fontAlgn="auto" latinLnBrk="0" hangingPunct="1">
              <a:lnSpc>
                <a:spcPct val="100000"/>
              </a:lnSpc>
              <a:spcBef>
                <a:spcPts val="600"/>
              </a:spcBef>
              <a:spcAft>
                <a:spcPts val="0"/>
              </a:spcAft>
              <a:buClr>
                <a:srgbClr val="4184AF"/>
              </a:buClr>
              <a:buSzTx/>
              <a:buFont typeface="Arial"/>
              <a:buAutoNum type="arabicPeriod"/>
              <a:tabLst/>
              <a:defRPr/>
            </a:pPr>
            <a:r>
              <a:rPr kumimoji="0" lang="en-US" sz="2800" i="0" u="none" strike="noStrike" kern="0" cap="none" spc="0" normalizeH="0" baseline="0" noProof="0" dirty="0">
                <a:ln>
                  <a:noFill/>
                </a:ln>
                <a:solidFill>
                  <a:srgbClr val="4184AF"/>
                </a:solidFill>
                <a:uLnTx/>
                <a:uFillTx/>
                <a:latin typeface="Oswald" panose="020B0604020202020204" charset="0"/>
                <a:cs typeface="Arial"/>
                <a:sym typeface="Arial"/>
              </a:rPr>
              <a:t>Relational Considerations</a:t>
            </a:r>
          </a:p>
          <a:p>
            <a:pPr marL="457200" marR="0" lvl="0" indent="-457200" algn="l" defTabSz="914400" rtl="0" eaLnBrk="1" fontAlgn="auto" latinLnBrk="0" hangingPunct="1">
              <a:lnSpc>
                <a:spcPct val="100000"/>
              </a:lnSpc>
              <a:spcBef>
                <a:spcPts val="600"/>
              </a:spcBef>
              <a:spcAft>
                <a:spcPts val="0"/>
              </a:spcAft>
              <a:buClr>
                <a:srgbClr val="4184AF"/>
              </a:buClr>
              <a:buSzTx/>
              <a:buFont typeface="Arial"/>
              <a:buAutoNum type="arabicPeriod"/>
              <a:tabLst/>
              <a:defRPr/>
            </a:pPr>
            <a:r>
              <a:rPr kumimoji="0" lang="en-US" sz="2800" i="0" u="none" strike="noStrike" kern="0" cap="none" spc="0" normalizeH="0" baseline="0" noProof="0" dirty="0">
                <a:ln>
                  <a:noFill/>
                </a:ln>
                <a:solidFill>
                  <a:srgbClr val="4184AF"/>
                </a:solidFill>
                <a:uLnTx/>
                <a:uFillTx/>
                <a:latin typeface="Oswald" panose="020B0604020202020204" charset="0"/>
                <a:cs typeface="Arial"/>
                <a:sym typeface="Arial"/>
              </a:rPr>
              <a:t>Role-based Considerations</a:t>
            </a:r>
          </a:p>
          <a:p>
            <a:pPr marL="457200" marR="0" lvl="0" indent="-457200" algn="l" defTabSz="914400" rtl="0" eaLnBrk="1" fontAlgn="auto" latinLnBrk="0" hangingPunct="1">
              <a:lnSpc>
                <a:spcPct val="100000"/>
              </a:lnSpc>
              <a:spcBef>
                <a:spcPts val="600"/>
              </a:spcBef>
              <a:spcAft>
                <a:spcPts val="0"/>
              </a:spcAft>
              <a:buClr>
                <a:srgbClr val="4184AF"/>
              </a:buClr>
              <a:buSzTx/>
              <a:buFont typeface="Arial"/>
              <a:buAutoNum type="arabicPeriod"/>
              <a:tabLst/>
              <a:defRPr/>
            </a:pPr>
            <a:r>
              <a:rPr kumimoji="0" lang="en-US" sz="2800" i="0" u="none" strike="noStrike" kern="0" cap="none" spc="0" normalizeH="0" baseline="0" noProof="0" dirty="0">
                <a:ln>
                  <a:noFill/>
                </a:ln>
                <a:solidFill>
                  <a:srgbClr val="4184AF"/>
                </a:solidFill>
                <a:uLnTx/>
                <a:uFillTx/>
                <a:latin typeface="Oswald" panose="020B0604020202020204" charset="0"/>
                <a:cs typeface="Arial"/>
                <a:sym typeface="Arial"/>
              </a:rPr>
              <a:t>Familial Considerations</a:t>
            </a:r>
          </a:p>
        </p:txBody>
      </p:sp>
      <p:sp>
        <p:nvSpPr>
          <p:cNvPr id="6" name="TextBox 5">
            <a:extLst>
              <a:ext uri="{FF2B5EF4-FFF2-40B4-BE49-F238E27FC236}">
                <a16:creationId xmlns:a16="http://schemas.microsoft.com/office/drawing/2014/main" id="{3DB26B73-F1C7-47CC-90E4-9B1F85DF24E8}"/>
              </a:ext>
            </a:extLst>
          </p:cNvPr>
          <p:cNvSpPr txBox="1"/>
          <p:nvPr/>
        </p:nvSpPr>
        <p:spPr>
          <a:xfrm>
            <a:off x="5456067" y="143655"/>
            <a:ext cx="3514241" cy="1754326"/>
          </a:xfrm>
          <a:prstGeom prst="rect">
            <a:avLst/>
          </a:prstGeom>
          <a:solidFill>
            <a:srgbClr val="4184AF"/>
          </a:solidFill>
          <a:ln w="38100">
            <a:solidFill>
              <a:srgbClr val="B6B7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D0DB71"/>
                </a:solidFill>
                <a:effectLst/>
                <a:uLnTx/>
                <a:uFillTx/>
                <a:latin typeface="Oswald" panose="020B0604020202020204" charset="0"/>
                <a:cs typeface="Arial"/>
                <a:sym typeface="Arial"/>
              </a:rPr>
              <a:t>Applying the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D0DB71"/>
                </a:solidFill>
                <a:effectLst/>
                <a:uLnTx/>
                <a:uFillTx/>
                <a:latin typeface="Oswald" panose="020B0604020202020204" charset="0"/>
                <a:cs typeface="Arial"/>
                <a:sym typeface="Arial"/>
              </a:rPr>
              <a:t>Six Considerations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a:solidFill>
                  <a:srgbClr val="D0DB71"/>
                </a:solidFill>
                <a:latin typeface="Oswald" panose="020B0604020202020204" charset="0"/>
              </a:rPr>
              <a:t>to Mei &amp; Albert</a:t>
            </a:r>
            <a:endParaRPr kumimoji="0" lang="en-US" sz="3600" b="0" i="0" u="none" strike="noStrike" kern="0" cap="none" spc="0" normalizeH="0" baseline="0" noProof="0" dirty="0">
              <a:ln>
                <a:noFill/>
              </a:ln>
              <a:solidFill>
                <a:srgbClr val="D0DB71"/>
              </a:solidFill>
              <a:effectLst/>
              <a:uLnTx/>
              <a:uFillTx/>
              <a:latin typeface="Oswald" panose="020B0604020202020204" charset="0"/>
              <a:cs typeface="Arial"/>
              <a:sym typeface="Arial"/>
            </a:endParaRPr>
          </a:p>
        </p:txBody>
      </p:sp>
      <p:pic>
        <p:nvPicPr>
          <p:cNvPr id="7" name="Picture 2" descr="Couple, Holding Hands, Beach, Lovers, Affection, Walk">
            <a:extLst>
              <a:ext uri="{FF2B5EF4-FFF2-40B4-BE49-F238E27FC236}">
                <a16:creationId xmlns:a16="http://schemas.microsoft.com/office/drawing/2014/main" id="{95C4EC0D-6EBF-49C4-8AF8-FFC5356917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02" t="16002" r="14458" b="2221"/>
          <a:stretch/>
        </p:blipFill>
        <p:spPr bwMode="auto">
          <a:xfrm>
            <a:off x="6265334" y="2039497"/>
            <a:ext cx="2035820" cy="302089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722742D-DF97-4517-84E1-2F46199A9B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794831995"/>
      </p:ext>
    </p:extLst>
  </p:cSld>
  <p:clrMapOvr>
    <a:masterClrMapping/>
  </p:clrMapOvr>
  <p:transition spd="med" advTm="205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9A782-C638-4C43-96A5-6CBF666E8247}"/>
              </a:ext>
            </a:extLst>
          </p:cNvPr>
          <p:cNvSpPr txBox="1"/>
          <p:nvPr/>
        </p:nvSpPr>
        <p:spPr>
          <a:xfrm>
            <a:off x="173692" y="436835"/>
            <a:ext cx="5197585" cy="4493538"/>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
                <a:srgbClr val="4184AF"/>
              </a:buClr>
              <a:buSzTx/>
              <a:tabLst/>
              <a:defRPr/>
            </a:pPr>
            <a:r>
              <a:rPr lang="en-US" sz="2300" dirty="0">
                <a:solidFill>
                  <a:srgbClr val="4184AF"/>
                </a:solidFill>
                <a:latin typeface="Oswald" panose="00000500000000000000" pitchFamily="2" charset="0"/>
                <a:ea typeface="Calibri" panose="020F0502020204030204" pitchFamily="34" charset="0"/>
                <a:cs typeface="Times New Roman" panose="02020603050405020304" pitchFamily="18" charset="0"/>
              </a:rPr>
              <a:t>Jamal &amp; colleagues would likely conclude that the c</a:t>
            </a:r>
            <a:r>
              <a:rPr lang="en-US" sz="2300" dirty="0">
                <a:solidFill>
                  <a:srgbClr val="4184AF"/>
                </a:solidFill>
                <a:effectLst/>
                <a:latin typeface="Oswald" panose="00000500000000000000" pitchFamily="2" charset="0"/>
                <a:ea typeface="Calibri" panose="020F0502020204030204" pitchFamily="34" charset="0"/>
                <a:cs typeface="Times New Roman" panose="02020603050405020304" pitchFamily="18" charset="0"/>
              </a:rPr>
              <a:t>ounselor </a:t>
            </a:r>
            <a:r>
              <a:rPr lang="en-US" sz="2300" u="sng" dirty="0">
                <a:solidFill>
                  <a:srgbClr val="4184AF"/>
                </a:solidFill>
                <a:effectLst/>
                <a:latin typeface="Oswald" panose="00000500000000000000" pitchFamily="2" charset="0"/>
                <a:ea typeface="Calibri" panose="020F0502020204030204" pitchFamily="34" charset="0"/>
                <a:cs typeface="Times New Roman" panose="02020603050405020304" pitchFamily="18" charset="0"/>
              </a:rPr>
              <a:t>should recommend</a:t>
            </a:r>
            <a:r>
              <a:rPr lang="en-US" sz="2300" dirty="0">
                <a:solidFill>
                  <a:srgbClr val="4184AF"/>
                </a:solidFill>
                <a:effectLst/>
                <a:latin typeface="Oswald" panose="00000500000000000000" pitchFamily="2" charset="0"/>
                <a:ea typeface="Calibri" panose="020F0502020204030204" pitchFamily="34" charset="0"/>
                <a:cs typeface="Times New Roman" panose="02020603050405020304" pitchFamily="18" charset="0"/>
              </a:rPr>
              <a:t> (and not merely neutrally present) testing due to the clear potential for clinical benefit for Mei. </a:t>
            </a:r>
          </a:p>
          <a:p>
            <a:pPr marR="0" lvl="0" algn="l" defTabSz="914400" rtl="0" eaLnBrk="1" fontAlgn="auto" latinLnBrk="0" hangingPunct="1">
              <a:lnSpc>
                <a:spcPct val="100000"/>
              </a:lnSpc>
              <a:spcBef>
                <a:spcPts val="600"/>
              </a:spcBef>
              <a:spcAft>
                <a:spcPts val="0"/>
              </a:spcAft>
              <a:buClr>
                <a:srgbClr val="4184AF"/>
              </a:buClr>
              <a:buSzTx/>
              <a:tabLst/>
              <a:defRPr/>
            </a:pPr>
            <a:r>
              <a:rPr lang="en-US" sz="2300" dirty="0">
                <a:solidFill>
                  <a:srgbClr val="4184AF"/>
                </a:solidFill>
                <a:effectLst/>
                <a:latin typeface="Oswald" panose="00000500000000000000" pitchFamily="2" charset="0"/>
                <a:ea typeface="Calibri" panose="020F0502020204030204" pitchFamily="34" charset="0"/>
                <a:cs typeface="Times New Roman" panose="02020603050405020304" pitchFamily="18" charset="0"/>
              </a:rPr>
              <a:t>However, the counselor must also help Mei and Albert begin to discuss the impact a positive result would have on their future decisions to have children. </a:t>
            </a:r>
          </a:p>
          <a:p>
            <a:pPr marR="0" lvl="0" algn="l" defTabSz="914400" rtl="0" eaLnBrk="1" fontAlgn="auto" latinLnBrk="0" hangingPunct="1">
              <a:lnSpc>
                <a:spcPct val="100000"/>
              </a:lnSpc>
              <a:spcBef>
                <a:spcPts val="600"/>
              </a:spcBef>
              <a:spcAft>
                <a:spcPts val="0"/>
              </a:spcAft>
              <a:buClr>
                <a:srgbClr val="4184AF"/>
              </a:buClr>
              <a:buSzTx/>
              <a:tabLst/>
              <a:defRPr/>
            </a:pPr>
            <a:r>
              <a:rPr lang="en-US" sz="2300" dirty="0">
                <a:solidFill>
                  <a:srgbClr val="4184AF"/>
                </a:solidFill>
                <a:effectLst/>
                <a:latin typeface="Oswald" panose="00000500000000000000" pitchFamily="2" charset="0"/>
                <a:ea typeface="Calibri" panose="020F0502020204030204" pitchFamily="34" charset="0"/>
                <a:cs typeface="Times New Roman" panose="02020603050405020304" pitchFamily="18" charset="0"/>
              </a:rPr>
              <a:t>This would involve a detailed explanation of the likelihood of transmitting the mutation and the odds and severity of potential future illness for children who may inherit it. </a:t>
            </a:r>
            <a:endParaRPr kumimoji="0" lang="en-US" sz="2300" b="0" i="0" u="none" strike="noStrike" kern="0" cap="none" spc="0" normalizeH="0" baseline="0" noProof="0" dirty="0">
              <a:ln>
                <a:noFill/>
              </a:ln>
              <a:solidFill>
                <a:srgbClr val="4184AF"/>
              </a:solidFill>
              <a:effectLst>
                <a:outerShdw blurRad="38100" dist="38100" dir="2700000" algn="tl">
                  <a:srgbClr val="000000">
                    <a:alpha val="43137"/>
                  </a:srgbClr>
                </a:outerShdw>
              </a:effectLst>
              <a:uLnTx/>
              <a:uFillTx/>
              <a:latin typeface="Oswald" panose="00000500000000000000" pitchFamily="2" charset="0"/>
              <a:sym typeface="Arial"/>
            </a:endParaRPr>
          </a:p>
        </p:txBody>
      </p:sp>
      <p:sp>
        <p:nvSpPr>
          <p:cNvPr id="6" name="TextBox 5">
            <a:extLst>
              <a:ext uri="{FF2B5EF4-FFF2-40B4-BE49-F238E27FC236}">
                <a16:creationId xmlns:a16="http://schemas.microsoft.com/office/drawing/2014/main" id="{3DB26B73-F1C7-47CC-90E4-9B1F85DF24E8}"/>
              </a:ext>
            </a:extLst>
          </p:cNvPr>
          <p:cNvSpPr txBox="1"/>
          <p:nvPr/>
        </p:nvSpPr>
        <p:spPr>
          <a:xfrm>
            <a:off x="5456067" y="143655"/>
            <a:ext cx="3514241" cy="1754326"/>
          </a:xfrm>
          <a:prstGeom prst="rect">
            <a:avLst/>
          </a:prstGeom>
          <a:solidFill>
            <a:srgbClr val="4184AF"/>
          </a:solidFill>
          <a:ln w="38100">
            <a:solidFill>
              <a:srgbClr val="B6B7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D0DB71"/>
                </a:solidFill>
                <a:effectLst/>
                <a:uLnTx/>
                <a:uFillTx/>
                <a:latin typeface="Oswald" panose="020B0604020202020204" charset="0"/>
                <a:cs typeface="Arial"/>
                <a:sym typeface="Arial"/>
              </a:rPr>
              <a:t>An Ethical Recommendation for Mei &amp; Albert</a:t>
            </a:r>
          </a:p>
        </p:txBody>
      </p:sp>
      <p:pic>
        <p:nvPicPr>
          <p:cNvPr id="7" name="Picture 2" descr="Couple, Holding Hands, Beach, Lovers, Affection, Walk">
            <a:extLst>
              <a:ext uri="{FF2B5EF4-FFF2-40B4-BE49-F238E27FC236}">
                <a16:creationId xmlns:a16="http://schemas.microsoft.com/office/drawing/2014/main" id="{95C4EC0D-6EBF-49C4-8AF8-FFC5356917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02" t="16002" r="14458" b="2221"/>
          <a:stretch/>
        </p:blipFill>
        <p:spPr bwMode="auto">
          <a:xfrm>
            <a:off x="6265334" y="2039497"/>
            <a:ext cx="2035820" cy="302089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DA692D5-40D9-4FE5-BC51-C31EF7B2920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65839546"/>
      </p:ext>
    </p:extLst>
  </p:cSld>
  <p:clrMapOvr>
    <a:masterClrMapping/>
  </p:clrMapOvr>
  <p:transition spd="med" advTm="388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8"/>
        <p:cNvGrpSpPr/>
        <p:nvPr/>
      </p:nvGrpSpPr>
      <p:grpSpPr>
        <a:xfrm>
          <a:off x="0" y="0"/>
          <a:ext cx="0" cy="0"/>
          <a:chOff x="0" y="0"/>
          <a:chExt cx="0" cy="0"/>
        </a:xfrm>
      </p:grpSpPr>
      <p:pic>
        <p:nvPicPr>
          <p:cNvPr id="7" name="Picture 2" descr="Genomic Testing — Target Pediatric AML">
            <a:extLst>
              <a:ext uri="{FF2B5EF4-FFF2-40B4-BE49-F238E27FC236}">
                <a16:creationId xmlns:a16="http://schemas.microsoft.com/office/drawing/2014/main" id="{138AE8A7-C337-453E-A21E-E2A01D5E5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1608" y="999031"/>
            <a:ext cx="3435941" cy="344551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59;p13">
            <a:extLst>
              <a:ext uri="{FF2B5EF4-FFF2-40B4-BE49-F238E27FC236}">
                <a16:creationId xmlns:a16="http://schemas.microsoft.com/office/drawing/2014/main" id="{31158B54-7283-4BDA-8308-00A62DB09AA4}"/>
              </a:ext>
            </a:extLst>
          </p:cNvPr>
          <p:cNvSpPr txBox="1">
            <a:spLocks noGrp="1"/>
          </p:cNvSpPr>
          <p:nvPr>
            <p:ph type="ctrTitle"/>
          </p:nvPr>
        </p:nvSpPr>
        <p:spPr>
          <a:xfrm>
            <a:off x="0" y="902923"/>
            <a:ext cx="5542238" cy="13885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i="1" dirty="0">
                <a:solidFill>
                  <a:srgbClr val="0190B0"/>
                </a:solidFill>
                <a:effectLst>
                  <a:outerShdw blurRad="38100" dist="38100" dir="2700000" algn="tl">
                    <a:srgbClr val="000000">
                      <a:alpha val="43137"/>
                    </a:srgbClr>
                  </a:outerShdw>
                </a:effectLst>
              </a:rPr>
              <a:t>QUESTIONS</a:t>
            </a:r>
            <a:br>
              <a:rPr lang="en-US" sz="5400" i="1" dirty="0">
                <a:solidFill>
                  <a:srgbClr val="0190B0"/>
                </a:solidFill>
                <a:effectLst>
                  <a:outerShdw blurRad="38100" dist="38100" dir="2700000" algn="tl">
                    <a:srgbClr val="000000">
                      <a:alpha val="43137"/>
                    </a:srgbClr>
                  </a:outerShdw>
                </a:effectLst>
              </a:rPr>
            </a:br>
            <a:r>
              <a:rPr lang="en-US" sz="5400" i="1" dirty="0">
                <a:solidFill>
                  <a:srgbClr val="0190B0"/>
                </a:solidFill>
                <a:effectLst>
                  <a:outerShdw blurRad="38100" dist="38100" dir="2700000" algn="tl">
                    <a:srgbClr val="000000">
                      <a:alpha val="43137"/>
                    </a:srgbClr>
                  </a:outerShdw>
                </a:effectLst>
              </a:rPr>
              <a:t>WELCOME!</a:t>
            </a:r>
            <a:endParaRPr sz="5400" dirty="0">
              <a:solidFill>
                <a:srgbClr val="0190B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511A61DC-F564-4818-8DE2-7B9B8FACAA63}"/>
              </a:ext>
            </a:extLst>
          </p:cNvPr>
          <p:cNvSpPr txBox="1"/>
          <p:nvPr/>
        </p:nvSpPr>
        <p:spPr>
          <a:xfrm>
            <a:off x="356616" y="2571750"/>
            <a:ext cx="5010912" cy="553998"/>
          </a:xfrm>
          <a:prstGeom prst="rect">
            <a:avLst/>
          </a:prstGeom>
          <a:solidFill>
            <a:srgbClr val="F2F2F2"/>
          </a:solidFill>
        </p:spPr>
        <p:txBody>
          <a:bodyPr wrap="square" rtlCol="0">
            <a:spAutoFit/>
          </a:bodyPr>
          <a:lstStyle/>
          <a:p>
            <a:pPr algn="ctr"/>
            <a:r>
              <a:rPr lang="en-US" sz="3000" dirty="0">
                <a:solidFill>
                  <a:srgbClr val="00A5CB"/>
                </a:solidFill>
                <a:effectLst>
                  <a:outerShdw blurRad="38100" dist="38100" dir="2700000" algn="tl">
                    <a:srgbClr val="000000">
                      <a:alpha val="43137"/>
                    </a:srgbClr>
                  </a:outerShdw>
                </a:effectLst>
                <a:latin typeface="Oswald" panose="020B0604020202020204" charset="0"/>
              </a:rPr>
              <a:t>jgarrett@cmh.edu</a:t>
            </a:r>
          </a:p>
        </p:txBody>
      </p:sp>
      <p:sp>
        <p:nvSpPr>
          <p:cNvPr id="17" name="Google Shape;60;p13">
            <a:extLst>
              <a:ext uri="{FF2B5EF4-FFF2-40B4-BE49-F238E27FC236}">
                <a16:creationId xmlns:a16="http://schemas.microsoft.com/office/drawing/2014/main" id="{8B3DB3C6-A17A-41D9-B134-50D88F6D3039}"/>
              </a:ext>
            </a:extLst>
          </p:cNvPr>
          <p:cNvSpPr txBox="1">
            <a:spLocks noGrp="1"/>
          </p:cNvSpPr>
          <p:nvPr>
            <p:ph type="subTitle" idx="1"/>
          </p:nvPr>
        </p:nvSpPr>
        <p:spPr>
          <a:xfrm>
            <a:off x="9832" y="3406063"/>
            <a:ext cx="5542238" cy="1461001"/>
          </a:xfrm>
          <a:prstGeom prst="rect">
            <a:avLst/>
          </a:prstGeom>
        </p:spPr>
        <p:txBody>
          <a:bodyPr spcFirstLastPara="1" wrap="square" lIns="91425" tIns="91425" rIns="91425" bIns="91425" anchor="t" anchorCtr="0">
            <a:noAutofit/>
          </a:bodyPr>
          <a:lstStyle/>
          <a:p>
            <a:pPr marL="0" lvl="0" indent="0" algn="ctr" rtl="0">
              <a:spcBef>
                <a:spcPts val="0"/>
              </a:spcBef>
              <a:spcAft>
                <a:spcPts val="600"/>
              </a:spcAft>
              <a:buNone/>
            </a:pPr>
            <a:r>
              <a:rPr lang="en-US" sz="3000" b="1" dirty="0">
                <a:solidFill>
                  <a:srgbClr val="0190B0"/>
                </a:solidFill>
                <a:latin typeface="Oswald" panose="020B0604020202020204" charset="0"/>
              </a:rPr>
              <a:t>JEREMY R. GARRETT, PH.D.</a:t>
            </a:r>
          </a:p>
          <a:p>
            <a:pPr marL="0" lvl="0" indent="0" algn="ctr" rtl="0">
              <a:spcBef>
                <a:spcPts val="0"/>
              </a:spcBef>
              <a:spcAft>
                <a:spcPts val="600"/>
              </a:spcAft>
              <a:buNone/>
            </a:pPr>
            <a:r>
              <a:rPr lang="en-US" sz="2400" dirty="0">
                <a:solidFill>
                  <a:srgbClr val="0190B0"/>
                </a:solidFill>
                <a:latin typeface="Oswald" panose="020B0604020202020204" charset="0"/>
              </a:rPr>
              <a:t>Children’s Mercy Bioethics Center</a:t>
            </a:r>
          </a:p>
          <a:p>
            <a:pPr marL="0" lvl="0" indent="0" algn="ctr" rtl="0">
              <a:spcBef>
                <a:spcPts val="0"/>
              </a:spcBef>
              <a:spcAft>
                <a:spcPts val="600"/>
              </a:spcAft>
              <a:buNone/>
            </a:pPr>
            <a:r>
              <a:rPr lang="en-US" sz="2400" dirty="0">
                <a:solidFill>
                  <a:srgbClr val="0190B0"/>
                </a:solidFill>
                <a:latin typeface="Oswald" panose="020B0604020202020204" charset="0"/>
              </a:rPr>
              <a:t>University of Missouri-Kansas City</a:t>
            </a:r>
          </a:p>
        </p:txBody>
      </p:sp>
      <p:pic>
        <p:nvPicPr>
          <p:cNvPr id="5" name="Audio 4">
            <a:hlinkClick r:id="" action="ppaction://media"/>
            <a:extLst>
              <a:ext uri="{FF2B5EF4-FFF2-40B4-BE49-F238E27FC236}">
                <a16:creationId xmlns:a16="http://schemas.microsoft.com/office/drawing/2014/main" id="{D1146F98-FD82-DF23-BCC3-4916E5F3BA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1932865"/>
      </p:ext>
    </p:extLst>
  </p:cSld>
  <p:clrMapOvr>
    <a:masterClrMapping/>
  </p:clrMapOvr>
  <mc:AlternateContent xmlns:mc="http://schemas.openxmlformats.org/markup-compatibility/2006" xmlns:p14="http://schemas.microsoft.com/office/powerpoint/2010/main">
    <mc:Choice Requires="p14">
      <p:transition spd="slow" p14:dur="2000" advTm="17680"/>
    </mc:Choice>
    <mc:Fallback xmlns="">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0"/>
        <p:cNvGrpSpPr/>
        <p:nvPr/>
      </p:nvGrpSpPr>
      <p:grpSpPr>
        <a:xfrm>
          <a:off x="0" y="0"/>
          <a:ext cx="0" cy="0"/>
          <a:chOff x="0" y="0"/>
          <a:chExt cx="0" cy="0"/>
        </a:xfrm>
      </p:grpSpPr>
      <p:pic>
        <p:nvPicPr>
          <p:cNvPr id="5" name="Picture 4">
            <a:extLst>
              <a:ext uri="{FF2B5EF4-FFF2-40B4-BE49-F238E27FC236}">
                <a16:creationId xmlns:a16="http://schemas.microsoft.com/office/drawing/2014/main" id="{DAE45E6E-9D24-4A2E-8088-BEE59C4E8F79}"/>
              </a:ext>
            </a:extLst>
          </p:cNvPr>
          <p:cNvPicPr>
            <a:picLocks noChangeAspect="1"/>
          </p:cNvPicPr>
          <p:nvPr/>
        </p:nvPicPr>
        <p:blipFill rotWithShape="1">
          <a:blip r:embed="rId5"/>
          <a:srcRect l="5000" t="23409" r="8001" b="8825"/>
          <a:stretch/>
        </p:blipFill>
        <p:spPr>
          <a:xfrm>
            <a:off x="125730" y="840302"/>
            <a:ext cx="9018270" cy="3731698"/>
          </a:xfrm>
          <a:prstGeom prst="rect">
            <a:avLst/>
          </a:prstGeom>
        </p:spPr>
      </p:pic>
      <p:pic>
        <p:nvPicPr>
          <p:cNvPr id="6" name="Audio 5">
            <a:hlinkClick r:id="" action="ppaction://media"/>
            <a:extLst>
              <a:ext uri="{FF2B5EF4-FFF2-40B4-BE49-F238E27FC236}">
                <a16:creationId xmlns:a16="http://schemas.microsoft.com/office/drawing/2014/main" id="{4BB444C1-E738-9018-122E-2DCC20AF99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45584228"/>
      </p:ext>
    </p:extLst>
  </p:cSld>
  <p:clrMapOvr>
    <a:masterClrMapping/>
  </p:clrMapOvr>
  <mc:AlternateContent xmlns:mc="http://schemas.openxmlformats.org/markup-compatibility/2006" xmlns:p14="http://schemas.microsoft.com/office/powerpoint/2010/main">
    <mc:Choice Requires="p14">
      <p:transition spd="slow" p14:dur="2000" advTm="8060"/>
    </mc:Choice>
    <mc:Fallback xmlns="">
      <p:transition spd="slow" advTm="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5852161" y="168043"/>
            <a:ext cx="3017520" cy="837123"/>
          </a:xfrm>
        </p:spPr>
        <p:txBody>
          <a:bodyPr/>
          <a:lstStyle/>
          <a:p>
            <a:pPr algn="ctr"/>
            <a:r>
              <a:rPr lang="en-US" sz="4800" dirty="0">
                <a:solidFill>
                  <a:srgbClr val="0190B0"/>
                </a:solidFill>
                <a:effectLst>
                  <a:outerShdw blurRad="38100" dist="38100" dir="2700000" algn="tl">
                    <a:srgbClr val="000000">
                      <a:alpha val="43137"/>
                    </a:srgbClr>
                  </a:outerShdw>
                </a:effectLst>
              </a:rPr>
              <a:t>Kinsley</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206735" y="168043"/>
            <a:ext cx="5289604" cy="4489361"/>
          </a:xfrm>
        </p:spPr>
        <p:txBody>
          <a:bodyPr/>
          <a:lstStyle/>
          <a:p>
            <a:pPr marL="0" marR="0" indent="0">
              <a:lnSpc>
                <a:spcPct val="107000"/>
              </a:lnSpc>
              <a:spcBef>
                <a:spcPts val="0"/>
              </a:spcBef>
              <a:spcAft>
                <a:spcPts val="800"/>
              </a:spcAft>
              <a:buNone/>
            </a:pPr>
            <a:r>
              <a:rPr lang="en-US" sz="2200" dirty="0">
                <a:solidFill>
                  <a:schemeClr val="tx1"/>
                </a:solidFill>
                <a:effectLst/>
                <a:latin typeface="Oswald" panose="020B0604020202020204" charset="0"/>
                <a:ea typeface="Calibri" panose="020F0502020204030204" pitchFamily="34" charset="0"/>
                <a:cs typeface="Times New Roman" panose="02020603050405020304" pitchFamily="18" charset="0"/>
              </a:rPr>
              <a:t>Kinsley is a 2-day old infant in the newborn nursery at a large academic medical center. Local investigators are conducting a study examining the potential utility of genome sequencing in newborns, with both a Neonatal Intensive Care Unit (NICU) arm and a “well baby” arm. Kinsley qualifies for the “well baby” arm, and her parents are approached for participation in the study. </a:t>
            </a:r>
          </a:p>
          <a:p>
            <a:pPr marL="0" marR="0" indent="0">
              <a:lnSpc>
                <a:spcPct val="107000"/>
              </a:lnSpc>
              <a:spcBef>
                <a:spcPts val="0"/>
              </a:spcBef>
              <a:spcAft>
                <a:spcPts val="800"/>
              </a:spcAft>
              <a:buNone/>
            </a:pPr>
            <a:r>
              <a:rPr lang="en-US" sz="2200" dirty="0">
                <a:solidFill>
                  <a:schemeClr val="tx1"/>
                </a:solidFill>
                <a:effectLst/>
                <a:latin typeface="Oswald" panose="020B0604020202020204" charset="0"/>
                <a:ea typeface="Calibri" panose="020F0502020204030204" pitchFamily="34" charset="0"/>
                <a:cs typeface="Times New Roman" panose="02020603050405020304" pitchFamily="18" charset="0"/>
              </a:rPr>
              <a:t>The study coordinator explains that they will only receive results for pediatric conditions. If a finding indicating risk for an adult-onset condition is identified, it will not be returned. They give permission for Kinsley to participate.</a:t>
            </a:r>
          </a:p>
        </p:txBody>
      </p:sp>
      <p:pic>
        <p:nvPicPr>
          <p:cNvPr id="2050" name="Picture 2" descr="baby lying on white fur surface">
            <a:extLst>
              <a:ext uri="{FF2B5EF4-FFF2-40B4-BE49-F238E27FC236}">
                <a16:creationId xmlns:a16="http://schemas.microsoft.com/office/drawing/2014/main" id="{A349729E-F887-47A3-A190-0A4EF65973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85" r="16324"/>
          <a:stretch/>
        </p:blipFill>
        <p:spPr bwMode="auto">
          <a:xfrm>
            <a:off x="5852160" y="1263191"/>
            <a:ext cx="3017520" cy="33942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95A7039-A52E-414C-9E24-F10247C05D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498192096"/>
      </p:ext>
    </p:extLst>
  </p:cSld>
  <p:clrMapOvr>
    <a:masterClrMapping/>
  </p:clrMapOvr>
  <mc:AlternateContent xmlns:mc="http://schemas.openxmlformats.org/markup-compatibility/2006" xmlns:p14="http://schemas.microsoft.com/office/powerpoint/2010/main">
    <mc:Choice Requires="p14">
      <p:transition spd="slow" p14:dur="2000" advTm="57177"/>
    </mc:Choice>
    <mc:Fallback xmlns="">
      <p:transition spd="slow" advTm="5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a:xfrm>
            <a:off x="5852161" y="168043"/>
            <a:ext cx="3017520" cy="837123"/>
          </a:xfrm>
        </p:spPr>
        <p:txBody>
          <a:bodyPr/>
          <a:lstStyle/>
          <a:p>
            <a:pPr algn="ctr"/>
            <a:r>
              <a:rPr lang="en-US" sz="4800" dirty="0">
                <a:solidFill>
                  <a:srgbClr val="0190B0"/>
                </a:solidFill>
                <a:effectLst>
                  <a:outerShdw blurRad="38100" dist="38100" dir="2700000" algn="tl">
                    <a:srgbClr val="000000">
                      <a:alpha val="43137"/>
                    </a:srgbClr>
                  </a:outerShdw>
                </a:effectLst>
              </a:rPr>
              <a:t>Kinsley</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206735" y="168043"/>
            <a:ext cx="5289604" cy="4489361"/>
          </a:xfrm>
        </p:spPr>
        <p:txBody>
          <a:bodyPr/>
          <a:lstStyle/>
          <a:p>
            <a:pPr marL="0" marR="0" indent="0">
              <a:lnSpc>
                <a:spcPct val="107000"/>
              </a:lnSpc>
              <a:spcBef>
                <a:spcPts val="0"/>
              </a:spcBef>
              <a:spcAft>
                <a:spcPts val="800"/>
              </a:spcAft>
              <a:buNone/>
            </a:pPr>
            <a:r>
              <a:rPr lang="en-US" sz="2400" dirty="0">
                <a:solidFill>
                  <a:schemeClr val="tx1"/>
                </a:solidFill>
                <a:effectLst/>
                <a:latin typeface="Oswald" panose="020B0604020202020204" charset="0"/>
                <a:ea typeface="Calibri" panose="020F0502020204030204" pitchFamily="34" charset="0"/>
                <a:cs typeface="Times New Roman" panose="02020603050405020304" pitchFamily="18" charset="0"/>
              </a:rPr>
              <a:t>Six weeks later, the analysts examining Kinsley’s genome discover that she carries a pathogenic variant in the BRCA2 gene, indicating risk for hereditary breast-ovarian cancer syndrome. They report this to the study principal investigator. </a:t>
            </a:r>
          </a:p>
          <a:p>
            <a:pPr marL="0" marR="0" indent="0">
              <a:lnSpc>
                <a:spcPct val="107000"/>
              </a:lnSpc>
              <a:spcBef>
                <a:spcPts val="0"/>
              </a:spcBef>
              <a:spcAft>
                <a:spcPts val="800"/>
              </a:spcAft>
              <a:buNone/>
            </a:pPr>
            <a:r>
              <a:rPr lang="en-US" sz="2400" dirty="0">
                <a:solidFill>
                  <a:schemeClr val="tx1"/>
                </a:solidFill>
                <a:effectLst/>
                <a:latin typeface="Oswald" panose="020B0604020202020204" charset="0"/>
                <a:ea typeface="Calibri" panose="020F0502020204030204" pitchFamily="34" charset="0"/>
                <a:cs typeface="Times New Roman" panose="02020603050405020304" pitchFamily="18" charset="0"/>
              </a:rPr>
              <a:t>They are aware that the study protocol states that results related to adult-onset conditions will not be disclosed to parents, but they feel a strong moral obligation for the study to disclose this information to the parents.</a:t>
            </a:r>
          </a:p>
        </p:txBody>
      </p:sp>
      <p:pic>
        <p:nvPicPr>
          <p:cNvPr id="2050" name="Picture 2" descr="baby lying on white fur surface">
            <a:extLst>
              <a:ext uri="{FF2B5EF4-FFF2-40B4-BE49-F238E27FC236}">
                <a16:creationId xmlns:a16="http://schemas.microsoft.com/office/drawing/2014/main" id="{A349729E-F887-47A3-A190-0A4EF65973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85" r="16324"/>
          <a:stretch/>
        </p:blipFill>
        <p:spPr bwMode="auto">
          <a:xfrm>
            <a:off x="5852160" y="1263191"/>
            <a:ext cx="3017520" cy="33942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4733667-7645-4100-AF4A-C6C59E6FDB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087694424"/>
      </p:ext>
    </p:extLst>
  </p:cSld>
  <p:clrMapOvr>
    <a:masterClrMapping/>
  </p:clrMapOvr>
  <mc:AlternateContent xmlns:mc="http://schemas.openxmlformats.org/markup-compatibility/2006" xmlns:p14="http://schemas.microsoft.com/office/powerpoint/2010/main">
    <mc:Choice Requires="p14">
      <p:transition spd="slow" p14:dur="2000" advTm="30312"/>
    </mc:Choice>
    <mc:Fallback xmlns="">
      <p:transition spd="slow" advTm="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B0B1-3ED4-4476-B2CE-7F10A9920EEF}"/>
              </a:ext>
            </a:extLst>
          </p:cNvPr>
          <p:cNvSpPr>
            <a:spLocks noGrp="1"/>
          </p:cNvSpPr>
          <p:nvPr>
            <p:ph type="title"/>
          </p:nvPr>
        </p:nvSpPr>
        <p:spPr/>
        <p:txBody>
          <a:bodyPr/>
          <a:lstStyle/>
          <a:p>
            <a:r>
              <a:rPr lang="en-US" sz="4800" dirty="0">
                <a:solidFill>
                  <a:srgbClr val="0190B0"/>
                </a:solidFill>
                <a:effectLst>
                  <a:outerShdw blurRad="38100" dist="38100" dir="2700000" algn="tl">
                    <a:srgbClr val="000000">
                      <a:alpha val="43137"/>
                    </a:srgbClr>
                  </a:outerShdw>
                </a:effectLst>
              </a:rPr>
              <a:t>Central Ethical Question</a:t>
            </a:r>
          </a:p>
        </p:txBody>
      </p:sp>
      <p:sp>
        <p:nvSpPr>
          <p:cNvPr id="3" name="Text Placeholder 2">
            <a:extLst>
              <a:ext uri="{FF2B5EF4-FFF2-40B4-BE49-F238E27FC236}">
                <a16:creationId xmlns:a16="http://schemas.microsoft.com/office/drawing/2014/main" id="{C95DF63A-9974-4F08-BAE7-013BBB9C82CD}"/>
              </a:ext>
            </a:extLst>
          </p:cNvPr>
          <p:cNvSpPr>
            <a:spLocks noGrp="1"/>
          </p:cNvSpPr>
          <p:nvPr>
            <p:ph type="body" idx="1"/>
          </p:nvPr>
        </p:nvSpPr>
        <p:spPr>
          <a:xfrm>
            <a:off x="311700" y="1410893"/>
            <a:ext cx="8520600" cy="3416400"/>
          </a:xfrm>
        </p:spPr>
        <p:txBody>
          <a:bodyPr/>
          <a:lstStyle/>
          <a:p>
            <a:pPr marL="114300" indent="0">
              <a:buNone/>
            </a:pPr>
            <a:r>
              <a:rPr lang="en-US" sz="3200" dirty="0">
                <a:solidFill>
                  <a:srgbClr val="FFFFFF"/>
                </a:solidFill>
                <a:latin typeface="Oswald" panose="020B0604020202020204" charset="0"/>
              </a:rPr>
              <a:t>When and under what conditions should disclosing </a:t>
            </a:r>
            <a:r>
              <a:rPr lang="en-US" sz="3200" u="sng" dirty="0">
                <a:solidFill>
                  <a:srgbClr val="0190B0"/>
                </a:solidFill>
                <a:latin typeface="Oswald" panose="020B0604020202020204" charset="0"/>
              </a:rPr>
              <a:t>predictive genetic information</a:t>
            </a:r>
            <a:r>
              <a:rPr lang="en-US" sz="3200" dirty="0">
                <a:solidFill>
                  <a:srgbClr val="FFFFFF"/>
                </a:solidFill>
                <a:latin typeface="Oswald" panose="020B0604020202020204" charset="0"/>
              </a:rPr>
              <a:t> about children—i.e., information related to adult-onset conditions, risk factors, and/or carrier status—be considered obligatory, prohibited, or merely permissible?</a:t>
            </a:r>
          </a:p>
        </p:txBody>
      </p:sp>
      <p:pic>
        <p:nvPicPr>
          <p:cNvPr id="4" name="Audio 3">
            <a:hlinkClick r:id="" action="ppaction://media"/>
            <a:extLst>
              <a:ext uri="{FF2B5EF4-FFF2-40B4-BE49-F238E27FC236}">
                <a16:creationId xmlns:a16="http://schemas.microsoft.com/office/drawing/2014/main" id="{B629AD7A-8897-48F8-8A21-9361C8689D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544511470"/>
      </p:ext>
    </p:extLst>
  </p:cSld>
  <p:clrMapOvr>
    <a:masterClrMapping/>
  </p:clrMapOvr>
  <mc:AlternateContent xmlns:mc="http://schemas.openxmlformats.org/markup-compatibility/2006" xmlns:p14="http://schemas.microsoft.com/office/powerpoint/2010/main">
    <mc:Choice Requires="p14">
      <p:transition spd="slow" p14:dur="2000" advTm="40626"/>
    </mc:Choice>
    <mc:Fallback xmlns="">
      <p:transition spd="slow" advTm="4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10.5"/>
</p:tagLst>
</file>

<file path=ppt/tags/tag10.xml><?xml version="1.0" encoding="utf-8"?>
<p:tagLst xmlns:a="http://schemas.openxmlformats.org/drawingml/2006/main" xmlns:r="http://schemas.openxmlformats.org/officeDocument/2006/relationships" xmlns:p="http://schemas.openxmlformats.org/presentationml/2006/main">
  <p:tag name="TIMING" val="|19.3"/>
</p:tagLst>
</file>

<file path=ppt/tags/tag11.xml><?xml version="1.0" encoding="utf-8"?>
<p:tagLst xmlns:a="http://schemas.openxmlformats.org/drawingml/2006/main" xmlns:r="http://schemas.openxmlformats.org/officeDocument/2006/relationships" xmlns:p="http://schemas.openxmlformats.org/presentationml/2006/main">
  <p:tag name="TIMING" val="|12.8"/>
</p:tagLst>
</file>

<file path=ppt/tags/tag12.xml><?xml version="1.0" encoding="utf-8"?>
<p:tagLst xmlns:a="http://schemas.openxmlformats.org/drawingml/2006/main" xmlns:r="http://schemas.openxmlformats.org/officeDocument/2006/relationships" xmlns:p="http://schemas.openxmlformats.org/presentationml/2006/main">
  <p:tag name="TIMING" val="|33.5"/>
</p:tagLst>
</file>

<file path=ppt/tags/tag13.xml><?xml version="1.0" encoding="utf-8"?>
<p:tagLst xmlns:a="http://schemas.openxmlformats.org/drawingml/2006/main" xmlns:r="http://schemas.openxmlformats.org/officeDocument/2006/relationships" xmlns:p="http://schemas.openxmlformats.org/presentationml/2006/main">
  <p:tag name="TIMING" val="|13.5|25.4"/>
</p:tagLst>
</file>

<file path=ppt/tags/tag14.xml><?xml version="1.0" encoding="utf-8"?>
<p:tagLst xmlns:a="http://schemas.openxmlformats.org/drawingml/2006/main" xmlns:r="http://schemas.openxmlformats.org/officeDocument/2006/relationships" xmlns:p="http://schemas.openxmlformats.org/presentationml/2006/main">
  <p:tag name="TIMING" val="|18.3|5.3|5"/>
</p:tagLst>
</file>

<file path=ppt/tags/tag15.xml><?xml version="1.0" encoding="utf-8"?>
<p:tagLst xmlns:a="http://schemas.openxmlformats.org/drawingml/2006/main" xmlns:r="http://schemas.openxmlformats.org/officeDocument/2006/relationships" xmlns:p="http://schemas.openxmlformats.org/presentationml/2006/main">
  <p:tag name="TIMING" val="|6.1|5"/>
</p:tagLst>
</file>

<file path=ppt/tags/tag16.xml><?xml version="1.0" encoding="utf-8"?>
<p:tagLst xmlns:a="http://schemas.openxmlformats.org/drawingml/2006/main" xmlns:r="http://schemas.openxmlformats.org/officeDocument/2006/relationships" xmlns:p="http://schemas.openxmlformats.org/presentationml/2006/main">
  <p:tag name="TIMING" val="|10.9|3.1|4.6|5"/>
</p:tagLst>
</file>

<file path=ppt/tags/tag17.xml><?xml version="1.0" encoding="utf-8"?>
<p:tagLst xmlns:a="http://schemas.openxmlformats.org/drawingml/2006/main" xmlns:r="http://schemas.openxmlformats.org/officeDocument/2006/relationships" xmlns:p="http://schemas.openxmlformats.org/presentationml/2006/main">
  <p:tag name="TIMING" val="|9.4|13.6"/>
</p:tagLst>
</file>

<file path=ppt/tags/tag18.xml><?xml version="1.0" encoding="utf-8"?>
<p:tagLst xmlns:a="http://schemas.openxmlformats.org/drawingml/2006/main" xmlns:r="http://schemas.openxmlformats.org/officeDocument/2006/relationships" xmlns:p="http://schemas.openxmlformats.org/presentationml/2006/main">
  <p:tag name="TIMING" val="|24.1"/>
</p:tagLst>
</file>

<file path=ppt/tags/tag19.xml><?xml version="1.0" encoding="utf-8"?>
<p:tagLst xmlns:a="http://schemas.openxmlformats.org/drawingml/2006/main" xmlns:r="http://schemas.openxmlformats.org/officeDocument/2006/relationships" xmlns:p="http://schemas.openxmlformats.org/presentationml/2006/main">
  <p:tag name="TIMING" val="|24.7"/>
</p:tagLst>
</file>

<file path=ppt/tags/tag2.xml><?xml version="1.0" encoding="utf-8"?>
<p:tagLst xmlns:a="http://schemas.openxmlformats.org/drawingml/2006/main" xmlns:r="http://schemas.openxmlformats.org/officeDocument/2006/relationships" xmlns:p="http://schemas.openxmlformats.org/presentationml/2006/main">
  <p:tag name="TIMING" val="|16.2|11.5|12.7|9.9"/>
</p:tagLst>
</file>

<file path=ppt/tags/tag20.xml><?xml version="1.0" encoding="utf-8"?>
<p:tagLst xmlns:a="http://schemas.openxmlformats.org/drawingml/2006/main" xmlns:r="http://schemas.openxmlformats.org/officeDocument/2006/relationships" xmlns:p="http://schemas.openxmlformats.org/presentationml/2006/main">
  <p:tag name="TIMING" val="|21"/>
</p:tagLst>
</file>

<file path=ppt/tags/tag21.xml><?xml version="1.0" encoding="utf-8"?>
<p:tagLst xmlns:a="http://schemas.openxmlformats.org/drawingml/2006/main" xmlns:r="http://schemas.openxmlformats.org/officeDocument/2006/relationships" xmlns:p="http://schemas.openxmlformats.org/presentationml/2006/main">
  <p:tag name="TIMING" val="|7.1|6.3|5.3"/>
</p:tagLst>
</file>

<file path=ppt/tags/tag22.xml><?xml version="1.0" encoding="utf-8"?>
<p:tagLst xmlns:a="http://schemas.openxmlformats.org/drawingml/2006/main" xmlns:r="http://schemas.openxmlformats.org/officeDocument/2006/relationships" xmlns:p="http://schemas.openxmlformats.org/presentationml/2006/main">
  <p:tag name="TIMING" val="|9.6|9.1|22.8"/>
</p:tagLst>
</file>

<file path=ppt/tags/tag23.xml><?xml version="1.0" encoding="utf-8"?>
<p:tagLst xmlns:a="http://schemas.openxmlformats.org/drawingml/2006/main" xmlns:r="http://schemas.openxmlformats.org/officeDocument/2006/relationships" xmlns:p="http://schemas.openxmlformats.org/presentationml/2006/main">
  <p:tag name="TIMING" val="|10.5|19.6|14.2"/>
</p:tagLst>
</file>

<file path=ppt/tags/tag24.xml><?xml version="1.0" encoding="utf-8"?>
<p:tagLst xmlns:a="http://schemas.openxmlformats.org/drawingml/2006/main" xmlns:r="http://schemas.openxmlformats.org/officeDocument/2006/relationships" xmlns:p="http://schemas.openxmlformats.org/presentationml/2006/main">
  <p:tag name="TIMING" val="|17.3|32.1|25.3|32.3|28.9|41"/>
</p:tagLst>
</file>

<file path=ppt/tags/tag25.xml><?xml version="1.0" encoding="utf-8"?>
<p:tagLst xmlns:a="http://schemas.openxmlformats.org/drawingml/2006/main" xmlns:r="http://schemas.openxmlformats.org/officeDocument/2006/relationships" xmlns:p="http://schemas.openxmlformats.org/presentationml/2006/main">
  <p:tag name="TIMING" val="|7.1|10.4|9.1"/>
</p:tagLst>
</file>

<file path=ppt/tags/tag3.xml><?xml version="1.0" encoding="utf-8"?>
<p:tagLst xmlns:a="http://schemas.openxmlformats.org/drawingml/2006/main" xmlns:r="http://schemas.openxmlformats.org/officeDocument/2006/relationships" xmlns:p="http://schemas.openxmlformats.org/presentationml/2006/main">
  <p:tag name="TIMING" val="|17.7|4.3"/>
</p:tagLst>
</file>

<file path=ppt/tags/tag4.xml><?xml version="1.0" encoding="utf-8"?>
<p:tagLst xmlns:a="http://schemas.openxmlformats.org/drawingml/2006/main" xmlns:r="http://schemas.openxmlformats.org/officeDocument/2006/relationships" xmlns:p="http://schemas.openxmlformats.org/presentationml/2006/main">
  <p:tag name="TIMING" val="|40.2"/>
</p:tagLst>
</file>

<file path=ppt/tags/tag5.xml><?xml version="1.0" encoding="utf-8"?>
<p:tagLst xmlns:a="http://schemas.openxmlformats.org/drawingml/2006/main" xmlns:r="http://schemas.openxmlformats.org/officeDocument/2006/relationships" xmlns:p="http://schemas.openxmlformats.org/presentationml/2006/main">
  <p:tag name="TIMING" val="|15.3"/>
</p:tagLst>
</file>

<file path=ppt/tags/tag6.xml><?xml version="1.0" encoding="utf-8"?>
<p:tagLst xmlns:a="http://schemas.openxmlformats.org/drawingml/2006/main" xmlns:r="http://schemas.openxmlformats.org/officeDocument/2006/relationships" xmlns:p="http://schemas.openxmlformats.org/presentationml/2006/main">
  <p:tag name="TIMING" val="|26.9"/>
</p:tagLst>
</file>

<file path=ppt/tags/tag7.xml><?xml version="1.0" encoding="utf-8"?>
<p:tagLst xmlns:a="http://schemas.openxmlformats.org/drawingml/2006/main" xmlns:r="http://schemas.openxmlformats.org/officeDocument/2006/relationships" xmlns:p="http://schemas.openxmlformats.org/presentationml/2006/main">
  <p:tag name="TIMING" val="|11.4|3.2|5.3"/>
</p:tagLst>
</file>

<file path=ppt/tags/tag8.xml><?xml version="1.0" encoding="utf-8"?>
<p:tagLst xmlns:a="http://schemas.openxmlformats.org/drawingml/2006/main" xmlns:r="http://schemas.openxmlformats.org/officeDocument/2006/relationships" xmlns:p="http://schemas.openxmlformats.org/presentationml/2006/main">
  <p:tag name="TIMING" val="|10.9"/>
</p:tagLst>
</file>

<file path=ppt/tags/tag9.xml><?xml version="1.0" encoding="utf-8"?>
<p:tagLst xmlns:a="http://schemas.openxmlformats.org/drawingml/2006/main" xmlns:r="http://schemas.openxmlformats.org/officeDocument/2006/relationships" xmlns:p="http://schemas.openxmlformats.org/presentationml/2006/main">
  <p:tag name="TIMING" val="|8.2|6.1"/>
</p:tagLst>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38896</TotalTime>
  <Words>2814</Words>
  <Application>Microsoft Office PowerPoint</Application>
  <PresentationFormat>On-screen Show (16:9)</PresentationFormat>
  <Paragraphs>287</Paragraphs>
  <Slides>58</Slides>
  <Notes>28</Notes>
  <HiddenSlides>0</HiddenSlides>
  <MMClips>55</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Slate</vt:lpstr>
      <vt:lpstr>Bioethics in Precision Medicine</vt:lpstr>
      <vt:lpstr>PowerPoint Presentation</vt:lpstr>
      <vt:lpstr>PowerPoint Presentation</vt:lpstr>
      <vt:lpstr>PowerPoint Presentation</vt:lpstr>
      <vt:lpstr>PowerPoint Presentation</vt:lpstr>
      <vt:lpstr>PowerPoint Presentation</vt:lpstr>
      <vt:lpstr>Kinsley</vt:lpstr>
      <vt:lpstr>Kinsley</vt:lpstr>
      <vt:lpstr>Central Ethical Question</vt:lpstr>
      <vt:lpstr>COMPETING CONCEPTUAL FRAMEWORKS</vt:lpstr>
      <vt:lpstr>PowerPoint Presentation</vt:lpstr>
      <vt:lpstr>THREE TYPES OF RIGHTS</vt:lpstr>
      <vt:lpstr>THE RIGHT TO AN OPEN FUTURE</vt:lpstr>
      <vt:lpstr>THE RIGHT TO AN OPEN FUTURE</vt:lpstr>
      <vt:lpstr>PowerPoint Presentation</vt:lpstr>
      <vt:lpstr>PowerPoint Presentation</vt:lpstr>
      <vt:lpstr>PowerPoint Presentation</vt:lpstr>
      <vt:lpstr>The Presupposition of Genetic Exceptionalism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Kinsley</vt:lpstr>
      <vt:lpstr>Kinsley</vt:lpstr>
      <vt:lpstr>Kinsley</vt:lpstr>
      <vt:lpstr>Kinsley</vt:lpstr>
      <vt:lpstr>PowerPoint Presentation</vt:lpstr>
      <vt:lpstr>PowerPoint Presentation</vt:lpstr>
      <vt:lpstr>Mei &amp; Albert</vt:lpstr>
      <vt:lpstr>Mei &amp; Albert</vt:lpstr>
      <vt:lpstr>Central Ethical Question</vt:lpstr>
      <vt:lpstr>COMPETING CONCEPTUAL FRAMEWORKS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dc:title>
  <dc:creator>Garrett, Jeremy,</dc:creator>
  <cp:lastModifiedBy>Garrett, Jeremy, R</cp:lastModifiedBy>
  <cp:revision>275</cp:revision>
  <dcterms:modified xsi:type="dcterms:W3CDTF">2023-08-09T16:48:29Z</dcterms:modified>
</cp:coreProperties>
</file>