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706" r:id="rId5"/>
    <p:sldMasterId id="2147483718" r:id="rId6"/>
    <p:sldMasterId id="2147483731" r:id="rId7"/>
  </p:sldMasterIdLst>
  <p:notesMasterIdLst>
    <p:notesMasterId r:id="rId39"/>
  </p:notesMasterIdLst>
  <p:sldIdLst>
    <p:sldId id="424" r:id="rId8"/>
    <p:sldId id="426" r:id="rId9"/>
    <p:sldId id="427" r:id="rId10"/>
    <p:sldId id="1787" r:id="rId11"/>
    <p:sldId id="1786" r:id="rId12"/>
    <p:sldId id="1883" r:id="rId13"/>
    <p:sldId id="1789" r:id="rId14"/>
    <p:sldId id="1824" r:id="rId15"/>
    <p:sldId id="452" r:id="rId16"/>
    <p:sldId id="453" r:id="rId17"/>
    <p:sldId id="455" r:id="rId18"/>
    <p:sldId id="456" r:id="rId19"/>
    <p:sldId id="460" r:id="rId20"/>
    <p:sldId id="458" r:id="rId21"/>
    <p:sldId id="457" r:id="rId22"/>
    <p:sldId id="462" r:id="rId23"/>
    <p:sldId id="577" r:id="rId24"/>
    <p:sldId id="1800" r:id="rId25"/>
    <p:sldId id="1820" r:id="rId26"/>
    <p:sldId id="1878" r:id="rId27"/>
    <p:sldId id="1773" r:id="rId28"/>
    <p:sldId id="1884" r:id="rId29"/>
    <p:sldId id="594" r:id="rId30"/>
    <p:sldId id="618" r:id="rId31"/>
    <p:sldId id="373" r:id="rId32"/>
    <p:sldId id="369" r:id="rId33"/>
    <p:sldId id="370" r:id="rId34"/>
    <p:sldId id="1880" r:id="rId35"/>
    <p:sldId id="1881" r:id="rId36"/>
    <p:sldId id="1882" r:id="rId37"/>
    <p:sldId id="41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urts, Jennifer" initials="GJ" lastIdx="26" clrIdx="0">
    <p:extLst>
      <p:ext uri="{19B8F6BF-5375-455C-9EA6-DF929625EA0E}">
        <p15:presenceInfo xmlns:p15="http://schemas.microsoft.com/office/powerpoint/2012/main" userId="S::jgeurts@mcw.edu::fe48b123-b9b9-4c8f-a28a-9104d228f07c" providerId="AD"/>
      </p:ext>
    </p:extLst>
  </p:cmAuthor>
  <p:cmAuthor id="2" name="Depas, Morgan" initials="DM" lastIdx="6" clrIdx="1">
    <p:extLst>
      <p:ext uri="{19B8F6BF-5375-455C-9EA6-DF929625EA0E}">
        <p15:presenceInfo xmlns:p15="http://schemas.microsoft.com/office/powerpoint/2012/main" userId="S::mdepas@mcw.edu::54e148af-a351-41bc-a8cc-7e593a060ef5" providerId="AD"/>
      </p:ext>
    </p:extLst>
  </p:cmAuthor>
  <p:cmAuthor id="3" name="Linn, Sarah" initials="LS" lastIdx="7" clrIdx="2">
    <p:extLst>
      <p:ext uri="{19B8F6BF-5375-455C-9EA6-DF929625EA0E}">
        <p15:presenceInfo xmlns:p15="http://schemas.microsoft.com/office/powerpoint/2012/main" userId="S::slinn@mcw.edu::7bf76028-3e3b-4012-bc8c-e07157920aae" providerId="AD"/>
      </p:ext>
    </p:extLst>
  </p:cmAuthor>
  <p:cmAuthor id="4" name="La Pean Kirschner, Alison" initials="LPKA" lastIdx="12" clrIdx="3">
    <p:extLst>
      <p:ext uri="{19B8F6BF-5375-455C-9EA6-DF929625EA0E}">
        <p15:presenceInfo xmlns:p15="http://schemas.microsoft.com/office/powerpoint/2012/main" userId="S::Alapean@mcw.edu::0c51b0aa-725b-4b54-8def-d0b663b99ab2" providerId="AD"/>
      </p:ext>
    </p:extLst>
  </p:cmAuthor>
  <p:cmAuthor id="5" name="IS Guest" initials="IG" lastIdx="2" clrIdx="4">
    <p:extLst>
      <p:ext uri="{19B8F6BF-5375-455C-9EA6-DF929625EA0E}">
        <p15:presenceInfo xmlns:p15="http://schemas.microsoft.com/office/powerpoint/2012/main" userId="IS Guest" providerId="None"/>
      </p:ext>
    </p:extLst>
  </p:cmAuthor>
  <p:cmAuthor id="6" name="Donahue, Amy" initials="DA" lastIdx="4" clrIdx="5">
    <p:extLst>
      <p:ext uri="{19B8F6BF-5375-455C-9EA6-DF929625EA0E}">
        <p15:presenceInfo xmlns:p15="http://schemas.microsoft.com/office/powerpoint/2012/main" userId="S::adonahue@mcw.edu::c6a66494-0065-458f-9c8e-19b3f2609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6F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1EA6F-33AF-1B1C-2B80-369C4BFDF99F}" v="6" dt="2023-08-09T17:27:17.391"/>
    <p1510:client id="{924C37E0-E862-884C-8181-15D5BF374637}" v="4" dt="2023-08-09T03:48:02.230"/>
    <p1510:client id="{F19432DF-5593-4BE5-ABB4-C744C52FF4CC}" v="5" dt="2023-07-29T02:54:20.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327" autoAdjust="0"/>
  </p:normalViewPr>
  <p:slideViewPr>
    <p:cSldViewPr snapToGrid="0">
      <p:cViewPr varScale="1">
        <p:scale>
          <a:sx n="55" d="100"/>
          <a:sy n="55" d="100"/>
        </p:scale>
        <p:origin x="21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5C4CC-9D61-4265-8248-B2607B09859A}"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B3DE2C67-7CA9-418C-947E-F5E5C77BDBBF}">
      <dgm:prSet/>
      <dgm:spPr/>
      <dgm:t>
        <a:bodyPr/>
        <a:lstStyle/>
        <a:p>
          <a:r>
            <a:rPr lang="en-US"/>
            <a:t>Construct a family pedigree</a:t>
          </a:r>
        </a:p>
      </dgm:t>
    </dgm:pt>
    <dgm:pt modelId="{2890DB74-E0A9-4B5A-83C5-071C8FEFB3DF}" type="parTrans" cxnId="{7677033D-8106-433E-9BF4-69A427FD3386}">
      <dgm:prSet/>
      <dgm:spPr/>
      <dgm:t>
        <a:bodyPr/>
        <a:lstStyle/>
        <a:p>
          <a:endParaRPr lang="en-US"/>
        </a:p>
      </dgm:t>
    </dgm:pt>
    <dgm:pt modelId="{2BD98C3B-809B-4F22-8262-E8A81B313758}" type="sibTrans" cxnId="{7677033D-8106-433E-9BF4-69A427FD3386}">
      <dgm:prSet phldrT="1" phldr="0"/>
      <dgm:spPr/>
      <dgm:t>
        <a:bodyPr/>
        <a:lstStyle/>
        <a:p>
          <a:r>
            <a:rPr lang="en-US"/>
            <a:t>1</a:t>
          </a:r>
        </a:p>
      </dgm:t>
    </dgm:pt>
    <dgm:pt modelId="{1647D516-7D52-43BC-ABC0-56F5C7A54364}">
      <dgm:prSet/>
      <dgm:spPr/>
      <dgm:t>
        <a:bodyPr/>
        <a:lstStyle/>
        <a:p>
          <a:r>
            <a:rPr lang="en-US" b="0" i="0" baseline="0"/>
            <a:t>Distinguish factors that influence phenotype and inheritance pattern. </a:t>
          </a:r>
          <a:endParaRPr lang="en-US"/>
        </a:p>
      </dgm:t>
    </dgm:pt>
    <dgm:pt modelId="{EB8D3AD3-2666-497D-A503-F72E0E180135}" type="parTrans" cxnId="{433D35B6-BA5E-4293-9E76-CACFA07D2625}">
      <dgm:prSet/>
      <dgm:spPr/>
      <dgm:t>
        <a:bodyPr/>
        <a:lstStyle/>
        <a:p>
          <a:endParaRPr lang="en-US"/>
        </a:p>
      </dgm:t>
    </dgm:pt>
    <dgm:pt modelId="{8C2F4906-A93D-4660-AC46-F67658538C8F}" type="sibTrans" cxnId="{433D35B6-BA5E-4293-9E76-CACFA07D2625}">
      <dgm:prSet phldrT="2" phldr="0"/>
      <dgm:spPr/>
      <dgm:t>
        <a:bodyPr/>
        <a:lstStyle/>
        <a:p>
          <a:r>
            <a:rPr lang="en-US"/>
            <a:t>2</a:t>
          </a:r>
        </a:p>
      </dgm:t>
    </dgm:pt>
    <dgm:pt modelId="{E4B5A7E9-8D06-4F4A-B57D-FC3B728CA912}">
      <dgm:prSet/>
      <dgm:spPr/>
      <dgm:t>
        <a:bodyPr/>
        <a:lstStyle/>
        <a:p>
          <a:r>
            <a:rPr lang="en-US"/>
            <a:t>Summarize the elements of informed decision making in genetic counseling</a:t>
          </a:r>
        </a:p>
      </dgm:t>
    </dgm:pt>
    <dgm:pt modelId="{D2BCF819-5997-4E12-AA4B-2D0505764254}" type="parTrans" cxnId="{2A98368B-ED2C-4CCC-AAE0-7993E4033047}">
      <dgm:prSet/>
      <dgm:spPr/>
      <dgm:t>
        <a:bodyPr/>
        <a:lstStyle/>
        <a:p>
          <a:endParaRPr lang="en-US"/>
        </a:p>
      </dgm:t>
    </dgm:pt>
    <dgm:pt modelId="{EF29115D-C752-4774-9215-61F7DEA46CE4}" type="sibTrans" cxnId="{2A98368B-ED2C-4CCC-AAE0-7993E4033047}">
      <dgm:prSet phldrT="3" phldr="0"/>
      <dgm:spPr/>
      <dgm:t>
        <a:bodyPr/>
        <a:lstStyle/>
        <a:p>
          <a:r>
            <a:rPr lang="en-US"/>
            <a:t>3</a:t>
          </a:r>
        </a:p>
      </dgm:t>
    </dgm:pt>
    <dgm:pt modelId="{6F72BD13-7F4D-4056-81E6-E7E29646F2C7}" type="pres">
      <dgm:prSet presAssocID="{1E55C4CC-9D61-4265-8248-B2607B09859A}" presName="Name0" presStyleCnt="0">
        <dgm:presLayoutVars>
          <dgm:animLvl val="lvl"/>
          <dgm:resizeHandles val="exact"/>
        </dgm:presLayoutVars>
      </dgm:prSet>
      <dgm:spPr/>
    </dgm:pt>
    <dgm:pt modelId="{9884AEFB-B8D4-47A5-B1C8-63864C783D59}" type="pres">
      <dgm:prSet presAssocID="{B3DE2C67-7CA9-418C-947E-F5E5C77BDBBF}" presName="compositeNode" presStyleCnt="0">
        <dgm:presLayoutVars>
          <dgm:bulletEnabled val="1"/>
        </dgm:presLayoutVars>
      </dgm:prSet>
      <dgm:spPr/>
    </dgm:pt>
    <dgm:pt modelId="{26C79800-6336-4E49-A9F1-B07ABCE48E71}" type="pres">
      <dgm:prSet presAssocID="{B3DE2C67-7CA9-418C-947E-F5E5C77BDBBF}" presName="bgRect" presStyleLbl="bgAccFollowNode1" presStyleIdx="0" presStyleCnt="3"/>
      <dgm:spPr/>
    </dgm:pt>
    <dgm:pt modelId="{45ADE147-434D-4D03-A5A8-936F1F3E6738}" type="pres">
      <dgm:prSet presAssocID="{2BD98C3B-809B-4F22-8262-E8A81B313758}" presName="sibTransNodeCircle" presStyleLbl="alignNode1" presStyleIdx="0" presStyleCnt="6">
        <dgm:presLayoutVars>
          <dgm:chMax val="0"/>
          <dgm:bulletEnabled/>
        </dgm:presLayoutVars>
      </dgm:prSet>
      <dgm:spPr/>
    </dgm:pt>
    <dgm:pt modelId="{C01DED21-E045-4570-8E5F-BAF34B27034A}" type="pres">
      <dgm:prSet presAssocID="{B3DE2C67-7CA9-418C-947E-F5E5C77BDBBF}" presName="bottomLine" presStyleLbl="alignNode1" presStyleIdx="1" presStyleCnt="6">
        <dgm:presLayoutVars/>
      </dgm:prSet>
      <dgm:spPr/>
    </dgm:pt>
    <dgm:pt modelId="{61113F2D-5280-4424-AED3-70E0C272916A}" type="pres">
      <dgm:prSet presAssocID="{B3DE2C67-7CA9-418C-947E-F5E5C77BDBBF}" presName="nodeText" presStyleLbl="bgAccFollowNode1" presStyleIdx="0" presStyleCnt="3">
        <dgm:presLayoutVars>
          <dgm:bulletEnabled val="1"/>
        </dgm:presLayoutVars>
      </dgm:prSet>
      <dgm:spPr/>
    </dgm:pt>
    <dgm:pt modelId="{F1A1A985-962B-48A5-AEB7-10FFFF282D76}" type="pres">
      <dgm:prSet presAssocID="{2BD98C3B-809B-4F22-8262-E8A81B313758}" presName="sibTrans" presStyleCnt="0"/>
      <dgm:spPr/>
    </dgm:pt>
    <dgm:pt modelId="{DAD26287-E3F1-4A75-A4C5-7276F71B4198}" type="pres">
      <dgm:prSet presAssocID="{1647D516-7D52-43BC-ABC0-56F5C7A54364}" presName="compositeNode" presStyleCnt="0">
        <dgm:presLayoutVars>
          <dgm:bulletEnabled val="1"/>
        </dgm:presLayoutVars>
      </dgm:prSet>
      <dgm:spPr/>
    </dgm:pt>
    <dgm:pt modelId="{4B170390-DC71-4FE9-9B44-F56752DE5B93}" type="pres">
      <dgm:prSet presAssocID="{1647D516-7D52-43BC-ABC0-56F5C7A54364}" presName="bgRect" presStyleLbl="bgAccFollowNode1" presStyleIdx="1" presStyleCnt="3"/>
      <dgm:spPr/>
    </dgm:pt>
    <dgm:pt modelId="{BF7AE009-A8BC-40D4-9526-513DB5FB813C}" type="pres">
      <dgm:prSet presAssocID="{8C2F4906-A93D-4660-AC46-F67658538C8F}" presName="sibTransNodeCircle" presStyleLbl="alignNode1" presStyleIdx="2" presStyleCnt="6">
        <dgm:presLayoutVars>
          <dgm:chMax val="0"/>
          <dgm:bulletEnabled/>
        </dgm:presLayoutVars>
      </dgm:prSet>
      <dgm:spPr/>
    </dgm:pt>
    <dgm:pt modelId="{5DF1A504-65F0-49DC-B871-281CE1A709E6}" type="pres">
      <dgm:prSet presAssocID="{1647D516-7D52-43BC-ABC0-56F5C7A54364}" presName="bottomLine" presStyleLbl="alignNode1" presStyleIdx="3" presStyleCnt="6">
        <dgm:presLayoutVars/>
      </dgm:prSet>
      <dgm:spPr/>
    </dgm:pt>
    <dgm:pt modelId="{6479BB64-E826-4ABB-98C4-4137A58F661D}" type="pres">
      <dgm:prSet presAssocID="{1647D516-7D52-43BC-ABC0-56F5C7A54364}" presName="nodeText" presStyleLbl="bgAccFollowNode1" presStyleIdx="1" presStyleCnt="3">
        <dgm:presLayoutVars>
          <dgm:bulletEnabled val="1"/>
        </dgm:presLayoutVars>
      </dgm:prSet>
      <dgm:spPr/>
    </dgm:pt>
    <dgm:pt modelId="{56991FF0-FD1A-4A7F-BC85-DC07747A8E28}" type="pres">
      <dgm:prSet presAssocID="{8C2F4906-A93D-4660-AC46-F67658538C8F}" presName="sibTrans" presStyleCnt="0"/>
      <dgm:spPr/>
    </dgm:pt>
    <dgm:pt modelId="{3017C948-D918-4A2A-8EF4-75477B01A01C}" type="pres">
      <dgm:prSet presAssocID="{E4B5A7E9-8D06-4F4A-B57D-FC3B728CA912}" presName="compositeNode" presStyleCnt="0">
        <dgm:presLayoutVars>
          <dgm:bulletEnabled val="1"/>
        </dgm:presLayoutVars>
      </dgm:prSet>
      <dgm:spPr/>
    </dgm:pt>
    <dgm:pt modelId="{2EDCD83A-AEBE-4030-8F6E-B50B9A631DFC}" type="pres">
      <dgm:prSet presAssocID="{E4B5A7E9-8D06-4F4A-B57D-FC3B728CA912}" presName="bgRect" presStyleLbl="bgAccFollowNode1" presStyleIdx="2" presStyleCnt="3"/>
      <dgm:spPr/>
    </dgm:pt>
    <dgm:pt modelId="{1612F0E6-2255-47AD-BD60-DA315792D087}" type="pres">
      <dgm:prSet presAssocID="{EF29115D-C752-4774-9215-61F7DEA46CE4}" presName="sibTransNodeCircle" presStyleLbl="alignNode1" presStyleIdx="4" presStyleCnt="6">
        <dgm:presLayoutVars>
          <dgm:chMax val="0"/>
          <dgm:bulletEnabled/>
        </dgm:presLayoutVars>
      </dgm:prSet>
      <dgm:spPr/>
    </dgm:pt>
    <dgm:pt modelId="{4A4F22B5-08F5-46E1-860B-C67B1C28EA20}" type="pres">
      <dgm:prSet presAssocID="{E4B5A7E9-8D06-4F4A-B57D-FC3B728CA912}" presName="bottomLine" presStyleLbl="alignNode1" presStyleIdx="5" presStyleCnt="6">
        <dgm:presLayoutVars/>
      </dgm:prSet>
      <dgm:spPr/>
    </dgm:pt>
    <dgm:pt modelId="{02FD8AF4-147D-4A28-AD2A-5D06DCC107F3}" type="pres">
      <dgm:prSet presAssocID="{E4B5A7E9-8D06-4F4A-B57D-FC3B728CA912}" presName="nodeText" presStyleLbl="bgAccFollowNode1" presStyleIdx="2" presStyleCnt="3">
        <dgm:presLayoutVars>
          <dgm:bulletEnabled val="1"/>
        </dgm:presLayoutVars>
      </dgm:prSet>
      <dgm:spPr/>
    </dgm:pt>
  </dgm:ptLst>
  <dgm:cxnLst>
    <dgm:cxn modelId="{60C5B60B-06DA-47BF-8E9A-1968D522EF5F}" type="presOf" srcId="{E4B5A7E9-8D06-4F4A-B57D-FC3B728CA912}" destId="{02FD8AF4-147D-4A28-AD2A-5D06DCC107F3}" srcOrd="1" destOrd="0" presId="urn:microsoft.com/office/officeart/2016/7/layout/BasicLinearProcessNumbered"/>
    <dgm:cxn modelId="{F9608130-74D5-44FD-93E3-5ADF5423BCEB}" type="presOf" srcId="{1647D516-7D52-43BC-ABC0-56F5C7A54364}" destId="{4B170390-DC71-4FE9-9B44-F56752DE5B93}" srcOrd="0" destOrd="0" presId="urn:microsoft.com/office/officeart/2016/7/layout/BasicLinearProcessNumbered"/>
    <dgm:cxn modelId="{7677033D-8106-433E-9BF4-69A427FD3386}" srcId="{1E55C4CC-9D61-4265-8248-B2607B09859A}" destId="{B3DE2C67-7CA9-418C-947E-F5E5C77BDBBF}" srcOrd="0" destOrd="0" parTransId="{2890DB74-E0A9-4B5A-83C5-071C8FEFB3DF}" sibTransId="{2BD98C3B-809B-4F22-8262-E8A81B313758}"/>
    <dgm:cxn modelId="{A06D5361-4C92-47EB-9032-E5373A973856}" type="presOf" srcId="{B3DE2C67-7CA9-418C-947E-F5E5C77BDBBF}" destId="{61113F2D-5280-4424-AED3-70E0C272916A}" srcOrd="1" destOrd="0" presId="urn:microsoft.com/office/officeart/2016/7/layout/BasicLinearProcessNumbered"/>
    <dgm:cxn modelId="{B4F8A56F-AFB4-43E8-9D4E-B64E3D8D32EB}" type="presOf" srcId="{1647D516-7D52-43BC-ABC0-56F5C7A54364}" destId="{6479BB64-E826-4ABB-98C4-4137A58F661D}" srcOrd="1" destOrd="0" presId="urn:microsoft.com/office/officeart/2016/7/layout/BasicLinearProcessNumbered"/>
    <dgm:cxn modelId="{A9A22370-8DE9-4269-A085-0A6140D17935}" type="presOf" srcId="{EF29115D-C752-4774-9215-61F7DEA46CE4}" destId="{1612F0E6-2255-47AD-BD60-DA315792D087}" srcOrd="0" destOrd="0" presId="urn:microsoft.com/office/officeart/2016/7/layout/BasicLinearProcessNumbered"/>
    <dgm:cxn modelId="{616A3370-A87E-41AE-ABB8-8E36FA957FC5}" type="presOf" srcId="{E4B5A7E9-8D06-4F4A-B57D-FC3B728CA912}" destId="{2EDCD83A-AEBE-4030-8F6E-B50B9A631DFC}" srcOrd="0" destOrd="0" presId="urn:microsoft.com/office/officeart/2016/7/layout/BasicLinearProcessNumbered"/>
    <dgm:cxn modelId="{D7D91874-D1F4-4A95-9041-9003607547C6}" type="presOf" srcId="{B3DE2C67-7CA9-418C-947E-F5E5C77BDBBF}" destId="{26C79800-6336-4E49-A9F1-B07ABCE48E71}" srcOrd="0" destOrd="0" presId="urn:microsoft.com/office/officeart/2016/7/layout/BasicLinearProcessNumbered"/>
    <dgm:cxn modelId="{31F0FA54-A53A-4756-860F-764E4FDE357A}" type="presOf" srcId="{8C2F4906-A93D-4660-AC46-F67658538C8F}" destId="{BF7AE009-A8BC-40D4-9526-513DB5FB813C}" srcOrd="0" destOrd="0" presId="urn:microsoft.com/office/officeart/2016/7/layout/BasicLinearProcessNumbered"/>
    <dgm:cxn modelId="{2A98368B-ED2C-4CCC-AAE0-7993E4033047}" srcId="{1E55C4CC-9D61-4265-8248-B2607B09859A}" destId="{E4B5A7E9-8D06-4F4A-B57D-FC3B728CA912}" srcOrd="2" destOrd="0" parTransId="{D2BCF819-5997-4E12-AA4B-2D0505764254}" sibTransId="{EF29115D-C752-4774-9215-61F7DEA46CE4}"/>
    <dgm:cxn modelId="{433D35B6-BA5E-4293-9E76-CACFA07D2625}" srcId="{1E55C4CC-9D61-4265-8248-B2607B09859A}" destId="{1647D516-7D52-43BC-ABC0-56F5C7A54364}" srcOrd="1" destOrd="0" parTransId="{EB8D3AD3-2666-497D-A503-F72E0E180135}" sibTransId="{8C2F4906-A93D-4660-AC46-F67658538C8F}"/>
    <dgm:cxn modelId="{306F65D0-22A6-4C90-A621-BD0B5AF084F7}" type="presOf" srcId="{2BD98C3B-809B-4F22-8262-E8A81B313758}" destId="{45ADE147-434D-4D03-A5A8-936F1F3E6738}" srcOrd="0" destOrd="0" presId="urn:microsoft.com/office/officeart/2016/7/layout/BasicLinearProcessNumbered"/>
    <dgm:cxn modelId="{DF35DDE1-438A-4B21-9199-7D3D1C0DD253}" type="presOf" srcId="{1E55C4CC-9D61-4265-8248-B2607B09859A}" destId="{6F72BD13-7F4D-4056-81E6-E7E29646F2C7}" srcOrd="0" destOrd="0" presId="urn:microsoft.com/office/officeart/2016/7/layout/BasicLinearProcessNumbered"/>
    <dgm:cxn modelId="{A5396ACC-6028-470E-B476-5695BBFF14F2}" type="presParOf" srcId="{6F72BD13-7F4D-4056-81E6-E7E29646F2C7}" destId="{9884AEFB-B8D4-47A5-B1C8-63864C783D59}" srcOrd="0" destOrd="0" presId="urn:microsoft.com/office/officeart/2016/7/layout/BasicLinearProcessNumbered"/>
    <dgm:cxn modelId="{BCC3BA65-8034-49E8-A2AB-3AEBE00AC176}" type="presParOf" srcId="{9884AEFB-B8D4-47A5-B1C8-63864C783D59}" destId="{26C79800-6336-4E49-A9F1-B07ABCE48E71}" srcOrd="0" destOrd="0" presId="urn:microsoft.com/office/officeart/2016/7/layout/BasicLinearProcessNumbered"/>
    <dgm:cxn modelId="{826DC8C6-C7E8-4262-8DB8-0DDC9DB1D9BB}" type="presParOf" srcId="{9884AEFB-B8D4-47A5-B1C8-63864C783D59}" destId="{45ADE147-434D-4D03-A5A8-936F1F3E6738}" srcOrd="1" destOrd="0" presId="urn:microsoft.com/office/officeart/2016/7/layout/BasicLinearProcessNumbered"/>
    <dgm:cxn modelId="{404FA5E3-0E70-4E2A-AA76-89EB7ED5D4FF}" type="presParOf" srcId="{9884AEFB-B8D4-47A5-B1C8-63864C783D59}" destId="{C01DED21-E045-4570-8E5F-BAF34B27034A}" srcOrd="2" destOrd="0" presId="urn:microsoft.com/office/officeart/2016/7/layout/BasicLinearProcessNumbered"/>
    <dgm:cxn modelId="{A003AE5B-D33D-4D2B-A915-392FDAEA1BE2}" type="presParOf" srcId="{9884AEFB-B8D4-47A5-B1C8-63864C783D59}" destId="{61113F2D-5280-4424-AED3-70E0C272916A}" srcOrd="3" destOrd="0" presId="urn:microsoft.com/office/officeart/2016/7/layout/BasicLinearProcessNumbered"/>
    <dgm:cxn modelId="{06448D25-207D-4D14-8708-34CBB80E4C2F}" type="presParOf" srcId="{6F72BD13-7F4D-4056-81E6-E7E29646F2C7}" destId="{F1A1A985-962B-48A5-AEB7-10FFFF282D76}" srcOrd="1" destOrd="0" presId="urn:microsoft.com/office/officeart/2016/7/layout/BasicLinearProcessNumbered"/>
    <dgm:cxn modelId="{8A514ADD-6CBA-45B4-94B8-61FD606C2053}" type="presParOf" srcId="{6F72BD13-7F4D-4056-81E6-E7E29646F2C7}" destId="{DAD26287-E3F1-4A75-A4C5-7276F71B4198}" srcOrd="2" destOrd="0" presId="urn:microsoft.com/office/officeart/2016/7/layout/BasicLinearProcessNumbered"/>
    <dgm:cxn modelId="{696712EC-535D-466D-8803-67FFE24E5CE3}" type="presParOf" srcId="{DAD26287-E3F1-4A75-A4C5-7276F71B4198}" destId="{4B170390-DC71-4FE9-9B44-F56752DE5B93}" srcOrd="0" destOrd="0" presId="urn:microsoft.com/office/officeart/2016/7/layout/BasicLinearProcessNumbered"/>
    <dgm:cxn modelId="{6297EB3A-6AEB-4D84-B0C7-4163C901ECAB}" type="presParOf" srcId="{DAD26287-E3F1-4A75-A4C5-7276F71B4198}" destId="{BF7AE009-A8BC-40D4-9526-513DB5FB813C}" srcOrd="1" destOrd="0" presId="urn:microsoft.com/office/officeart/2016/7/layout/BasicLinearProcessNumbered"/>
    <dgm:cxn modelId="{8295E18C-0F37-4D2F-9B90-204487DA716C}" type="presParOf" srcId="{DAD26287-E3F1-4A75-A4C5-7276F71B4198}" destId="{5DF1A504-65F0-49DC-B871-281CE1A709E6}" srcOrd="2" destOrd="0" presId="urn:microsoft.com/office/officeart/2016/7/layout/BasicLinearProcessNumbered"/>
    <dgm:cxn modelId="{D3E930A5-2198-46A9-9A11-8E7B71A2EC33}" type="presParOf" srcId="{DAD26287-E3F1-4A75-A4C5-7276F71B4198}" destId="{6479BB64-E826-4ABB-98C4-4137A58F661D}" srcOrd="3" destOrd="0" presId="urn:microsoft.com/office/officeart/2016/7/layout/BasicLinearProcessNumbered"/>
    <dgm:cxn modelId="{B60B9B15-659B-40D4-AD27-31CFDB1ED625}" type="presParOf" srcId="{6F72BD13-7F4D-4056-81E6-E7E29646F2C7}" destId="{56991FF0-FD1A-4A7F-BC85-DC07747A8E28}" srcOrd="3" destOrd="0" presId="urn:microsoft.com/office/officeart/2016/7/layout/BasicLinearProcessNumbered"/>
    <dgm:cxn modelId="{D291B1BA-3F4A-4B4F-978C-DC998D63E545}" type="presParOf" srcId="{6F72BD13-7F4D-4056-81E6-E7E29646F2C7}" destId="{3017C948-D918-4A2A-8EF4-75477B01A01C}" srcOrd="4" destOrd="0" presId="urn:microsoft.com/office/officeart/2016/7/layout/BasicLinearProcessNumbered"/>
    <dgm:cxn modelId="{C8BC5330-A4DA-4A73-A8F7-C65B04F0E8CF}" type="presParOf" srcId="{3017C948-D918-4A2A-8EF4-75477B01A01C}" destId="{2EDCD83A-AEBE-4030-8F6E-B50B9A631DFC}" srcOrd="0" destOrd="0" presId="urn:microsoft.com/office/officeart/2016/7/layout/BasicLinearProcessNumbered"/>
    <dgm:cxn modelId="{55999F03-B775-447A-8FB2-DBFE1EC300B6}" type="presParOf" srcId="{3017C948-D918-4A2A-8EF4-75477B01A01C}" destId="{1612F0E6-2255-47AD-BD60-DA315792D087}" srcOrd="1" destOrd="0" presId="urn:microsoft.com/office/officeart/2016/7/layout/BasicLinearProcessNumbered"/>
    <dgm:cxn modelId="{4E4DA403-D580-4E92-A17D-B8D4DA9CF19F}" type="presParOf" srcId="{3017C948-D918-4A2A-8EF4-75477B01A01C}" destId="{4A4F22B5-08F5-46E1-860B-C67B1C28EA20}" srcOrd="2" destOrd="0" presId="urn:microsoft.com/office/officeart/2016/7/layout/BasicLinearProcessNumbered"/>
    <dgm:cxn modelId="{B163C259-8C1F-45BB-93F0-2ADBF5BEF61F}" type="presParOf" srcId="{3017C948-D918-4A2A-8EF4-75477B01A01C}" destId="{02FD8AF4-147D-4A28-AD2A-5D06DCC107F3}"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1FAA81-39EE-464A-AA8E-2DD947CF4BB2}"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55E2D709-A3D4-4FB5-9C55-0D15140C6BFA}">
      <dgm:prSet phldrT="[Text]"/>
      <dgm:spPr/>
      <dgm:t>
        <a:bodyPr/>
        <a:lstStyle/>
        <a:p>
          <a:r>
            <a:rPr lang="en-US"/>
            <a:t>Certified Genetic Counselor</a:t>
          </a:r>
        </a:p>
      </dgm:t>
    </dgm:pt>
    <dgm:pt modelId="{003D7722-3ED6-4A73-9531-5F9C99FB55A9}" type="parTrans" cxnId="{61BB103A-708C-4840-8EB8-33FDC180841A}">
      <dgm:prSet/>
      <dgm:spPr/>
      <dgm:t>
        <a:bodyPr/>
        <a:lstStyle/>
        <a:p>
          <a:endParaRPr lang="en-US"/>
        </a:p>
      </dgm:t>
    </dgm:pt>
    <dgm:pt modelId="{02BAB6BE-76D0-4A36-B507-F8C8C7968839}" type="sibTrans" cxnId="{61BB103A-708C-4840-8EB8-33FDC180841A}">
      <dgm:prSet/>
      <dgm:spPr/>
      <dgm:t>
        <a:bodyPr/>
        <a:lstStyle/>
        <a:p>
          <a:endParaRPr lang="en-US"/>
        </a:p>
      </dgm:t>
    </dgm:pt>
    <dgm:pt modelId="{0FB8B54F-5140-4692-98B4-96D1C46AA339}">
      <dgm:prSet phldrT="[Text]"/>
      <dgm:spPr/>
      <dgm:t>
        <a:bodyPr/>
        <a:lstStyle/>
        <a:p>
          <a:r>
            <a:rPr lang="en-US"/>
            <a:t>Coursework</a:t>
          </a:r>
        </a:p>
      </dgm:t>
    </dgm:pt>
    <dgm:pt modelId="{B8F5D807-21A3-4EB6-B0A4-3D5C2BE1A044}" type="parTrans" cxnId="{42951C6F-2DF8-475E-8BF4-8CD5295AE94F}">
      <dgm:prSet/>
      <dgm:spPr/>
      <dgm:t>
        <a:bodyPr/>
        <a:lstStyle/>
        <a:p>
          <a:endParaRPr lang="en-US"/>
        </a:p>
      </dgm:t>
    </dgm:pt>
    <dgm:pt modelId="{017FA895-4182-4206-9A5A-B122D7105C49}" type="sibTrans" cxnId="{42951C6F-2DF8-475E-8BF4-8CD5295AE94F}">
      <dgm:prSet/>
      <dgm:spPr/>
      <dgm:t>
        <a:bodyPr/>
        <a:lstStyle/>
        <a:p>
          <a:endParaRPr lang="en-US"/>
        </a:p>
      </dgm:t>
    </dgm:pt>
    <dgm:pt modelId="{2BCAA275-6DDE-4446-861D-9F0A0AD3D28E}">
      <dgm:prSet phldrT="[Text]"/>
      <dgm:spPr/>
      <dgm:t>
        <a:bodyPr/>
        <a:lstStyle/>
        <a:p>
          <a:r>
            <a:rPr lang="en-US"/>
            <a:t>Practicums</a:t>
          </a:r>
        </a:p>
      </dgm:t>
    </dgm:pt>
    <dgm:pt modelId="{949026D1-7825-4932-AB14-10BE2A46DB5C}" type="parTrans" cxnId="{D3A6AFE2-F8D6-41A0-AECF-3C72C9C64E1C}">
      <dgm:prSet/>
      <dgm:spPr/>
      <dgm:t>
        <a:bodyPr/>
        <a:lstStyle/>
        <a:p>
          <a:endParaRPr lang="en-US"/>
        </a:p>
      </dgm:t>
    </dgm:pt>
    <dgm:pt modelId="{03291ED5-5DE1-4F62-A5E7-006BD85482B9}" type="sibTrans" cxnId="{D3A6AFE2-F8D6-41A0-AECF-3C72C9C64E1C}">
      <dgm:prSet/>
      <dgm:spPr/>
      <dgm:t>
        <a:bodyPr/>
        <a:lstStyle/>
        <a:p>
          <a:endParaRPr lang="en-US"/>
        </a:p>
      </dgm:t>
    </dgm:pt>
    <dgm:pt modelId="{7DFB719D-4000-459B-AA91-20BE673B49DE}">
      <dgm:prSet phldrT="[Text]"/>
      <dgm:spPr/>
      <dgm:t>
        <a:bodyPr/>
        <a:lstStyle/>
        <a:p>
          <a:r>
            <a:rPr lang="en-US"/>
            <a:t>Research Thesis</a:t>
          </a:r>
        </a:p>
      </dgm:t>
    </dgm:pt>
    <dgm:pt modelId="{D9D554A4-D3D7-426C-A4B4-664AEB2AF008}" type="parTrans" cxnId="{AE4929B1-3824-4334-9F7E-905107ED7468}">
      <dgm:prSet/>
      <dgm:spPr/>
      <dgm:t>
        <a:bodyPr/>
        <a:lstStyle/>
        <a:p>
          <a:endParaRPr lang="en-US"/>
        </a:p>
      </dgm:t>
    </dgm:pt>
    <dgm:pt modelId="{8925E7DA-8B16-4188-9777-E37DF6197C28}" type="sibTrans" cxnId="{AE4929B1-3824-4334-9F7E-905107ED7468}">
      <dgm:prSet/>
      <dgm:spPr/>
      <dgm:t>
        <a:bodyPr/>
        <a:lstStyle/>
        <a:p>
          <a:endParaRPr lang="en-US"/>
        </a:p>
      </dgm:t>
    </dgm:pt>
    <dgm:pt modelId="{76EDC3B0-49BA-4C70-AD2A-2E91B63DD171}">
      <dgm:prSet phldrT="[Text]"/>
      <dgm:spPr/>
      <dgm:t>
        <a:bodyPr/>
        <a:lstStyle/>
        <a:p>
          <a:r>
            <a:rPr lang="en-US"/>
            <a:t>Board Exam</a:t>
          </a:r>
        </a:p>
      </dgm:t>
    </dgm:pt>
    <dgm:pt modelId="{6EBF3D9E-1A74-42E3-B701-69B023F23386}" type="parTrans" cxnId="{330D0C8A-2F29-40E1-83D5-8A45962BA951}">
      <dgm:prSet/>
      <dgm:spPr/>
      <dgm:t>
        <a:bodyPr/>
        <a:lstStyle/>
        <a:p>
          <a:endParaRPr lang="en-US"/>
        </a:p>
      </dgm:t>
    </dgm:pt>
    <dgm:pt modelId="{D0943F9F-7222-4DBD-9A06-E6442BD96B10}" type="sibTrans" cxnId="{330D0C8A-2F29-40E1-83D5-8A45962BA951}">
      <dgm:prSet/>
      <dgm:spPr/>
      <dgm:t>
        <a:bodyPr/>
        <a:lstStyle/>
        <a:p>
          <a:endParaRPr lang="en-US"/>
        </a:p>
      </dgm:t>
    </dgm:pt>
    <dgm:pt modelId="{AE9B96C4-BF1C-4D84-9C84-139BEA934A3C}" type="pres">
      <dgm:prSet presAssocID="{0F1FAA81-39EE-464A-AA8E-2DD947CF4BB2}" presName="Name0" presStyleCnt="0">
        <dgm:presLayoutVars>
          <dgm:chMax val="1"/>
          <dgm:dir/>
          <dgm:animLvl val="ctr"/>
          <dgm:resizeHandles val="exact"/>
        </dgm:presLayoutVars>
      </dgm:prSet>
      <dgm:spPr/>
    </dgm:pt>
    <dgm:pt modelId="{7C78DD8B-41C6-4A00-8DA2-5EAE3350FEB8}" type="pres">
      <dgm:prSet presAssocID="{55E2D709-A3D4-4FB5-9C55-0D15140C6BFA}" presName="centerShape" presStyleLbl="node0" presStyleIdx="0" presStyleCnt="1"/>
      <dgm:spPr/>
    </dgm:pt>
    <dgm:pt modelId="{DDBFC2B2-FC56-47C5-B36F-B9AC47439962}" type="pres">
      <dgm:prSet presAssocID="{0FB8B54F-5140-4692-98B4-96D1C46AA339}" presName="node" presStyleLbl="node1" presStyleIdx="0" presStyleCnt="4">
        <dgm:presLayoutVars>
          <dgm:bulletEnabled val="1"/>
        </dgm:presLayoutVars>
      </dgm:prSet>
      <dgm:spPr/>
    </dgm:pt>
    <dgm:pt modelId="{DCD89920-2C7D-4BEB-B411-D8B9621F7416}" type="pres">
      <dgm:prSet presAssocID="{0FB8B54F-5140-4692-98B4-96D1C46AA339}" presName="dummy" presStyleCnt="0"/>
      <dgm:spPr/>
    </dgm:pt>
    <dgm:pt modelId="{51D2F5DC-6DBC-48FA-BA6E-41CD2028AD71}" type="pres">
      <dgm:prSet presAssocID="{017FA895-4182-4206-9A5A-B122D7105C49}" presName="sibTrans" presStyleLbl="sibTrans2D1" presStyleIdx="0" presStyleCnt="4"/>
      <dgm:spPr/>
    </dgm:pt>
    <dgm:pt modelId="{937FCCFB-490A-4221-B425-6768E7B0D84E}" type="pres">
      <dgm:prSet presAssocID="{2BCAA275-6DDE-4446-861D-9F0A0AD3D28E}" presName="node" presStyleLbl="node1" presStyleIdx="1" presStyleCnt="4">
        <dgm:presLayoutVars>
          <dgm:bulletEnabled val="1"/>
        </dgm:presLayoutVars>
      </dgm:prSet>
      <dgm:spPr/>
    </dgm:pt>
    <dgm:pt modelId="{8EB15519-B17E-4771-A396-00C9270F753F}" type="pres">
      <dgm:prSet presAssocID="{2BCAA275-6DDE-4446-861D-9F0A0AD3D28E}" presName="dummy" presStyleCnt="0"/>
      <dgm:spPr/>
    </dgm:pt>
    <dgm:pt modelId="{8DDBEF27-CDC1-42DC-810F-0DD9098230F1}" type="pres">
      <dgm:prSet presAssocID="{03291ED5-5DE1-4F62-A5E7-006BD85482B9}" presName="sibTrans" presStyleLbl="sibTrans2D1" presStyleIdx="1" presStyleCnt="4"/>
      <dgm:spPr/>
    </dgm:pt>
    <dgm:pt modelId="{E8E9D688-99DF-4942-826C-C26EC7BED463}" type="pres">
      <dgm:prSet presAssocID="{7DFB719D-4000-459B-AA91-20BE673B49DE}" presName="node" presStyleLbl="node1" presStyleIdx="2" presStyleCnt="4">
        <dgm:presLayoutVars>
          <dgm:bulletEnabled val="1"/>
        </dgm:presLayoutVars>
      </dgm:prSet>
      <dgm:spPr/>
    </dgm:pt>
    <dgm:pt modelId="{BA30A998-66EA-4B8E-8B64-4A039789F2AB}" type="pres">
      <dgm:prSet presAssocID="{7DFB719D-4000-459B-AA91-20BE673B49DE}" presName="dummy" presStyleCnt="0"/>
      <dgm:spPr/>
    </dgm:pt>
    <dgm:pt modelId="{C50317D4-B862-40E6-8CE2-F945518000FA}" type="pres">
      <dgm:prSet presAssocID="{8925E7DA-8B16-4188-9777-E37DF6197C28}" presName="sibTrans" presStyleLbl="sibTrans2D1" presStyleIdx="2" presStyleCnt="4"/>
      <dgm:spPr/>
    </dgm:pt>
    <dgm:pt modelId="{AEBB993B-4486-4C30-BC90-643DD2075796}" type="pres">
      <dgm:prSet presAssocID="{76EDC3B0-49BA-4C70-AD2A-2E91B63DD171}" presName="node" presStyleLbl="node1" presStyleIdx="3" presStyleCnt="4">
        <dgm:presLayoutVars>
          <dgm:bulletEnabled val="1"/>
        </dgm:presLayoutVars>
      </dgm:prSet>
      <dgm:spPr/>
    </dgm:pt>
    <dgm:pt modelId="{F5E17C82-9118-404D-99A9-78236FCAAFCA}" type="pres">
      <dgm:prSet presAssocID="{76EDC3B0-49BA-4C70-AD2A-2E91B63DD171}" presName="dummy" presStyleCnt="0"/>
      <dgm:spPr/>
    </dgm:pt>
    <dgm:pt modelId="{644AC180-BC9E-4F29-B6FD-E6E22E5F8592}" type="pres">
      <dgm:prSet presAssocID="{D0943F9F-7222-4DBD-9A06-E6442BD96B10}" presName="sibTrans" presStyleLbl="sibTrans2D1" presStyleIdx="3" presStyleCnt="4"/>
      <dgm:spPr/>
    </dgm:pt>
  </dgm:ptLst>
  <dgm:cxnLst>
    <dgm:cxn modelId="{61BB103A-708C-4840-8EB8-33FDC180841A}" srcId="{0F1FAA81-39EE-464A-AA8E-2DD947CF4BB2}" destId="{55E2D709-A3D4-4FB5-9C55-0D15140C6BFA}" srcOrd="0" destOrd="0" parTransId="{003D7722-3ED6-4A73-9531-5F9C99FB55A9}" sibTransId="{02BAB6BE-76D0-4A36-B507-F8C8C7968839}"/>
    <dgm:cxn modelId="{0C767B62-3BF3-4194-A7C2-9BA501789368}" type="presOf" srcId="{55E2D709-A3D4-4FB5-9C55-0D15140C6BFA}" destId="{7C78DD8B-41C6-4A00-8DA2-5EAE3350FEB8}" srcOrd="0" destOrd="0" presId="urn:microsoft.com/office/officeart/2005/8/layout/radial6"/>
    <dgm:cxn modelId="{59657948-11E1-47AB-94D5-3445CAEF9B93}" type="presOf" srcId="{0F1FAA81-39EE-464A-AA8E-2DD947CF4BB2}" destId="{AE9B96C4-BF1C-4D84-9C84-139BEA934A3C}" srcOrd="0" destOrd="0" presId="urn:microsoft.com/office/officeart/2005/8/layout/radial6"/>
    <dgm:cxn modelId="{42951C6F-2DF8-475E-8BF4-8CD5295AE94F}" srcId="{55E2D709-A3D4-4FB5-9C55-0D15140C6BFA}" destId="{0FB8B54F-5140-4692-98B4-96D1C46AA339}" srcOrd="0" destOrd="0" parTransId="{B8F5D807-21A3-4EB6-B0A4-3D5C2BE1A044}" sibTransId="{017FA895-4182-4206-9A5A-B122D7105C49}"/>
    <dgm:cxn modelId="{85A1BC73-F1DA-401E-A058-BBF1911BCFE1}" type="presOf" srcId="{D0943F9F-7222-4DBD-9A06-E6442BD96B10}" destId="{644AC180-BC9E-4F29-B6FD-E6E22E5F8592}" srcOrd="0" destOrd="0" presId="urn:microsoft.com/office/officeart/2005/8/layout/radial6"/>
    <dgm:cxn modelId="{04F0A786-0CE0-4276-8DC9-913B097F9337}" type="presOf" srcId="{017FA895-4182-4206-9A5A-B122D7105C49}" destId="{51D2F5DC-6DBC-48FA-BA6E-41CD2028AD71}" srcOrd="0" destOrd="0" presId="urn:microsoft.com/office/officeart/2005/8/layout/radial6"/>
    <dgm:cxn modelId="{7C925688-3B4D-4F22-8270-D5BF71F363D1}" type="presOf" srcId="{2BCAA275-6DDE-4446-861D-9F0A0AD3D28E}" destId="{937FCCFB-490A-4221-B425-6768E7B0D84E}" srcOrd="0" destOrd="0" presId="urn:microsoft.com/office/officeart/2005/8/layout/radial6"/>
    <dgm:cxn modelId="{10DB8988-B43E-4E06-B435-83181D8817EB}" type="presOf" srcId="{76EDC3B0-49BA-4C70-AD2A-2E91B63DD171}" destId="{AEBB993B-4486-4C30-BC90-643DD2075796}" srcOrd="0" destOrd="0" presId="urn:microsoft.com/office/officeart/2005/8/layout/radial6"/>
    <dgm:cxn modelId="{330D0C8A-2F29-40E1-83D5-8A45962BA951}" srcId="{55E2D709-A3D4-4FB5-9C55-0D15140C6BFA}" destId="{76EDC3B0-49BA-4C70-AD2A-2E91B63DD171}" srcOrd="3" destOrd="0" parTransId="{6EBF3D9E-1A74-42E3-B701-69B023F23386}" sibTransId="{D0943F9F-7222-4DBD-9A06-E6442BD96B10}"/>
    <dgm:cxn modelId="{111FF68D-BB73-4ABF-99EF-322582BD2AB0}" type="presOf" srcId="{03291ED5-5DE1-4F62-A5E7-006BD85482B9}" destId="{8DDBEF27-CDC1-42DC-810F-0DD9098230F1}" srcOrd="0" destOrd="0" presId="urn:microsoft.com/office/officeart/2005/8/layout/radial6"/>
    <dgm:cxn modelId="{39BA16A2-36BA-4956-AA19-867419783F5C}" type="presOf" srcId="{0FB8B54F-5140-4692-98B4-96D1C46AA339}" destId="{DDBFC2B2-FC56-47C5-B36F-B9AC47439962}" srcOrd="0" destOrd="0" presId="urn:microsoft.com/office/officeart/2005/8/layout/radial6"/>
    <dgm:cxn modelId="{AE4929B1-3824-4334-9F7E-905107ED7468}" srcId="{55E2D709-A3D4-4FB5-9C55-0D15140C6BFA}" destId="{7DFB719D-4000-459B-AA91-20BE673B49DE}" srcOrd="2" destOrd="0" parTransId="{D9D554A4-D3D7-426C-A4B4-664AEB2AF008}" sibTransId="{8925E7DA-8B16-4188-9777-E37DF6197C28}"/>
    <dgm:cxn modelId="{347C20D0-0BE9-47A1-9FAB-6D6AA9EB4B08}" type="presOf" srcId="{8925E7DA-8B16-4188-9777-E37DF6197C28}" destId="{C50317D4-B862-40E6-8CE2-F945518000FA}" srcOrd="0" destOrd="0" presId="urn:microsoft.com/office/officeart/2005/8/layout/radial6"/>
    <dgm:cxn modelId="{D3A6AFE2-F8D6-41A0-AECF-3C72C9C64E1C}" srcId="{55E2D709-A3D4-4FB5-9C55-0D15140C6BFA}" destId="{2BCAA275-6DDE-4446-861D-9F0A0AD3D28E}" srcOrd="1" destOrd="0" parTransId="{949026D1-7825-4932-AB14-10BE2A46DB5C}" sibTransId="{03291ED5-5DE1-4F62-A5E7-006BD85482B9}"/>
    <dgm:cxn modelId="{C1B33FEF-B7E5-4EE2-BA4C-54C9FE361B89}" type="presOf" srcId="{7DFB719D-4000-459B-AA91-20BE673B49DE}" destId="{E8E9D688-99DF-4942-826C-C26EC7BED463}" srcOrd="0" destOrd="0" presId="urn:microsoft.com/office/officeart/2005/8/layout/radial6"/>
    <dgm:cxn modelId="{FB93451F-B721-432A-B406-42E2825CBE57}" type="presParOf" srcId="{AE9B96C4-BF1C-4D84-9C84-139BEA934A3C}" destId="{7C78DD8B-41C6-4A00-8DA2-5EAE3350FEB8}" srcOrd="0" destOrd="0" presId="urn:microsoft.com/office/officeart/2005/8/layout/radial6"/>
    <dgm:cxn modelId="{02562744-8D05-4A03-807B-85350104549E}" type="presParOf" srcId="{AE9B96C4-BF1C-4D84-9C84-139BEA934A3C}" destId="{DDBFC2B2-FC56-47C5-B36F-B9AC47439962}" srcOrd="1" destOrd="0" presId="urn:microsoft.com/office/officeart/2005/8/layout/radial6"/>
    <dgm:cxn modelId="{D8A1439B-9A36-4DBC-90F8-FCA8599D70D7}" type="presParOf" srcId="{AE9B96C4-BF1C-4D84-9C84-139BEA934A3C}" destId="{DCD89920-2C7D-4BEB-B411-D8B9621F7416}" srcOrd="2" destOrd="0" presId="urn:microsoft.com/office/officeart/2005/8/layout/radial6"/>
    <dgm:cxn modelId="{0AB4BC96-6D3B-4C1A-9AFF-0DAA751DA984}" type="presParOf" srcId="{AE9B96C4-BF1C-4D84-9C84-139BEA934A3C}" destId="{51D2F5DC-6DBC-48FA-BA6E-41CD2028AD71}" srcOrd="3" destOrd="0" presId="urn:microsoft.com/office/officeart/2005/8/layout/radial6"/>
    <dgm:cxn modelId="{F03F604F-5CA9-4192-A572-0C8BFCF4B504}" type="presParOf" srcId="{AE9B96C4-BF1C-4D84-9C84-139BEA934A3C}" destId="{937FCCFB-490A-4221-B425-6768E7B0D84E}" srcOrd="4" destOrd="0" presId="urn:microsoft.com/office/officeart/2005/8/layout/radial6"/>
    <dgm:cxn modelId="{63B5B69E-E1D1-49A6-87C4-E5BB765BB3F6}" type="presParOf" srcId="{AE9B96C4-BF1C-4D84-9C84-139BEA934A3C}" destId="{8EB15519-B17E-4771-A396-00C9270F753F}" srcOrd="5" destOrd="0" presId="urn:microsoft.com/office/officeart/2005/8/layout/radial6"/>
    <dgm:cxn modelId="{F34FDD12-9F42-473E-A859-3BF866EE8E78}" type="presParOf" srcId="{AE9B96C4-BF1C-4D84-9C84-139BEA934A3C}" destId="{8DDBEF27-CDC1-42DC-810F-0DD9098230F1}" srcOrd="6" destOrd="0" presId="urn:microsoft.com/office/officeart/2005/8/layout/radial6"/>
    <dgm:cxn modelId="{1D08023E-9FC9-4095-8E7C-791DD53733E6}" type="presParOf" srcId="{AE9B96C4-BF1C-4D84-9C84-139BEA934A3C}" destId="{E8E9D688-99DF-4942-826C-C26EC7BED463}" srcOrd="7" destOrd="0" presId="urn:microsoft.com/office/officeart/2005/8/layout/radial6"/>
    <dgm:cxn modelId="{A876ED24-D6B6-4508-8F77-43829F758D52}" type="presParOf" srcId="{AE9B96C4-BF1C-4D84-9C84-139BEA934A3C}" destId="{BA30A998-66EA-4B8E-8B64-4A039789F2AB}" srcOrd="8" destOrd="0" presId="urn:microsoft.com/office/officeart/2005/8/layout/radial6"/>
    <dgm:cxn modelId="{C10A3DFE-40B2-43CF-B25E-C6B8AEE849FF}" type="presParOf" srcId="{AE9B96C4-BF1C-4D84-9C84-139BEA934A3C}" destId="{C50317D4-B862-40E6-8CE2-F945518000FA}" srcOrd="9" destOrd="0" presId="urn:microsoft.com/office/officeart/2005/8/layout/radial6"/>
    <dgm:cxn modelId="{F29D1BEB-DE07-4C6F-A003-777981C9C717}" type="presParOf" srcId="{AE9B96C4-BF1C-4D84-9C84-139BEA934A3C}" destId="{AEBB993B-4486-4C30-BC90-643DD2075796}" srcOrd="10" destOrd="0" presId="urn:microsoft.com/office/officeart/2005/8/layout/radial6"/>
    <dgm:cxn modelId="{BC805B7D-C6ED-4800-99FC-1DC63F3F96CC}" type="presParOf" srcId="{AE9B96C4-BF1C-4D84-9C84-139BEA934A3C}" destId="{F5E17C82-9118-404D-99A9-78236FCAAFCA}" srcOrd="11" destOrd="0" presId="urn:microsoft.com/office/officeart/2005/8/layout/radial6"/>
    <dgm:cxn modelId="{76E889DB-495E-4444-9EC9-F709F3DFBC34}" type="presParOf" srcId="{AE9B96C4-BF1C-4D84-9C84-139BEA934A3C}" destId="{644AC180-BC9E-4F29-B6FD-E6E22E5F8592}"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4A96F2-99E2-4995-B7C7-8D745EA33C6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314F43A-7ED0-45FE-B711-A006BC76B45F}">
      <dgm:prSet/>
      <dgm:spPr/>
      <dgm:t>
        <a:bodyPr/>
        <a:lstStyle/>
        <a:p>
          <a:r>
            <a:rPr lang="en-US"/>
            <a:t>Family History</a:t>
          </a:r>
        </a:p>
      </dgm:t>
    </dgm:pt>
    <dgm:pt modelId="{9151851E-033D-40A7-8685-51B7F2C7C6DE}" type="parTrans" cxnId="{2711E5D7-7714-4282-B610-10192040ABD9}">
      <dgm:prSet/>
      <dgm:spPr/>
      <dgm:t>
        <a:bodyPr/>
        <a:lstStyle/>
        <a:p>
          <a:endParaRPr lang="en-US"/>
        </a:p>
      </dgm:t>
    </dgm:pt>
    <dgm:pt modelId="{4571A58F-BA2E-4642-91DC-CC4FA9F1B86B}" type="sibTrans" cxnId="{2711E5D7-7714-4282-B610-10192040ABD9}">
      <dgm:prSet/>
      <dgm:spPr/>
      <dgm:t>
        <a:bodyPr/>
        <a:lstStyle/>
        <a:p>
          <a:endParaRPr lang="en-US"/>
        </a:p>
      </dgm:t>
    </dgm:pt>
    <dgm:pt modelId="{ACA87DD7-2902-4268-930C-826727BC0419}">
      <dgm:prSet/>
      <dgm:spPr/>
      <dgm:t>
        <a:bodyPr/>
        <a:lstStyle/>
        <a:p>
          <a:r>
            <a:rPr lang="en-US"/>
            <a:t>3 generation pedigree</a:t>
          </a:r>
        </a:p>
      </dgm:t>
    </dgm:pt>
    <dgm:pt modelId="{9AD208EC-25FA-41BE-9884-AC490BC3CED3}" type="parTrans" cxnId="{AE779892-0CFD-44FE-860F-486AE533523A}">
      <dgm:prSet/>
      <dgm:spPr/>
      <dgm:t>
        <a:bodyPr/>
        <a:lstStyle/>
        <a:p>
          <a:endParaRPr lang="en-US"/>
        </a:p>
      </dgm:t>
    </dgm:pt>
    <dgm:pt modelId="{FD1EDC9B-9537-428D-A425-FB8E5A3E0AE2}" type="sibTrans" cxnId="{AE779892-0CFD-44FE-860F-486AE533523A}">
      <dgm:prSet/>
      <dgm:spPr/>
      <dgm:t>
        <a:bodyPr/>
        <a:lstStyle/>
        <a:p>
          <a:endParaRPr lang="en-US"/>
        </a:p>
      </dgm:t>
    </dgm:pt>
    <dgm:pt modelId="{23EDF5F2-6412-42FB-A248-151594FB2D45}">
      <dgm:prSet/>
      <dgm:spPr/>
      <dgm:t>
        <a:bodyPr/>
        <a:lstStyle/>
        <a:p>
          <a:r>
            <a:rPr lang="en-US" dirty="0"/>
            <a:t>Health issues</a:t>
          </a:r>
        </a:p>
      </dgm:t>
    </dgm:pt>
    <dgm:pt modelId="{2C2B4234-8A03-4CFA-9A32-3E50545C6182}" type="parTrans" cxnId="{CEC31420-4356-4AB9-876F-F860FA5A62EB}">
      <dgm:prSet/>
      <dgm:spPr/>
      <dgm:t>
        <a:bodyPr/>
        <a:lstStyle/>
        <a:p>
          <a:endParaRPr lang="en-US"/>
        </a:p>
      </dgm:t>
    </dgm:pt>
    <dgm:pt modelId="{3C86C9A3-49C5-420C-AB43-E958E9AE73D5}" type="sibTrans" cxnId="{CEC31420-4356-4AB9-876F-F860FA5A62EB}">
      <dgm:prSet/>
      <dgm:spPr/>
      <dgm:t>
        <a:bodyPr/>
        <a:lstStyle/>
        <a:p>
          <a:endParaRPr lang="en-US"/>
        </a:p>
      </dgm:t>
    </dgm:pt>
    <dgm:pt modelId="{899A2869-6DAE-48F9-B556-532B6AEAE749}">
      <dgm:prSet/>
      <dgm:spPr/>
      <dgm:t>
        <a:bodyPr/>
        <a:lstStyle/>
        <a:p>
          <a:r>
            <a:rPr lang="en-US"/>
            <a:t>Age of onset</a:t>
          </a:r>
        </a:p>
      </dgm:t>
    </dgm:pt>
    <dgm:pt modelId="{D4332D0C-44EA-4A9C-A96E-2D9156F45C77}" type="parTrans" cxnId="{04A1BD02-963E-4EEB-A228-962660DF826A}">
      <dgm:prSet/>
      <dgm:spPr/>
      <dgm:t>
        <a:bodyPr/>
        <a:lstStyle/>
        <a:p>
          <a:endParaRPr lang="en-US"/>
        </a:p>
      </dgm:t>
    </dgm:pt>
    <dgm:pt modelId="{F539A880-5670-442E-9DE9-6150679E1680}" type="sibTrans" cxnId="{04A1BD02-963E-4EEB-A228-962660DF826A}">
      <dgm:prSet/>
      <dgm:spPr/>
      <dgm:t>
        <a:bodyPr/>
        <a:lstStyle/>
        <a:p>
          <a:endParaRPr lang="en-US"/>
        </a:p>
      </dgm:t>
    </dgm:pt>
    <dgm:pt modelId="{19E97A09-B9E0-48FC-89E3-12B55F4154B0}">
      <dgm:prSet/>
      <dgm:spPr/>
      <dgm:t>
        <a:bodyPr/>
        <a:lstStyle/>
        <a:p>
          <a:r>
            <a:rPr lang="en-US"/>
            <a:t>Genetic Testing</a:t>
          </a:r>
        </a:p>
      </dgm:t>
    </dgm:pt>
    <dgm:pt modelId="{53BFDC3F-E966-4EC8-82C4-8C0D791D2C64}" type="parTrans" cxnId="{B5C58078-51CC-4F0E-8144-5247E30A9D22}">
      <dgm:prSet/>
      <dgm:spPr/>
      <dgm:t>
        <a:bodyPr/>
        <a:lstStyle/>
        <a:p>
          <a:endParaRPr lang="en-US"/>
        </a:p>
      </dgm:t>
    </dgm:pt>
    <dgm:pt modelId="{72902A1E-034B-46EC-9D19-7F16C983C86F}" type="sibTrans" cxnId="{B5C58078-51CC-4F0E-8144-5247E30A9D22}">
      <dgm:prSet/>
      <dgm:spPr/>
      <dgm:t>
        <a:bodyPr/>
        <a:lstStyle/>
        <a:p>
          <a:endParaRPr lang="en-US"/>
        </a:p>
      </dgm:t>
    </dgm:pt>
    <dgm:pt modelId="{8A657138-1901-4F8E-BE24-B7DE5280A6BC}">
      <dgm:prSet/>
      <dgm:spPr/>
      <dgm:t>
        <a:bodyPr/>
        <a:lstStyle/>
        <a:p>
          <a:r>
            <a:rPr lang="en-US"/>
            <a:t>Testing Strategy</a:t>
          </a:r>
        </a:p>
      </dgm:t>
    </dgm:pt>
    <dgm:pt modelId="{5F613726-7803-427D-8A8D-C4D80DACD509}" type="parTrans" cxnId="{4CF11CFA-E6AB-4F8E-A900-EC7FC77E1C7D}">
      <dgm:prSet/>
      <dgm:spPr/>
      <dgm:t>
        <a:bodyPr/>
        <a:lstStyle/>
        <a:p>
          <a:endParaRPr lang="en-US"/>
        </a:p>
      </dgm:t>
    </dgm:pt>
    <dgm:pt modelId="{D615030E-E84B-4891-91DA-504A18A8C17D}" type="sibTrans" cxnId="{4CF11CFA-E6AB-4F8E-A900-EC7FC77E1C7D}">
      <dgm:prSet/>
      <dgm:spPr/>
      <dgm:t>
        <a:bodyPr/>
        <a:lstStyle/>
        <a:p>
          <a:endParaRPr lang="en-US"/>
        </a:p>
      </dgm:t>
    </dgm:pt>
    <dgm:pt modelId="{8F3822B1-F634-4A96-96F4-5E7E789829F9}">
      <dgm:prSet/>
      <dgm:spPr/>
      <dgm:t>
        <a:bodyPr/>
        <a:lstStyle/>
        <a:p>
          <a:r>
            <a:rPr lang="en-US"/>
            <a:t>Gene Panels </a:t>
          </a:r>
        </a:p>
      </dgm:t>
    </dgm:pt>
    <dgm:pt modelId="{3CE65D81-1F66-4391-B5E9-580D50CCDCC0}" type="parTrans" cxnId="{49DA406E-0634-4AC7-86E1-CAF5D2B69196}">
      <dgm:prSet/>
      <dgm:spPr/>
      <dgm:t>
        <a:bodyPr/>
        <a:lstStyle/>
        <a:p>
          <a:endParaRPr lang="en-US"/>
        </a:p>
      </dgm:t>
    </dgm:pt>
    <dgm:pt modelId="{924D4BCF-8F21-45B9-A6CA-1AFBCDBD0B53}" type="sibTrans" cxnId="{49DA406E-0634-4AC7-86E1-CAF5D2B69196}">
      <dgm:prSet/>
      <dgm:spPr/>
      <dgm:t>
        <a:bodyPr/>
        <a:lstStyle/>
        <a:p>
          <a:endParaRPr lang="en-US"/>
        </a:p>
      </dgm:t>
    </dgm:pt>
    <dgm:pt modelId="{2162494F-3492-49BF-A96B-1CDA5E901143}">
      <dgm:prSet/>
      <dgm:spPr/>
      <dgm:t>
        <a:bodyPr/>
        <a:lstStyle/>
        <a:p>
          <a:r>
            <a:rPr lang="en-US"/>
            <a:t>DNA banking</a:t>
          </a:r>
        </a:p>
      </dgm:t>
    </dgm:pt>
    <dgm:pt modelId="{5EDEDEEC-5554-49AE-9BF9-9B7B5D91BC32}" type="parTrans" cxnId="{1387F569-A386-49F9-8815-497702B4E035}">
      <dgm:prSet/>
      <dgm:spPr/>
      <dgm:t>
        <a:bodyPr/>
        <a:lstStyle/>
        <a:p>
          <a:endParaRPr lang="en-US"/>
        </a:p>
      </dgm:t>
    </dgm:pt>
    <dgm:pt modelId="{F8BD3507-9D26-4660-8740-0AC8CCC5EDFC}" type="sibTrans" cxnId="{1387F569-A386-49F9-8815-497702B4E035}">
      <dgm:prSet/>
      <dgm:spPr/>
      <dgm:t>
        <a:bodyPr/>
        <a:lstStyle/>
        <a:p>
          <a:endParaRPr lang="en-US"/>
        </a:p>
      </dgm:t>
    </dgm:pt>
    <dgm:pt modelId="{DB0D9583-CB98-4AA9-AD10-43C8087BFD06}" type="pres">
      <dgm:prSet presAssocID="{BF4A96F2-99E2-4995-B7C7-8D745EA33C61}" presName="Name0" presStyleCnt="0">
        <dgm:presLayoutVars>
          <dgm:dir/>
          <dgm:animLvl val="lvl"/>
          <dgm:resizeHandles val="exact"/>
        </dgm:presLayoutVars>
      </dgm:prSet>
      <dgm:spPr/>
    </dgm:pt>
    <dgm:pt modelId="{21DD045B-D992-4BF8-B51C-15B0A02324D2}" type="pres">
      <dgm:prSet presAssocID="{B314F43A-7ED0-45FE-B711-A006BC76B45F}" presName="composite" presStyleCnt="0"/>
      <dgm:spPr/>
    </dgm:pt>
    <dgm:pt modelId="{77A3B98A-0BD8-44D1-9881-CDC8AE635E83}" type="pres">
      <dgm:prSet presAssocID="{B314F43A-7ED0-45FE-B711-A006BC76B45F}" presName="parTx" presStyleLbl="alignNode1" presStyleIdx="0" presStyleCnt="2">
        <dgm:presLayoutVars>
          <dgm:chMax val="0"/>
          <dgm:chPref val="0"/>
          <dgm:bulletEnabled val="1"/>
        </dgm:presLayoutVars>
      </dgm:prSet>
      <dgm:spPr/>
    </dgm:pt>
    <dgm:pt modelId="{341F9DF7-49CD-4F6C-B34B-09360B4D749D}" type="pres">
      <dgm:prSet presAssocID="{B314F43A-7ED0-45FE-B711-A006BC76B45F}" presName="desTx" presStyleLbl="alignAccFollowNode1" presStyleIdx="0" presStyleCnt="2">
        <dgm:presLayoutVars>
          <dgm:bulletEnabled val="1"/>
        </dgm:presLayoutVars>
      </dgm:prSet>
      <dgm:spPr/>
    </dgm:pt>
    <dgm:pt modelId="{CC1CEEA2-FF78-440E-9ECC-0F3AA799C5A1}" type="pres">
      <dgm:prSet presAssocID="{4571A58F-BA2E-4642-91DC-CC4FA9F1B86B}" presName="space" presStyleCnt="0"/>
      <dgm:spPr/>
    </dgm:pt>
    <dgm:pt modelId="{61197C2E-146C-420E-B7C5-2B805D142B44}" type="pres">
      <dgm:prSet presAssocID="{19E97A09-B9E0-48FC-89E3-12B55F4154B0}" presName="composite" presStyleCnt="0"/>
      <dgm:spPr/>
    </dgm:pt>
    <dgm:pt modelId="{B213D3F5-1B8F-4EA4-A13B-213F863EA24B}" type="pres">
      <dgm:prSet presAssocID="{19E97A09-B9E0-48FC-89E3-12B55F4154B0}" presName="parTx" presStyleLbl="alignNode1" presStyleIdx="1" presStyleCnt="2">
        <dgm:presLayoutVars>
          <dgm:chMax val="0"/>
          <dgm:chPref val="0"/>
          <dgm:bulletEnabled val="1"/>
        </dgm:presLayoutVars>
      </dgm:prSet>
      <dgm:spPr/>
    </dgm:pt>
    <dgm:pt modelId="{5449A964-272F-4F84-A897-58719C401C6F}" type="pres">
      <dgm:prSet presAssocID="{19E97A09-B9E0-48FC-89E3-12B55F4154B0}" presName="desTx" presStyleLbl="alignAccFollowNode1" presStyleIdx="1" presStyleCnt="2">
        <dgm:presLayoutVars>
          <dgm:bulletEnabled val="1"/>
        </dgm:presLayoutVars>
      </dgm:prSet>
      <dgm:spPr/>
    </dgm:pt>
  </dgm:ptLst>
  <dgm:cxnLst>
    <dgm:cxn modelId="{04A1BD02-963E-4EEB-A228-962660DF826A}" srcId="{B314F43A-7ED0-45FE-B711-A006BC76B45F}" destId="{899A2869-6DAE-48F9-B556-532B6AEAE749}" srcOrd="2" destOrd="0" parTransId="{D4332D0C-44EA-4A9C-A96E-2D9156F45C77}" sibTransId="{F539A880-5670-442E-9DE9-6150679E1680}"/>
    <dgm:cxn modelId="{CEC31420-4356-4AB9-876F-F860FA5A62EB}" srcId="{B314F43A-7ED0-45FE-B711-A006BC76B45F}" destId="{23EDF5F2-6412-42FB-A248-151594FB2D45}" srcOrd="1" destOrd="0" parTransId="{2C2B4234-8A03-4CFA-9A32-3E50545C6182}" sibTransId="{3C86C9A3-49C5-420C-AB43-E958E9AE73D5}"/>
    <dgm:cxn modelId="{FA477E20-C92D-4822-BA36-00CFFAAE2DD0}" type="presOf" srcId="{19E97A09-B9E0-48FC-89E3-12B55F4154B0}" destId="{B213D3F5-1B8F-4EA4-A13B-213F863EA24B}" srcOrd="0" destOrd="0" presId="urn:microsoft.com/office/officeart/2005/8/layout/hList1"/>
    <dgm:cxn modelId="{32287837-F88F-4A20-A5BF-D9988304CAAA}" type="presOf" srcId="{8F3822B1-F634-4A96-96F4-5E7E789829F9}" destId="{5449A964-272F-4F84-A897-58719C401C6F}" srcOrd="0" destOrd="1" presId="urn:microsoft.com/office/officeart/2005/8/layout/hList1"/>
    <dgm:cxn modelId="{052E2144-CE30-427B-A75E-9B03D2143845}" type="presOf" srcId="{B314F43A-7ED0-45FE-B711-A006BC76B45F}" destId="{77A3B98A-0BD8-44D1-9881-CDC8AE635E83}" srcOrd="0" destOrd="0" presId="urn:microsoft.com/office/officeart/2005/8/layout/hList1"/>
    <dgm:cxn modelId="{8FFBDA47-92C3-4FDA-8F53-B547C3CA0D1A}" type="presOf" srcId="{ACA87DD7-2902-4268-930C-826727BC0419}" destId="{341F9DF7-49CD-4F6C-B34B-09360B4D749D}" srcOrd="0" destOrd="0" presId="urn:microsoft.com/office/officeart/2005/8/layout/hList1"/>
    <dgm:cxn modelId="{9B612A48-E189-4A0B-8809-ACAC22A7839E}" type="presOf" srcId="{899A2869-6DAE-48F9-B556-532B6AEAE749}" destId="{341F9DF7-49CD-4F6C-B34B-09360B4D749D}" srcOrd="0" destOrd="2" presId="urn:microsoft.com/office/officeart/2005/8/layout/hList1"/>
    <dgm:cxn modelId="{1387F569-A386-49F9-8815-497702B4E035}" srcId="{19E97A09-B9E0-48FC-89E3-12B55F4154B0}" destId="{2162494F-3492-49BF-A96B-1CDA5E901143}" srcOrd="2" destOrd="0" parTransId="{5EDEDEEC-5554-49AE-9BF9-9B7B5D91BC32}" sibTransId="{F8BD3507-9D26-4660-8740-0AC8CCC5EDFC}"/>
    <dgm:cxn modelId="{49DA406E-0634-4AC7-86E1-CAF5D2B69196}" srcId="{19E97A09-B9E0-48FC-89E3-12B55F4154B0}" destId="{8F3822B1-F634-4A96-96F4-5E7E789829F9}" srcOrd="1" destOrd="0" parTransId="{3CE65D81-1F66-4391-B5E9-580D50CCDCC0}" sibTransId="{924D4BCF-8F21-45B9-A6CA-1AFBCDBD0B53}"/>
    <dgm:cxn modelId="{07620357-FA83-44BC-996A-38F4175A042D}" type="presOf" srcId="{23EDF5F2-6412-42FB-A248-151594FB2D45}" destId="{341F9DF7-49CD-4F6C-B34B-09360B4D749D}" srcOrd="0" destOrd="1" presId="urn:microsoft.com/office/officeart/2005/8/layout/hList1"/>
    <dgm:cxn modelId="{B5C58078-51CC-4F0E-8144-5247E30A9D22}" srcId="{BF4A96F2-99E2-4995-B7C7-8D745EA33C61}" destId="{19E97A09-B9E0-48FC-89E3-12B55F4154B0}" srcOrd="1" destOrd="0" parTransId="{53BFDC3F-E966-4EC8-82C4-8C0D791D2C64}" sibTransId="{72902A1E-034B-46EC-9D19-7F16C983C86F}"/>
    <dgm:cxn modelId="{E118E77E-F471-44BD-8335-0534D0E6A622}" type="presOf" srcId="{2162494F-3492-49BF-A96B-1CDA5E901143}" destId="{5449A964-272F-4F84-A897-58719C401C6F}" srcOrd="0" destOrd="2" presId="urn:microsoft.com/office/officeart/2005/8/layout/hList1"/>
    <dgm:cxn modelId="{AE779892-0CFD-44FE-860F-486AE533523A}" srcId="{B314F43A-7ED0-45FE-B711-A006BC76B45F}" destId="{ACA87DD7-2902-4268-930C-826727BC0419}" srcOrd="0" destOrd="0" parTransId="{9AD208EC-25FA-41BE-9884-AC490BC3CED3}" sibTransId="{FD1EDC9B-9537-428D-A425-FB8E5A3E0AE2}"/>
    <dgm:cxn modelId="{D8F33696-4C5A-43CC-BA6A-D14566601A38}" type="presOf" srcId="{8A657138-1901-4F8E-BE24-B7DE5280A6BC}" destId="{5449A964-272F-4F84-A897-58719C401C6F}" srcOrd="0" destOrd="0" presId="urn:microsoft.com/office/officeart/2005/8/layout/hList1"/>
    <dgm:cxn modelId="{4AD82EA5-2CE3-49E6-B35D-5266F291084B}" type="presOf" srcId="{BF4A96F2-99E2-4995-B7C7-8D745EA33C61}" destId="{DB0D9583-CB98-4AA9-AD10-43C8087BFD06}" srcOrd="0" destOrd="0" presId="urn:microsoft.com/office/officeart/2005/8/layout/hList1"/>
    <dgm:cxn modelId="{2711E5D7-7714-4282-B610-10192040ABD9}" srcId="{BF4A96F2-99E2-4995-B7C7-8D745EA33C61}" destId="{B314F43A-7ED0-45FE-B711-A006BC76B45F}" srcOrd="0" destOrd="0" parTransId="{9151851E-033D-40A7-8685-51B7F2C7C6DE}" sibTransId="{4571A58F-BA2E-4642-91DC-CC4FA9F1B86B}"/>
    <dgm:cxn modelId="{4CF11CFA-E6AB-4F8E-A900-EC7FC77E1C7D}" srcId="{19E97A09-B9E0-48FC-89E3-12B55F4154B0}" destId="{8A657138-1901-4F8E-BE24-B7DE5280A6BC}" srcOrd="0" destOrd="0" parTransId="{5F613726-7803-427D-8A8D-C4D80DACD509}" sibTransId="{D615030E-E84B-4891-91DA-504A18A8C17D}"/>
    <dgm:cxn modelId="{F9F43971-2DA6-41D3-B841-3D555A4310DA}" type="presParOf" srcId="{DB0D9583-CB98-4AA9-AD10-43C8087BFD06}" destId="{21DD045B-D992-4BF8-B51C-15B0A02324D2}" srcOrd="0" destOrd="0" presId="urn:microsoft.com/office/officeart/2005/8/layout/hList1"/>
    <dgm:cxn modelId="{FA85ED52-85C2-4AB3-BB9C-286A2ACCE383}" type="presParOf" srcId="{21DD045B-D992-4BF8-B51C-15B0A02324D2}" destId="{77A3B98A-0BD8-44D1-9881-CDC8AE635E83}" srcOrd="0" destOrd="0" presId="urn:microsoft.com/office/officeart/2005/8/layout/hList1"/>
    <dgm:cxn modelId="{137244D1-084F-4B8D-9203-A4B31D5AB055}" type="presParOf" srcId="{21DD045B-D992-4BF8-B51C-15B0A02324D2}" destId="{341F9DF7-49CD-4F6C-B34B-09360B4D749D}" srcOrd="1" destOrd="0" presId="urn:microsoft.com/office/officeart/2005/8/layout/hList1"/>
    <dgm:cxn modelId="{EE5D0190-079E-40FD-B25E-808024DAFC4F}" type="presParOf" srcId="{DB0D9583-CB98-4AA9-AD10-43C8087BFD06}" destId="{CC1CEEA2-FF78-440E-9ECC-0F3AA799C5A1}" srcOrd="1" destOrd="0" presId="urn:microsoft.com/office/officeart/2005/8/layout/hList1"/>
    <dgm:cxn modelId="{121B191D-C61B-4A75-BA32-0E55E60A7F1F}" type="presParOf" srcId="{DB0D9583-CB98-4AA9-AD10-43C8087BFD06}" destId="{61197C2E-146C-420E-B7C5-2B805D142B44}" srcOrd="2" destOrd="0" presId="urn:microsoft.com/office/officeart/2005/8/layout/hList1"/>
    <dgm:cxn modelId="{7822B496-0168-4F07-8FA4-D7AE9E37A852}" type="presParOf" srcId="{61197C2E-146C-420E-B7C5-2B805D142B44}" destId="{B213D3F5-1B8F-4EA4-A13B-213F863EA24B}" srcOrd="0" destOrd="0" presId="urn:microsoft.com/office/officeart/2005/8/layout/hList1"/>
    <dgm:cxn modelId="{EFC8CBB1-A9BB-42AF-944C-24AB21F351A6}" type="presParOf" srcId="{61197C2E-146C-420E-B7C5-2B805D142B44}" destId="{5449A964-272F-4F84-A897-58719C401C6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69351E-3FEA-498D-9796-AF400AB852C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90B5490-6243-41D7-AA23-CFF6E251A4BB}">
      <dgm:prSet/>
      <dgm:spPr/>
      <dgm:t>
        <a:bodyPr/>
        <a:lstStyle/>
        <a:p>
          <a:r>
            <a:rPr lang="en-US" b="0" i="0" dirty="0"/>
            <a:t>Benefits​</a:t>
          </a:r>
          <a:endParaRPr lang="en-US" dirty="0"/>
        </a:p>
      </dgm:t>
    </dgm:pt>
    <dgm:pt modelId="{F695237E-7604-4490-B13A-C6A2E6B4227D}" type="parTrans" cxnId="{81A5BE7F-71C5-4E40-9DBB-2C91AE4DA45C}">
      <dgm:prSet/>
      <dgm:spPr/>
      <dgm:t>
        <a:bodyPr/>
        <a:lstStyle/>
        <a:p>
          <a:endParaRPr lang="en-US"/>
        </a:p>
      </dgm:t>
    </dgm:pt>
    <dgm:pt modelId="{8EE5F78A-8F64-4C9F-B4A0-7E877484761F}" type="sibTrans" cxnId="{81A5BE7F-71C5-4E40-9DBB-2C91AE4DA45C}">
      <dgm:prSet/>
      <dgm:spPr/>
      <dgm:t>
        <a:bodyPr/>
        <a:lstStyle/>
        <a:p>
          <a:endParaRPr lang="en-US"/>
        </a:p>
      </dgm:t>
    </dgm:pt>
    <dgm:pt modelId="{F7CB0DF8-D712-40EB-9B31-14419CF21A85}">
      <dgm:prSet/>
      <dgm:spPr/>
      <dgm:t>
        <a:bodyPr/>
        <a:lstStyle/>
        <a:p>
          <a:r>
            <a:rPr lang="en-US" b="0" i="0" dirty="0"/>
            <a:t>Provides risk information for individuals and families​</a:t>
          </a:r>
          <a:endParaRPr lang="en-US" dirty="0"/>
        </a:p>
      </dgm:t>
    </dgm:pt>
    <dgm:pt modelId="{97B27192-7561-491B-9114-0910FDE08FEC}" type="parTrans" cxnId="{EB91F9D2-0BE1-46DF-943B-E93FB003F1BD}">
      <dgm:prSet/>
      <dgm:spPr/>
      <dgm:t>
        <a:bodyPr/>
        <a:lstStyle/>
        <a:p>
          <a:endParaRPr lang="en-US"/>
        </a:p>
      </dgm:t>
    </dgm:pt>
    <dgm:pt modelId="{50B9EABF-FCF3-4457-9E47-C6A4C92EA208}" type="sibTrans" cxnId="{EB91F9D2-0BE1-46DF-943B-E93FB003F1BD}">
      <dgm:prSet/>
      <dgm:spPr/>
      <dgm:t>
        <a:bodyPr/>
        <a:lstStyle/>
        <a:p>
          <a:endParaRPr lang="en-US"/>
        </a:p>
      </dgm:t>
    </dgm:pt>
    <dgm:pt modelId="{F184A824-99B6-47BB-B30E-2097B8516731}">
      <dgm:prSet/>
      <dgm:spPr/>
      <dgm:t>
        <a:bodyPr/>
        <a:lstStyle/>
        <a:p>
          <a:r>
            <a:rPr lang="en-US" b="0" i="0" dirty="0"/>
            <a:t>Provides information useful for medical management​</a:t>
          </a:r>
          <a:endParaRPr lang="en-US" dirty="0"/>
        </a:p>
      </dgm:t>
    </dgm:pt>
    <dgm:pt modelId="{680500A4-BDE3-4B54-8738-F136C6397A76}" type="parTrans" cxnId="{B2DA0111-1914-426B-AB1C-8EC611F3622F}">
      <dgm:prSet/>
      <dgm:spPr/>
      <dgm:t>
        <a:bodyPr/>
        <a:lstStyle/>
        <a:p>
          <a:endParaRPr lang="en-US"/>
        </a:p>
      </dgm:t>
    </dgm:pt>
    <dgm:pt modelId="{B339A9EB-9A47-4DF3-A257-84740B6D02C8}" type="sibTrans" cxnId="{B2DA0111-1914-426B-AB1C-8EC611F3622F}">
      <dgm:prSet/>
      <dgm:spPr/>
      <dgm:t>
        <a:bodyPr/>
        <a:lstStyle/>
        <a:p>
          <a:endParaRPr lang="en-US"/>
        </a:p>
      </dgm:t>
    </dgm:pt>
    <dgm:pt modelId="{F0B589D0-1587-4DBD-AD30-A86E9D452A5A}">
      <dgm:prSet/>
      <dgm:spPr/>
      <dgm:t>
        <a:bodyPr/>
        <a:lstStyle/>
        <a:p>
          <a:r>
            <a:rPr lang="en-US" b="0" i="0" dirty="0"/>
            <a:t>May offer options of PREVENTION, EARLY detection or more effective TREATMENT​</a:t>
          </a:r>
          <a:endParaRPr lang="en-US" dirty="0"/>
        </a:p>
      </dgm:t>
    </dgm:pt>
    <dgm:pt modelId="{3C964EAD-5D0F-4791-8D65-7D3883842F3A}" type="parTrans" cxnId="{3192FF4B-3DD4-4502-A732-B84357F83589}">
      <dgm:prSet/>
      <dgm:spPr/>
      <dgm:t>
        <a:bodyPr/>
        <a:lstStyle/>
        <a:p>
          <a:endParaRPr lang="en-US"/>
        </a:p>
      </dgm:t>
    </dgm:pt>
    <dgm:pt modelId="{EE1867CA-7630-47CC-9A68-D4F2804DC83C}" type="sibTrans" cxnId="{3192FF4B-3DD4-4502-A732-B84357F83589}">
      <dgm:prSet/>
      <dgm:spPr/>
      <dgm:t>
        <a:bodyPr/>
        <a:lstStyle/>
        <a:p>
          <a:endParaRPr lang="en-US"/>
        </a:p>
      </dgm:t>
    </dgm:pt>
    <dgm:pt modelId="{02EA0070-DADE-4306-9438-371D2808142C}">
      <dgm:prSet/>
      <dgm:spPr/>
      <dgm:t>
        <a:bodyPr/>
        <a:lstStyle/>
        <a:p>
          <a:r>
            <a:rPr lang="en-US" b="0" i="0" dirty="0"/>
            <a:t>May actually relieve anxiety/end uncertainty​</a:t>
          </a:r>
          <a:endParaRPr lang="en-US" dirty="0"/>
        </a:p>
      </dgm:t>
    </dgm:pt>
    <dgm:pt modelId="{0F4E60B6-F68C-47B8-A999-146E97D06473}" type="parTrans" cxnId="{E7F281C8-47C8-49DA-909D-445BAFABFAF1}">
      <dgm:prSet/>
      <dgm:spPr/>
      <dgm:t>
        <a:bodyPr/>
        <a:lstStyle/>
        <a:p>
          <a:endParaRPr lang="en-US"/>
        </a:p>
      </dgm:t>
    </dgm:pt>
    <dgm:pt modelId="{85FF2CA5-6760-43FC-ACFE-07FB12FDD0F5}" type="sibTrans" cxnId="{E7F281C8-47C8-49DA-909D-445BAFABFAF1}">
      <dgm:prSet/>
      <dgm:spPr/>
      <dgm:t>
        <a:bodyPr/>
        <a:lstStyle/>
        <a:p>
          <a:endParaRPr lang="en-US"/>
        </a:p>
      </dgm:t>
    </dgm:pt>
    <dgm:pt modelId="{AC6007B7-4B48-4089-B98F-ACD516E61302}">
      <dgm:prSet/>
      <dgm:spPr/>
      <dgm:t>
        <a:bodyPr/>
        <a:lstStyle/>
        <a:p>
          <a:r>
            <a:rPr lang="en-US" b="0" i="0" dirty="0"/>
            <a:t>Risks​</a:t>
          </a:r>
          <a:endParaRPr lang="en-US" dirty="0"/>
        </a:p>
      </dgm:t>
    </dgm:pt>
    <dgm:pt modelId="{2B44667C-C3B9-4144-867D-E7B24B062644}" type="parTrans" cxnId="{445E35F3-07B2-43DA-B82A-A99CC012FF07}">
      <dgm:prSet/>
      <dgm:spPr/>
      <dgm:t>
        <a:bodyPr/>
        <a:lstStyle/>
        <a:p>
          <a:endParaRPr lang="en-US"/>
        </a:p>
      </dgm:t>
    </dgm:pt>
    <dgm:pt modelId="{417E2348-F627-4FB5-9B3F-5A6F8802A3B2}" type="sibTrans" cxnId="{445E35F3-07B2-43DA-B82A-A99CC012FF07}">
      <dgm:prSet/>
      <dgm:spPr/>
      <dgm:t>
        <a:bodyPr/>
        <a:lstStyle/>
        <a:p>
          <a:endParaRPr lang="en-US"/>
        </a:p>
      </dgm:t>
    </dgm:pt>
    <dgm:pt modelId="{BF1F70FE-EF3E-46E6-B4BB-259623C3D429}">
      <dgm:prSet/>
      <dgm:spPr/>
      <dgm:t>
        <a:bodyPr/>
        <a:lstStyle/>
        <a:p>
          <a:r>
            <a:rPr lang="en-US" b="0" i="0" dirty="0"/>
            <a:t>Emotional (increased fear/anxiety)​</a:t>
          </a:r>
          <a:endParaRPr lang="en-US" dirty="0"/>
        </a:p>
      </dgm:t>
    </dgm:pt>
    <dgm:pt modelId="{B1A0A9D3-AC4D-4532-B708-DB8F79703155}" type="parTrans" cxnId="{8A95ABEC-3EDF-4427-BB3D-49E3AC06BBB7}">
      <dgm:prSet/>
      <dgm:spPr/>
      <dgm:t>
        <a:bodyPr/>
        <a:lstStyle/>
        <a:p>
          <a:endParaRPr lang="en-US"/>
        </a:p>
      </dgm:t>
    </dgm:pt>
    <dgm:pt modelId="{EC9A5B6D-0050-4192-817D-AEE4468D8EF9}" type="sibTrans" cxnId="{8A95ABEC-3EDF-4427-BB3D-49E3AC06BBB7}">
      <dgm:prSet/>
      <dgm:spPr/>
      <dgm:t>
        <a:bodyPr/>
        <a:lstStyle/>
        <a:p>
          <a:endParaRPr lang="en-US"/>
        </a:p>
      </dgm:t>
    </dgm:pt>
    <dgm:pt modelId="{5FC8C846-8740-484F-A426-54F581619B39}">
      <dgm:prSet/>
      <dgm:spPr/>
      <dgm:t>
        <a:bodyPr/>
        <a:lstStyle/>
        <a:p>
          <a:r>
            <a:rPr lang="en-US" b="0" i="0" dirty="0"/>
            <a:t>Strain family relationships</a:t>
          </a:r>
          <a:endParaRPr lang="en-US" dirty="0"/>
        </a:p>
      </dgm:t>
    </dgm:pt>
    <dgm:pt modelId="{3C2C51F1-C7CF-4F16-BF03-6015D1D92356}" type="parTrans" cxnId="{0F925A4E-1EA5-46C0-8024-51C73D7832FF}">
      <dgm:prSet/>
      <dgm:spPr/>
      <dgm:t>
        <a:bodyPr/>
        <a:lstStyle/>
        <a:p>
          <a:endParaRPr lang="en-US"/>
        </a:p>
      </dgm:t>
    </dgm:pt>
    <dgm:pt modelId="{7187B044-EF89-4DDF-8AED-0AE92FFB1513}" type="sibTrans" cxnId="{0F925A4E-1EA5-46C0-8024-51C73D7832FF}">
      <dgm:prSet/>
      <dgm:spPr/>
      <dgm:t>
        <a:bodyPr/>
        <a:lstStyle/>
        <a:p>
          <a:endParaRPr lang="en-US"/>
        </a:p>
      </dgm:t>
    </dgm:pt>
    <dgm:pt modelId="{D9FBCAAF-E92F-497F-9EAF-74453E7D7E4C}">
      <dgm:prSet/>
      <dgm:spPr/>
      <dgm:t>
        <a:bodyPr/>
        <a:lstStyle/>
        <a:p>
          <a:r>
            <a:rPr lang="en-US" b="0" i="0" dirty="0"/>
            <a:t>Insurance Discrimination​</a:t>
          </a:r>
          <a:endParaRPr lang="en-US" dirty="0"/>
        </a:p>
      </dgm:t>
    </dgm:pt>
    <dgm:pt modelId="{5AD7AAD2-8081-473E-95BF-757FEA435AA5}" type="parTrans" cxnId="{59ABD118-0ADE-4E61-8201-916BACD27689}">
      <dgm:prSet/>
      <dgm:spPr/>
      <dgm:t>
        <a:bodyPr/>
        <a:lstStyle/>
        <a:p>
          <a:endParaRPr lang="en-US"/>
        </a:p>
      </dgm:t>
    </dgm:pt>
    <dgm:pt modelId="{D4EE0868-13C8-44A1-B19D-09964B956452}" type="sibTrans" cxnId="{59ABD118-0ADE-4E61-8201-916BACD27689}">
      <dgm:prSet/>
      <dgm:spPr/>
      <dgm:t>
        <a:bodyPr/>
        <a:lstStyle/>
        <a:p>
          <a:endParaRPr lang="en-US"/>
        </a:p>
      </dgm:t>
    </dgm:pt>
    <dgm:pt modelId="{CDFB17F8-EC81-46ED-AA67-C790FEA62C44}">
      <dgm:prSet/>
      <dgm:spPr/>
      <dgm:t>
        <a:bodyPr/>
        <a:lstStyle/>
        <a:p>
          <a:r>
            <a:rPr lang="en-US" b="0" i="0" dirty="0"/>
            <a:t>State and Federal Laws​</a:t>
          </a:r>
          <a:endParaRPr lang="en-US" dirty="0"/>
        </a:p>
      </dgm:t>
    </dgm:pt>
    <dgm:pt modelId="{F11E3E29-763E-4C04-AF16-73B9976948C7}" type="parTrans" cxnId="{1D59EC6E-CB24-4C8B-893B-F760F97C13D9}">
      <dgm:prSet/>
      <dgm:spPr/>
      <dgm:t>
        <a:bodyPr/>
        <a:lstStyle/>
        <a:p>
          <a:endParaRPr lang="en-US"/>
        </a:p>
      </dgm:t>
    </dgm:pt>
    <dgm:pt modelId="{CC532776-DDE4-4D7B-9758-C2120BD14936}" type="sibTrans" cxnId="{1D59EC6E-CB24-4C8B-893B-F760F97C13D9}">
      <dgm:prSet/>
      <dgm:spPr/>
      <dgm:t>
        <a:bodyPr/>
        <a:lstStyle/>
        <a:p>
          <a:endParaRPr lang="en-US"/>
        </a:p>
      </dgm:t>
    </dgm:pt>
    <dgm:pt modelId="{7D177803-A014-4A73-BC8D-1A09949188FA}">
      <dgm:prSet/>
      <dgm:spPr/>
      <dgm:t>
        <a:bodyPr/>
        <a:lstStyle/>
        <a:p>
          <a:r>
            <a:rPr lang="en-US" b="0" i="0" dirty="0"/>
            <a:t>Limitations​</a:t>
          </a:r>
          <a:endParaRPr lang="en-US" dirty="0"/>
        </a:p>
      </dgm:t>
    </dgm:pt>
    <dgm:pt modelId="{9F2ACA19-1BCC-44D8-983C-19E16EBECEB1}" type="parTrans" cxnId="{384B5E50-75D3-4FCE-B476-846C379E5AC2}">
      <dgm:prSet/>
      <dgm:spPr/>
      <dgm:t>
        <a:bodyPr/>
        <a:lstStyle/>
        <a:p>
          <a:endParaRPr lang="en-US"/>
        </a:p>
      </dgm:t>
    </dgm:pt>
    <dgm:pt modelId="{486FE312-8F34-4420-A5EE-C9D0B6A7E8FD}" type="sibTrans" cxnId="{384B5E50-75D3-4FCE-B476-846C379E5AC2}">
      <dgm:prSet/>
      <dgm:spPr/>
      <dgm:t>
        <a:bodyPr/>
        <a:lstStyle/>
        <a:p>
          <a:endParaRPr lang="en-US"/>
        </a:p>
      </dgm:t>
    </dgm:pt>
    <dgm:pt modelId="{282D12AD-8047-4F23-9696-E6B20A6585E3}">
      <dgm:prSet/>
      <dgm:spPr/>
      <dgm:t>
        <a:bodyPr/>
        <a:lstStyle/>
        <a:p>
          <a:r>
            <a:rPr lang="en-US" b="0" i="0" dirty="0"/>
            <a:t>Genetic testing is not able to detect all causes of hereditary disease​</a:t>
          </a:r>
          <a:endParaRPr lang="en-US" dirty="0"/>
        </a:p>
      </dgm:t>
    </dgm:pt>
    <dgm:pt modelId="{C59F603B-BF7F-4B9A-8376-51FFBE9CF382}" type="parTrans" cxnId="{F755D740-22DA-4AE8-A641-C110610BA4DA}">
      <dgm:prSet/>
      <dgm:spPr/>
      <dgm:t>
        <a:bodyPr/>
        <a:lstStyle/>
        <a:p>
          <a:endParaRPr lang="en-US"/>
        </a:p>
      </dgm:t>
    </dgm:pt>
    <dgm:pt modelId="{A06BD3A3-5A24-40BA-ABCE-BED3319E31CC}" type="sibTrans" cxnId="{F755D740-22DA-4AE8-A641-C110610BA4DA}">
      <dgm:prSet/>
      <dgm:spPr/>
      <dgm:t>
        <a:bodyPr/>
        <a:lstStyle/>
        <a:p>
          <a:endParaRPr lang="en-US"/>
        </a:p>
      </dgm:t>
    </dgm:pt>
    <dgm:pt modelId="{D5007665-C19D-4A51-91E9-4539D386D974}">
      <dgm:prSet/>
      <dgm:spPr/>
      <dgm:t>
        <a:bodyPr/>
        <a:lstStyle/>
        <a:p>
          <a:r>
            <a:rPr lang="en-US" b="0" i="0" dirty="0"/>
            <a:t>Continued risk for sporadic diseases​</a:t>
          </a:r>
          <a:endParaRPr lang="en-US" dirty="0"/>
        </a:p>
      </dgm:t>
    </dgm:pt>
    <dgm:pt modelId="{DE76C5A1-7F24-4909-BCED-DC291F258EA6}" type="parTrans" cxnId="{C4DBF366-DFDA-47B5-B4B8-D82C9846878D}">
      <dgm:prSet/>
      <dgm:spPr/>
      <dgm:t>
        <a:bodyPr/>
        <a:lstStyle/>
        <a:p>
          <a:endParaRPr lang="en-US"/>
        </a:p>
      </dgm:t>
    </dgm:pt>
    <dgm:pt modelId="{81921E65-A47B-4064-85AE-8EEB130B1354}" type="sibTrans" cxnId="{C4DBF366-DFDA-47B5-B4B8-D82C9846878D}">
      <dgm:prSet/>
      <dgm:spPr/>
      <dgm:t>
        <a:bodyPr/>
        <a:lstStyle/>
        <a:p>
          <a:endParaRPr lang="en-US"/>
        </a:p>
      </dgm:t>
    </dgm:pt>
    <dgm:pt modelId="{685946C2-5A89-4C83-A15D-46FC2662014E}">
      <dgm:prSet/>
      <dgm:spPr/>
      <dgm:t>
        <a:bodyPr/>
        <a:lstStyle/>
        <a:p>
          <a:r>
            <a:rPr lang="en-US" b="0" i="0"/>
            <a:t>Some management strategies not proven effective</a:t>
          </a:r>
          <a:endParaRPr lang="en-US"/>
        </a:p>
      </dgm:t>
    </dgm:pt>
    <dgm:pt modelId="{A688F240-D3AD-45A6-9C31-C2D612DE18B9}" type="parTrans" cxnId="{2C78091C-C2AB-49B2-AD04-CBE07BAB5884}">
      <dgm:prSet/>
      <dgm:spPr/>
      <dgm:t>
        <a:bodyPr/>
        <a:lstStyle/>
        <a:p>
          <a:endParaRPr lang="en-US"/>
        </a:p>
      </dgm:t>
    </dgm:pt>
    <dgm:pt modelId="{83480D43-866C-4BE2-8F8D-22A7ADC4152E}" type="sibTrans" cxnId="{2C78091C-C2AB-49B2-AD04-CBE07BAB5884}">
      <dgm:prSet/>
      <dgm:spPr/>
      <dgm:t>
        <a:bodyPr/>
        <a:lstStyle/>
        <a:p>
          <a:endParaRPr lang="en-US"/>
        </a:p>
      </dgm:t>
    </dgm:pt>
    <dgm:pt modelId="{4D27027F-CA94-48E4-9438-11021B10E52D}" type="pres">
      <dgm:prSet presAssocID="{6169351E-3FEA-498D-9796-AF400AB852CF}" presName="linear" presStyleCnt="0">
        <dgm:presLayoutVars>
          <dgm:animLvl val="lvl"/>
          <dgm:resizeHandles val="exact"/>
        </dgm:presLayoutVars>
      </dgm:prSet>
      <dgm:spPr/>
    </dgm:pt>
    <dgm:pt modelId="{F0A85711-BF56-4080-BC66-8264408B0C87}" type="pres">
      <dgm:prSet presAssocID="{B90B5490-6243-41D7-AA23-CFF6E251A4BB}" presName="parentText" presStyleLbl="node1" presStyleIdx="0" presStyleCnt="3">
        <dgm:presLayoutVars>
          <dgm:chMax val="0"/>
          <dgm:bulletEnabled val="1"/>
        </dgm:presLayoutVars>
      </dgm:prSet>
      <dgm:spPr/>
    </dgm:pt>
    <dgm:pt modelId="{F279EA3C-6E03-488C-87EA-8CDA6102C03B}" type="pres">
      <dgm:prSet presAssocID="{B90B5490-6243-41D7-AA23-CFF6E251A4BB}" presName="childText" presStyleLbl="revTx" presStyleIdx="0" presStyleCnt="3">
        <dgm:presLayoutVars>
          <dgm:bulletEnabled val="1"/>
        </dgm:presLayoutVars>
      </dgm:prSet>
      <dgm:spPr/>
    </dgm:pt>
    <dgm:pt modelId="{1D11B863-BE6D-423D-82F8-18D5C4959681}" type="pres">
      <dgm:prSet presAssocID="{AC6007B7-4B48-4089-B98F-ACD516E61302}" presName="parentText" presStyleLbl="node1" presStyleIdx="1" presStyleCnt="3">
        <dgm:presLayoutVars>
          <dgm:chMax val="0"/>
          <dgm:bulletEnabled val="1"/>
        </dgm:presLayoutVars>
      </dgm:prSet>
      <dgm:spPr/>
    </dgm:pt>
    <dgm:pt modelId="{F1BB758A-F998-4762-A7BA-673CBEF6406E}" type="pres">
      <dgm:prSet presAssocID="{AC6007B7-4B48-4089-B98F-ACD516E61302}" presName="childText" presStyleLbl="revTx" presStyleIdx="1" presStyleCnt="3">
        <dgm:presLayoutVars>
          <dgm:bulletEnabled val="1"/>
        </dgm:presLayoutVars>
      </dgm:prSet>
      <dgm:spPr/>
    </dgm:pt>
    <dgm:pt modelId="{18BE581F-16C0-4FB3-8ECD-646A9976B4B5}" type="pres">
      <dgm:prSet presAssocID="{7D177803-A014-4A73-BC8D-1A09949188FA}" presName="parentText" presStyleLbl="node1" presStyleIdx="2" presStyleCnt="3">
        <dgm:presLayoutVars>
          <dgm:chMax val="0"/>
          <dgm:bulletEnabled val="1"/>
        </dgm:presLayoutVars>
      </dgm:prSet>
      <dgm:spPr/>
    </dgm:pt>
    <dgm:pt modelId="{3450EFCE-851D-4B14-95C6-153D1C57B0EC}" type="pres">
      <dgm:prSet presAssocID="{7D177803-A014-4A73-BC8D-1A09949188FA}" presName="childText" presStyleLbl="revTx" presStyleIdx="2" presStyleCnt="3">
        <dgm:presLayoutVars>
          <dgm:bulletEnabled val="1"/>
        </dgm:presLayoutVars>
      </dgm:prSet>
      <dgm:spPr/>
    </dgm:pt>
  </dgm:ptLst>
  <dgm:cxnLst>
    <dgm:cxn modelId="{80EE0906-69CF-46A0-B2E8-6339D40FADFC}" type="presOf" srcId="{F184A824-99B6-47BB-B30E-2097B8516731}" destId="{F279EA3C-6E03-488C-87EA-8CDA6102C03B}" srcOrd="0" destOrd="1" presId="urn:microsoft.com/office/officeart/2005/8/layout/vList2"/>
    <dgm:cxn modelId="{B2DA0111-1914-426B-AB1C-8EC611F3622F}" srcId="{B90B5490-6243-41D7-AA23-CFF6E251A4BB}" destId="{F184A824-99B6-47BB-B30E-2097B8516731}" srcOrd="1" destOrd="0" parTransId="{680500A4-BDE3-4B54-8738-F136C6397A76}" sibTransId="{B339A9EB-9A47-4DF3-A257-84740B6D02C8}"/>
    <dgm:cxn modelId="{59ABD118-0ADE-4E61-8201-916BACD27689}" srcId="{AC6007B7-4B48-4089-B98F-ACD516E61302}" destId="{D9FBCAAF-E92F-497F-9EAF-74453E7D7E4C}" srcOrd="2" destOrd="0" parTransId="{5AD7AAD2-8081-473E-95BF-757FEA435AA5}" sibTransId="{D4EE0868-13C8-44A1-B19D-09964B956452}"/>
    <dgm:cxn modelId="{2C78091C-C2AB-49B2-AD04-CBE07BAB5884}" srcId="{7D177803-A014-4A73-BC8D-1A09949188FA}" destId="{685946C2-5A89-4C83-A15D-46FC2662014E}" srcOrd="2" destOrd="0" parTransId="{A688F240-D3AD-45A6-9C31-C2D612DE18B9}" sibTransId="{83480D43-866C-4BE2-8F8D-22A7ADC4152E}"/>
    <dgm:cxn modelId="{BC68EE1E-0B73-4BF7-B90D-787C392D5B63}" type="presOf" srcId="{BF1F70FE-EF3E-46E6-B4BB-259623C3D429}" destId="{F1BB758A-F998-4762-A7BA-673CBEF6406E}" srcOrd="0" destOrd="0" presId="urn:microsoft.com/office/officeart/2005/8/layout/vList2"/>
    <dgm:cxn modelId="{747D061F-030F-4FF5-AB75-A64F50279372}" type="presOf" srcId="{D5007665-C19D-4A51-91E9-4539D386D974}" destId="{3450EFCE-851D-4B14-95C6-153D1C57B0EC}" srcOrd="0" destOrd="1" presId="urn:microsoft.com/office/officeart/2005/8/layout/vList2"/>
    <dgm:cxn modelId="{CECBC826-915A-4B20-9995-737810C39E19}" type="presOf" srcId="{B90B5490-6243-41D7-AA23-CFF6E251A4BB}" destId="{F0A85711-BF56-4080-BC66-8264408B0C87}" srcOrd="0" destOrd="0" presId="urn:microsoft.com/office/officeart/2005/8/layout/vList2"/>
    <dgm:cxn modelId="{A805EA34-2271-4E51-AA7B-EE1D001C8E97}" type="presOf" srcId="{D9FBCAAF-E92F-497F-9EAF-74453E7D7E4C}" destId="{F1BB758A-F998-4762-A7BA-673CBEF6406E}" srcOrd="0" destOrd="2" presId="urn:microsoft.com/office/officeart/2005/8/layout/vList2"/>
    <dgm:cxn modelId="{F755D740-22DA-4AE8-A641-C110610BA4DA}" srcId="{7D177803-A014-4A73-BC8D-1A09949188FA}" destId="{282D12AD-8047-4F23-9696-E6B20A6585E3}" srcOrd="0" destOrd="0" parTransId="{C59F603B-BF7F-4B9A-8376-51FFBE9CF382}" sibTransId="{A06BD3A3-5A24-40BA-ABCE-BED3319E31CC}"/>
    <dgm:cxn modelId="{3F3A3A5D-1936-4D66-9FE2-DFFC9FCDC4F8}" type="presOf" srcId="{5FC8C846-8740-484F-A426-54F581619B39}" destId="{F1BB758A-F998-4762-A7BA-673CBEF6406E}" srcOrd="0" destOrd="1" presId="urn:microsoft.com/office/officeart/2005/8/layout/vList2"/>
    <dgm:cxn modelId="{C4DBF366-DFDA-47B5-B4B8-D82C9846878D}" srcId="{7D177803-A014-4A73-BC8D-1A09949188FA}" destId="{D5007665-C19D-4A51-91E9-4539D386D974}" srcOrd="1" destOrd="0" parTransId="{DE76C5A1-7F24-4909-BCED-DC291F258EA6}" sibTransId="{81921E65-A47B-4064-85AE-8EEB130B1354}"/>
    <dgm:cxn modelId="{3192FF4B-3DD4-4502-A732-B84357F83589}" srcId="{B90B5490-6243-41D7-AA23-CFF6E251A4BB}" destId="{F0B589D0-1587-4DBD-AD30-A86E9D452A5A}" srcOrd="2" destOrd="0" parTransId="{3C964EAD-5D0F-4791-8D65-7D3883842F3A}" sibTransId="{EE1867CA-7630-47CC-9A68-D4F2804DC83C}"/>
    <dgm:cxn modelId="{3BB3FD4C-4005-49D3-9A19-A42837841784}" type="presOf" srcId="{F7CB0DF8-D712-40EB-9B31-14419CF21A85}" destId="{F279EA3C-6E03-488C-87EA-8CDA6102C03B}" srcOrd="0" destOrd="0" presId="urn:microsoft.com/office/officeart/2005/8/layout/vList2"/>
    <dgm:cxn modelId="{0F925A4E-1EA5-46C0-8024-51C73D7832FF}" srcId="{AC6007B7-4B48-4089-B98F-ACD516E61302}" destId="{5FC8C846-8740-484F-A426-54F581619B39}" srcOrd="1" destOrd="0" parTransId="{3C2C51F1-C7CF-4F16-BF03-6015D1D92356}" sibTransId="{7187B044-EF89-4DDF-8AED-0AE92FFB1513}"/>
    <dgm:cxn modelId="{1D59EC6E-CB24-4C8B-893B-F760F97C13D9}" srcId="{D9FBCAAF-E92F-497F-9EAF-74453E7D7E4C}" destId="{CDFB17F8-EC81-46ED-AA67-C790FEA62C44}" srcOrd="0" destOrd="0" parTransId="{F11E3E29-763E-4C04-AF16-73B9976948C7}" sibTransId="{CC532776-DDE4-4D7B-9758-C2120BD14936}"/>
    <dgm:cxn modelId="{384B5E50-75D3-4FCE-B476-846C379E5AC2}" srcId="{6169351E-3FEA-498D-9796-AF400AB852CF}" destId="{7D177803-A014-4A73-BC8D-1A09949188FA}" srcOrd="2" destOrd="0" parTransId="{9F2ACA19-1BCC-44D8-983C-19E16EBECEB1}" sibTransId="{486FE312-8F34-4420-A5EE-C9D0B6A7E8FD}"/>
    <dgm:cxn modelId="{5386F751-FBA2-43D4-8B89-50BC8710FF39}" type="presOf" srcId="{AC6007B7-4B48-4089-B98F-ACD516E61302}" destId="{1D11B863-BE6D-423D-82F8-18D5C4959681}" srcOrd="0" destOrd="0" presId="urn:microsoft.com/office/officeart/2005/8/layout/vList2"/>
    <dgm:cxn modelId="{1595A35A-2024-4BD0-8D9F-3283E5E23F32}" type="presOf" srcId="{CDFB17F8-EC81-46ED-AA67-C790FEA62C44}" destId="{F1BB758A-F998-4762-A7BA-673CBEF6406E}" srcOrd="0" destOrd="3" presId="urn:microsoft.com/office/officeart/2005/8/layout/vList2"/>
    <dgm:cxn modelId="{5363BA7C-45DD-46AB-9D46-A4A686152CBD}" type="presOf" srcId="{7D177803-A014-4A73-BC8D-1A09949188FA}" destId="{18BE581F-16C0-4FB3-8ECD-646A9976B4B5}" srcOrd="0" destOrd="0" presId="urn:microsoft.com/office/officeart/2005/8/layout/vList2"/>
    <dgm:cxn modelId="{EC72367E-48BF-488E-A629-AF5F258A8C5C}" type="presOf" srcId="{6169351E-3FEA-498D-9796-AF400AB852CF}" destId="{4D27027F-CA94-48E4-9438-11021B10E52D}" srcOrd="0" destOrd="0" presId="urn:microsoft.com/office/officeart/2005/8/layout/vList2"/>
    <dgm:cxn modelId="{81A5BE7F-71C5-4E40-9DBB-2C91AE4DA45C}" srcId="{6169351E-3FEA-498D-9796-AF400AB852CF}" destId="{B90B5490-6243-41D7-AA23-CFF6E251A4BB}" srcOrd="0" destOrd="0" parTransId="{F695237E-7604-4490-B13A-C6A2E6B4227D}" sibTransId="{8EE5F78A-8F64-4C9F-B4A0-7E877484761F}"/>
    <dgm:cxn modelId="{76110581-C65C-4CB7-AFAE-12218632DB20}" type="presOf" srcId="{02EA0070-DADE-4306-9438-371D2808142C}" destId="{F279EA3C-6E03-488C-87EA-8CDA6102C03B}" srcOrd="0" destOrd="3" presId="urn:microsoft.com/office/officeart/2005/8/layout/vList2"/>
    <dgm:cxn modelId="{6EA4B98A-5B92-4FD3-A849-713DC6415E19}" type="presOf" srcId="{F0B589D0-1587-4DBD-AD30-A86E9D452A5A}" destId="{F279EA3C-6E03-488C-87EA-8CDA6102C03B}" srcOrd="0" destOrd="2" presId="urn:microsoft.com/office/officeart/2005/8/layout/vList2"/>
    <dgm:cxn modelId="{9B8DE9BB-1B5D-49AC-A4F3-AFD6A7273CF9}" type="presOf" srcId="{282D12AD-8047-4F23-9696-E6B20A6585E3}" destId="{3450EFCE-851D-4B14-95C6-153D1C57B0EC}" srcOrd="0" destOrd="0" presId="urn:microsoft.com/office/officeart/2005/8/layout/vList2"/>
    <dgm:cxn modelId="{E7F281C8-47C8-49DA-909D-445BAFABFAF1}" srcId="{B90B5490-6243-41D7-AA23-CFF6E251A4BB}" destId="{02EA0070-DADE-4306-9438-371D2808142C}" srcOrd="3" destOrd="0" parTransId="{0F4E60B6-F68C-47B8-A999-146E97D06473}" sibTransId="{85FF2CA5-6760-43FC-ACFE-07FB12FDD0F5}"/>
    <dgm:cxn modelId="{EB91F9D2-0BE1-46DF-943B-E93FB003F1BD}" srcId="{B90B5490-6243-41D7-AA23-CFF6E251A4BB}" destId="{F7CB0DF8-D712-40EB-9B31-14419CF21A85}" srcOrd="0" destOrd="0" parTransId="{97B27192-7561-491B-9114-0910FDE08FEC}" sibTransId="{50B9EABF-FCF3-4457-9E47-C6A4C92EA208}"/>
    <dgm:cxn modelId="{8A95ABEC-3EDF-4427-BB3D-49E3AC06BBB7}" srcId="{AC6007B7-4B48-4089-B98F-ACD516E61302}" destId="{BF1F70FE-EF3E-46E6-B4BB-259623C3D429}" srcOrd="0" destOrd="0" parTransId="{B1A0A9D3-AC4D-4532-B708-DB8F79703155}" sibTransId="{EC9A5B6D-0050-4192-817D-AEE4468D8EF9}"/>
    <dgm:cxn modelId="{B63926EF-4BAB-4E21-B3EB-E808DC1DA8E3}" type="presOf" srcId="{685946C2-5A89-4C83-A15D-46FC2662014E}" destId="{3450EFCE-851D-4B14-95C6-153D1C57B0EC}" srcOrd="0" destOrd="2" presId="urn:microsoft.com/office/officeart/2005/8/layout/vList2"/>
    <dgm:cxn modelId="{445E35F3-07B2-43DA-B82A-A99CC012FF07}" srcId="{6169351E-3FEA-498D-9796-AF400AB852CF}" destId="{AC6007B7-4B48-4089-B98F-ACD516E61302}" srcOrd="1" destOrd="0" parTransId="{2B44667C-C3B9-4144-867D-E7B24B062644}" sibTransId="{417E2348-F627-4FB5-9B3F-5A6F8802A3B2}"/>
    <dgm:cxn modelId="{B3681FC3-0B6D-4E7F-B986-F7EB34DD69E7}" type="presParOf" srcId="{4D27027F-CA94-48E4-9438-11021B10E52D}" destId="{F0A85711-BF56-4080-BC66-8264408B0C87}" srcOrd="0" destOrd="0" presId="urn:microsoft.com/office/officeart/2005/8/layout/vList2"/>
    <dgm:cxn modelId="{328D035B-ED57-4432-B56A-6A958D5AA641}" type="presParOf" srcId="{4D27027F-CA94-48E4-9438-11021B10E52D}" destId="{F279EA3C-6E03-488C-87EA-8CDA6102C03B}" srcOrd="1" destOrd="0" presId="urn:microsoft.com/office/officeart/2005/8/layout/vList2"/>
    <dgm:cxn modelId="{DB176B73-B974-491E-B2D3-D11D4479A3E5}" type="presParOf" srcId="{4D27027F-CA94-48E4-9438-11021B10E52D}" destId="{1D11B863-BE6D-423D-82F8-18D5C4959681}" srcOrd="2" destOrd="0" presId="urn:microsoft.com/office/officeart/2005/8/layout/vList2"/>
    <dgm:cxn modelId="{010E91DA-8250-43CB-B134-898548DFE1F6}" type="presParOf" srcId="{4D27027F-CA94-48E4-9438-11021B10E52D}" destId="{F1BB758A-F998-4762-A7BA-673CBEF6406E}" srcOrd="3" destOrd="0" presId="urn:microsoft.com/office/officeart/2005/8/layout/vList2"/>
    <dgm:cxn modelId="{556F6C5E-1F46-41FD-B0B4-482F854602BB}" type="presParOf" srcId="{4D27027F-CA94-48E4-9438-11021B10E52D}" destId="{18BE581F-16C0-4FB3-8ECD-646A9976B4B5}" srcOrd="4" destOrd="0" presId="urn:microsoft.com/office/officeart/2005/8/layout/vList2"/>
    <dgm:cxn modelId="{14902136-56C9-4141-A63E-7179CF43A26D}" type="presParOf" srcId="{4D27027F-CA94-48E4-9438-11021B10E52D}" destId="{3450EFCE-851D-4B14-95C6-153D1C57B0EC}"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79800-6336-4E49-A9F1-B07ABCE48E71}">
      <dsp:nvSpPr>
        <dsp:cNvPr id="0" name=""/>
        <dsp:cNvSpPr/>
      </dsp:nvSpPr>
      <dsp:spPr>
        <a:xfrm>
          <a:off x="0" y="224818"/>
          <a:ext cx="3226583" cy="45172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557" tIns="330200" rIns="251557" bIns="330200" numCol="1" spcCol="1270" anchor="t" anchorCtr="0">
          <a:noAutofit/>
        </a:bodyPr>
        <a:lstStyle/>
        <a:p>
          <a:pPr marL="0" lvl="0" indent="0" algn="l" defTabSz="1155700">
            <a:lnSpc>
              <a:spcPct val="90000"/>
            </a:lnSpc>
            <a:spcBef>
              <a:spcPct val="0"/>
            </a:spcBef>
            <a:spcAft>
              <a:spcPct val="35000"/>
            </a:spcAft>
            <a:buNone/>
          </a:pPr>
          <a:r>
            <a:rPr lang="en-US" sz="2600" kern="1200"/>
            <a:t>Construct a family pedigree</a:t>
          </a:r>
        </a:p>
      </dsp:txBody>
      <dsp:txXfrm>
        <a:off x="0" y="1941360"/>
        <a:ext cx="3226583" cy="2710330"/>
      </dsp:txXfrm>
    </dsp:sp>
    <dsp:sp modelId="{45ADE147-434D-4D03-A5A8-936F1F3E6738}">
      <dsp:nvSpPr>
        <dsp:cNvPr id="0" name=""/>
        <dsp:cNvSpPr/>
      </dsp:nvSpPr>
      <dsp:spPr>
        <a:xfrm>
          <a:off x="935709" y="676540"/>
          <a:ext cx="1355165" cy="13551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54" tIns="12700" rIns="105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34168" y="874999"/>
        <a:ext cx="958247" cy="958247"/>
      </dsp:txXfrm>
    </dsp:sp>
    <dsp:sp modelId="{C01DED21-E045-4570-8E5F-BAF34B27034A}">
      <dsp:nvSpPr>
        <dsp:cNvPr id="0" name=""/>
        <dsp:cNvSpPr/>
      </dsp:nvSpPr>
      <dsp:spPr>
        <a:xfrm>
          <a:off x="0" y="4741963"/>
          <a:ext cx="322658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70390-DC71-4FE9-9B44-F56752DE5B93}">
      <dsp:nvSpPr>
        <dsp:cNvPr id="0" name=""/>
        <dsp:cNvSpPr/>
      </dsp:nvSpPr>
      <dsp:spPr>
        <a:xfrm>
          <a:off x="3549241" y="224818"/>
          <a:ext cx="3226583" cy="45172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557" tIns="330200" rIns="251557" bIns="330200" numCol="1" spcCol="1270" anchor="t" anchorCtr="0">
          <a:noAutofit/>
        </a:bodyPr>
        <a:lstStyle/>
        <a:p>
          <a:pPr marL="0" lvl="0" indent="0" algn="l" defTabSz="1155700">
            <a:lnSpc>
              <a:spcPct val="90000"/>
            </a:lnSpc>
            <a:spcBef>
              <a:spcPct val="0"/>
            </a:spcBef>
            <a:spcAft>
              <a:spcPct val="35000"/>
            </a:spcAft>
            <a:buNone/>
          </a:pPr>
          <a:r>
            <a:rPr lang="en-US" sz="2600" b="0" i="0" kern="1200" baseline="0"/>
            <a:t>Distinguish factors that influence phenotype and inheritance pattern. </a:t>
          </a:r>
          <a:endParaRPr lang="en-US" sz="2600" kern="1200"/>
        </a:p>
      </dsp:txBody>
      <dsp:txXfrm>
        <a:off x="3549241" y="1941360"/>
        <a:ext cx="3226583" cy="2710330"/>
      </dsp:txXfrm>
    </dsp:sp>
    <dsp:sp modelId="{BF7AE009-A8BC-40D4-9526-513DB5FB813C}">
      <dsp:nvSpPr>
        <dsp:cNvPr id="0" name=""/>
        <dsp:cNvSpPr/>
      </dsp:nvSpPr>
      <dsp:spPr>
        <a:xfrm>
          <a:off x="4484950" y="676540"/>
          <a:ext cx="1355165" cy="13551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54" tIns="12700" rIns="105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83409" y="874999"/>
        <a:ext cx="958247" cy="958247"/>
      </dsp:txXfrm>
    </dsp:sp>
    <dsp:sp modelId="{5DF1A504-65F0-49DC-B871-281CE1A709E6}">
      <dsp:nvSpPr>
        <dsp:cNvPr id="0" name=""/>
        <dsp:cNvSpPr/>
      </dsp:nvSpPr>
      <dsp:spPr>
        <a:xfrm>
          <a:off x="3549241" y="4741963"/>
          <a:ext cx="322658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DCD83A-AEBE-4030-8F6E-B50B9A631DFC}">
      <dsp:nvSpPr>
        <dsp:cNvPr id="0" name=""/>
        <dsp:cNvSpPr/>
      </dsp:nvSpPr>
      <dsp:spPr>
        <a:xfrm>
          <a:off x="7098483" y="224818"/>
          <a:ext cx="3226583" cy="45172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557" tIns="330200" rIns="251557" bIns="330200" numCol="1" spcCol="1270" anchor="t" anchorCtr="0">
          <a:noAutofit/>
        </a:bodyPr>
        <a:lstStyle/>
        <a:p>
          <a:pPr marL="0" lvl="0" indent="0" algn="l" defTabSz="1155700">
            <a:lnSpc>
              <a:spcPct val="90000"/>
            </a:lnSpc>
            <a:spcBef>
              <a:spcPct val="0"/>
            </a:spcBef>
            <a:spcAft>
              <a:spcPct val="35000"/>
            </a:spcAft>
            <a:buNone/>
          </a:pPr>
          <a:r>
            <a:rPr lang="en-US" sz="2600" kern="1200"/>
            <a:t>Summarize the elements of informed decision making in genetic counseling</a:t>
          </a:r>
        </a:p>
      </dsp:txBody>
      <dsp:txXfrm>
        <a:off x="7098483" y="1941360"/>
        <a:ext cx="3226583" cy="2710330"/>
      </dsp:txXfrm>
    </dsp:sp>
    <dsp:sp modelId="{1612F0E6-2255-47AD-BD60-DA315792D087}">
      <dsp:nvSpPr>
        <dsp:cNvPr id="0" name=""/>
        <dsp:cNvSpPr/>
      </dsp:nvSpPr>
      <dsp:spPr>
        <a:xfrm>
          <a:off x="8034192" y="676540"/>
          <a:ext cx="1355165" cy="13551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54" tIns="12700" rIns="105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232651" y="874999"/>
        <a:ext cx="958247" cy="958247"/>
      </dsp:txXfrm>
    </dsp:sp>
    <dsp:sp modelId="{4A4F22B5-08F5-46E1-860B-C67B1C28EA20}">
      <dsp:nvSpPr>
        <dsp:cNvPr id="0" name=""/>
        <dsp:cNvSpPr/>
      </dsp:nvSpPr>
      <dsp:spPr>
        <a:xfrm>
          <a:off x="7098483" y="4741963"/>
          <a:ext cx="322658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AC180-BC9E-4F29-B6FD-E6E22E5F8592}">
      <dsp:nvSpPr>
        <dsp:cNvPr id="0" name=""/>
        <dsp:cNvSpPr/>
      </dsp:nvSpPr>
      <dsp:spPr>
        <a:xfrm>
          <a:off x="964209" y="553702"/>
          <a:ext cx="3690887" cy="3690887"/>
        </a:xfrm>
        <a:prstGeom prst="blockArc">
          <a:avLst>
            <a:gd name="adj1" fmla="val 10800000"/>
            <a:gd name="adj2" fmla="val 16200000"/>
            <a:gd name="adj3" fmla="val 4638"/>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317D4-B862-40E6-8CE2-F945518000FA}">
      <dsp:nvSpPr>
        <dsp:cNvPr id="0" name=""/>
        <dsp:cNvSpPr/>
      </dsp:nvSpPr>
      <dsp:spPr>
        <a:xfrm>
          <a:off x="964209" y="553702"/>
          <a:ext cx="3690887" cy="3690887"/>
        </a:xfrm>
        <a:prstGeom prst="blockArc">
          <a:avLst>
            <a:gd name="adj1" fmla="val 5400000"/>
            <a:gd name="adj2" fmla="val 10800000"/>
            <a:gd name="adj3" fmla="val 4638"/>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DBEF27-CDC1-42DC-810F-0DD9098230F1}">
      <dsp:nvSpPr>
        <dsp:cNvPr id="0" name=""/>
        <dsp:cNvSpPr/>
      </dsp:nvSpPr>
      <dsp:spPr>
        <a:xfrm>
          <a:off x="964209" y="553702"/>
          <a:ext cx="3690887" cy="3690887"/>
        </a:xfrm>
        <a:prstGeom prst="blockArc">
          <a:avLst>
            <a:gd name="adj1" fmla="val 0"/>
            <a:gd name="adj2" fmla="val 5400000"/>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D2F5DC-6DBC-48FA-BA6E-41CD2028AD71}">
      <dsp:nvSpPr>
        <dsp:cNvPr id="0" name=""/>
        <dsp:cNvSpPr/>
      </dsp:nvSpPr>
      <dsp:spPr>
        <a:xfrm>
          <a:off x="964209" y="553702"/>
          <a:ext cx="3690887" cy="3690887"/>
        </a:xfrm>
        <a:prstGeom prst="blockArc">
          <a:avLst>
            <a:gd name="adj1" fmla="val 16200000"/>
            <a:gd name="adj2" fmla="val 0"/>
            <a:gd name="adj3" fmla="val 463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78DD8B-41C6-4A00-8DA2-5EAE3350FEB8}">
      <dsp:nvSpPr>
        <dsp:cNvPr id="0" name=""/>
        <dsp:cNvSpPr/>
      </dsp:nvSpPr>
      <dsp:spPr>
        <a:xfrm>
          <a:off x="1960446" y="1549939"/>
          <a:ext cx="1698413" cy="16984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Certified Genetic Counselor</a:t>
          </a:r>
        </a:p>
      </dsp:txBody>
      <dsp:txXfrm>
        <a:off x="2209173" y="1798666"/>
        <a:ext cx="1200959" cy="1200959"/>
      </dsp:txXfrm>
    </dsp:sp>
    <dsp:sp modelId="{DDBFC2B2-FC56-47C5-B36F-B9AC47439962}">
      <dsp:nvSpPr>
        <dsp:cNvPr id="0" name=""/>
        <dsp:cNvSpPr/>
      </dsp:nvSpPr>
      <dsp:spPr>
        <a:xfrm>
          <a:off x="2215208" y="2057"/>
          <a:ext cx="1188889" cy="11888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Coursework</a:t>
          </a:r>
        </a:p>
      </dsp:txBody>
      <dsp:txXfrm>
        <a:off x="2389317" y="176166"/>
        <a:ext cx="840671" cy="840671"/>
      </dsp:txXfrm>
    </dsp:sp>
    <dsp:sp modelId="{937FCCFB-490A-4221-B425-6768E7B0D84E}">
      <dsp:nvSpPr>
        <dsp:cNvPr id="0" name=""/>
        <dsp:cNvSpPr/>
      </dsp:nvSpPr>
      <dsp:spPr>
        <a:xfrm>
          <a:off x="4017852" y="1804701"/>
          <a:ext cx="1188889" cy="118888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Practicums</a:t>
          </a:r>
        </a:p>
      </dsp:txBody>
      <dsp:txXfrm>
        <a:off x="4191961" y="1978810"/>
        <a:ext cx="840671" cy="840671"/>
      </dsp:txXfrm>
    </dsp:sp>
    <dsp:sp modelId="{E8E9D688-99DF-4942-826C-C26EC7BED463}">
      <dsp:nvSpPr>
        <dsp:cNvPr id="0" name=""/>
        <dsp:cNvSpPr/>
      </dsp:nvSpPr>
      <dsp:spPr>
        <a:xfrm>
          <a:off x="2215208" y="3607345"/>
          <a:ext cx="1188889" cy="118888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Research Thesis</a:t>
          </a:r>
        </a:p>
      </dsp:txBody>
      <dsp:txXfrm>
        <a:off x="2389317" y="3781454"/>
        <a:ext cx="840671" cy="840671"/>
      </dsp:txXfrm>
    </dsp:sp>
    <dsp:sp modelId="{AEBB993B-4486-4C30-BC90-643DD2075796}">
      <dsp:nvSpPr>
        <dsp:cNvPr id="0" name=""/>
        <dsp:cNvSpPr/>
      </dsp:nvSpPr>
      <dsp:spPr>
        <a:xfrm>
          <a:off x="412564" y="1804701"/>
          <a:ext cx="1188889" cy="118888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Board Exam</a:t>
          </a:r>
        </a:p>
      </dsp:txBody>
      <dsp:txXfrm>
        <a:off x="586673" y="1978810"/>
        <a:ext cx="840671" cy="840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3B98A-0BD8-44D1-9881-CDC8AE635E83}">
      <dsp:nvSpPr>
        <dsp:cNvPr id="0" name=""/>
        <dsp:cNvSpPr/>
      </dsp:nvSpPr>
      <dsp:spPr>
        <a:xfrm>
          <a:off x="25" y="837774"/>
          <a:ext cx="2421284"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Family History</a:t>
          </a:r>
        </a:p>
      </dsp:txBody>
      <dsp:txXfrm>
        <a:off x="25" y="837774"/>
        <a:ext cx="2421284" cy="748800"/>
      </dsp:txXfrm>
    </dsp:sp>
    <dsp:sp modelId="{341F9DF7-49CD-4F6C-B34B-09360B4D749D}">
      <dsp:nvSpPr>
        <dsp:cNvPr id="0" name=""/>
        <dsp:cNvSpPr/>
      </dsp:nvSpPr>
      <dsp:spPr>
        <a:xfrm>
          <a:off x="25" y="1586574"/>
          <a:ext cx="2421284" cy="19269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3 generation pedigree</a:t>
          </a:r>
        </a:p>
        <a:p>
          <a:pPr marL="228600" lvl="1" indent="-228600" algn="l" defTabSz="1155700">
            <a:lnSpc>
              <a:spcPct val="90000"/>
            </a:lnSpc>
            <a:spcBef>
              <a:spcPct val="0"/>
            </a:spcBef>
            <a:spcAft>
              <a:spcPct val="15000"/>
            </a:spcAft>
            <a:buChar char="•"/>
          </a:pPr>
          <a:r>
            <a:rPr lang="en-US" sz="2600" kern="1200" dirty="0"/>
            <a:t>Health issues</a:t>
          </a:r>
        </a:p>
        <a:p>
          <a:pPr marL="228600" lvl="1" indent="-228600" algn="l" defTabSz="1155700">
            <a:lnSpc>
              <a:spcPct val="90000"/>
            </a:lnSpc>
            <a:spcBef>
              <a:spcPct val="0"/>
            </a:spcBef>
            <a:spcAft>
              <a:spcPct val="15000"/>
            </a:spcAft>
            <a:buChar char="•"/>
          </a:pPr>
          <a:r>
            <a:rPr lang="en-US" sz="2600" kern="1200"/>
            <a:t>Age of onset</a:t>
          </a:r>
        </a:p>
      </dsp:txBody>
      <dsp:txXfrm>
        <a:off x="25" y="1586574"/>
        <a:ext cx="2421284" cy="1926990"/>
      </dsp:txXfrm>
    </dsp:sp>
    <dsp:sp modelId="{B213D3F5-1B8F-4EA4-A13B-213F863EA24B}">
      <dsp:nvSpPr>
        <dsp:cNvPr id="0" name=""/>
        <dsp:cNvSpPr/>
      </dsp:nvSpPr>
      <dsp:spPr>
        <a:xfrm>
          <a:off x="2760289" y="837774"/>
          <a:ext cx="2421284"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Genetic Testing</a:t>
          </a:r>
        </a:p>
      </dsp:txBody>
      <dsp:txXfrm>
        <a:off x="2760289" y="837774"/>
        <a:ext cx="2421284" cy="748800"/>
      </dsp:txXfrm>
    </dsp:sp>
    <dsp:sp modelId="{5449A964-272F-4F84-A897-58719C401C6F}">
      <dsp:nvSpPr>
        <dsp:cNvPr id="0" name=""/>
        <dsp:cNvSpPr/>
      </dsp:nvSpPr>
      <dsp:spPr>
        <a:xfrm>
          <a:off x="2760289" y="1586574"/>
          <a:ext cx="2421284" cy="19269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Testing Strategy</a:t>
          </a:r>
        </a:p>
        <a:p>
          <a:pPr marL="228600" lvl="1" indent="-228600" algn="l" defTabSz="1155700">
            <a:lnSpc>
              <a:spcPct val="90000"/>
            </a:lnSpc>
            <a:spcBef>
              <a:spcPct val="0"/>
            </a:spcBef>
            <a:spcAft>
              <a:spcPct val="15000"/>
            </a:spcAft>
            <a:buChar char="•"/>
          </a:pPr>
          <a:r>
            <a:rPr lang="en-US" sz="2600" kern="1200"/>
            <a:t>Gene Panels </a:t>
          </a:r>
        </a:p>
        <a:p>
          <a:pPr marL="228600" lvl="1" indent="-228600" algn="l" defTabSz="1155700">
            <a:lnSpc>
              <a:spcPct val="90000"/>
            </a:lnSpc>
            <a:spcBef>
              <a:spcPct val="0"/>
            </a:spcBef>
            <a:spcAft>
              <a:spcPct val="15000"/>
            </a:spcAft>
            <a:buChar char="•"/>
          </a:pPr>
          <a:r>
            <a:rPr lang="en-US" sz="2600" kern="1200"/>
            <a:t>DNA banking</a:t>
          </a:r>
        </a:p>
      </dsp:txBody>
      <dsp:txXfrm>
        <a:off x="2760289" y="1586574"/>
        <a:ext cx="2421284" cy="1926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85711-BF56-4080-BC66-8264408B0C87}">
      <dsp:nvSpPr>
        <dsp:cNvPr id="0" name=""/>
        <dsp:cNvSpPr/>
      </dsp:nvSpPr>
      <dsp:spPr>
        <a:xfrm>
          <a:off x="0" y="10065"/>
          <a:ext cx="7012370" cy="4797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Benefits​</a:t>
          </a:r>
          <a:endParaRPr lang="en-US" sz="2000" kern="1200" dirty="0"/>
        </a:p>
      </dsp:txBody>
      <dsp:txXfrm>
        <a:off x="23417" y="33482"/>
        <a:ext cx="6965536" cy="432866"/>
      </dsp:txXfrm>
    </dsp:sp>
    <dsp:sp modelId="{F279EA3C-6E03-488C-87EA-8CDA6102C03B}">
      <dsp:nvSpPr>
        <dsp:cNvPr id="0" name=""/>
        <dsp:cNvSpPr/>
      </dsp:nvSpPr>
      <dsp:spPr>
        <a:xfrm>
          <a:off x="0" y="489765"/>
          <a:ext cx="7012370" cy="132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Provides risk information for individuals and families​</a:t>
          </a:r>
          <a:endParaRPr lang="en-US" sz="1600" kern="1200" dirty="0"/>
        </a:p>
        <a:p>
          <a:pPr marL="171450" lvl="1" indent="-171450" algn="l" defTabSz="711200">
            <a:lnSpc>
              <a:spcPct val="90000"/>
            </a:lnSpc>
            <a:spcBef>
              <a:spcPct val="0"/>
            </a:spcBef>
            <a:spcAft>
              <a:spcPct val="20000"/>
            </a:spcAft>
            <a:buChar char="•"/>
          </a:pPr>
          <a:r>
            <a:rPr lang="en-US" sz="1600" b="0" i="0" kern="1200" dirty="0"/>
            <a:t>Provides information useful for medical management​</a:t>
          </a:r>
          <a:endParaRPr lang="en-US" sz="1600" kern="1200" dirty="0"/>
        </a:p>
        <a:p>
          <a:pPr marL="171450" lvl="1" indent="-171450" algn="l" defTabSz="711200">
            <a:lnSpc>
              <a:spcPct val="90000"/>
            </a:lnSpc>
            <a:spcBef>
              <a:spcPct val="0"/>
            </a:spcBef>
            <a:spcAft>
              <a:spcPct val="20000"/>
            </a:spcAft>
            <a:buChar char="•"/>
          </a:pPr>
          <a:r>
            <a:rPr lang="en-US" sz="1600" b="0" i="0" kern="1200" dirty="0"/>
            <a:t>May offer options of PREVENTION, EARLY detection or more effective TREATMENT​</a:t>
          </a:r>
          <a:endParaRPr lang="en-US" sz="1600" kern="1200" dirty="0"/>
        </a:p>
        <a:p>
          <a:pPr marL="171450" lvl="1" indent="-171450" algn="l" defTabSz="711200">
            <a:lnSpc>
              <a:spcPct val="90000"/>
            </a:lnSpc>
            <a:spcBef>
              <a:spcPct val="0"/>
            </a:spcBef>
            <a:spcAft>
              <a:spcPct val="20000"/>
            </a:spcAft>
            <a:buChar char="•"/>
          </a:pPr>
          <a:r>
            <a:rPr lang="en-US" sz="1600" b="0" i="0" kern="1200" dirty="0"/>
            <a:t>May actually relieve anxiety/end uncertainty​</a:t>
          </a:r>
          <a:endParaRPr lang="en-US" sz="1600" kern="1200" dirty="0"/>
        </a:p>
      </dsp:txBody>
      <dsp:txXfrm>
        <a:off x="0" y="489765"/>
        <a:ext cx="7012370" cy="1324800"/>
      </dsp:txXfrm>
    </dsp:sp>
    <dsp:sp modelId="{1D11B863-BE6D-423D-82F8-18D5C4959681}">
      <dsp:nvSpPr>
        <dsp:cNvPr id="0" name=""/>
        <dsp:cNvSpPr/>
      </dsp:nvSpPr>
      <dsp:spPr>
        <a:xfrm>
          <a:off x="0" y="1814565"/>
          <a:ext cx="7012370" cy="479700"/>
        </a:xfrm>
        <a:prstGeom prst="roundRect">
          <a:avLst/>
        </a:prstGeom>
        <a:gradFill rotWithShape="0">
          <a:gsLst>
            <a:gs pos="0">
              <a:schemeClr val="accent2">
                <a:hueOff val="-419062"/>
                <a:satOff val="-4829"/>
                <a:lumOff val="1079"/>
                <a:alphaOff val="0"/>
                <a:satMod val="103000"/>
                <a:lumMod val="102000"/>
                <a:tint val="94000"/>
              </a:schemeClr>
            </a:gs>
            <a:gs pos="50000">
              <a:schemeClr val="accent2">
                <a:hueOff val="-419062"/>
                <a:satOff val="-4829"/>
                <a:lumOff val="1079"/>
                <a:alphaOff val="0"/>
                <a:satMod val="110000"/>
                <a:lumMod val="100000"/>
                <a:shade val="100000"/>
              </a:schemeClr>
            </a:gs>
            <a:gs pos="100000">
              <a:schemeClr val="accent2">
                <a:hueOff val="-419062"/>
                <a:satOff val="-4829"/>
                <a:lumOff val="10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Risks​</a:t>
          </a:r>
          <a:endParaRPr lang="en-US" sz="2000" kern="1200" dirty="0"/>
        </a:p>
      </dsp:txBody>
      <dsp:txXfrm>
        <a:off x="23417" y="1837982"/>
        <a:ext cx="6965536" cy="432866"/>
      </dsp:txXfrm>
    </dsp:sp>
    <dsp:sp modelId="{F1BB758A-F998-4762-A7BA-673CBEF6406E}">
      <dsp:nvSpPr>
        <dsp:cNvPr id="0" name=""/>
        <dsp:cNvSpPr/>
      </dsp:nvSpPr>
      <dsp:spPr>
        <a:xfrm>
          <a:off x="0" y="2294265"/>
          <a:ext cx="7012370" cy="1097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Emotional (increased fear/anxiety)​</a:t>
          </a:r>
          <a:endParaRPr lang="en-US" sz="1600" kern="1200" dirty="0"/>
        </a:p>
        <a:p>
          <a:pPr marL="171450" lvl="1" indent="-171450" algn="l" defTabSz="711200">
            <a:lnSpc>
              <a:spcPct val="90000"/>
            </a:lnSpc>
            <a:spcBef>
              <a:spcPct val="0"/>
            </a:spcBef>
            <a:spcAft>
              <a:spcPct val="20000"/>
            </a:spcAft>
            <a:buChar char="•"/>
          </a:pPr>
          <a:r>
            <a:rPr lang="en-US" sz="1600" b="0" i="0" kern="1200" dirty="0"/>
            <a:t>Strain family relationships</a:t>
          </a:r>
          <a:endParaRPr lang="en-US" sz="1600" kern="1200" dirty="0"/>
        </a:p>
        <a:p>
          <a:pPr marL="171450" lvl="1" indent="-171450" algn="l" defTabSz="711200">
            <a:lnSpc>
              <a:spcPct val="90000"/>
            </a:lnSpc>
            <a:spcBef>
              <a:spcPct val="0"/>
            </a:spcBef>
            <a:spcAft>
              <a:spcPct val="20000"/>
            </a:spcAft>
            <a:buChar char="•"/>
          </a:pPr>
          <a:r>
            <a:rPr lang="en-US" sz="1600" b="0" i="0" kern="1200" dirty="0"/>
            <a:t>Insurance Discrimination​</a:t>
          </a:r>
          <a:endParaRPr lang="en-US" sz="1600" kern="1200" dirty="0"/>
        </a:p>
        <a:p>
          <a:pPr marL="342900" lvl="2" indent="-171450" algn="l" defTabSz="711200">
            <a:lnSpc>
              <a:spcPct val="90000"/>
            </a:lnSpc>
            <a:spcBef>
              <a:spcPct val="0"/>
            </a:spcBef>
            <a:spcAft>
              <a:spcPct val="20000"/>
            </a:spcAft>
            <a:buChar char="•"/>
          </a:pPr>
          <a:r>
            <a:rPr lang="en-US" sz="1600" b="0" i="0" kern="1200" dirty="0"/>
            <a:t>State and Federal Laws​</a:t>
          </a:r>
          <a:endParaRPr lang="en-US" sz="1600" kern="1200" dirty="0"/>
        </a:p>
      </dsp:txBody>
      <dsp:txXfrm>
        <a:off x="0" y="2294265"/>
        <a:ext cx="7012370" cy="1097100"/>
      </dsp:txXfrm>
    </dsp:sp>
    <dsp:sp modelId="{18BE581F-16C0-4FB3-8ECD-646A9976B4B5}">
      <dsp:nvSpPr>
        <dsp:cNvPr id="0" name=""/>
        <dsp:cNvSpPr/>
      </dsp:nvSpPr>
      <dsp:spPr>
        <a:xfrm>
          <a:off x="0" y="3391365"/>
          <a:ext cx="7012370" cy="479700"/>
        </a:xfrm>
        <a:prstGeom prst="roundRect">
          <a:avLst/>
        </a:prstGeom>
        <a:gradFill rotWithShape="0">
          <a:gsLst>
            <a:gs pos="0">
              <a:schemeClr val="accent2">
                <a:hueOff val="-838123"/>
                <a:satOff val="-9658"/>
                <a:lumOff val="2159"/>
                <a:alphaOff val="0"/>
                <a:satMod val="103000"/>
                <a:lumMod val="102000"/>
                <a:tint val="94000"/>
              </a:schemeClr>
            </a:gs>
            <a:gs pos="50000">
              <a:schemeClr val="accent2">
                <a:hueOff val="-838123"/>
                <a:satOff val="-9658"/>
                <a:lumOff val="2159"/>
                <a:alphaOff val="0"/>
                <a:satMod val="110000"/>
                <a:lumMod val="100000"/>
                <a:shade val="100000"/>
              </a:schemeClr>
            </a:gs>
            <a:gs pos="100000">
              <a:schemeClr val="accent2">
                <a:hueOff val="-838123"/>
                <a:satOff val="-9658"/>
                <a:lumOff val="21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Limitations​</a:t>
          </a:r>
          <a:endParaRPr lang="en-US" sz="2000" kern="1200" dirty="0"/>
        </a:p>
      </dsp:txBody>
      <dsp:txXfrm>
        <a:off x="23417" y="3414782"/>
        <a:ext cx="6965536" cy="432866"/>
      </dsp:txXfrm>
    </dsp:sp>
    <dsp:sp modelId="{3450EFCE-851D-4B14-95C6-153D1C57B0EC}">
      <dsp:nvSpPr>
        <dsp:cNvPr id="0" name=""/>
        <dsp:cNvSpPr/>
      </dsp:nvSpPr>
      <dsp:spPr>
        <a:xfrm>
          <a:off x="0" y="3871065"/>
          <a:ext cx="701237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Genetic testing is not able to detect all causes of hereditary disease​</a:t>
          </a:r>
          <a:endParaRPr lang="en-US" sz="1600" kern="1200" dirty="0"/>
        </a:p>
        <a:p>
          <a:pPr marL="171450" lvl="1" indent="-171450" algn="l" defTabSz="711200">
            <a:lnSpc>
              <a:spcPct val="90000"/>
            </a:lnSpc>
            <a:spcBef>
              <a:spcPct val="0"/>
            </a:spcBef>
            <a:spcAft>
              <a:spcPct val="20000"/>
            </a:spcAft>
            <a:buChar char="•"/>
          </a:pPr>
          <a:r>
            <a:rPr lang="en-US" sz="1600" b="0" i="0" kern="1200" dirty="0"/>
            <a:t>Continued risk for sporadic diseases​</a:t>
          </a:r>
          <a:endParaRPr lang="en-US" sz="1600" kern="1200" dirty="0"/>
        </a:p>
        <a:p>
          <a:pPr marL="171450" lvl="1" indent="-171450" algn="l" defTabSz="711200">
            <a:lnSpc>
              <a:spcPct val="90000"/>
            </a:lnSpc>
            <a:spcBef>
              <a:spcPct val="0"/>
            </a:spcBef>
            <a:spcAft>
              <a:spcPct val="20000"/>
            </a:spcAft>
            <a:buChar char="•"/>
          </a:pPr>
          <a:r>
            <a:rPr lang="en-US" sz="1600" b="0" i="0" kern="1200"/>
            <a:t>Some management strategies not proven effective</a:t>
          </a:r>
          <a:endParaRPr lang="en-US" sz="1600" kern="1200"/>
        </a:p>
      </dsp:txBody>
      <dsp:txXfrm>
        <a:off x="0" y="3871065"/>
        <a:ext cx="7012370" cy="82800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5F97B-BD78-4EEF-B589-820D39C34413}"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EE4B2-0BE5-4030-A72F-3CD039895EC3}" type="slidenum">
              <a:rPr lang="en-US" smtClean="0"/>
              <a:t>‹#›</a:t>
            </a:fld>
            <a:endParaRPr lang="en-US"/>
          </a:p>
        </p:txBody>
      </p:sp>
    </p:spTree>
    <p:extLst>
      <p:ext uri="{BB962C8B-B14F-4D97-AF65-F5344CB8AC3E}">
        <p14:creationId xmlns:p14="http://schemas.microsoft.com/office/powerpoint/2010/main" val="25545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Jenny Geurts genetic counselor, assistant professor in the Institute for Health and equity and director of the Master of Science and genetic counseling program </a:t>
            </a:r>
          </a:p>
          <a:p>
            <a:r>
              <a:rPr lang="en-US" dirty="0"/>
              <a:t>This session 's topic is pedigree interpretation and genetic counseling for precision medicine.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A683B-ABEE-4F7C-8A7E-2D6D45B7C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7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cases, having a particular genotypes results in a range of expression of the trait…</a:t>
            </a:r>
          </a:p>
        </p:txBody>
      </p:sp>
      <p:sp>
        <p:nvSpPr>
          <p:cNvPr id="4" name="Slide Number Placeholder 3"/>
          <p:cNvSpPr>
            <a:spLocks noGrp="1"/>
          </p:cNvSpPr>
          <p:nvPr>
            <p:ph type="sldNum" sz="quarter" idx="5"/>
          </p:nvPr>
        </p:nvSpPr>
        <p:spPr/>
        <p:txBody>
          <a:bodyPr/>
          <a:lstStyle/>
          <a:p>
            <a:fld id="{4477EF29-45FC-421D-87D9-F8EED24DC81E}" type="slidenum">
              <a:rPr lang="en-US" smtClean="0"/>
              <a:t>11</a:t>
            </a:fld>
            <a:endParaRPr lang="en-US"/>
          </a:p>
        </p:txBody>
      </p:sp>
    </p:spTree>
    <p:extLst>
      <p:ext uri="{BB962C8B-B14F-4D97-AF65-F5344CB8AC3E}">
        <p14:creationId xmlns:p14="http://schemas.microsoft.com/office/powerpoint/2010/main" val="44872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Pleiotropy – one gene variant can cause more than one outwardly unrelated phenotypes</a:t>
            </a:r>
          </a:p>
        </p:txBody>
      </p:sp>
      <p:sp>
        <p:nvSpPr>
          <p:cNvPr id="4" name="Slide Number Placeholder 3"/>
          <p:cNvSpPr>
            <a:spLocks noGrp="1"/>
          </p:cNvSpPr>
          <p:nvPr>
            <p:ph type="sldNum" sz="quarter" idx="5"/>
          </p:nvPr>
        </p:nvSpPr>
        <p:spPr/>
        <p:txBody>
          <a:bodyPr/>
          <a:lstStyle/>
          <a:p>
            <a:fld id="{4477EF29-45FC-421D-87D9-F8EED24DC81E}" type="slidenum">
              <a:rPr lang="en-US" smtClean="0"/>
              <a:t>12</a:t>
            </a:fld>
            <a:endParaRPr lang="en-US"/>
          </a:p>
        </p:txBody>
      </p:sp>
    </p:spTree>
    <p:extLst>
      <p:ext uri="{BB962C8B-B14F-4D97-AF65-F5344CB8AC3E}">
        <p14:creationId xmlns:p14="http://schemas.microsoft.com/office/powerpoint/2010/main" val="2996236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Cystic Fibrosis is an AR disease caused by variants in CFTR. However, there are &gt;2000 DIFFERENT variants that can cause CFTR. By far the most common variant is the delta F508 which deletes one phenylalanine at amino acid position 508</a:t>
            </a:r>
          </a:p>
        </p:txBody>
      </p:sp>
      <p:sp>
        <p:nvSpPr>
          <p:cNvPr id="4" name="Slide Number Placeholder 3"/>
          <p:cNvSpPr>
            <a:spLocks noGrp="1"/>
          </p:cNvSpPr>
          <p:nvPr>
            <p:ph type="sldNum" sz="quarter" idx="5"/>
          </p:nvPr>
        </p:nvSpPr>
        <p:spPr/>
        <p:txBody>
          <a:bodyPr/>
          <a:lstStyle/>
          <a:p>
            <a:fld id="{4477EF29-45FC-421D-87D9-F8EED24DC81E}" type="slidenum">
              <a:rPr lang="en-US" smtClean="0"/>
              <a:t>14</a:t>
            </a:fld>
            <a:endParaRPr lang="en-US"/>
          </a:p>
        </p:txBody>
      </p:sp>
    </p:spTree>
    <p:extLst>
      <p:ext uri="{BB962C8B-B14F-4D97-AF65-F5344CB8AC3E}">
        <p14:creationId xmlns:p14="http://schemas.microsoft.com/office/powerpoint/2010/main" val="254382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concept I want to mention where inheritance patterns in a family are not always straightforward involves </a:t>
            </a:r>
            <a:r>
              <a:rPr lang="en-US" b="1" dirty="0"/>
              <a:t>anticipation</a:t>
            </a:r>
            <a:r>
              <a:rPr lang="en-US" dirty="0"/>
              <a:t>.</a:t>
            </a:r>
          </a:p>
        </p:txBody>
      </p:sp>
      <p:sp>
        <p:nvSpPr>
          <p:cNvPr id="4" name="Slide Number Placeholder 3"/>
          <p:cNvSpPr>
            <a:spLocks noGrp="1"/>
          </p:cNvSpPr>
          <p:nvPr>
            <p:ph type="sldNum" sz="quarter" idx="5"/>
          </p:nvPr>
        </p:nvSpPr>
        <p:spPr/>
        <p:txBody>
          <a:bodyPr/>
          <a:lstStyle/>
          <a:p>
            <a:fld id="{4477EF29-45FC-421D-87D9-F8EED24DC81E}" type="slidenum">
              <a:rPr lang="en-US" smtClean="0"/>
              <a:t>16</a:t>
            </a:fld>
            <a:endParaRPr lang="en-US"/>
          </a:p>
        </p:txBody>
      </p:sp>
    </p:spTree>
    <p:extLst>
      <p:ext uri="{BB962C8B-B14F-4D97-AF65-F5344CB8AC3E}">
        <p14:creationId xmlns:p14="http://schemas.microsoft.com/office/powerpoint/2010/main" val="2038713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05050"/>
                </a:solidFill>
                <a:effectLst/>
                <a:latin typeface="Georgia" panose="02040502050405020303" pitchFamily="18" charset="0"/>
              </a:rPr>
              <a:t>If a child is born with a genetic disease that has not occurred previously in the family, it is possible that the disease is the product of a </a:t>
            </a:r>
            <a:r>
              <a:rPr lang="en-US" b="1" i="0" dirty="0">
                <a:solidFill>
                  <a:srgbClr val="505050"/>
                </a:solidFill>
                <a:effectLst/>
                <a:latin typeface="inherit"/>
              </a:rPr>
              <a:t>de novo</a:t>
            </a:r>
            <a:r>
              <a:rPr lang="en-US" b="0" i="0" dirty="0">
                <a:solidFill>
                  <a:srgbClr val="505050"/>
                </a:solidFill>
                <a:effectLst/>
                <a:latin typeface="Georgia" panose="02040502050405020303" pitchFamily="18" charset="0"/>
              </a:rPr>
              <a:t> (new) </a:t>
            </a:r>
            <a:r>
              <a:rPr lang="en-US" b="1" i="0" dirty="0">
                <a:solidFill>
                  <a:srgbClr val="505050"/>
                </a:solidFill>
                <a:effectLst/>
                <a:latin typeface="inherit"/>
              </a:rPr>
              <a:t>mutation.</a:t>
            </a:r>
            <a:r>
              <a:rPr lang="en-US" b="0" i="0" dirty="0">
                <a:solidFill>
                  <a:srgbClr val="505050"/>
                </a:solidFill>
                <a:effectLst/>
                <a:latin typeface="Georgia" panose="02040502050405020303" pitchFamily="18" charset="0"/>
              </a:rPr>
              <a:t> That is, the gene transmitted by one of the parents underwent a change in DNA sequence, resulting in a mutation from a normal to a disease-causing allele. The alleles at this locus in the parent’s other germ cells would still be normal. </a:t>
            </a:r>
          </a:p>
          <a:p>
            <a:pPr algn="l"/>
            <a:r>
              <a:rPr lang="en-US" b="0" i="0" dirty="0">
                <a:solidFill>
                  <a:srgbClr val="505050"/>
                </a:solidFill>
                <a:effectLst/>
                <a:latin typeface="Georgia" panose="02040502050405020303" pitchFamily="18" charset="0"/>
              </a:rPr>
              <a:t>De novo mutations are a common cause of the appearance of a genetic disease in a person with no previous family history of the disorder. The recurrence risk for the person’s siblings is very low (in the event of germline mosaicism), but the recurrence risk for the person’s offspring may be substantially increased.</a:t>
            </a:r>
          </a:p>
        </p:txBody>
      </p:sp>
      <p:sp>
        <p:nvSpPr>
          <p:cNvPr id="4" name="Slide Number Placeholder 3"/>
          <p:cNvSpPr>
            <a:spLocks noGrp="1"/>
          </p:cNvSpPr>
          <p:nvPr>
            <p:ph type="sldNum" sz="quarter" idx="5"/>
          </p:nvPr>
        </p:nvSpPr>
        <p:spPr/>
        <p:txBody>
          <a:bodyPr/>
          <a:lstStyle/>
          <a:p>
            <a:fld id="{AD13AE23-A53E-4E52-BA94-34361545EAAE}" type="slidenum">
              <a:rPr lang="en-US" smtClean="0"/>
              <a:t>17</a:t>
            </a:fld>
            <a:endParaRPr lang="en-US"/>
          </a:p>
        </p:txBody>
      </p:sp>
    </p:spTree>
    <p:extLst>
      <p:ext uri="{BB962C8B-B14F-4D97-AF65-F5344CB8AC3E}">
        <p14:creationId xmlns:p14="http://schemas.microsoft.com/office/powerpoint/2010/main" val="4047002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Peple</a:t>
            </a:r>
            <a:r>
              <a:rPr lang="en-US" dirty="0"/>
              <a:t> and families are complex, and it isn’t always easy to interpret.</a:t>
            </a:r>
          </a:p>
          <a:p>
            <a:r>
              <a:rPr lang="en-US" dirty="0"/>
              <a:t>When we collect a pedigree, we then interpret it.  You’ll be learning about inheritance patterns from Anne Kwitek in week 3.</a:t>
            </a:r>
          </a:p>
          <a:p>
            <a:r>
              <a:rPr lang="en-US" dirty="0"/>
              <a:t>She will define these concepts for you.</a:t>
            </a:r>
          </a:p>
          <a:p>
            <a:r>
              <a:rPr lang="en-US" dirty="0"/>
              <a:t>I just want to illustrate how the expression of a trait (the phenotype) can be influenced by many things.</a:t>
            </a:r>
          </a:p>
        </p:txBody>
      </p:sp>
      <p:sp>
        <p:nvSpPr>
          <p:cNvPr id="4" name="Slide Number Placeholder 3"/>
          <p:cNvSpPr>
            <a:spLocks noGrp="1"/>
          </p:cNvSpPr>
          <p:nvPr>
            <p:ph type="sldNum" sz="quarter" idx="5"/>
          </p:nvPr>
        </p:nvSpPr>
        <p:spPr/>
        <p:txBody>
          <a:bodyPr/>
          <a:lstStyle/>
          <a:p>
            <a:fld id="{F83EE4B2-0BE5-4030-A72F-3CD039895EC3}" type="slidenum">
              <a:rPr lang="en-US" smtClean="0"/>
              <a:t>18</a:t>
            </a:fld>
            <a:endParaRPr lang="en-US"/>
          </a:p>
        </p:txBody>
      </p:sp>
    </p:spTree>
    <p:extLst>
      <p:ext uri="{BB962C8B-B14F-4D97-AF65-F5344CB8AC3E}">
        <p14:creationId xmlns:p14="http://schemas.microsoft.com/office/powerpoint/2010/main" val="146583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gear to talk about genetic counseling and genetic counselors such as myself</a:t>
            </a:r>
          </a:p>
        </p:txBody>
      </p:sp>
      <p:sp>
        <p:nvSpPr>
          <p:cNvPr id="4" name="Slide Number Placeholder 3"/>
          <p:cNvSpPr>
            <a:spLocks noGrp="1"/>
          </p:cNvSpPr>
          <p:nvPr>
            <p:ph type="sldNum" sz="quarter" idx="5"/>
          </p:nvPr>
        </p:nvSpPr>
        <p:spPr/>
        <p:txBody>
          <a:bodyPr/>
          <a:lstStyle/>
          <a:p>
            <a:fld id="{F83EE4B2-0BE5-4030-A72F-3CD039895EC3}" type="slidenum">
              <a:rPr lang="en-US" smtClean="0"/>
              <a:t>19</a:t>
            </a:fld>
            <a:endParaRPr lang="en-US"/>
          </a:p>
        </p:txBody>
      </p:sp>
    </p:spTree>
    <p:extLst>
      <p:ext uri="{BB962C8B-B14F-4D97-AF65-F5344CB8AC3E}">
        <p14:creationId xmlns:p14="http://schemas.microsoft.com/office/powerpoint/2010/main" val="717886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in a variety of practice settings</a:t>
            </a:r>
          </a:p>
        </p:txBody>
      </p:sp>
      <p:sp>
        <p:nvSpPr>
          <p:cNvPr id="4" name="Slide Number Placeholder 3"/>
          <p:cNvSpPr>
            <a:spLocks noGrp="1"/>
          </p:cNvSpPr>
          <p:nvPr>
            <p:ph type="sldNum" sz="quarter" idx="5"/>
          </p:nvPr>
        </p:nvSpPr>
        <p:spPr/>
        <p:txBody>
          <a:bodyPr/>
          <a:lstStyle/>
          <a:p>
            <a:fld id="{F83EE4B2-0BE5-4030-A72F-3CD039895EC3}" type="slidenum">
              <a:rPr lang="en-US" smtClean="0"/>
              <a:t>20</a:t>
            </a:fld>
            <a:endParaRPr lang="en-US"/>
          </a:p>
        </p:txBody>
      </p:sp>
    </p:spTree>
    <p:extLst>
      <p:ext uri="{BB962C8B-B14F-4D97-AF65-F5344CB8AC3E}">
        <p14:creationId xmlns:p14="http://schemas.microsoft.com/office/powerpoint/2010/main" val="395640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 definition</a:t>
            </a:r>
          </a:p>
        </p:txBody>
      </p:sp>
      <p:sp>
        <p:nvSpPr>
          <p:cNvPr id="4" name="Slide Number Placeholder 3"/>
          <p:cNvSpPr>
            <a:spLocks noGrp="1"/>
          </p:cNvSpPr>
          <p:nvPr>
            <p:ph type="sldNum" sz="quarter" idx="5"/>
          </p:nvPr>
        </p:nvSpPr>
        <p:spPr/>
        <p:txBody>
          <a:bodyPr/>
          <a:lstStyle/>
          <a:p>
            <a:fld id="{F83EE4B2-0BE5-4030-A72F-3CD039895EC3}" type="slidenum">
              <a:rPr lang="en-US" smtClean="0"/>
              <a:t>21</a:t>
            </a:fld>
            <a:endParaRPr lang="en-US"/>
          </a:p>
        </p:txBody>
      </p:sp>
    </p:spTree>
    <p:extLst>
      <p:ext uri="{BB962C8B-B14F-4D97-AF65-F5344CB8AC3E}">
        <p14:creationId xmlns:p14="http://schemas.microsoft.com/office/powerpoint/2010/main" val="649130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Centered Care &amp; Reciprocal Engagement Model:</a:t>
            </a:r>
          </a:p>
          <a:p>
            <a:pPr marL="0" lvl="0" indent="0">
              <a:buFont typeface="+mj-lt"/>
              <a:buNone/>
            </a:pPr>
            <a:r>
              <a:rPr lang="en-US" sz="1800" b="0" i="0" u="none" strike="noStrike" baseline="0" dirty="0">
                <a:latin typeface="AdvOT1ef757c0"/>
              </a:rPr>
              <a:t>1.Information is key and must be accurate in re</a:t>
            </a:r>
            <a:r>
              <a:rPr lang="en-US" sz="1800" b="0" i="0" u="none" strike="noStrike" baseline="0" dirty="0">
                <a:latin typeface="AdvOT1ef757c0+fb"/>
              </a:rPr>
              <a:t>fl</a:t>
            </a:r>
            <a:r>
              <a:rPr lang="en-US" sz="1800" b="0" i="0" u="none" strike="noStrike" baseline="0" dirty="0">
                <a:latin typeface="AdvOT1ef757c0"/>
              </a:rPr>
              <a:t>ecting cutting-edge genomic science. 2.The relationship is integral and should be psychotherapeutic. 3.Patient autonomy is important, but at times may be challenged in the interest of mitigating health risks. 4. Patients are resilient and capable, but some are vulnerable and need further interventions. 5. Patients</a:t>
            </a:r>
            <a:r>
              <a:rPr lang="en-US" sz="1800" b="0" i="0" u="none" strike="noStrike" baseline="0" dirty="0">
                <a:latin typeface="AdvOT1ef757c0+20"/>
              </a:rPr>
              <a:t>’ </a:t>
            </a:r>
            <a:r>
              <a:rPr lang="en-US" sz="1800" b="0" i="0" u="none" strike="noStrike" baseline="0" dirty="0">
                <a:latin typeface="AdvOT1ef757c0"/>
              </a:rPr>
              <a:t>affect re</a:t>
            </a:r>
            <a:r>
              <a:rPr lang="en-US" sz="1800" b="0" i="0" u="none" strike="noStrike" baseline="0" dirty="0">
                <a:latin typeface="AdvOT1ef757c0+fb"/>
              </a:rPr>
              <a:t>fl</a:t>
            </a:r>
            <a:r>
              <a:rPr lang="en-US" sz="1800" b="0" i="0" u="none" strike="noStrike" baseline="0" dirty="0">
                <a:latin typeface="AdvOT1ef757c0"/>
              </a:rPr>
              <a:t>ects only one of a triad of psychological responses to genetic information</a:t>
            </a:r>
            <a:r>
              <a:rPr lang="en-US" sz="1800" b="0" i="0" u="none" strike="noStrike" baseline="0" dirty="0">
                <a:latin typeface="AdvOT1ef757c0+20"/>
              </a:rPr>
              <a:t>—</a:t>
            </a:r>
            <a:r>
              <a:rPr lang="en-US" sz="1800" b="0" i="0" u="none" strike="noStrike" baseline="0" dirty="0">
                <a:latin typeface="AdvOT1ef757c0"/>
              </a:rPr>
              <a:t>cognition, affect, and behavior</a:t>
            </a:r>
            <a:r>
              <a:rPr lang="en-US" sz="1800" b="0" i="0" u="none" strike="noStrike" baseline="0" dirty="0">
                <a:latin typeface="AdvOT1ef757c0+20"/>
              </a:rPr>
              <a:t>—</a:t>
            </a:r>
            <a:r>
              <a:rPr lang="en-US" sz="1800" b="0" i="0" u="none" strike="noStrike" baseline="0" dirty="0">
                <a:latin typeface="AdvOT1ef757c0"/>
              </a:rPr>
              <a:t>all of which are important patient/client experiences to be addressed in genetic counseling.</a:t>
            </a:r>
            <a:endParaRPr lang="en-US" dirty="0"/>
          </a:p>
        </p:txBody>
      </p:sp>
      <p:sp>
        <p:nvSpPr>
          <p:cNvPr id="4" name="Slide Number Placeholder 3"/>
          <p:cNvSpPr>
            <a:spLocks noGrp="1"/>
          </p:cNvSpPr>
          <p:nvPr>
            <p:ph type="sldNum" sz="quarter" idx="5"/>
          </p:nvPr>
        </p:nvSpPr>
        <p:spPr/>
        <p:txBody>
          <a:bodyPr/>
          <a:lstStyle/>
          <a:p>
            <a:fld id="{F83EE4B2-0BE5-4030-A72F-3CD039895EC3}" type="slidenum">
              <a:rPr lang="en-US" smtClean="0"/>
              <a:t>22</a:t>
            </a:fld>
            <a:endParaRPr lang="en-US"/>
          </a:p>
        </p:txBody>
      </p:sp>
    </p:spTree>
    <p:extLst>
      <p:ext uri="{BB962C8B-B14F-4D97-AF65-F5344CB8AC3E}">
        <p14:creationId xmlns:p14="http://schemas.microsoft.com/office/powerpoint/2010/main" val="45401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learning</a:t>
            </a:r>
            <a:r>
              <a:rPr lang="en-US" baseline="0" dirty="0"/>
              <a:t> objectives for this lecture.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FD0D4-6222-A14E-ACAC-98624ADDAC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510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 pedigree</a:t>
            </a:r>
          </a:p>
        </p:txBody>
      </p:sp>
      <p:sp>
        <p:nvSpPr>
          <p:cNvPr id="4" name="Slide Number Placeholder 3"/>
          <p:cNvSpPr>
            <a:spLocks noGrp="1"/>
          </p:cNvSpPr>
          <p:nvPr>
            <p:ph type="sldNum" sz="quarter" idx="5"/>
          </p:nvPr>
        </p:nvSpPr>
        <p:spPr/>
        <p:txBody>
          <a:bodyPr/>
          <a:lstStyle/>
          <a:p>
            <a:fld id="{37BA0A52-A99B-D345-93D6-FC415754089C}" type="slidenum">
              <a:rPr lang="en-US" smtClean="0"/>
              <a:t>23</a:t>
            </a:fld>
            <a:endParaRPr lang="en-US"/>
          </a:p>
        </p:txBody>
      </p:sp>
    </p:spTree>
    <p:extLst>
      <p:ext uri="{BB962C8B-B14F-4D97-AF65-F5344CB8AC3E}">
        <p14:creationId xmlns:p14="http://schemas.microsoft.com/office/powerpoint/2010/main" val="4085922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In a typical GC appointment, every patient is unique, so things are always different.  But, in general we cover a lot of ground.  With each patient we try to establish mutual goals for our time together, and set expectations for the appointment – really try to help them understand WHY they’re meeting with us.  We review their medical history and spend time talking about their family history and when possible we try to get information about their generation, their children and parents, and grandparents or other extended family members.  We are able to use that information to really make an informative, personalized risk assessment for each patient we see.  After that, we are able to use that information to talk to patients about what their testing options might be.  So, really, we’re trying to balance what makes the most sense for the patient (medically and financially), and give them the opportunity and information to make a decision about testing that’s ultimately going to be best for them, based on where they are in their own process.  We also talk to them about  consent information: risks, benefits, and limitations of genetic testing.  We try to help patients navigate any psychosocial impact of genetic testing for themselves and their family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Lastly it is important to point out that we are not physicians or NPs or Pas, we do not perform clinical exams and do not provide medical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3EE4B2-0BE5-4030-A72F-3CD039895EC3}" type="slidenum">
              <a:rPr lang="en-US" smtClean="0"/>
              <a:t>24</a:t>
            </a:fld>
            <a:endParaRPr lang="en-US"/>
          </a:p>
        </p:txBody>
      </p:sp>
    </p:spTree>
    <p:extLst>
      <p:ext uri="{BB962C8B-B14F-4D97-AF65-F5344CB8AC3E}">
        <p14:creationId xmlns:p14="http://schemas.microsoft.com/office/powerpoint/2010/main" val="458636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DEC98-7DF8-45B4-8F07-07DAB8C2B336}" type="slidenum">
              <a:rPr lang="en-US" smtClean="0"/>
              <a:t>25</a:t>
            </a:fld>
            <a:endParaRPr lang="en-US"/>
          </a:p>
        </p:txBody>
      </p:sp>
    </p:spTree>
    <p:extLst>
      <p:ext uri="{BB962C8B-B14F-4D97-AF65-F5344CB8AC3E}">
        <p14:creationId xmlns:p14="http://schemas.microsoft.com/office/powerpoint/2010/main" val="2654594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1E216D"/>
                </a:solidFill>
                <a:latin typeface="Times" panose="02020603050405020304" pitchFamily="18" charset="0"/>
              </a:defRPr>
            </a:lvl1pPr>
            <a:lvl2pPr marL="742950" indent="-285750">
              <a:defRPr sz="2400">
                <a:solidFill>
                  <a:srgbClr val="1E216D"/>
                </a:solidFill>
                <a:latin typeface="Times" panose="02020603050405020304" pitchFamily="18" charset="0"/>
              </a:defRPr>
            </a:lvl2pPr>
            <a:lvl3pPr marL="1143000" indent="-228600">
              <a:defRPr sz="2400">
                <a:solidFill>
                  <a:srgbClr val="1E216D"/>
                </a:solidFill>
                <a:latin typeface="Times" panose="02020603050405020304" pitchFamily="18" charset="0"/>
              </a:defRPr>
            </a:lvl3pPr>
            <a:lvl4pPr marL="1600200" indent="-228600">
              <a:defRPr sz="2400">
                <a:solidFill>
                  <a:srgbClr val="1E216D"/>
                </a:solidFill>
                <a:latin typeface="Times" panose="02020603050405020304" pitchFamily="18" charset="0"/>
              </a:defRPr>
            </a:lvl4pPr>
            <a:lvl5pPr marL="2057400" indent="-228600">
              <a:defRPr sz="2400">
                <a:solidFill>
                  <a:srgbClr val="1E216D"/>
                </a:solidFill>
                <a:latin typeface="Times" panose="02020603050405020304" pitchFamily="18" charset="0"/>
              </a:defRPr>
            </a:lvl5pPr>
            <a:lvl6pPr marL="2514600" indent="-228600" eaLnBrk="0" fontAlgn="base" hangingPunct="0">
              <a:spcBef>
                <a:spcPct val="0"/>
              </a:spcBef>
              <a:spcAft>
                <a:spcPct val="0"/>
              </a:spcAft>
              <a:defRPr sz="2400">
                <a:solidFill>
                  <a:srgbClr val="1E216D"/>
                </a:solidFill>
                <a:latin typeface="Times" panose="02020603050405020304" pitchFamily="18" charset="0"/>
              </a:defRPr>
            </a:lvl6pPr>
            <a:lvl7pPr marL="2971800" indent="-228600" eaLnBrk="0" fontAlgn="base" hangingPunct="0">
              <a:spcBef>
                <a:spcPct val="0"/>
              </a:spcBef>
              <a:spcAft>
                <a:spcPct val="0"/>
              </a:spcAft>
              <a:defRPr sz="2400">
                <a:solidFill>
                  <a:srgbClr val="1E216D"/>
                </a:solidFill>
                <a:latin typeface="Times" panose="02020603050405020304" pitchFamily="18" charset="0"/>
              </a:defRPr>
            </a:lvl7pPr>
            <a:lvl8pPr marL="3429000" indent="-228600" eaLnBrk="0" fontAlgn="base" hangingPunct="0">
              <a:spcBef>
                <a:spcPct val="0"/>
              </a:spcBef>
              <a:spcAft>
                <a:spcPct val="0"/>
              </a:spcAft>
              <a:defRPr sz="2400">
                <a:solidFill>
                  <a:srgbClr val="1E216D"/>
                </a:solidFill>
                <a:latin typeface="Times" panose="02020603050405020304" pitchFamily="18" charset="0"/>
              </a:defRPr>
            </a:lvl8pPr>
            <a:lvl9pPr marL="3886200" indent="-228600" eaLnBrk="0" fontAlgn="base" hangingPunct="0">
              <a:spcBef>
                <a:spcPct val="0"/>
              </a:spcBef>
              <a:spcAft>
                <a:spcPct val="0"/>
              </a:spcAft>
              <a:defRPr sz="2400">
                <a:solidFill>
                  <a:srgbClr val="1E216D"/>
                </a:solidFill>
                <a:latin typeface="Times" panose="02020603050405020304" pitchFamily="18" charset="0"/>
              </a:defRPr>
            </a:lvl9pPr>
          </a:lstStyle>
          <a:p>
            <a:fld id="{C9D6A39F-3B19-49BA-B9E5-B1EDD6DE8795}" type="slidenum">
              <a:rPr lang="en-US" altLang="en-US" sz="1200">
                <a:solidFill>
                  <a:schemeClr val="tx1"/>
                </a:solidFill>
                <a:latin typeface="Arial" panose="020B0604020202020204" pitchFamily="34" charset="0"/>
              </a:rPr>
              <a:pPr/>
              <a:t>28</a:t>
            </a:fld>
            <a:endParaRPr lang="en-US" altLang="en-US" sz="1200">
              <a:solidFill>
                <a:schemeClr val="tx1"/>
              </a:solidFill>
              <a:latin typeface="Arial" panose="020B0604020202020204" pitchFamily="34"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http://ginahelp.org</a:t>
            </a:r>
          </a:p>
        </p:txBody>
      </p:sp>
    </p:spTree>
    <p:extLst>
      <p:ext uri="{BB962C8B-B14F-4D97-AF65-F5344CB8AC3E}">
        <p14:creationId xmlns:p14="http://schemas.microsoft.com/office/powerpoint/2010/main" val="1405110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GC role is to guide patients through this process of risk assessment and informed decision making.</a:t>
            </a:r>
          </a:p>
          <a:p>
            <a:r>
              <a:rPr lang="en-US" dirty="0"/>
              <a:t>What would you and your family need to consider if making a decision about genetic testing.  Think about that for a minute, what would you need to know, what would be your priorities, who would help you decide?</a:t>
            </a:r>
          </a:p>
          <a:p>
            <a:r>
              <a:rPr lang="en-US" dirty="0"/>
              <a:t>Pedigree analysis, risk assessment, of understanding general risks for cancer, how the family history impacts them, Puts things into context and helps them understand how a hereditary predisposition to cancer could affect them.</a:t>
            </a:r>
          </a:p>
          <a:p>
            <a:r>
              <a:rPr lang="en-US" dirty="0"/>
              <a:t>This along with the education about inheritance, and screening and surveillance is how the patient can come to the decision to know if genetic testing is right for them. </a:t>
            </a:r>
          </a:p>
          <a:p>
            <a:endParaRPr lang="en-US" dirty="0">
              <a:cs typeface="Calibri"/>
            </a:endParaRPr>
          </a:p>
        </p:txBody>
      </p:sp>
      <p:sp>
        <p:nvSpPr>
          <p:cNvPr id="4" name="Slide Number Placeholder 3"/>
          <p:cNvSpPr>
            <a:spLocks noGrp="1"/>
          </p:cNvSpPr>
          <p:nvPr>
            <p:ph type="sldNum" sz="quarter" idx="5"/>
          </p:nvPr>
        </p:nvSpPr>
        <p:spPr/>
        <p:txBody>
          <a:bodyPr/>
          <a:lstStyle/>
          <a:p>
            <a:fld id="{F83EE4B2-0BE5-4030-A72F-3CD039895EC3}" type="slidenum">
              <a:rPr lang="en-US" smtClean="0"/>
              <a:t>29</a:t>
            </a:fld>
            <a:endParaRPr lang="en-US"/>
          </a:p>
        </p:txBody>
      </p:sp>
    </p:spTree>
    <p:extLst>
      <p:ext uri="{BB962C8B-B14F-4D97-AF65-F5344CB8AC3E}">
        <p14:creationId xmlns:p14="http://schemas.microsoft.com/office/powerpoint/2010/main" val="491046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going back to Kaysha, you may have recognized based on your previous knowledge and experience that her history is consistent with a condition called Lynch syndrome, which is a hereditary colon cancer syndrome that also predisposes to endometrial cancer, ovarian cancer and various other cancers.  Pause the recording now and consider….</a:t>
            </a:r>
          </a:p>
          <a:p>
            <a:endParaRPr lang="en-US" dirty="0"/>
          </a:p>
          <a:p>
            <a:r>
              <a:rPr lang="en-US" dirty="0"/>
              <a:t>Pause here and think about how this genetic diagnosis of a hereditary cancer syndrome might impact Kaysha?</a:t>
            </a:r>
          </a:p>
        </p:txBody>
      </p:sp>
      <p:sp>
        <p:nvSpPr>
          <p:cNvPr id="4" name="Slide Number Placeholder 3"/>
          <p:cNvSpPr>
            <a:spLocks noGrp="1"/>
          </p:cNvSpPr>
          <p:nvPr>
            <p:ph type="sldNum" sz="quarter" idx="5"/>
          </p:nvPr>
        </p:nvSpPr>
        <p:spPr/>
        <p:txBody>
          <a:bodyPr/>
          <a:lstStyle/>
          <a:p>
            <a:fld id="{F83EE4B2-0BE5-4030-A72F-3CD039895EC3}" type="slidenum">
              <a:rPr lang="en-US" smtClean="0"/>
              <a:t>30</a:t>
            </a:fld>
            <a:endParaRPr lang="en-US"/>
          </a:p>
        </p:txBody>
      </p:sp>
    </p:spTree>
    <p:extLst>
      <p:ext uri="{BB962C8B-B14F-4D97-AF65-F5344CB8AC3E}">
        <p14:creationId xmlns:p14="http://schemas.microsoft.com/office/powerpoint/2010/main" val="813065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798BC-E931-4FD1-ABE1-3DECACEB6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51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Outline for today</a:t>
            </a:r>
          </a:p>
          <a:p>
            <a:r>
              <a:rPr lang="en-US"/>
              <a:t>Roman numerals in corner of each slide correspond to this outline and the handout</a:t>
            </a:r>
          </a:p>
          <a:p>
            <a:pPr marL="1143000" marR="0" lvl="2" indent="-228600">
              <a:lnSpc>
                <a:spcPct val="107000"/>
              </a:lnSpc>
              <a:spcBef>
                <a:spcPts val="0"/>
              </a:spcBef>
              <a:spcAft>
                <a:spcPts val="0"/>
              </a:spcAft>
              <a:buFont typeface="+mj-lt"/>
              <a:buAutoNum type="arabicPeriod"/>
            </a:pPr>
            <a:r>
              <a:rPr lang="en-US" sz="1800" i="1">
                <a:effectLst/>
                <a:latin typeface="Calibri" panose="020F0502020204030204" pitchFamily="34" charset="0"/>
                <a:ea typeface="Calibri" panose="020F0502020204030204" pitchFamily="34" charset="0"/>
                <a:cs typeface="Times New Roman" panose="02020603050405020304" pitchFamily="18" charset="0"/>
              </a:rPr>
              <a:t>Autosomal dominant inheritance-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a:effectLst/>
                <a:latin typeface="Calibri" panose="020F0502020204030204" pitchFamily="34" charset="0"/>
                <a:ea typeface="Calibri" panose="020F0502020204030204" pitchFamily="34" charset="0"/>
                <a:cs typeface="Times New Roman" panose="02020603050405020304" pitchFamily="18" charset="0"/>
              </a:rPr>
              <a:t>Autosomal recessive inheritance-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a:effectLst/>
                <a:latin typeface="Calibri" panose="020F0502020204030204" pitchFamily="34" charset="0"/>
                <a:ea typeface="Calibri" panose="020F0502020204030204" pitchFamily="34" charset="0"/>
                <a:cs typeface="Times New Roman" panose="02020603050405020304" pitchFamily="18" charset="0"/>
              </a:rPr>
              <a:t>X-linked inheritance-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a:effectLst/>
                <a:latin typeface="Calibri" panose="020F0502020204030204" pitchFamily="34" charset="0"/>
                <a:ea typeface="Calibri" panose="020F0502020204030204" pitchFamily="34" charset="0"/>
                <a:cs typeface="Times New Roman" panose="02020603050405020304" pitchFamily="18" charset="0"/>
              </a:rPr>
              <a:t>Recurrence risk-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a:effectLst/>
                <a:latin typeface="Calibri" panose="020F0502020204030204" pitchFamily="34" charset="0"/>
                <a:ea typeface="Calibri" panose="020F0502020204030204" pitchFamily="34" charset="0"/>
                <a:cs typeface="Times New Roman" panose="02020603050405020304" pitchFamily="18" charset="0"/>
              </a:rPr>
              <a:t>Transmission pattern-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a:effectLst/>
                <a:latin typeface="Calibri" panose="020F0502020204030204" pitchFamily="34" charset="0"/>
                <a:ea typeface="Calibri" panose="020F0502020204030204" pitchFamily="34" charset="0"/>
                <a:cs typeface="Times New Roman" panose="02020603050405020304" pitchFamily="18" charset="0"/>
              </a:rPr>
              <a:t>Sex ratio-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400050" marR="0" lvl="0" indent="-400050" algn="l" defTabSz="914400" rtl="0" eaLnBrk="1" fontAlgn="auto" latinLnBrk="0" hangingPunct="1">
              <a:lnSpc>
                <a:spcPct val="100000"/>
              </a:lnSpc>
              <a:spcBef>
                <a:spcPts val="0"/>
              </a:spcBef>
              <a:spcAft>
                <a:spcPts val="0"/>
              </a:spcAft>
              <a:buClrTx/>
              <a:buSzTx/>
              <a:buFontTx/>
              <a:buAutoNum type="romanU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U.01.03.01 Principles of pedigree analysis (inheritance patterns, occurrence &amp; recurrence risk determination)</a:t>
            </a:r>
          </a:p>
          <a:p>
            <a:pPr marL="400050" marR="0" lvl="0" indent="-400050" algn="l" defTabSz="914400" rtl="0" eaLnBrk="1" fontAlgn="auto" latinLnBrk="0" hangingPunct="1">
              <a:lnSpc>
                <a:spcPct val="100000"/>
              </a:lnSpc>
              <a:spcBef>
                <a:spcPts val="0"/>
              </a:spcBef>
              <a:spcAft>
                <a:spcPts val="0"/>
              </a:spcAft>
              <a:buClrTx/>
              <a:buSzTx/>
              <a:buFontTx/>
              <a:buAutoNum type="romanU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U.01.03.05 Genetic mechanisms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eg</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penetrance genetic heterogeneity)</a:t>
            </a:r>
          </a:p>
          <a:p>
            <a:pPr marL="400050" indent="-400050">
              <a:buFontTx/>
              <a:buAutoNum type="romanUcPeriod"/>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U.01.03.04 Genetic testing and counseling</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FD0D4-6222-A14E-ACAC-98624ADDAC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93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reading this and reviewing the figures, you should be very familiar with symbols for sex and gender, number and types of family members, ways to illustrate various reproductive considerations, and clinical status.</a:t>
            </a:r>
          </a:p>
        </p:txBody>
      </p:sp>
      <p:sp>
        <p:nvSpPr>
          <p:cNvPr id="4" name="Slide Number Placeholder 3"/>
          <p:cNvSpPr>
            <a:spLocks noGrp="1"/>
          </p:cNvSpPr>
          <p:nvPr>
            <p:ph type="sldNum" sz="quarter" idx="5"/>
          </p:nvPr>
        </p:nvSpPr>
        <p:spPr/>
        <p:txBody>
          <a:bodyPr/>
          <a:lstStyle/>
          <a:p>
            <a:fld id="{F83EE4B2-0BE5-4030-A72F-3CD039895EC3}" type="slidenum">
              <a:rPr lang="en-US" smtClean="0"/>
              <a:t>4</a:t>
            </a:fld>
            <a:endParaRPr lang="en-US"/>
          </a:p>
        </p:txBody>
      </p:sp>
    </p:spTree>
    <p:extLst>
      <p:ext uri="{BB962C8B-B14F-4D97-AF65-F5344CB8AC3E}">
        <p14:creationId xmlns:p14="http://schemas.microsoft.com/office/powerpoint/2010/main" val="72395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nSpc>
                <a:spcPct val="107000"/>
              </a:lnSpc>
              <a:spcBef>
                <a:spcPts val="0"/>
              </a:spcBef>
              <a:spcAft>
                <a:spcPts val="0"/>
              </a:spcAft>
              <a:buFont typeface="+mj-l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Again from this publication it should be clear how to use the symbols and lines to construct a pedigree.</a:t>
            </a:r>
          </a:p>
          <a:p>
            <a:pPr marL="1143000" marR="0" lvl="2" indent="-2286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Relationship line – horizontal line connecting spouses or partners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Sibship line – horizontal line connecting offspring in a row from a relationship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Line of descent – vertical line that connects the offspring from relationship line to the sibship 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Consanguinity – mating where individuals share a common ancestor, shown with a double relationship 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Proband- An affected family member coming to medical attention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Consultand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Individual seeking genetic counseling/testing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Coefficient of relationship-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3EE4B2-0BE5-4030-A72F-3CD039895EC3}" type="slidenum">
              <a:rPr lang="en-US" smtClean="0"/>
              <a:t>5</a:t>
            </a:fld>
            <a:endParaRPr lang="en-US"/>
          </a:p>
        </p:txBody>
      </p:sp>
    </p:spTree>
    <p:extLst>
      <p:ext uri="{BB962C8B-B14F-4D97-AF65-F5344CB8AC3E}">
        <p14:creationId xmlns:p14="http://schemas.microsoft.com/office/powerpoint/2010/main" val="155530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EE4B2-0BE5-4030-A72F-3CD039895EC3}" type="slidenum">
              <a:rPr lang="en-US" smtClean="0"/>
              <a:t>7</a:t>
            </a:fld>
            <a:endParaRPr lang="en-US"/>
          </a:p>
        </p:txBody>
      </p:sp>
    </p:spTree>
    <p:extLst>
      <p:ext uri="{BB962C8B-B14F-4D97-AF65-F5344CB8AC3E}">
        <p14:creationId xmlns:p14="http://schemas.microsoft.com/office/powerpoint/2010/main" val="71394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your previous training you should be familiar with basic inheritance patterns. </a:t>
            </a:r>
          </a:p>
          <a:p>
            <a:r>
              <a:rPr lang="en-US" dirty="0"/>
              <a:t>AD</a:t>
            </a:r>
          </a:p>
          <a:p>
            <a:pPr algn="l" rtl="0" fontAlgn="base"/>
            <a:r>
              <a:rPr lang="en-US" b="0" i="1" u="none" strike="noStrike" dirty="0">
                <a:solidFill>
                  <a:srgbClr val="000000"/>
                </a:solidFill>
                <a:effectLst/>
                <a:latin typeface="Calibri" panose="020F0502020204030204" pitchFamily="34" charset="0"/>
              </a:rPr>
              <a:t>Usual recurrence risk = 50%</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Transmission pattern = Vertical; phenotype seen in multiple generations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Sex ratio = usually equal number of affected males &amp; females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Other = Father to son transmission is possible</a:t>
            </a:r>
            <a:endParaRPr lang="en-US" b="0" i="0" dirty="0">
              <a:solidFill>
                <a:srgbClr val="444444"/>
              </a:solidFill>
              <a:effectLst/>
              <a:latin typeface="Calibri" panose="020F0502020204030204" pitchFamily="34" charset="0"/>
            </a:endParaRPr>
          </a:p>
          <a:p>
            <a:endParaRPr lang="en-US" dirty="0"/>
          </a:p>
          <a:p>
            <a:r>
              <a:rPr lang="en-US" dirty="0"/>
              <a:t>AR</a:t>
            </a:r>
          </a:p>
          <a:p>
            <a:pPr algn="l" rtl="0" fontAlgn="base"/>
            <a:r>
              <a:rPr lang="en-US" b="0" i="1" u="none" strike="noStrike" dirty="0">
                <a:solidFill>
                  <a:srgbClr val="000000"/>
                </a:solidFill>
                <a:effectLst/>
                <a:latin typeface="Calibri" panose="020F0502020204030204" pitchFamily="34" charset="0"/>
              </a:rPr>
              <a:t>Usual recurrence risk = 25%</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Transmission pattern = Phenotype may be seen in multiple siblings, but typically not in earlier generations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Sex ratio = usually equal number of affected males &amp; females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Other = Consanguinity is sometimes seen, especially in ultra rare conditions. Carrier parents typically have no phenotype.</a:t>
            </a:r>
          </a:p>
          <a:p>
            <a:pPr algn="l" rtl="0" fontAlgn="base"/>
            <a:r>
              <a:rPr lang="en-US" b="0" i="1" u="none" strike="noStrike" dirty="0">
                <a:solidFill>
                  <a:srgbClr val="000000"/>
                </a:solidFill>
                <a:effectLst/>
                <a:latin typeface="Calibri" panose="020F0502020204030204" pitchFamily="34" charset="0"/>
              </a:rPr>
              <a:t>XLR</a:t>
            </a:r>
          </a:p>
          <a:p>
            <a:pPr algn="l" rtl="0" fontAlgn="base"/>
            <a:r>
              <a:rPr lang="en-US" sz="1800" b="0" i="1" dirty="0">
                <a:solidFill>
                  <a:srgbClr val="000000"/>
                </a:solidFill>
                <a:effectLst/>
                <a:latin typeface="Calibri" panose="020F0502020204030204" pitchFamily="34" charset="0"/>
              </a:rPr>
              <a:t>100% incidence of affected sons from an unaffected female SUGGESTS x-linked recessive.</a:t>
            </a:r>
            <a:endParaRPr lang="en-US" b="0" i="1" u="none" strike="noStrike" dirty="0">
              <a:solidFill>
                <a:srgbClr val="000000"/>
              </a:solidFill>
              <a:effectLst/>
              <a:latin typeface="Calibri" panose="020F0502020204030204" pitchFamily="34" charset="0"/>
            </a:endParaRPr>
          </a:p>
          <a:p>
            <a:pPr algn="l" rtl="0" fontAlgn="base"/>
            <a:r>
              <a:rPr lang="en-US" sz="1800" b="0" i="1" dirty="0">
                <a:solidFill>
                  <a:srgbClr val="000000"/>
                </a:solidFill>
                <a:effectLst/>
                <a:latin typeface="Calibri" panose="020F0502020204030204" pitchFamily="34" charset="0"/>
              </a:rPr>
              <a:t>X-linked dominant</a:t>
            </a:r>
          </a:p>
          <a:p>
            <a:pPr algn="l" rtl="0" fontAlgn="base"/>
            <a:r>
              <a:rPr lang="en-US" sz="1800" b="0" i="1" dirty="0">
                <a:solidFill>
                  <a:srgbClr val="000000"/>
                </a:solidFill>
                <a:effectLst/>
                <a:latin typeface="Calibri" panose="020F0502020204030204" pitchFamily="34" charset="0"/>
              </a:rPr>
              <a:t>100% incidence of affected daughters from an affected father SUGGESTS x-linked.</a:t>
            </a:r>
          </a:p>
          <a:p>
            <a:pPr algn="l" rtl="0" fontAlgn="base"/>
            <a:r>
              <a:rPr lang="en-US" sz="1800" b="0" i="1" dirty="0">
                <a:solidFill>
                  <a:srgbClr val="000000"/>
                </a:solidFill>
                <a:effectLst/>
                <a:latin typeface="Calibri" panose="020F0502020204030204" pitchFamily="34" charset="0"/>
              </a:rPr>
              <a:t>Mito</a:t>
            </a:r>
          </a:p>
          <a:p>
            <a:pPr algn="l" rtl="0" fontAlgn="base"/>
            <a:r>
              <a:rPr lang="en-US" sz="1800" b="0" i="0" u="none" strike="noStrike" dirty="0">
                <a:solidFill>
                  <a:srgbClr val="000000"/>
                </a:solidFill>
                <a:effectLst/>
                <a:latin typeface="Calibri" panose="020F0502020204030204" pitchFamily="34" charset="0"/>
              </a:rPr>
              <a:t>Transmitted only through the </a:t>
            </a:r>
            <a:r>
              <a:rPr lang="en-US" sz="1800" b="0" i="1" u="sng" dirty="0">
                <a:solidFill>
                  <a:srgbClr val="000000"/>
                </a:solidFill>
                <a:effectLst/>
                <a:latin typeface="Calibri" panose="020F0502020204030204" pitchFamily="34" charset="0"/>
              </a:rPr>
              <a:t>maternal lineage, so all children from an affected female are expected to be affected to some degree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83EE4B2-0BE5-4030-A72F-3CD039895EC3}" type="slidenum">
              <a:rPr lang="en-US" smtClean="0"/>
              <a:t>8</a:t>
            </a:fld>
            <a:endParaRPr lang="en-US"/>
          </a:p>
        </p:txBody>
      </p:sp>
    </p:spTree>
    <p:extLst>
      <p:ext uri="{BB962C8B-B14F-4D97-AF65-F5344CB8AC3E}">
        <p14:creationId xmlns:p14="http://schemas.microsoft.com/office/powerpoint/2010/main" val="3868525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Studying inheritance patterns from the example pedigrees above seems pretty straightforward. However, in the real world, often the genotypes don’t absolutely predict the phenotypes in a pedigree</a:t>
            </a:r>
          </a:p>
        </p:txBody>
      </p:sp>
      <p:sp>
        <p:nvSpPr>
          <p:cNvPr id="4" name="Slide Number Placeholder 3"/>
          <p:cNvSpPr>
            <a:spLocks noGrp="1"/>
          </p:cNvSpPr>
          <p:nvPr>
            <p:ph type="sldNum" sz="quarter" idx="5"/>
          </p:nvPr>
        </p:nvSpPr>
        <p:spPr/>
        <p:txBody>
          <a:bodyPr/>
          <a:lstStyle/>
          <a:p>
            <a:fld id="{4477EF29-45FC-421D-87D9-F8EED24DC81E}" type="slidenum">
              <a:rPr lang="en-US" smtClean="0"/>
              <a:t>9</a:t>
            </a:fld>
            <a:endParaRPr lang="en-US"/>
          </a:p>
        </p:txBody>
      </p:sp>
    </p:spTree>
    <p:extLst>
      <p:ext uri="{BB962C8B-B14F-4D97-AF65-F5344CB8AC3E}">
        <p14:creationId xmlns:p14="http://schemas.microsoft.com/office/powerpoint/2010/main" val="226537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go through some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factors that influence phenotype and inheritance pattern, starting with…</a:t>
            </a:r>
            <a:endParaRPr lang="en-US" dirty="0"/>
          </a:p>
        </p:txBody>
      </p:sp>
      <p:sp>
        <p:nvSpPr>
          <p:cNvPr id="4" name="Slide Number Placeholder 3"/>
          <p:cNvSpPr>
            <a:spLocks noGrp="1"/>
          </p:cNvSpPr>
          <p:nvPr>
            <p:ph type="sldNum" sz="quarter" idx="5"/>
          </p:nvPr>
        </p:nvSpPr>
        <p:spPr/>
        <p:txBody>
          <a:bodyPr/>
          <a:lstStyle/>
          <a:p>
            <a:fld id="{4477EF29-45FC-421D-87D9-F8EED24DC81E}" type="slidenum">
              <a:rPr lang="en-US" smtClean="0"/>
              <a:t>10</a:t>
            </a:fld>
            <a:endParaRPr lang="en-US"/>
          </a:p>
        </p:txBody>
      </p:sp>
    </p:spTree>
    <p:extLst>
      <p:ext uri="{BB962C8B-B14F-4D97-AF65-F5344CB8AC3E}">
        <p14:creationId xmlns:p14="http://schemas.microsoft.com/office/powerpoint/2010/main" val="2196025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29D59-01A7-4337-9261-798013A63706}"/>
              </a:ext>
            </a:extLst>
          </p:cNvPr>
          <p:cNvPicPr>
            <a:picLocks noChangeAspect="1"/>
          </p:cNvPicPr>
          <p:nvPr userDrawn="1"/>
        </p:nvPicPr>
        <p:blipFill>
          <a:blip r:embed="rId2"/>
          <a:stretch>
            <a:fillRect/>
          </a:stretch>
        </p:blipFill>
        <p:spPr>
          <a:xfrm>
            <a:off x="7575857" y="6132775"/>
            <a:ext cx="1530627" cy="669940"/>
          </a:xfrm>
          <a:prstGeom prst="rect">
            <a:avLst/>
          </a:prstGeom>
        </p:spPr>
      </p:pic>
      <p:pic>
        <p:nvPicPr>
          <p:cNvPr id="5" name="Picture 4">
            <a:extLst>
              <a:ext uri="{FF2B5EF4-FFF2-40B4-BE49-F238E27FC236}">
                <a16:creationId xmlns:a16="http://schemas.microsoft.com/office/drawing/2014/main" id="{77AF1967-D9C4-4BDC-943C-55E1F868A4CA}"/>
              </a:ext>
            </a:extLst>
          </p:cNvPr>
          <p:cNvPicPr>
            <a:picLocks noChangeAspect="1"/>
          </p:cNvPicPr>
          <p:nvPr userDrawn="1"/>
        </p:nvPicPr>
        <p:blipFill rotWithShape="1">
          <a:blip r:embed="rId3"/>
          <a:srcRect l="5815" t="12036" r="6577" b="9987"/>
          <a:stretch/>
        </p:blipFill>
        <p:spPr>
          <a:xfrm>
            <a:off x="3943481" y="6141563"/>
            <a:ext cx="2811059" cy="624939"/>
          </a:xfrm>
          <a:prstGeom prst="rect">
            <a:avLst/>
          </a:prstGeom>
        </p:spPr>
      </p:pic>
    </p:spTree>
    <p:extLst>
      <p:ext uri="{BB962C8B-B14F-4D97-AF65-F5344CB8AC3E}">
        <p14:creationId xmlns:p14="http://schemas.microsoft.com/office/powerpoint/2010/main" val="4181749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a16="http://schemas.microsoft.com/office/drawing/2014/main" id="{91DBE088-712C-EF4A-9EE0-E04C99C62327}"/>
              </a:ext>
            </a:extLst>
          </p:cNvPr>
          <p:cNvSpPr>
            <a:spLocks noGrp="1"/>
          </p:cNvSpPr>
          <p:nvPr>
            <p:ph type="sldNum" sz="quarter" idx="4"/>
          </p:nvPr>
        </p:nvSpPr>
        <p:spPr>
          <a:xfrm>
            <a:off x="4719541" y="6265560"/>
            <a:ext cx="2743200" cy="366182"/>
          </a:xfrm>
          <a:prstGeom prst="rect">
            <a:avLst/>
          </a:prstGeom>
        </p:spPr>
        <p:txBody>
          <a:bodyPr vert="horz" lIns="91440" tIns="45720" rIns="91440" bIns="45720" rtlCol="0" anchor="ctr"/>
          <a:lstStyle>
            <a:lvl1pPr algn="ctr">
              <a:defRPr sz="1199">
                <a:solidFill>
                  <a:schemeClr val="tx1">
                    <a:tint val="75000"/>
                  </a:schemeClr>
                </a:solidFill>
              </a:defRPr>
            </a:lvl1pPr>
          </a:lstStyle>
          <a:p>
            <a:fld id="{19D32446-EE4E-A04C-B16A-5398FB2B413D}" type="slidenum">
              <a:rPr lang="en-US" smtClean="0"/>
              <a:pPr/>
              <a:t>‹#›</a:t>
            </a:fld>
            <a:endParaRPr lang="en-US"/>
          </a:p>
        </p:txBody>
      </p:sp>
      <p:sp>
        <p:nvSpPr>
          <p:cNvPr id="4" name="Text Placeholder 3">
            <a:extLst>
              <a:ext uri="{FF2B5EF4-FFF2-40B4-BE49-F238E27FC236}">
                <a16:creationId xmlns:a16="http://schemas.microsoft.com/office/drawing/2014/main" id="{E1A0B529-F3E1-1646-9BE7-04D9219DFD50}"/>
              </a:ext>
            </a:extLst>
          </p:cNvPr>
          <p:cNvSpPr>
            <a:spLocks noGrp="1"/>
          </p:cNvSpPr>
          <p:nvPr>
            <p:ph type="body" sz="quarter" idx="13" hasCustomPrompt="1"/>
          </p:nvPr>
        </p:nvSpPr>
        <p:spPr>
          <a:xfrm>
            <a:off x="809410" y="213413"/>
            <a:ext cx="11122001" cy="801036"/>
          </a:xfrm>
          <a:prstGeom prst="rect">
            <a:avLst/>
          </a:prstGeom>
        </p:spPr>
        <p:txBody>
          <a:bodyPr/>
          <a:lstStyle>
            <a:lvl1pPr marL="0" indent="0">
              <a:buNone/>
              <a:defRPr sz="3597"/>
            </a:lvl1pPr>
          </a:lstStyle>
          <a:p>
            <a:pPr lvl="0"/>
            <a:r>
              <a:rPr lang="en-US"/>
              <a:t>HEADLINE COPY</a:t>
            </a:r>
          </a:p>
        </p:txBody>
      </p:sp>
      <p:sp>
        <p:nvSpPr>
          <p:cNvPr id="17" name="Content Placeholder 16">
            <a:extLst>
              <a:ext uri="{FF2B5EF4-FFF2-40B4-BE49-F238E27FC236}">
                <a16:creationId xmlns:a16="http://schemas.microsoft.com/office/drawing/2014/main" id="{550905BC-0437-7545-B07B-EB39B47E4E5C}"/>
              </a:ext>
            </a:extLst>
          </p:cNvPr>
          <p:cNvSpPr>
            <a:spLocks noGrp="1"/>
          </p:cNvSpPr>
          <p:nvPr>
            <p:ph sz="quarter" idx="14" hasCustomPrompt="1"/>
          </p:nvPr>
        </p:nvSpPr>
        <p:spPr>
          <a:xfrm>
            <a:off x="828312" y="1331385"/>
            <a:ext cx="11121709" cy="4336500"/>
          </a:xfrm>
          <a:prstGeom prst="rect">
            <a:avLst/>
          </a:prstGeom>
        </p:spPr>
        <p:txBody>
          <a:bodyPr/>
          <a:lstStyle>
            <a:lvl1pPr marL="172878" indent="-172878">
              <a:tabLst/>
              <a:defRPr sz="1998">
                <a:solidFill>
                  <a:schemeClr val="tx2"/>
                </a:solidFill>
              </a:defRPr>
            </a:lvl1pPr>
            <a:lvl2pPr marL="345755" indent="-172878">
              <a:buFont typeface="AppleSymbols" panose="02000000000000000000" pitchFamily="2" charset="-79"/>
              <a:buChar char="⎼"/>
              <a:tabLst/>
              <a:defRPr sz="1598">
                <a:solidFill>
                  <a:schemeClr val="tx2"/>
                </a:solidFill>
              </a:defRPr>
            </a:lvl2pPr>
            <a:lvl3pPr marL="685166" indent="-166534">
              <a:buFont typeface="Courier New" panose="02070309020205020404" pitchFamily="49" charset="0"/>
              <a:buChar char="o"/>
              <a:tabLst/>
              <a:defRPr sz="1199">
                <a:solidFill>
                  <a:schemeClr val="tx2"/>
                </a:solidFill>
              </a:defRPr>
            </a:lvl3pPr>
          </a:lstStyle>
          <a:p>
            <a:pPr lvl="0"/>
            <a:r>
              <a:rPr lang="en-US"/>
              <a:t>Bullet copy here</a:t>
            </a:r>
          </a:p>
          <a:p>
            <a:pPr lvl="1"/>
            <a:r>
              <a:rPr lang="en-US"/>
              <a:t>Bullet level two</a:t>
            </a:r>
          </a:p>
          <a:p>
            <a:pPr lvl="2"/>
            <a:r>
              <a:rPr lang="en-US"/>
              <a:t>Bullet level three</a:t>
            </a:r>
          </a:p>
        </p:txBody>
      </p:sp>
    </p:spTree>
    <p:extLst>
      <p:ext uri="{BB962C8B-B14F-4D97-AF65-F5344CB8AC3E}">
        <p14:creationId xmlns:p14="http://schemas.microsoft.com/office/powerpoint/2010/main" val="124399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652056"/>
            <a:ext cx="10363200" cy="1362075"/>
          </a:xfrm>
        </p:spPr>
        <p:txBody>
          <a:bodyPr anchor="t"/>
          <a:lstStyle>
            <a:lvl1pPr algn="l">
              <a:defRPr sz="3996"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098583"/>
            <a:ext cx="10363200" cy="1500187"/>
          </a:xfrm>
        </p:spPr>
        <p:txBody>
          <a:bodyPr lIns="0" tIns="0" bIns="0" anchor="b">
            <a:noAutofit/>
          </a:bodyPr>
          <a:lstStyle>
            <a:lvl1pPr marL="0" indent="0">
              <a:spcBef>
                <a:spcPts val="0"/>
              </a:spcBef>
              <a:buNone/>
              <a:defRPr sz="1998">
                <a:solidFill>
                  <a:schemeClr val="tx1">
                    <a:tint val="75000"/>
                  </a:schemeClr>
                </a:solidFill>
              </a:defRPr>
            </a:lvl1pPr>
            <a:lvl2pPr marL="456777" indent="0">
              <a:buNone/>
              <a:defRPr sz="1799">
                <a:solidFill>
                  <a:schemeClr val="tx1">
                    <a:tint val="75000"/>
                  </a:schemeClr>
                </a:solidFill>
              </a:defRPr>
            </a:lvl2pPr>
            <a:lvl3pPr marL="913554" indent="0">
              <a:buNone/>
              <a:defRPr sz="1598">
                <a:solidFill>
                  <a:schemeClr val="tx1">
                    <a:tint val="75000"/>
                  </a:schemeClr>
                </a:solidFill>
              </a:defRPr>
            </a:lvl3pPr>
            <a:lvl4pPr marL="1370331" indent="0">
              <a:buNone/>
              <a:defRPr sz="1399">
                <a:solidFill>
                  <a:schemeClr val="tx1">
                    <a:tint val="75000"/>
                  </a:schemeClr>
                </a:solidFill>
              </a:defRPr>
            </a:lvl4pPr>
            <a:lvl5pPr marL="1827108" indent="0">
              <a:buNone/>
              <a:defRPr sz="1399">
                <a:solidFill>
                  <a:schemeClr val="tx1">
                    <a:tint val="75000"/>
                  </a:schemeClr>
                </a:solidFill>
              </a:defRPr>
            </a:lvl5pPr>
            <a:lvl6pPr marL="2283886" indent="0">
              <a:buNone/>
              <a:defRPr sz="1399">
                <a:solidFill>
                  <a:schemeClr val="tx1">
                    <a:tint val="75000"/>
                  </a:schemeClr>
                </a:solidFill>
              </a:defRPr>
            </a:lvl6pPr>
            <a:lvl7pPr marL="2740663" indent="0">
              <a:buNone/>
              <a:defRPr sz="1399">
                <a:solidFill>
                  <a:schemeClr val="tx1">
                    <a:tint val="75000"/>
                  </a:schemeClr>
                </a:solidFill>
              </a:defRPr>
            </a:lvl7pPr>
            <a:lvl8pPr marL="3197440" indent="0">
              <a:buNone/>
              <a:defRPr sz="1399">
                <a:solidFill>
                  <a:schemeClr val="tx1">
                    <a:tint val="75000"/>
                  </a:schemeClr>
                </a:solidFill>
              </a:defRPr>
            </a:lvl8pPr>
            <a:lvl9pPr marL="3654217" indent="0">
              <a:buNone/>
              <a:defRPr sz="1399">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A6EE8BC-F2C8-714F-833C-394FE6F7A6E1}" type="slidenum">
              <a:rPr lang="en-US" smtClean="0"/>
              <a:t>‹#›</a:t>
            </a:fld>
            <a:endParaRPr lang="en-US"/>
          </a:p>
        </p:txBody>
      </p:sp>
    </p:spTree>
    <p:extLst>
      <p:ext uri="{BB962C8B-B14F-4D97-AF65-F5344CB8AC3E}">
        <p14:creationId xmlns:p14="http://schemas.microsoft.com/office/powerpoint/2010/main" val="208480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494517" y="6356352"/>
            <a:ext cx="2844800" cy="274321"/>
          </a:xfrm>
          <a:prstGeom prst="rect">
            <a:avLst/>
          </a:prstGeom>
        </p:spPr>
        <p:txBody>
          <a:bodyPr/>
          <a:lstStyle>
            <a:lvl1pPr>
              <a:defRPr/>
            </a:lvl1pPr>
          </a:lstStyle>
          <a:p>
            <a:fld id="{6FCEE50D-DAB4-4090-8D68-1DB341BBCCE0}" type="datetimeFigureOut">
              <a:rPr lang="en-US"/>
              <a:pPr/>
              <a:t>8/9/2023</a:t>
            </a:fld>
            <a:endParaRPr lang="en-US"/>
          </a:p>
        </p:txBody>
      </p:sp>
      <p:sp>
        <p:nvSpPr>
          <p:cNvPr id="4" name="Footer Placeholder 4"/>
          <p:cNvSpPr>
            <a:spLocks noGrp="1"/>
          </p:cNvSpPr>
          <p:nvPr>
            <p:ph type="ftr" sz="quarter" idx="11"/>
          </p:nvPr>
        </p:nvSpPr>
        <p:spPr>
          <a:xfrm>
            <a:off x="4064000" y="6356352"/>
            <a:ext cx="4470400" cy="274321"/>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67C1CA3-741B-4D8A-90C6-A9872648587F}" type="slidenum">
              <a:rPr lang="en-US"/>
              <a:pPr/>
              <a:t>‹#›</a:t>
            </a:fld>
            <a:endParaRPr lang="en-US"/>
          </a:p>
        </p:txBody>
      </p:sp>
    </p:spTree>
    <p:extLst>
      <p:ext uri="{BB962C8B-B14F-4D97-AF65-F5344CB8AC3E}">
        <p14:creationId xmlns:p14="http://schemas.microsoft.com/office/powerpoint/2010/main" val="3054481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609600" y="2539177"/>
            <a:ext cx="10972800" cy="1143000"/>
          </a:xfrm>
        </p:spPr>
        <p:txBody>
          <a:bodyPr tIns="0" rIns="0" bIns="0" anchor="t" anchorCtr="0">
            <a:noAutofit/>
          </a:bodyPr>
          <a:lstStyle>
            <a:lvl1pPr>
              <a:defRPr sz="3497">
                <a:solidFill>
                  <a:schemeClr val="tx2"/>
                </a:solidFill>
              </a:defRPr>
            </a:lvl1pPr>
          </a:lstStyle>
          <a:p>
            <a:r>
              <a:rPr lang="en-US"/>
              <a:t>Click to edit Master title style</a:t>
            </a:r>
          </a:p>
        </p:txBody>
      </p:sp>
      <p:sp>
        <p:nvSpPr>
          <p:cNvPr id="18" name="Text Placeholder 17"/>
          <p:cNvSpPr>
            <a:spLocks noGrp="1"/>
          </p:cNvSpPr>
          <p:nvPr>
            <p:ph type="body" sz="quarter" idx="10"/>
          </p:nvPr>
        </p:nvSpPr>
        <p:spPr>
          <a:xfrm>
            <a:off x="2604300" y="3692122"/>
            <a:ext cx="7508091" cy="612775"/>
          </a:xfrm>
        </p:spPr>
        <p:txBody>
          <a:bodyPr lIns="0" tIns="0" rIns="0" bIns="0" anchor="b" anchorCtr="0">
            <a:noAutofit/>
          </a:bodyPr>
          <a:lstStyle>
            <a:lvl1pPr marL="0" indent="0">
              <a:buFontTx/>
              <a:buNone/>
              <a:defRPr sz="1998">
                <a:solidFill>
                  <a:srgbClr val="0D6638"/>
                </a:solidFill>
              </a:defRPr>
            </a:lvl1pPr>
          </a:lstStyle>
          <a:p>
            <a:pPr lvl="0"/>
            <a:r>
              <a:rPr lang="en-US"/>
              <a:t>Click to edit Master text styles</a:t>
            </a:r>
          </a:p>
        </p:txBody>
      </p:sp>
    </p:spTree>
    <p:extLst>
      <p:ext uri="{BB962C8B-B14F-4D97-AF65-F5344CB8AC3E}">
        <p14:creationId xmlns:p14="http://schemas.microsoft.com/office/powerpoint/2010/main" val="1490190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11134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dy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8651-3899-4813-8C47-EC8AD9397060}"/>
              </a:ext>
            </a:extLst>
          </p:cNvPr>
          <p:cNvSpPr>
            <a:spLocks noGrp="1"/>
          </p:cNvSpPr>
          <p:nvPr>
            <p:ph type="title"/>
          </p:nvPr>
        </p:nvSpPr>
        <p:spPr>
          <a:xfrm>
            <a:off x="838200" y="192025"/>
            <a:ext cx="10515600" cy="865188"/>
          </a:xfrm>
        </p:spPr>
        <p:txBody>
          <a:bodyPr/>
          <a:lstStyle>
            <a:lvl1pPr algn="ctr">
              <a:defRPr b="1"/>
            </a:lvl1pPr>
          </a:lstStyle>
          <a:p>
            <a:r>
              <a:rPr lang="en-US"/>
              <a:t>Click to edit Master title style</a:t>
            </a:r>
          </a:p>
        </p:txBody>
      </p:sp>
      <p:sp>
        <p:nvSpPr>
          <p:cNvPr id="3" name="Footer Placeholder 2">
            <a:extLst>
              <a:ext uri="{FF2B5EF4-FFF2-40B4-BE49-F238E27FC236}">
                <a16:creationId xmlns:a16="http://schemas.microsoft.com/office/drawing/2014/main" id="{90E91D80-C2C8-4834-9875-C631A083BB4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7605ACAC-97BB-4FAF-8708-70A11D9DAA3F}"/>
              </a:ext>
            </a:extLst>
          </p:cNvPr>
          <p:cNvSpPr>
            <a:spLocks noGrp="1"/>
          </p:cNvSpPr>
          <p:nvPr>
            <p:ph type="sldNum" sz="quarter" idx="11"/>
          </p:nvPr>
        </p:nvSpPr>
        <p:spPr/>
        <p:txBody>
          <a:bodyPr/>
          <a:lstStyle/>
          <a:p>
            <a:fld id="{B76404DE-6A14-4559-9119-16A7745E8695}" type="slidenum">
              <a:rPr lang="en-US" smtClean="0"/>
              <a:t>‹#›</a:t>
            </a:fld>
            <a:endParaRPr lang="en-US"/>
          </a:p>
        </p:txBody>
      </p:sp>
      <p:sp>
        <p:nvSpPr>
          <p:cNvPr id="6" name="Content Placeholder 5">
            <a:extLst>
              <a:ext uri="{FF2B5EF4-FFF2-40B4-BE49-F238E27FC236}">
                <a16:creationId xmlns:a16="http://schemas.microsoft.com/office/drawing/2014/main" id="{59AC3145-32D5-4D9C-9970-3CFCBC4D7C71}"/>
              </a:ext>
            </a:extLst>
          </p:cNvPr>
          <p:cNvSpPr>
            <a:spLocks noGrp="1"/>
          </p:cNvSpPr>
          <p:nvPr>
            <p:ph sz="quarter" idx="12"/>
          </p:nvPr>
        </p:nvSpPr>
        <p:spPr>
          <a:xfrm>
            <a:off x="838200" y="1200798"/>
            <a:ext cx="10515600" cy="4726832"/>
          </a:xfrm>
          <a:prstGeom prst="rect">
            <a:avLst/>
          </a:prstGeom>
        </p:spPr>
        <p:txBody>
          <a:bodyPr/>
          <a:lstStyle>
            <a:lvl1pPr>
              <a:defRPr lang="en-US" sz="1799" smtClean="0">
                <a:latin typeface="Franklin Gothic Medium" panose="020B0603020102020204" pitchFamily="34" charset="0"/>
                <a:cs typeface="Times New Roman" panose="02020603050405020304" pitchFamily="18" charset="0"/>
              </a:defRPr>
            </a:lvl1pPr>
            <a:lvl2pPr>
              <a:defRPr lang="en-US" sz="1499" smtClean="0">
                <a:latin typeface="Franklin Gothic Medium" panose="020B0603020102020204" pitchFamily="34" charset="0"/>
                <a:cs typeface="Times New Roman" panose="02020603050405020304" pitchFamily="18" charset="0"/>
              </a:defRPr>
            </a:lvl2pPr>
            <a:lvl3pPr>
              <a:defRPr lang="en-US" sz="1349" smtClean="0">
                <a:latin typeface="Franklin Gothic Medium" panose="020B0603020102020204" pitchFamily="34" charset="0"/>
                <a:cs typeface="Times New Roman" panose="02020603050405020304" pitchFamily="18" charset="0"/>
              </a:defRPr>
            </a:lvl3pPr>
            <a:lvl4pPr>
              <a:defRPr lang="en-US" sz="1199" smtClean="0">
                <a:latin typeface="Franklin Gothic Medium" panose="020B0603020102020204" pitchFamily="34" charset="0"/>
                <a:cs typeface="Times New Roman" panose="02020603050405020304" pitchFamily="18" charset="0"/>
              </a:defRPr>
            </a:lvl4pPr>
            <a:lvl5pPr>
              <a:defRPr lang="en-US" sz="1199">
                <a:latin typeface="Franklin Gothic Medium" panose="020B0603020102020204" pitchFamily="34" charset="0"/>
                <a:cs typeface="Times New Roman"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1224EF4-DB74-4C8A-9FBF-65AE41BF10CA}"/>
              </a:ext>
            </a:extLst>
          </p:cNvPr>
          <p:cNvCxnSpPr/>
          <p:nvPr userDrawn="1"/>
        </p:nvCxnSpPr>
        <p:spPr>
          <a:xfrm>
            <a:off x="1765040" y="1057212"/>
            <a:ext cx="9144000" cy="0"/>
          </a:xfrm>
          <a:prstGeom prst="line">
            <a:avLst/>
          </a:prstGeom>
          <a:ln w="38100">
            <a:solidFill>
              <a:srgbClr val="006F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961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6"/>
          </a:xfrm>
          <a:prstGeom prst="rect">
            <a:avLst/>
          </a:prstGeom>
        </p:spPr>
        <p:txBody>
          <a:bodyPr/>
          <a:lstStyle/>
          <a:p>
            <a:fld id="{F1EF6C05-44C2-4BB4-A387-E6465B06A496}" type="datetimeFigureOut">
              <a:rPr lang="en-US" smtClean="0"/>
              <a:t>8/9/2023</a:t>
            </a:fld>
            <a:endParaRPr lang="en-US"/>
          </a:p>
        </p:txBody>
      </p:sp>
      <p:sp>
        <p:nvSpPr>
          <p:cNvPr id="4" name="Footer Placeholder 3"/>
          <p:cNvSpPr>
            <a:spLocks noGrp="1"/>
          </p:cNvSpPr>
          <p:nvPr>
            <p:ph type="ftr" sz="quarter" idx="11"/>
          </p:nvPr>
        </p:nvSpPr>
        <p:spPr>
          <a:xfrm>
            <a:off x="4038600" y="6356350"/>
            <a:ext cx="4114800" cy="36512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696D01F-339B-43E3-A3EE-E5632FCA5A4D}" type="slidenum">
              <a:rPr lang="en-US" smtClean="0"/>
              <a:t>‹#›</a:t>
            </a:fld>
            <a:endParaRPr lang="en-US"/>
          </a:p>
        </p:txBody>
      </p:sp>
    </p:spTree>
    <p:extLst>
      <p:ext uri="{BB962C8B-B14F-4D97-AF65-F5344CB8AC3E}">
        <p14:creationId xmlns:p14="http://schemas.microsoft.com/office/powerpoint/2010/main" val="188432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3568218"/>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3568218"/>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A6EE8BC-F2C8-714F-833C-394FE6F7A6E1}" type="slidenum">
              <a:rPr lang="en-US" smtClean="0"/>
              <a:t>‹#›</a:t>
            </a:fld>
            <a:endParaRPr lang="en-US"/>
          </a:p>
        </p:txBody>
      </p:sp>
    </p:spTree>
    <p:extLst>
      <p:ext uri="{BB962C8B-B14F-4D97-AF65-F5344CB8AC3E}">
        <p14:creationId xmlns:p14="http://schemas.microsoft.com/office/powerpoint/2010/main" val="15424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298770-CA5F-414B-BE4D-538732DE6040}"/>
              </a:ext>
            </a:extLst>
          </p:cNvPr>
          <p:cNvSpPr>
            <a:spLocks noGrp="1"/>
          </p:cNvSpPr>
          <p:nvPr>
            <p:ph type="sldNum" sz="quarter" idx="10"/>
          </p:nvPr>
        </p:nvSpPr>
        <p:spPr/>
        <p:txBody>
          <a:bodyPr/>
          <a:lstStyle/>
          <a:p>
            <a:fld id="{19D32446-EE4E-A04C-B16A-5398FB2B413D}" type="slidenum">
              <a:rPr lang="en-US" smtClean="0"/>
              <a:pPr/>
              <a:t>‹#›</a:t>
            </a:fld>
            <a:endParaRPr lang="en-US"/>
          </a:p>
        </p:txBody>
      </p:sp>
    </p:spTree>
    <p:extLst>
      <p:ext uri="{BB962C8B-B14F-4D97-AF65-F5344CB8AC3E}">
        <p14:creationId xmlns:p14="http://schemas.microsoft.com/office/powerpoint/2010/main" val="229816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1D21AE4-1B88-AC4A-9D7C-28C6F76E6934}"/>
              </a:ext>
            </a:extLst>
          </p:cNvPr>
          <p:cNvSpPr/>
          <p:nvPr/>
        </p:nvSpPr>
        <p:spPr>
          <a:xfrm>
            <a:off x="0" y="0"/>
            <a:ext cx="12192000" cy="68580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2" y="0"/>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6" name="Group 15">
            <a:extLst>
              <a:ext uri="{FF2B5EF4-FFF2-40B4-BE49-F238E27FC236}">
                <a16:creationId xmlns:a16="http://schemas.microsoft.com/office/drawing/2014/main" id="{50854081-5D23-AE4A-985C-9599D20A044C}"/>
              </a:ext>
            </a:extLst>
          </p:cNvPr>
          <p:cNvGrpSpPr/>
          <p:nvPr/>
        </p:nvGrpSpPr>
        <p:grpSpPr>
          <a:xfrm>
            <a:off x="8519136" y="5253863"/>
            <a:ext cx="3823133" cy="1641652"/>
            <a:chOff x="6389352" y="3940397"/>
            <a:chExt cx="2867350" cy="1231239"/>
          </a:xfrm>
        </p:grpSpPr>
        <p:pic>
          <p:nvPicPr>
            <p:cNvPr id="17" name="Picture 16" descr="MCW_Logo.ai">
              <a:extLst>
                <a:ext uri="{FF2B5EF4-FFF2-40B4-BE49-F238E27FC236}">
                  <a16:creationId xmlns:a16="http://schemas.microsoft.com/office/drawing/2014/main" id="{94627DBF-5F1B-0140-8053-C95BA9DFE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9697"/>
            <a:stretch/>
          </p:blipFill>
          <p:spPr>
            <a:xfrm>
              <a:off x="6389352" y="4174691"/>
              <a:ext cx="1457650" cy="762650"/>
            </a:xfrm>
            <a:prstGeom prst="rect">
              <a:avLst/>
            </a:prstGeom>
          </p:spPr>
        </p:pic>
        <p:pic>
          <p:nvPicPr>
            <p:cNvPr id="18" name="Picture 17" descr="MCW_Logo_Green_Tag_box.ai">
              <a:extLst>
                <a:ext uri="{FF2B5EF4-FFF2-40B4-BE49-F238E27FC236}">
                  <a16:creationId xmlns:a16="http://schemas.microsoft.com/office/drawing/2014/main" id="{2D9838C6-48C4-0D40-9193-83E71641F4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840"/>
            <a:stretch/>
          </p:blipFill>
          <p:spPr>
            <a:xfrm>
              <a:off x="7847002" y="3940397"/>
              <a:ext cx="1409700" cy="1231239"/>
            </a:xfrm>
            <a:prstGeom prst="rect">
              <a:avLst/>
            </a:prstGeom>
          </p:spPr>
        </p:pic>
      </p:grpSp>
      <p:sp>
        <p:nvSpPr>
          <p:cNvPr id="9" name="Title 1">
            <a:extLst>
              <a:ext uri="{FF2B5EF4-FFF2-40B4-BE49-F238E27FC236}">
                <a16:creationId xmlns:a16="http://schemas.microsoft.com/office/drawing/2014/main" id="{48227FE0-F566-B44F-A979-4003A10E6AD9}"/>
              </a:ext>
            </a:extLst>
          </p:cNvPr>
          <p:cNvSpPr>
            <a:spLocks noGrp="1"/>
          </p:cNvSpPr>
          <p:nvPr>
            <p:ph type="title" hasCustomPrompt="1"/>
          </p:nvPr>
        </p:nvSpPr>
        <p:spPr>
          <a:xfrm>
            <a:off x="846387" y="3240948"/>
            <a:ext cx="10972800" cy="550411"/>
          </a:xfrm>
          <a:prstGeom prst="rect">
            <a:avLst/>
          </a:prstGeom>
        </p:spPr>
        <p:txBody>
          <a:bodyPr anchor="t" anchorCtr="0">
            <a:noAutofit/>
          </a:bodyPr>
          <a:lstStyle>
            <a:lvl1pPr algn="l">
              <a:defRPr sz="3733">
                <a:solidFill>
                  <a:schemeClr val="bg1"/>
                </a:solidFill>
                <a:latin typeface="+mn-lt"/>
              </a:defRPr>
            </a:lvl1pPr>
          </a:lstStyle>
          <a:p>
            <a:r>
              <a:rPr lang="en-US"/>
              <a:t>TITLE OF PRESENTATION</a:t>
            </a:r>
            <a:br>
              <a:rPr lang="en-US"/>
            </a:br>
            <a:br>
              <a:rPr lang="en-US"/>
            </a:br>
            <a:endParaRPr lang="en-US"/>
          </a:p>
        </p:txBody>
      </p:sp>
      <p:sp>
        <p:nvSpPr>
          <p:cNvPr id="10" name="Content Placeholder 2">
            <a:extLst>
              <a:ext uri="{FF2B5EF4-FFF2-40B4-BE49-F238E27FC236}">
                <a16:creationId xmlns:a16="http://schemas.microsoft.com/office/drawing/2014/main" id="{E3587D41-D2CC-0F45-AC3B-07D5FBF04330}"/>
              </a:ext>
            </a:extLst>
          </p:cNvPr>
          <p:cNvSpPr>
            <a:spLocks noGrp="1"/>
          </p:cNvSpPr>
          <p:nvPr>
            <p:ph idx="1" hasCustomPrompt="1"/>
          </p:nvPr>
        </p:nvSpPr>
        <p:spPr>
          <a:xfrm>
            <a:off x="846387" y="3891625"/>
            <a:ext cx="10972800" cy="241231"/>
          </a:xfrm>
          <a:prstGeom prst="rect">
            <a:avLst/>
          </a:prstGeom>
        </p:spPr>
        <p:txBody>
          <a:bodyPr anchor="t" anchorCtr="0">
            <a:noAutofit/>
          </a:bodyPr>
          <a:lstStyle>
            <a:lvl1pPr marL="0" indent="0">
              <a:lnSpc>
                <a:spcPct val="50000"/>
              </a:lnSpc>
              <a:buFontTx/>
              <a:buNone/>
              <a:defRPr sz="2000" b="0" i="1" baseline="0">
                <a:solidFill>
                  <a:schemeClr val="bg1"/>
                </a:solidFill>
                <a:latin typeface="Franklin Gothic Book"/>
              </a:defRPr>
            </a:lvl1pPr>
            <a:lvl2pPr marL="609585" indent="0">
              <a:lnSpc>
                <a:spcPct val="100000"/>
              </a:lnSpc>
              <a:buFontTx/>
              <a:buNone/>
              <a:defRPr sz="2000" b="0" i="1">
                <a:solidFill>
                  <a:schemeClr val="bg1"/>
                </a:solidFill>
                <a:latin typeface="Franklin Gothic Book"/>
              </a:defRPr>
            </a:lvl2pPr>
            <a:lvl3pPr marL="1219170" indent="0">
              <a:lnSpc>
                <a:spcPct val="100000"/>
              </a:lnSpc>
              <a:buFontTx/>
              <a:buNone/>
              <a:defRPr sz="2000" b="0" i="1">
                <a:solidFill>
                  <a:schemeClr val="bg1"/>
                </a:solidFill>
                <a:latin typeface="Franklin Gothic Book"/>
              </a:defRPr>
            </a:lvl3pPr>
            <a:lvl4pPr marL="1828754" indent="0">
              <a:lnSpc>
                <a:spcPct val="100000"/>
              </a:lnSpc>
              <a:buFontTx/>
              <a:buNone/>
              <a:defRPr sz="2000" b="0" i="1">
                <a:solidFill>
                  <a:schemeClr val="bg1"/>
                </a:solidFill>
                <a:latin typeface="Franklin Gothic Book"/>
              </a:defRPr>
            </a:lvl4pPr>
            <a:lvl5pPr marL="2438339" indent="0">
              <a:lnSpc>
                <a:spcPct val="100000"/>
              </a:lnSpc>
              <a:buFontTx/>
              <a:buNone/>
              <a:defRPr sz="2000" b="0" i="1">
                <a:solidFill>
                  <a:schemeClr val="bg1"/>
                </a:solidFill>
                <a:latin typeface="Franklin Gothic Book"/>
              </a:defRPr>
            </a:lvl5pPr>
          </a:lstStyle>
          <a:p>
            <a:pPr lvl="0"/>
            <a:r>
              <a:rPr lang="en-US"/>
              <a:t>Event for Presentation, Name of Presenter</a:t>
            </a:r>
          </a:p>
          <a:p>
            <a:pPr lvl="0"/>
            <a:endParaRPr lang="en-US"/>
          </a:p>
        </p:txBody>
      </p:sp>
      <p:sp>
        <p:nvSpPr>
          <p:cNvPr id="11" name="Content Placeholder 2">
            <a:extLst>
              <a:ext uri="{FF2B5EF4-FFF2-40B4-BE49-F238E27FC236}">
                <a16:creationId xmlns:a16="http://schemas.microsoft.com/office/drawing/2014/main" id="{7A7EC5AB-DC60-3644-A948-0FB630BB2005}"/>
              </a:ext>
            </a:extLst>
          </p:cNvPr>
          <p:cNvSpPr>
            <a:spLocks noGrp="1"/>
          </p:cNvSpPr>
          <p:nvPr>
            <p:ph idx="11" hasCustomPrompt="1"/>
          </p:nvPr>
        </p:nvSpPr>
        <p:spPr>
          <a:xfrm>
            <a:off x="841748" y="4174038"/>
            <a:ext cx="10972800" cy="241231"/>
          </a:xfrm>
          <a:prstGeom prst="rect">
            <a:avLst/>
          </a:prstGeom>
        </p:spPr>
        <p:txBody>
          <a:bodyPr anchor="t" anchorCtr="0">
            <a:noAutofit/>
          </a:bodyPr>
          <a:lstStyle>
            <a:lvl1pPr marL="0" indent="0">
              <a:lnSpc>
                <a:spcPct val="50000"/>
              </a:lnSpc>
              <a:buFontTx/>
              <a:buNone/>
              <a:defRPr sz="1467" b="0" i="0" baseline="0">
                <a:solidFill>
                  <a:schemeClr val="bg1"/>
                </a:solidFill>
                <a:latin typeface="Franklin Gothic Book"/>
              </a:defRPr>
            </a:lvl1pPr>
            <a:lvl2pPr marL="609585" indent="0">
              <a:lnSpc>
                <a:spcPct val="100000"/>
              </a:lnSpc>
              <a:buFontTx/>
              <a:buNone/>
              <a:defRPr sz="2000" b="0" i="1">
                <a:solidFill>
                  <a:schemeClr val="bg1"/>
                </a:solidFill>
                <a:latin typeface="Franklin Gothic Book"/>
              </a:defRPr>
            </a:lvl2pPr>
            <a:lvl3pPr marL="1219170" indent="0">
              <a:lnSpc>
                <a:spcPct val="100000"/>
              </a:lnSpc>
              <a:buFontTx/>
              <a:buNone/>
              <a:defRPr sz="2000" b="0" i="1">
                <a:solidFill>
                  <a:schemeClr val="bg1"/>
                </a:solidFill>
                <a:latin typeface="Franklin Gothic Book"/>
              </a:defRPr>
            </a:lvl3pPr>
            <a:lvl4pPr marL="1828754" indent="0">
              <a:lnSpc>
                <a:spcPct val="100000"/>
              </a:lnSpc>
              <a:buFontTx/>
              <a:buNone/>
              <a:defRPr sz="2000" b="0" i="1">
                <a:solidFill>
                  <a:schemeClr val="bg1"/>
                </a:solidFill>
                <a:latin typeface="Franklin Gothic Book"/>
              </a:defRPr>
            </a:lvl4pPr>
            <a:lvl5pPr marL="2438339" indent="0">
              <a:lnSpc>
                <a:spcPct val="100000"/>
              </a:lnSpc>
              <a:buFontTx/>
              <a:buNone/>
              <a:defRPr sz="2000" b="0" i="1">
                <a:solidFill>
                  <a:schemeClr val="bg1"/>
                </a:solidFill>
                <a:latin typeface="Franklin Gothic Book"/>
              </a:defRPr>
            </a:lvl5pPr>
          </a:lstStyle>
          <a:p>
            <a:pPr lvl="0"/>
            <a:r>
              <a:rPr lang="en-US"/>
              <a:t>January 1, 2017</a:t>
            </a:r>
          </a:p>
        </p:txBody>
      </p:sp>
    </p:spTree>
    <p:extLst>
      <p:ext uri="{BB962C8B-B14F-4D97-AF65-F5344CB8AC3E}">
        <p14:creationId xmlns:p14="http://schemas.microsoft.com/office/powerpoint/2010/main" val="13826025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0D89C29-D18E-4845-B894-80E019111556}"/>
              </a:ext>
            </a:extLst>
          </p:cNvPr>
          <p:cNvPicPr>
            <a:picLocks noChangeAspect="1"/>
          </p:cNvPicPr>
          <p:nvPr userDrawn="1"/>
        </p:nvPicPr>
        <p:blipFill>
          <a:blip r:embed="rId2"/>
          <a:stretch>
            <a:fillRect/>
          </a:stretch>
        </p:blipFill>
        <p:spPr>
          <a:xfrm>
            <a:off x="9300463" y="6157463"/>
            <a:ext cx="2491232" cy="609036"/>
          </a:xfrm>
          <a:prstGeom prst="rect">
            <a:avLst/>
          </a:prstGeom>
        </p:spPr>
      </p:pic>
      <p:pic>
        <p:nvPicPr>
          <p:cNvPr id="6" name="Picture 5">
            <a:extLst>
              <a:ext uri="{FF2B5EF4-FFF2-40B4-BE49-F238E27FC236}">
                <a16:creationId xmlns:a16="http://schemas.microsoft.com/office/drawing/2014/main" id="{8225BE66-BD60-408B-9DDC-04D3CB146A53}"/>
              </a:ext>
            </a:extLst>
          </p:cNvPr>
          <p:cNvPicPr>
            <a:picLocks noChangeAspect="1"/>
          </p:cNvPicPr>
          <p:nvPr userDrawn="1"/>
        </p:nvPicPr>
        <p:blipFill>
          <a:blip r:embed="rId3"/>
          <a:stretch>
            <a:fillRect/>
          </a:stretch>
        </p:blipFill>
        <p:spPr>
          <a:xfrm>
            <a:off x="7360003" y="6157463"/>
            <a:ext cx="1293276" cy="609036"/>
          </a:xfrm>
          <a:prstGeom prst="rect">
            <a:avLst/>
          </a:prstGeom>
        </p:spPr>
      </p:pic>
      <p:pic>
        <p:nvPicPr>
          <p:cNvPr id="8" name="Picture 7">
            <a:extLst>
              <a:ext uri="{FF2B5EF4-FFF2-40B4-BE49-F238E27FC236}">
                <a16:creationId xmlns:a16="http://schemas.microsoft.com/office/drawing/2014/main" id="{0114A016-16DC-4235-81AC-A6E72E45465F}"/>
              </a:ext>
            </a:extLst>
          </p:cNvPr>
          <p:cNvPicPr>
            <a:picLocks noChangeAspect="1"/>
          </p:cNvPicPr>
          <p:nvPr userDrawn="1"/>
        </p:nvPicPr>
        <p:blipFill rotWithShape="1">
          <a:blip r:embed="rId4"/>
          <a:srcRect l="5815" t="12036" r="6577" b="9987"/>
          <a:stretch/>
        </p:blipFill>
        <p:spPr>
          <a:xfrm>
            <a:off x="3943481" y="6141563"/>
            <a:ext cx="2811059" cy="624939"/>
          </a:xfrm>
          <a:prstGeom prst="rect">
            <a:avLst/>
          </a:prstGeom>
        </p:spPr>
      </p:pic>
    </p:spTree>
    <p:extLst>
      <p:ext uri="{BB962C8B-B14F-4D97-AF65-F5344CB8AC3E}">
        <p14:creationId xmlns:p14="http://schemas.microsoft.com/office/powerpoint/2010/main" val="3869932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35C598-CD71-6E4B-ABC5-66382A98CB46}"/>
              </a:ext>
            </a:extLst>
          </p:cNvPr>
          <p:cNvSpPr/>
          <p:nvPr/>
        </p:nvSpPr>
        <p:spPr>
          <a:xfrm>
            <a:off x="0" y="0"/>
            <a:ext cx="12192000" cy="68580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8480FC72-E4D3-E34F-BC24-86CD5D95918A}"/>
              </a:ext>
            </a:extLst>
          </p:cNvPr>
          <p:cNvSpPr/>
          <p:nvPr/>
        </p:nvSpPr>
        <p:spPr>
          <a:xfrm>
            <a:off x="2" y="0"/>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4" name="Straight Connector 13"/>
          <p:cNvCxnSpPr/>
          <p:nvPr/>
        </p:nvCxnSpPr>
        <p:spPr>
          <a:xfrm>
            <a:off x="1676407" y="1354667"/>
            <a:ext cx="0" cy="411480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hasCustomPrompt="1"/>
          </p:nvPr>
        </p:nvSpPr>
        <p:spPr>
          <a:xfrm>
            <a:off x="1903701" y="2927003"/>
            <a:ext cx="10288299" cy="1003995"/>
          </a:xfrm>
          <a:prstGeom prst="rect">
            <a:avLst/>
          </a:prstGeom>
        </p:spPr>
        <p:txBody>
          <a:bodyPr>
            <a:normAutofit/>
          </a:bodyPr>
          <a:lstStyle>
            <a:lvl1pPr algn="l">
              <a:defRPr sz="5333">
                <a:solidFill>
                  <a:schemeClr val="bg1"/>
                </a:solidFill>
                <a:latin typeface="+mn-lt"/>
              </a:defRPr>
            </a:lvl1pPr>
          </a:lstStyle>
          <a:p>
            <a:r>
              <a:rPr lang="en-US"/>
              <a:t>DIVIDER PAGE</a:t>
            </a:r>
          </a:p>
        </p:txBody>
      </p:sp>
    </p:spTree>
    <p:extLst>
      <p:ext uri="{BB962C8B-B14F-4D97-AF65-F5344CB8AC3E}">
        <p14:creationId xmlns:p14="http://schemas.microsoft.com/office/powerpoint/2010/main" val="24267474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a16="http://schemas.microsoft.com/office/drawing/2014/main" id="{91DBE088-712C-EF4A-9EE0-E04C99C6232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E1A0B529-F3E1-1646-9BE7-04D9219DFD50}"/>
              </a:ext>
            </a:extLst>
          </p:cNvPr>
          <p:cNvSpPr>
            <a:spLocks noGrp="1"/>
          </p:cNvSpPr>
          <p:nvPr>
            <p:ph type="body" sz="quarter" idx="13" hasCustomPrompt="1"/>
          </p:nvPr>
        </p:nvSpPr>
        <p:spPr>
          <a:xfrm>
            <a:off x="809407" y="213413"/>
            <a:ext cx="11122001" cy="801036"/>
          </a:xfrm>
          <a:prstGeom prst="rect">
            <a:avLst/>
          </a:prstGeom>
        </p:spPr>
        <p:txBody>
          <a:bodyPr/>
          <a:lstStyle>
            <a:lvl1pPr marL="0" indent="0">
              <a:buNone/>
              <a:defRPr sz="4800"/>
            </a:lvl1pPr>
          </a:lstStyle>
          <a:p>
            <a:pPr lvl="0"/>
            <a:r>
              <a:rPr lang="en-US"/>
              <a:t>HEADLINE COPY</a:t>
            </a:r>
          </a:p>
        </p:txBody>
      </p:sp>
      <p:sp>
        <p:nvSpPr>
          <p:cNvPr id="17" name="Content Placeholder 16">
            <a:extLst>
              <a:ext uri="{FF2B5EF4-FFF2-40B4-BE49-F238E27FC236}">
                <a16:creationId xmlns:a16="http://schemas.microsoft.com/office/drawing/2014/main" id="{550905BC-0437-7545-B07B-EB39B47E4E5C}"/>
              </a:ext>
            </a:extLst>
          </p:cNvPr>
          <p:cNvSpPr>
            <a:spLocks noGrp="1"/>
          </p:cNvSpPr>
          <p:nvPr>
            <p:ph sz="quarter" idx="14" hasCustomPrompt="1"/>
          </p:nvPr>
        </p:nvSpPr>
        <p:spPr>
          <a:xfrm>
            <a:off x="828312" y="1331385"/>
            <a:ext cx="11121709"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a:t>Bullet copy here</a:t>
            </a:r>
          </a:p>
          <a:p>
            <a:pPr lvl="1"/>
            <a:r>
              <a:rPr lang="en-US"/>
              <a:t>Bullet level two</a:t>
            </a:r>
          </a:p>
          <a:p>
            <a:pPr lvl="2"/>
            <a:r>
              <a:rPr lang="en-US"/>
              <a:t>Bullet level three</a:t>
            </a:r>
          </a:p>
        </p:txBody>
      </p:sp>
    </p:spTree>
    <p:extLst>
      <p:ext uri="{BB962C8B-B14F-4D97-AF65-F5344CB8AC3E}">
        <p14:creationId xmlns:p14="http://schemas.microsoft.com/office/powerpoint/2010/main" val="3133721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994840" y="1388707"/>
            <a:ext cx="6314877" cy="4336660"/>
          </a:xfrm>
          <a:prstGeom prst="rect">
            <a:avLst/>
          </a:prstGeom>
          <a:solidFill>
            <a:schemeClr val="bg1">
              <a:lumMod val="50000"/>
            </a:schemeClr>
          </a:solidFill>
        </p:spPr>
        <p:txBody>
          <a:bodyPr anchor="ctr" anchorCtr="0"/>
          <a:lstStyle>
            <a:lvl1pPr marL="0" indent="0" algn="ctr">
              <a:buFontTx/>
              <a:buNone/>
              <a:defRPr sz="2667" b="0" i="0">
                <a:solidFill>
                  <a:schemeClr val="bg1"/>
                </a:solidFill>
                <a:latin typeface="+mn-lt"/>
                <a:ea typeface="Times New Roman" charset="0"/>
                <a:cs typeface="Times New Roman" charset="0"/>
              </a:defRPr>
            </a:lvl1pPr>
          </a:lstStyle>
          <a:p>
            <a:r>
              <a:rPr lang="en-US"/>
              <a:t>Insert picture here</a:t>
            </a:r>
          </a:p>
        </p:txBody>
      </p:sp>
      <p:sp>
        <p:nvSpPr>
          <p:cNvPr id="6" name="Slide Number Placeholder 12">
            <a:extLst>
              <a:ext uri="{FF2B5EF4-FFF2-40B4-BE49-F238E27FC236}">
                <a16:creationId xmlns:a16="http://schemas.microsoft.com/office/drawing/2014/main" id="{B91C6DA8-6A6D-FF4C-A0E3-014C7190D27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D57F1E4F-1CFF-5643-939E-217C01CDF565}" type="slidenum">
              <a:rPr lang="en-US" smtClean="0"/>
              <a:pPr/>
              <a:t>‹#›</a:t>
            </a:fld>
            <a:endParaRPr lang="en-US"/>
          </a:p>
        </p:txBody>
      </p:sp>
      <p:sp>
        <p:nvSpPr>
          <p:cNvPr id="12" name="Content Placeholder 16">
            <a:extLst>
              <a:ext uri="{FF2B5EF4-FFF2-40B4-BE49-F238E27FC236}">
                <a16:creationId xmlns:a16="http://schemas.microsoft.com/office/drawing/2014/main" id="{4BC5FC00-5E3E-274D-BA61-E77341B2A43A}"/>
              </a:ext>
            </a:extLst>
          </p:cNvPr>
          <p:cNvSpPr>
            <a:spLocks noGrp="1"/>
          </p:cNvSpPr>
          <p:nvPr>
            <p:ph sz="quarter" idx="18" hasCustomPrompt="1"/>
          </p:nvPr>
        </p:nvSpPr>
        <p:spPr>
          <a:xfrm>
            <a:off x="7763761" y="1331385"/>
            <a:ext cx="4148423"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a:t>Bullet copy here</a:t>
            </a:r>
          </a:p>
          <a:p>
            <a:pPr lvl="1"/>
            <a:r>
              <a:rPr lang="en-US"/>
              <a:t>Bullet level two</a:t>
            </a:r>
          </a:p>
          <a:p>
            <a:pPr lvl="2"/>
            <a:r>
              <a:rPr lang="en-US"/>
              <a:t>Bullet level three</a:t>
            </a:r>
          </a:p>
        </p:txBody>
      </p:sp>
      <p:sp>
        <p:nvSpPr>
          <p:cNvPr id="13" name="Text Placeholder 3">
            <a:extLst>
              <a:ext uri="{FF2B5EF4-FFF2-40B4-BE49-F238E27FC236}">
                <a16:creationId xmlns:a16="http://schemas.microsoft.com/office/drawing/2014/main" id="{A3B1DF03-9C6D-DE4B-A42C-C4884DE7F142}"/>
              </a:ext>
            </a:extLst>
          </p:cNvPr>
          <p:cNvSpPr>
            <a:spLocks noGrp="1"/>
          </p:cNvSpPr>
          <p:nvPr>
            <p:ph type="body" sz="quarter" idx="19" hasCustomPrompt="1"/>
          </p:nvPr>
        </p:nvSpPr>
        <p:spPr>
          <a:xfrm>
            <a:off x="809408" y="213413"/>
            <a:ext cx="11112693" cy="801036"/>
          </a:xfrm>
          <a:prstGeom prst="rect">
            <a:avLst/>
          </a:prstGeom>
        </p:spPr>
        <p:txBody>
          <a:bodyPr/>
          <a:lstStyle>
            <a:lvl1pPr marL="0" indent="0">
              <a:buNone/>
              <a:defRPr sz="4800"/>
            </a:lvl1pPr>
          </a:lstStyle>
          <a:p>
            <a:pPr lvl="0"/>
            <a:r>
              <a:rPr lang="en-US"/>
              <a:t>HEADLINE COPY</a:t>
            </a:r>
          </a:p>
        </p:txBody>
      </p:sp>
    </p:spTree>
    <p:extLst>
      <p:ext uri="{BB962C8B-B14F-4D97-AF65-F5344CB8AC3E}">
        <p14:creationId xmlns:p14="http://schemas.microsoft.com/office/powerpoint/2010/main" val="3839441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Enter your caption</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ZA" smtClean="0"/>
              <a:pPr/>
              <a:t>‹#›</a:t>
            </a:fld>
            <a:endParaRPr lang="en-ZA"/>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7084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ivier Slide 2">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and Drop </a:t>
            </a:r>
            <a:br>
              <a:rPr lang="en-ZA"/>
            </a:br>
            <a:r>
              <a:rPr lang="en-ZA"/>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ZA"/>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ZA"/>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ZA"/>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109636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64CA-07CB-4696-96E0-9ED625A37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98C08-28BE-4131-B47E-A14BFAFBB2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B885F9-3F26-45E6-86E7-1F528BBA96BE}"/>
              </a:ext>
            </a:extLst>
          </p:cNvPr>
          <p:cNvSpPr>
            <a:spLocks noGrp="1"/>
          </p:cNvSpPr>
          <p:nvPr>
            <p:ph type="dt" sz="half" idx="10"/>
          </p:nvPr>
        </p:nvSpPr>
        <p:spPr/>
        <p:txBody>
          <a:bodyPr/>
          <a:lstStyle/>
          <a:p>
            <a:fld id="{6677D88E-B594-4E39-BF7E-27BE63C7FE5C}" type="datetimeFigureOut">
              <a:rPr lang="en-US" smtClean="0"/>
              <a:t>8/9/2023</a:t>
            </a:fld>
            <a:endParaRPr lang="en-US"/>
          </a:p>
        </p:txBody>
      </p:sp>
      <p:sp>
        <p:nvSpPr>
          <p:cNvPr id="5" name="Footer Placeholder 4">
            <a:extLst>
              <a:ext uri="{FF2B5EF4-FFF2-40B4-BE49-F238E27FC236}">
                <a16:creationId xmlns:a16="http://schemas.microsoft.com/office/drawing/2014/main" id="{869C47FB-6649-4425-9046-62F960913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B9B98-71D3-4F03-BD45-ACD278047BEE}"/>
              </a:ext>
            </a:extLst>
          </p:cNvPr>
          <p:cNvSpPr>
            <a:spLocks noGrp="1"/>
          </p:cNvSpPr>
          <p:nvPr>
            <p:ph type="sldNum" sz="quarter" idx="12"/>
          </p:nvPr>
        </p:nvSpPr>
        <p:spPr/>
        <p:txBody>
          <a:bodyPr/>
          <a:lstStyle/>
          <a:p>
            <a:fld id="{6EB806C0-886A-4292-8A29-43C984FD8368}" type="slidenum">
              <a:rPr lang="en-US" smtClean="0"/>
              <a:t>‹#›</a:t>
            </a:fld>
            <a:endParaRPr lang="en-US"/>
          </a:p>
        </p:txBody>
      </p:sp>
    </p:spTree>
    <p:extLst>
      <p:ext uri="{BB962C8B-B14F-4D97-AF65-F5344CB8AC3E}">
        <p14:creationId xmlns:p14="http://schemas.microsoft.com/office/powerpoint/2010/main" val="4183662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a:t>Click to edit page title</a:t>
            </a:r>
            <a:endParaRPr lang="en-ZA"/>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a:p>
        </p:txBody>
      </p:sp>
    </p:spTree>
    <p:extLst>
      <p:ext uri="{BB962C8B-B14F-4D97-AF65-F5344CB8AC3E}">
        <p14:creationId xmlns:p14="http://schemas.microsoft.com/office/powerpoint/2010/main" val="2091568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a:t>Click to edit presentation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a:t>Click to edit Master subtitle style</a:t>
            </a:r>
            <a:endParaRPr lang="en-ZA"/>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43977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ACFD0E-673B-4A43-B5D8-93B671E31C82}"/>
              </a:ext>
            </a:extLst>
          </p:cNvPr>
          <p:cNvSpPr>
            <a:spLocks noGrp="1"/>
          </p:cNvSpPr>
          <p:nvPr>
            <p:ph type="sldNum" sz="quarter" idx="10"/>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1230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1D21AE4-1B88-AC4A-9D7C-28C6F76E6934}"/>
              </a:ext>
            </a:extLst>
          </p:cNvPr>
          <p:cNvSpPr/>
          <p:nvPr/>
        </p:nvSpPr>
        <p:spPr>
          <a:xfrm>
            <a:off x="0" y="0"/>
            <a:ext cx="12192000" cy="68580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2" y="0"/>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6" name="Group 15">
            <a:extLst>
              <a:ext uri="{FF2B5EF4-FFF2-40B4-BE49-F238E27FC236}">
                <a16:creationId xmlns:a16="http://schemas.microsoft.com/office/drawing/2014/main" id="{50854081-5D23-AE4A-985C-9599D20A044C}"/>
              </a:ext>
            </a:extLst>
          </p:cNvPr>
          <p:cNvGrpSpPr/>
          <p:nvPr/>
        </p:nvGrpSpPr>
        <p:grpSpPr>
          <a:xfrm>
            <a:off x="8519136" y="5253863"/>
            <a:ext cx="3823133" cy="1641652"/>
            <a:chOff x="6389352" y="3940397"/>
            <a:chExt cx="2867350" cy="1231239"/>
          </a:xfrm>
        </p:grpSpPr>
        <p:pic>
          <p:nvPicPr>
            <p:cNvPr id="17" name="Picture 16" descr="MCW_Logo.ai">
              <a:extLst>
                <a:ext uri="{FF2B5EF4-FFF2-40B4-BE49-F238E27FC236}">
                  <a16:creationId xmlns:a16="http://schemas.microsoft.com/office/drawing/2014/main" id="{94627DBF-5F1B-0140-8053-C95BA9DFE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9697"/>
            <a:stretch/>
          </p:blipFill>
          <p:spPr>
            <a:xfrm>
              <a:off x="6389352" y="4174691"/>
              <a:ext cx="1457650" cy="762650"/>
            </a:xfrm>
            <a:prstGeom prst="rect">
              <a:avLst/>
            </a:prstGeom>
          </p:spPr>
        </p:pic>
        <p:pic>
          <p:nvPicPr>
            <p:cNvPr id="18" name="Picture 17" descr="MCW_Logo_Green_Tag_box.ai">
              <a:extLst>
                <a:ext uri="{FF2B5EF4-FFF2-40B4-BE49-F238E27FC236}">
                  <a16:creationId xmlns:a16="http://schemas.microsoft.com/office/drawing/2014/main" id="{2D9838C6-48C4-0D40-9193-83E71641F4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840"/>
            <a:stretch/>
          </p:blipFill>
          <p:spPr>
            <a:xfrm>
              <a:off x="7847002" y="3940397"/>
              <a:ext cx="1409700" cy="1231239"/>
            </a:xfrm>
            <a:prstGeom prst="rect">
              <a:avLst/>
            </a:prstGeom>
          </p:spPr>
        </p:pic>
      </p:grpSp>
      <p:sp>
        <p:nvSpPr>
          <p:cNvPr id="9" name="Title 1">
            <a:extLst>
              <a:ext uri="{FF2B5EF4-FFF2-40B4-BE49-F238E27FC236}">
                <a16:creationId xmlns:a16="http://schemas.microsoft.com/office/drawing/2014/main" id="{48227FE0-F566-B44F-A979-4003A10E6AD9}"/>
              </a:ext>
            </a:extLst>
          </p:cNvPr>
          <p:cNvSpPr>
            <a:spLocks noGrp="1"/>
          </p:cNvSpPr>
          <p:nvPr>
            <p:ph type="title" hasCustomPrompt="1"/>
          </p:nvPr>
        </p:nvSpPr>
        <p:spPr>
          <a:xfrm>
            <a:off x="846387" y="3240948"/>
            <a:ext cx="10972800" cy="550411"/>
          </a:xfrm>
          <a:prstGeom prst="rect">
            <a:avLst/>
          </a:prstGeom>
        </p:spPr>
        <p:txBody>
          <a:bodyPr anchor="t" anchorCtr="0">
            <a:noAutofit/>
          </a:bodyPr>
          <a:lstStyle>
            <a:lvl1pPr algn="l">
              <a:defRPr sz="3733">
                <a:solidFill>
                  <a:schemeClr val="bg1"/>
                </a:solidFill>
                <a:latin typeface="+mn-lt"/>
              </a:defRPr>
            </a:lvl1pPr>
          </a:lstStyle>
          <a:p>
            <a:r>
              <a:rPr lang="en-US"/>
              <a:t>TITLE OF PRESENTATION</a:t>
            </a:r>
            <a:br>
              <a:rPr lang="en-US"/>
            </a:br>
            <a:br>
              <a:rPr lang="en-US"/>
            </a:br>
            <a:endParaRPr lang="en-US"/>
          </a:p>
        </p:txBody>
      </p:sp>
      <p:sp>
        <p:nvSpPr>
          <p:cNvPr id="10" name="Content Placeholder 2">
            <a:extLst>
              <a:ext uri="{FF2B5EF4-FFF2-40B4-BE49-F238E27FC236}">
                <a16:creationId xmlns:a16="http://schemas.microsoft.com/office/drawing/2014/main" id="{E3587D41-D2CC-0F45-AC3B-07D5FBF04330}"/>
              </a:ext>
            </a:extLst>
          </p:cNvPr>
          <p:cNvSpPr>
            <a:spLocks noGrp="1"/>
          </p:cNvSpPr>
          <p:nvPr>
            <p:ph idx="1" hasCustomPrompt="1"/>
          </p:nvPr>
        </p:nvSpPr>
        <p:spPr>
          <a:xfrm>
            <a:off x="846387" y="3891625"/>
            <a:ext cx="10972800" cy="241231"/>
          </a:xfrm>
          <a:prstGeom prst="rect">
            <a:avLst/>
          </a:prstGeom>
        </p:spPr>
        <p:txBody>
          <a:bodyPr anchor="t" anchorCtr="0">
            <a:noAutofit/>
          </a:bodyPr>
          <a:lstStyle>
            <a:lvl1pPr marL="0" indent="0">
              <a:lnSpc>
                <a:spcPct val="50000"/>
              </a:lnSpc>
              <a:buFontTx/>
              <a:buNone/>
              <a:defRPr sz="2000" b="0" i="1" baseline="0">
                <a:solidFill>
                  <a:schemeClr val="bg1"/>
                </a:solidFill>
                <a:latin typeface="Franklin Gothic Book"/>
              </a:defRPr>
            </a:lvl1pPr>
            <a:lvl2pPr marL="609585" indent="0">
              <a:lnSpc>
                <a:spcPct val="100000"/>
              </a:lnSpc>
              <a:buFontTx/>
              <a:buNone/>
              <a:defRPr sz="2000" b="0" i="1">
                <a:solidFill>
                  <a:schemeClr val="bg1"/>
                </a:solidFill>
                <a:latin typeface="Franklin Gothic Book"/>
              </a:defRPr>
            </a:lvl2pPr>
            <a:lvl3pPr marL="1219170" indent="0">
              <a:lnSpc>
                <a:spcPct val="100000"/>
              </a:lnSpc>
              <a:buFontTx/>
              <a:buNone/>
              <a:defRPr sz="2000" b="0" i="1">
                <a:solidFill>
                  <a:schemeClr val="bg1"/>
                </a:solidFill>
                <a:latin typeface="Franklin Gothic Book"/>
              </a:defRPr>
            </a:lvl3pPr>
            <a:lvl4pPr marL="1828754" indent="0">
              <a:lnSpc>
                <a:spcPct val="100000"/>
              </a:lnSpc>
              <a:buFontTx/>
              <a:buNone/>
              <a:defRPr sz="2000" b="0" i="1">
                <a:solidFill>
                  <a:schemeClr val="bg1"/>
                </a:solidFill>
                <a:latin typeface="Franklin Gothic Book"/>
              </a:defRPr>
            </a:lvl4pPr>
            <a:lvl5pPr marL="2438339" indent="0">
              <a:lnSpc>
                <a:spcPct val="100000"/>
              </a:lnSpc>
              <a:buFontTx/>
              <a:buNone/>
              <a:defRPr sz="2000" b="0" i="1">
                <a:solidFill>
                  <a:schemeClr val="bg1"/>
                </a:solidFill>
                <a:latin typeface="Franklin Gothic Book"/>
              </a:defRPr>
            </a:lvl5pPr>
          </a:lstStyle>
          <a:p>
            <a:pPr lvl="0"/>
            <a:r>
              <a:rPr lang="en-US"/>
              <a:t>Event for Presentation, Name of Presenter</a:t>
            </a:r>
          </a:p>
          <a:p>
            <a:pPr lvl="0"/>
            <a:endParaRPr lang="en-US"/>
          </a:p>
        </p:txBody>
      </p:sp>
      <p:sp>
        <p:nvSpPr>
          <p:cNvPr id="11" name="Content Placeholder 2">
            <a:extLst>
              <a:ext uri="{FF2B5EF4-FFF2-40B4-BE49-F238E27FC236}">
                <a16:creationId xmlns:a16="http://schemas.microsoft.com/office/drawing/2014/main" id="{7A7EC5AB-DC60-3644-A948-0FB630BB2005}"/>
              </a:ext>
            </a:extLst>
          </p:cNvPr>
          <p:cNvSpPr>
            <a:spLocks noGrp="1"/>
          </p:cNvSpPr>
          <p:nvPr>
            <p:ph idx="11" hasCustomPrompt="1"/>
          </p:nvPr>
        </p:nvSpPr>
        <p:spPr>
          <a:xfrm>
            <a:off x="841748" y="4174038"/>
            <a:ext cx="10972800" cy="241231"/>
          </a:xfrm>
          <a:prstGeom prst="rect">
            <a:avLst/>
          </a:prstGeom>
        </p:spPr>
        <p:txBody>
          <a:bodyPr anchor="t" anchorCtr="0">
            <a:noAutofit/>
          </a:bodyPr>
          <a:lstStyle>
            <a:lvl1pPr marL="0" indent="0">
              <a:lnSpc>
                <a:spcPct val="50000"/>
              </a:lnSpc>
              <a:buFontTx/>
              <a:buNone/>
              <a:defRPr sz="1467" b="0" i="0" baseline="0">
                <a:solidFill>
                  <a:schemeClr val="bg1"/>
                </a:solidFill>
                <a:latin typeface="Franklin Gothic Book"/>
              </a:defRPr>
            </a:lvl1pPr>
            <a:lvl2pPr marL="609585" indent="0">
              <a:lnSpc>
                <a:spcPct val="100000"/>
              </a:lnSpc>
              <a:buFontTx/>
              <a:buNone/>
              <a:defRPr sz="2000" b="0" i="1">
                <a:solidFill>
                  <a:schemeClr val="bg1"/>
                </a:solidFill>
                <a:latin typeface="Franklin Gothic Book"/>
              </a:defRPr>
            </a:lvl2pPr>
            <a:lvl3pPr marL="1219170" indent="0">
              <a:lnSpc>
                <a:spcPct val="100000"/>
              </a:lnSpc>
              <a:buFontTx/>
              <a:buNone/>
              <a:defRPr sz="2000" b="0" i="1">
                <a:solidFill>
                  <a:schemeClr val="bg1"/>
                </a:solidFill>
                <a:latin typeface="Franklin Gothic Book"/>
              </a:defRPr>
            </a:lvl3pPr>
            <a:lvl4pPr marL="1828754" indent="0">
              <a:lnSpc>
                <a:spcPct val="100000"/>
              </a:lnSpc>
              <a:buFontTx/>
              <a:buNone/>
              <a:defRPr sz="2000" b="0" i="1">
                <a:solidFill>
                  <a:schemeClr val="bg1"/>
                </a:solidFill>
                <a:latin typeface="Franklin Gothic Book"/>
              </a:defRPr>
            </a:lvl4pPr>
            <a:lvl5pPr marL="2438339" indent="0">
              <a:lnSpc>
                <a:spcPct val="100000"/>
              </a:lnSpc>
              <a:buFontTx/>
              <a:buNone/>
              <a:defRPr sz="2000" b="0" i="1">
                <a:solidFill>
                  <a:schemeClr val="bg1"/>
                </a:solidFill>
                <a:latin typeface="Franklin Gothic Book"/>
              </a:defRPr>
            </a:lvl5pPr>
          </a:lstStyle>
          <a:p>
            <a:pPr lvl="0"/>
            <a:r>
              <a:rPr lang="en-US"/>
              <a:t>January 1, 2017</a:t>
            </a:r>
          </a:p>
        </p:txBody>
      </p:sp>
    </p:spTree>
    <p:extLst>
      <p:ext uri="{BB962C8B-B14F-4D97-AF65-F5344CB8AC3E}">
        <p14:creationId xmlns:p14="http://schemas.microsoft.com/office/powerpoint/2010/main" val="31290459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888" y="116703"/>
            <a:ext cx="6689512" cy="1141943"/>
          </a:xfrm>
        </p:spPr>
        <p:txBody>
          <a:bodyPr/>
          <a:lstStyle/>
          <a:p>
            <a:r>
              <a:rPr lang="en-US"/>
              <a:t>HEADLINE COPY</a:t>
            </a:r>
          </a:p>
        </p:txBody>
      </p:sp>
      <p:sp>
        <p:nvSpPr>
          <p:cNvPr id="3" name="Content Placeholder 2"/>
          <p:cNvSpPr>
            <a:spLocks noGrp="1"/>
          </p:cNvSpPr>
          <p:nvPr>
            <p:ph idx="1" hasCustomPrompt="1"/>
          </p:nvPr>
        </p:nvSpPr>
        <p:spPr>
          <a:xfrm>
            <a:off x="877620" y="1296583"/>
            <a:ext cx="6640781" cy="4525476"/>
          </a:xfrm>
        </p:spPr>
        <p:txBody>
          <a:bodyPr/>
          <a:lstStyle/>
          <a:p>
            <a:pPr lvl="0"/>
            <a:r>
              <a:rPr lang="en-US"/>
              <a:t>Bullet copy here. </a:t>
            </a:r>
          </a:p>
          <a:p>
            <a:pPr lvl="1"/>
            <a:r>
              <a:rPr lang="en-US"/>
              <a:t>Bullet level two</a:t>
            </a:r>
          </a:p>
          <a:p>
            <a:pPr lvl="2"/>
            <a:r>
              <a:rPr lang="en-US"/>
              <a:t>Bullet level three</a:t>
            </a:r>
          </a:p>
        </p:txBody>
      </p:sp>
      <p:sp>
        <p:nvSpPr>
          <p:cNvPr id="7" name="Rectangle 6"/>
          <p:cNvSpPr/>
          <p:nvPr userDrawn="1"/>
        </p:nvSpPr>
        <p:spPr>
          <a:xfrm>
            <a:off x="7999381" y="3"/>
            <a:ext cx="4192619" cy="6851655"/>
          </a:xfrm>
          <a:prstGeom prst="rect">
            <a:avLst/>
          </a:prstGeom>
          <a:solidFill>
            <a:srgbClr val="0E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latin typeface="Times New Roman"/>
            </a:endParaRPr>
          </a:p>
        </p:txBody>
      </p:sp>
      <p:sp>
        <p:nvSpPr>
          <p:cNvPr id="9" name="Content Placeholder 2"/>
          <p:cNvSpPr>
            <a:spLocks noGrp="1"/>
          </p:cNvSpPr>
          <p:nvPr>
            <p:ph idx="13" hasCustomPrompt="1"/>
          </p:nvPr>
        </p:nvSpPr>
        <p:spPr>
          <a:xfrm>
            <a:off x="8625468" y="1752531"/>
            <a:ext cx="2972619" cy="4043758"/>
          </a:xfrm>
        </p:spPr>
        <p:txBody>
          <a:bodyPr>
            <a:normAutofit/>
          </a:bodyPr>
          <a:lstStyle>
            <a:lvl1pPr marL="0" indent="0" algn="l">
              <a:lnSpc>
                <a:spcPts val="1199"/>
              </a:lnSpc>
              <a:buFontTx/>
              <a:buNone/>
              <a:defRPr sz="999" baseline="0">
                <a:solidFill>
                  <a:schemeClr val="bg1"/>
                </a:solidFill>
              </a:defRPr>
            </a:lvl1pPr>
            <a:lvl2pPr marL="456777" indent="0">
              <a:lnSpc>
                <a:spcPts val="999"/>
              </a:lnSpc>
              <a:buFontTx/>
              <a:buNone/>
              <a:defRPr sz="999">
                <a:solidFill>
                  <a:schemeClr val="bg1"/>
                </a:solidFill>
              </a:defRPr>
            </a:lvl2pPr>
            <a:lvl3pPr marL="913554" indent="0">
              <a:lnSpc>
                <a:spcPts val="999"/>
              </a:lnSpc>
              <a:buFontTx/>
              <a:buNone/>
              <a:defRPr sz="999">
                <a:solidFill>
                  <a:schemeClr val="bg1"/>
                </a:solidFill>
              </a:defRPr>
            </a:lvl3pPr>
          </a:lstStyle>
          <a:p>
            <a:pPr lvl="0"/>
            <a:r>
              <a:rPr lang="fr-FR"/>
              <a:t>Insert </a:t>
            </a:r>
            <a:r>
              <a:rPr lang="fr-FR" err="1"/>
              <a:t>quote</a:t>
            </a:r>
            <a:r>
              <a:rPr lang="fr-FR"/>
              <a:t> </a:t>
            </a:r>
            <a:r>
              <a:rPr lang="fr-FR" err="1"/>
              <a:t>here</a:t>
            </a:r>
            <a:r>
              <a:rPr lang="fr-FR"/>
              <a:t>.</a:t>
            </a:r>
          </a:p>
        </p:txBody>
      </p:sp>
      <p:pic>
        <p:nvPicPr>
          <p:cNvPr id="15" name="Picture 14">
            <a:extLst>
              <a:ext uri="{FF2B5EF4-FFF2-40B4-BE49-F238E27FC236}">
                <a16:creationId xmlns:a16="http://schemas.microsoft.com/office/drawing/2014/main" id="{E8C0AB4A-03BE-404F-A20A-7DBE0E9DC421}"/>
              </a:ext>
            </a:extLst>
          </p:cNvPr>
          <p:cNvPicPr>
            <a:picLocks noChangeAspect="1"/>
          </p:cNvPicPr>
          <p:nvPr userDrawn="1"/>
        </p:nvPicPr>
        <p:blipFill>
          <a:blip r:embed="rId2"/>
          <a:stretch>
            <a:fillRect/>
          </a:stretch>
        </p:blipFill>
        <p:spPr>
          <a:xfrm>
            <a:off x="9300463" y="6157463"/>
            <a:ext cx="2491232" cy="609036"/>
          </a:xfrm>
          <a:prstGeom prst="rect">
            <a:avLst/>
          </a:prstGeom>
        </p:spPr>
      </p:pic>
      <p:pic>
        <p:nvPicPr>
          <p:cNvPr id="17" name="Picture 16">
            <a:extLst>
              <a:ext uri="{FF2B5EF4-FFF2-40B4-BE49-F238E27FC236}">
                <a16:creationId xmlns:a16="http://schemas.microsoft.com/office/drawing/2014/main" id="{222D2804-8005-4D07-B35A-5B64D68F0676}"/>
              </a:ext>
            </a:extLst>
          </p:cNvPr>
          <p:cNvPicPr>
            <a:picLocks noChangeAspect="1"/>
          </p:cNvPicPr>
          <p:nvPr userDrawn="1"/>
        </p:nvPicPr>
        <p:blipFill>
          <a:blip r:embed="rId3"/>
          <a:stretch>
            <a:fillRect/>
          </a:stretch>
        </p:blipFill>
        <p:spPr>
          <a:xfrm>
            <a:off x="7360003" y="6157463"/>
            <a:ext cx="1293276" cy="609036"/>
          </a:xfrm>
          <a:prstGeom prst="rect">
            <a:avLst/>
          </a:prstGeom>
        </p:spPr>
      </p:pic>
      <p:pic>
        <p:nvPicPr>
          <p:cNvPr id="10" name="Picture 9">
            <a:extLst>
              <a:ext uri="{FF2B5EF4-FFF2-40B4-BE49-F238E27FC236}">
                <a16:creationId xmlns:a16="http://schemas.microsoft.com/office/drawing/2014/main" id="{740059FB-4D0F-46F0-88F5-258F58BDD189}"/>
              </a:ext>
            </a:extLst>
          </p:cNvPr>
          <p:cNvPicPr>
            <a:picLocks noChangeAspect="1"/>
          </p:cNvPicPr>
          <p:nvPr userDrawn="1"/>
        </p:nvPicPr>
        <p:blipFill rotWithShape="1">
          <a:blip r:embed="rId4"/>
          <a:srcRect l="5815" t="12036" r="6577" b="9987"/>
          <a:stretch/>
        </p:blipFill>
        <p:spPr>
          <a:xfrm>
            <a:off x="3943481" y="6141563"/>
            <a:ext cx="2811059" cy="624939"/>
          </a:xfrm>
          <a:prstGeom prst="rect">
            <a:avLst/>
          </a:prstGeom>
        </p:spPr>
      </p:pic>
    </p:spTree>
    <p:extLst>
      <p:ext uri="{BB962C8B-B14F-4D97-AF65-F5344CB8AC3E}">
        <p14:creationId xmlns:p14="http://schemas.microsoft.com/office/powerpoint/2010/main" val="3489826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35C598-CD71-6E4B-ABC5-66382A98CB46}"/>
              </a:ext>
            </a:extLst>
          </p:cNvPr>
          <p:cNvSpPr/>
          <p:nvPr/>
        </p:nvSpPr>
        <p:spPr>
          <a:xfrm>
            <a:off x="0" y="0"/>
            <a:ext cx="12192000" cy="68580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8480FC72-E4D3-E34F-BC24-86CD5D95918A}"/>
              </a:ext>
            </a:extLst>
          </p:cNvPr>
          <p:cNvSpPr/>
          <p:nvPr/>
        </p:nvSpPr>
        <p:spPr>
          <a:xfrm>
            <a:off x="2" y="0"/>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4" name="Straight Connector 13"/>
          <p:cNvCxnSpPr/>
          <p:nvPr/>
        </p:nvCxnSpPr>
        <p:spPr>
          <a:xfrm>
            <a:off x="1676407" y="1354667"/>
            <a:ext cx="0" cy="411480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hasCustomPrompt="1"/>
          </p:nvPr>
        </p:nvSpPr>
        <p:spPr>
          <a:xfrm>
            <a:off x="1903701" y="2927003"/>
            <a:ext cx="10288299" cy="1003995"/>
          </a:xfrm>
          <a:prstGeom prst="rect">
            <a:avLst/>
          </a:prstGeom>
        </p:spPr>
        <p:txBody>
          <a:bodyPr>
            <a:normAutofit/>
          </a:bodyPr>
          <a:lstStyle>
            <a:lvl1pPr algn="l">
              <a:defRPr sz="5333">
                <a:solidFill>
                  <a:schemeClr val="bg1"/>
                </a:solidFill>
                <a:latin typeface="+mn-lt"/>
              </a:defRPr>
            </a:lvl1pPr>
          </a:lstStyle>
          <a:p>
            <a:r>
              <a:rPr lang="en-US"/>
              <a:t>DIVIDER PAGE</a:t>
            </a:r>
          </a:p>
        </p:txBody>
      </p:sp>
    </p:spTree>
    <p:extLst>
      <p:ext uri="{BB962C8B-B14F-4D97-AF65-F5344CB8AC3E}">
        <p14:creationId xmlns:p14="http://schemas.microsoft.com/office/powerpoint/2010/main" val="40653577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a16="http://schemas.microsoft.com/office/drawing/2014/main" id="{91DBE088-712C-EF4A-9EE0-E04C99C6232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E1A0B529-F3E1-1646-9BE7-04D9219DFD50}"/>
              </a:ext>
            </a:extLst>
          </p:cNvPr>
          <p:cNvSpPr>
            <a:spLocks noGrp="1"/>
          </p:cNvSpPr>
          <p:nvPr>
            <p:ph type="body" sz="quarter" idx="13" hasCustomPrompt="1"/>
          </p:nvPr>
        </p:nvSpPr>
        <p:spPr>
          <a:xfrm>
            <a:off x="809407" y="213413"/>
            <a:ext cx="11122001" cy="801036"/>
          </a:xfrm>
          <a:prstGeom prst="rect">
            <a:avLst/>
          </a:prstGeom>
        </p:spPr>
        <p:txBody>
          <a:bodyPr/>
          <a:lstStyle>
            <a:lvl1pPr marL="0" indent="0">
              <a:buNone/>
              <a:defRPr sz="4800"/>
            </a:lvl1pPr>
          </a:lstStyle>
          <a:p>
            <a:pPr lvl="0"/>
            <a:r>
              <a:rPr lang="en-US"/>
              <a:t>HEADLINE COPY</a:t>
            </a:r>
          </a:p>
        </p:txBody>
      </p:sp>
      <p:sp>
        <p:nvSpPr>
          <p:cNvPr id="17" name="Content Placeholder 16">
            <a:extLst>
              <a:ext uri="{FF2B5EF4-FFF2-40B4-BE49-F238E27FC236}">
                <a16:creationId xmlns:a16="http://schemas.microsoft.com/office/drawing/2014/main" id="{550905BC-0437-7545-B07B-EB39B47E4E5C}"/>
              </a:ext>
            </a:extLst>
          </p:cNvPr>
          <p:cNvSpPr>
            <a:spLocks noGrp="1"/>
          </p:cNvSpPr>
          <p:nvPr>
            <p:ph sz="quarter" idx="14" hasCustomPrompt="1"/>
          </p:nvPr>
        </p:nvSpPr>
        <p:spPr>
          <a:xfrm>
            <a:off x="828312" y="1331385"/>
            <a:ext cx="11121709"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a:t>Bullet copy here</a:t>
            </a:r>
          </a:p>
          <a:p>
            <a:pPr lvl="1"/>
            <a:r>
              <a:rPr lang="en-US"/>
              <a:t>Bullet level two</a:t>
            </a:r>
          </a:p>
          <a:p>
            <a:pPr lvl="2"/>
            <a:r>
              <a:rPr lang="en-US"/>
              <a:t>Bullet level three</a:t>
            </a:r>
          </a:p>
        </p:txBody>
      </p:sp>
    </p:spTree>
    <p:extLst>
      <p:ext uri="{BB962C8B-B14F-4D97-AF65-F5344CB8AC3E}">
        <p14:creationId xmlns:p14="http://schemas.microsoft.com/office/powerpoint/2010/main" val="2892344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994840" y="1388707"/>
            <a:ext cx="6314877" cy="4336660"/>
          </a:xfrm>
          <a:prstGeom prst="rect">
            <a:avLst/>
          </a:prstGeom>
          <a:solidFill>
            <a:schemeClr val="bg1">
              <a:lumMod val="50000"/>
            </a:schemeClr>
          </a:solidFill>
        </p:spPr>
        <p:txBody>
          <a:bodyPr anchor="ctr" anchorCtr="0"/>
          <a:lstStyle>
            <a:lvl1pPr marL="0" indent="0" algn="ctr">
              <a:buFontTx/>
              <a:buNone/>
              <a:defRPr sz="2667" b="0" i="0">
                <a:solidFill>
                  <a:schemeClr val="bg1"/>
                </a:solidFill>
                <a:latin typeface="+mn-lt"/>
                <a:ea typeface="Times New Roman" charset="0"/>
                <a:cs typeface="Times New Roman" charset="0"/>
              </a:defRPr>
            </a:lvl1pPr>
          </a:lstStyle>
          <a:p>
            <a:r>
              <a:rPr lang="en-US"/>
              <a:t>Insert picture here</a:t>
            </a:r>
          </a:p>
        </p:txBody>
      </p:sp>
      <p:sp>
        <p:nvSpPr>
          <p:cNvPr id="6" name="Slide Number Placeholder 12">
            <a:extLst>
              <a:ext uri="{FF2B5EF4-FFF2-40B4-BE49-F238E27FC236}">
                <a16:creationId xmlns:a16="http://schemas.microsoft.com/office/drawing/2014/main" id="{B91C6DA8-6A6D-FF4C-A0E3-014C7190D27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D57F1E4F-1CFF-5643-939E-217C01CDF565}" type="slidenum">
              <a:rPr lang="en-US" smtClean="0"/>
              <a:pPr/>
              <a:t>‹#›</a:t>
            </a:fld>
            <a:endParaRPr lang="en-US"/>
          </a:p>
        </p:txBody>
      </p:sp>
      <p:sp>
        <p:nvSpPr>
          <p:cNvPr id="12" name="Content Placeholder 16">
            <a:extLst>
              <a:ext uri="{FF2B5EF4-FFF2-40B4-BE49-F238E27FC236}">
                <a16:creationId xmlns:a16="http://schemas.microsoft.com/office/drawing/2014/main" id="{4BC5FC00-5E3E-274D-BA61-E77341B2A43A}"/>
              </a:ext>
            </a:extLst>
          </p:cNvPr>
          <p:cNvSpPr>
            <a:spLocks noGrp="1"/>
          </p:cNvSpPr>
          <p:nvPr>
            <p:ph sz="quarter" idx="18" hasCustomPrompt="1"/>
          </p:nvPr>
        </p:nvSpPr>
        <p:spPr>
          <a:xfrm>
            <a:off x="7763761" y="1331385"/>
            <a:ext cx="4148423"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a:t>Bullet copy here</a:t>
            </a:r>
          </a:p>
          <a:p>
            <a:pPr lvl="1"/>
            <a:r>
              <a:rPr lang="en-US"/>
              <a:t>Bullet level two</a:t>
            </a:r>
          </a:p>
          <a:p>
            <a:pPr lvl="2"/>
            <a:r>
              <a:rPr lang="en-US"/>
              <a:t>Bullet level three</a:t>
            </a:r>
          </a:p>
        </p:txBody>
      </p:sp>
      <p:sp>
        <p:nvSpPr>
          <p:cNvPr id="13" name="Text Placeholder 3">
            <a:extLst>
              <a:ext uri="{FF2B5EF4-FFF2-40B4-BE49-F238E27FC236}">
                <a16:creationId xmlns:a16="http://schemas.microsoft.com/office/drawing/2014/main" id="{A3B1DF03-9C6D-DE4B-A42C-C4884DE7F142}"/>
              </a:ext>
            </a:extLst>
          </p:cNvPr>
          <p:cNvSpPr>
            <a:spLocks noGrp="1"/>
          </p:cNvSpPr>
          <p:nvPr>
            <p:ph type="body" sz="quarter" idx="19" hasCustomPrompt="1"/>
          </p:nvPr>
        </p:nvSpPr>
        <p:spPr>
          <a:xfrm>
            <a:off x="809408" y="213413"/>
            <a:ext cx="11112693" cy="801036"/>
          </a:xfrm>
          <a:prstGeom prst="rect">
            <a:avLst/>
          </a:prstGeom>
        </p:spPr>
        <p:txBody>
          <a:bodyPr/>
          <a:lstStyle>
            <a:lvl1pPr marL="0" indent="0">
              <a:buNone/>
              <a:defRPr sz="4800"/>
            </a:lvl1pPr>
          </a:lstStyle>
          <a:p>
            <a:pPr lvl="0"/>
            <a:r>
              <a:rPr lang="en-US"/>
              <a:t>HEADLINE COPY</a:t>
            </a:r>
          </a:p>
        </p:txBody>
      </p:sp>
    </p:spTree>
    <p:extLst>
      <p:ext uri="{BB962C8B-B14F-4D97-AF65-F5344CB8AC3E}">
        <p14:creationId xmlns:p14="http://schemas.microsoft.com/office/powerpoint/2010/main" val="1198800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79590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441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Divier Slide 2">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and Drop </a:t>
            </a:r>
            <a:br>
              <a:rPr lang="en-ZA"/>
            </a:br>
            <a:r>
              <a:rPr lang="en-ZA"/>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ZA"/>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ZA"/>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ZA"/>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3487158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64CA-07CB-4696-96E0-9ED625A37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98C08-28BE-4131-B47E-A14BFAFBB2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B885F9-3F26-45E6-86E7-1F528BBA96BE}"/>
              </a:ext>
            </a:extLst>
          </p:cNvPr>
          <p:cNvSpPr>
            <a:spLocks noGrp="1"/>
          </p:cNvSpPr>
          <p:nvPr>
            <p:ph type="dt" sz="half" idx="10"/>
          </p:nvPr>
        </p:nvSpPr>
        <p:spPr/>
        <p:txBody>
          <a:bodyPr/>
          <a:lstStyle/>
          <a:p>
            <a:fld id="{6677D88E-B594-4E39-BF7E-27BE63C7FE5C}" type="datetimeFigureOut">
              <a:rPr lang="en-US" smtClean="0"/>
              <a:t>8/9/2023</a:t>
            </a:fld>
            <a:endParaRPr lang="en-US"/>
          </a:p>
        </p:txBody>
      </p:sp>
      <p:sp>
        <p:nvSpPr>
          <p:cNvPr id="5" name="Footer Placeholder 4">
            <a:extLst>
              <a:ext uri="{FF2B5EF4-FFF2-40B4-BE49-F238E27FC236}">
                <a16:creationId xmlns:a16="http://schemas.microsoft.com/office/drawing/2014/main" id="{869C47FB-6649-4425-9046-62F960913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B9B98-71D3-4F03-BD45-ACD278047BEE}"/>
              </a:ext>
            </a:extLst>
          </p:cNvPr>
          <p:cNvSpPr>
            <a:spLocks noGrp="1"/>
          </p:cNvSpPr>
          <p:nvPr>
            <p:ph type="sldNum" sz="quarter" idx="12"/>
          </p:nvPr>
        </p:nvSpPr>
        <p:spPr/>
        <p:txBody>
          <a:bodyPr/>
          <a:lstStyle/>
          <a:p>
            <a:fld id="{6EB806C0-886A-4292-8A29-43C984FD8368}" type="slidenum">
              <a:rPr lang="en-US" smtClean="0"/>
              <a:t>‹#›</a:t>
            </a:fld>
            <a:endParaRPr lang="en-US"/>
          </a:p>
        </p:txBody>
      </p:sp>
    </p:spTree>
    <p:extLst>
      <p:ext uri="{BB962C8B-B14F-4D97-AF65-F5344CB8AC3E}">
        <p14:creationId xmlns:p14="http://schemas.microsoft.com/office/powerpoint/2010/main" val="2929418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a:t>Click to edit page title</a:t>
            </a:r>
            <a:endParaRPr lang="en-ZA"/>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a:p>
        </p:txBody>
      </p:sp>
    </p:spTree>
    <p:extLst>
      <p:ext uri="{BB962C8B-B14F-4D97-AF65-F5344CB8AC3E}">
        <p14:creationId xmlns:p14="http://schemas.microsoft.com/office/powerpoint/2010/main" val="3984949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a:t>Click to edit presentation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a:t>Click to edit Master subtitle style</a:t>
            </a:r>
            <a:endParaRPr lang="en-ZA"/>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20834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6980-2239-4729-AFBE-FFB59EF33F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F55F1-CA63-46A9-A226-59F926115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29F1F-B7F8-41E1-A34B-04C24D8DA9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29E328-CBE7-42C5-8E35-D0A20019C263}"/>
              </a:ext>
            </a:extLst>
          </p:cNvPr>
          <p:cNvSpPr>
            <a:spLocks noGrp="1"/>
          </p:cNvSpPr>
          <p:nvPr>
            <p:ph type="dt" sz="half" idx="10"/>
          </p:nvPr>
        </p:nvSpPr>
        <p:spPr/>
        <p:txBody>
          <a:bodyPr/>
          <a:lstStyle/>
          <a:p>
            <a:fld id="{03875966-D6F1-4CB1-A0C8-49EAF35889C7}" type="datetimeFigureOut">
              <a:rPr lang="en-US" smtClean="0"/>
              <a:t>8/9/2023</a:t>
            </a:fld>
            <a:endParaRPr lang="en-US"/>
          </a:p>
        </p:txBody>
      </p:sp>
      <p:sp>
        <p:nvSpPr>
          <p:cNvPr id="6" name="Footer Placeholder 5">
            <a:extLst>
              <a:ext uri="{FF2B5EF4-FFF2-40B4-BE49-F238E27FC236}">
                <a16:creationId xmlns:a16="http://schemas.microsoft.com/office/drawing/2014/main" id="{03664E26-E0F5-4741-8734-C5C01BFCD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EE67-2265-430F-BBA5-77F7D9C98013}"/>
              </a:ext>
            </a:extLst>
          </p:cNvPr>
          <p:cNvSpPr>
            <a:spLocks noGrp="1"/>
          </p:cNvSpPr>
          <p:nvPr>
            <p:ph type="sldNum" sz="quarter" idx="12"/>
          </p:nvPr>
        </p:nvSpPr>
        <p:spPr/>
        <p:txBody>
          <a:bodyPr/>
          <a:lstStyle/>
          <a:p>
            <a:fld id="{FDD0AEDE-FE10-4710-A495-EF2D449D3784}" type="slidenum">
              <a:rPr lang="en-US" smtClean="0"/>
              <a:t>‹#›</a:t>
            </a:fld>
            <a:endParaRPr lang="en-US"/>
          </a:p>
        </p:txBody>
      </p:sp>
    </p:spTree>
    <p:extLst>
      <p:ext uri="{BB962C8B-B14F-4D97-AF65-F5344CB8AC3E}">
        <p14:creationId xmlns:p14="http://schemas.microsoft.com/office/powerpoint/2010/main" val="270207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7158569" y="0"/>
            <a:ext cx="4352363" cy="6014756"/>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sp>
        <p:nvSpPr>
          <p:cNvPr id="2" name="Title 1"/>
          <p:cNvSpPr>
            <a:spLocks noGrp="1"/>
          </p:cNvSpPr>
          <p:nvPr>
            <p:ph type="title" hasCustomPrompt="1"/>
          </p:nvPr>
        </p:nvSpPr>
        <p:spPr>
          <a:xfrm>
            <a:off x="828890" y="116703"/>
            <a:ext cx="5871687" cy="1141943"/>
          </a:xfrm>
        </p:spPr>
        <p:txBody>
          <a:bodyPr/>
          <a:lstStyle/>
          <a:p>
            <a:r>
              <a:rPr lang="en-US"/>
              <a:t>HEADLINE COPY</a:t>
            </a:r>
          </a:p>
        </p:txBody>
      </p:sp>
      <p:sp>
        <p:nvSpPr>
          <p:cNvPr id="3" name="Content Placeholder 2"/>
          <p:cNvSpPr>
            <a:spLocks noGrp="1"/>
          </p:cNvSpPr>
          <p:nvPr>
            <p:ph idx="1" hasCustomPrompt="1"/>
          </p:nvPr>
        </p:nvSpPr>
        <p:spPr>
          <a:xfrm>
            <a:off x="877619" y="1296583"/>
            <a:ext cx="5822956" cy="4525476"/>
          </a:xfrm>
        </p:spPr>
        <p:txBody>
          <a:bodyPr/>
          <a:lstStyle/>
          <a:p>
            <a:pPr lvl="0"/>
            <a:r>
              <a:rPr lang="en-US"/>
              <a:t>Bullet copy here. </a:t>
            </a:r>
          </a:p>
          <a:p>
            <a:pPr lvl="1"/>
            <a:r>
              <a:rPr lang="en-US"/>
              <a:t>Bullet level two</a:t>
            </a:r>
          </a:p>
          <a:p>
            <a:pPr lvl="2"/>
            <a:r>
              <a:rPr lang="en-US"/>
              <a:t>Bullet level three</a:t>
            </a:r>
          </a:p>
        </p:txBody>
      </p:sp>
      <p:pic>
        <p:nvPicPr>
          <p:cNvPr id="15" name="Picture 14">
            <a:extLst>
              <a:ext uri="{FF2B5EF4-FFF2-40B4-BE49-F238E27FC236}">
                <a16:creationId xmlns:a16="http://schemas.microsoft.com/office/drawing/2014/main" id="{A2B9C840-A3DE-48FF-8D69-F3F361B87C6E}"/>
              </a:ext>
            </a:extLst>
          </p:cNvPr>
          <p:cNvPicPr>
            <a:picLocks noChangeAspect="1"/>
          </p:cNvPicPr>
          <p:nvPr userDrawn="1"/>
        </p:nvPicPr>
        <p:blipFill>
          <a:blip r:embed="rId2"/>
          <a:stretch>
            <a:fillRect/>
          </a:stretch>
        </p:blipFill>
        <p:spPr>
          <a:xfrm>
            <a:off x="7575861" y="6141176"/>
            <a:ext cx="1391479" cy="609036"/>
          </a:xfrm>
          <a:prstGeom prst="rect">
            <a:avLst/>
          </a:prstGeom>
        </p:spPr>
      </p:pic>
      <p:pic>
        <p:nvPicPr>
          <p:cNvPr id="7" name="Picture 6">
            <a:extLst>
              <a:ext uri="{FF2B5EF4-FFF2-40B4-BE49-F238E27FC236}">
                <a16:creationId xmlns:a16="http://schemas.microsoft.com/office/drawing/2014/main" id="{91119E1E-3104-4E36-BC9B-D78E14E78705}"/>
              </a:ext>
            </a:extLst>
          </p:cNvPr>
          <p:cNvPicPr>
            <a:picLocks noChangeAspect="1"/>
          </p:cNvPicPr>
          <p:nvPr userDrawn="1"/>
        </p:nvPicPr>
        <p:blipFill rotWithShape="1">
          <a:blip r:embed="rId3"/>
          <a:srcRect l="5815" t="12036" r="6577" b="9987"/>
          <a:stretch/>
        </p:blipFill>
        <p:spPr>
          <a:xfrm>
            <a:off x="3943481" y="6141563"/>
            <a:ext cx="2811059" cy="624939"/>
          </a:xfrm>
          <a:prstGeom prst="rect">
            <a:avLst/>
          </a:prstGeom>
        </p:spPr>
      </p:pic>
    </p:spTree>
    <p:extLst>
      <p:ext uri="{BB962C8B-B14F-4D97-AF65-F5344CB8AC3E}">
        <p14:creationId xmlns:p14="http://schemas.microsoft.com/office/powerpoint/2010/main" val="4717254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3CB1-5CD7-45F2-95DE-E7034A846A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BEB3A9-F9AA-4E6C-B9D9-37A81E4EB2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91704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7541-B6DC-4746-AB0A-5893E7191D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9D0D48-8C23-4AA8-8045-F1366E7EF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59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C90B-96A3-4184-8C95-12F38D643A21}"/>
              </a:ext>
            </a:extLst>
          </p:cNvPr>
          <p:cNvSpPr>
            <a:spLocks noGrp="1"/>
          </p:cNvSpPr>
          <p:nvPr>
            <p:ph type="title"/>
          </p:nvPr>
        </p:nvSpPr>
        <p:spPr>
          <a:xfrm>
            <a:off x="831850" y="4426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C39EF8-4E79-45EE-8B4B-1F82910AF8DF}"/>
              </a:ext>
            </a:extLst>
          </p:cNvPr>
          <p:cNvSpPr>
            <a:spLocks noGrp="1"/>
          </p:cNvSpPr>
          <p:nvPr>
            <p:ph type="body" idx="1"/>
          </p:nvPr>
        </p:nvSpPr>
        <p:spPr>
          <a:xfrm>
            <a:off x="831850" y="4589463"/>
            <a:ext cx="10515600" cy="1500187"/>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6787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57F3-C3F1-4936-84C3-39FA7366F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B6B23-A74C-4D75-8C7A-1928401C8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D1C68-EA2B-43AB-93F0-9C996607B5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1073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9A93-3778-4DB7-8A15-AEE3E33BC1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A30CEC-1054-43F1-9749-CEA571109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AFA56-F88E-4889-ADD8-871AECA565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15DC8-F0A3-4D2A-A2B6-40F344819A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FD877-ABE5-48D2-8B7E-3B6C6517F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750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F0EC-8343-4FAC-9A75-3E5409AE38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7778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272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23BF-5D0F-4A82-AAF8-BB1BA1F8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903EA7-DE73-4E79-9795-8822A2CB9D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6D1064-47AE-416D-8795-B2C1FD744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8125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C986-A918-40A7-8D36-EE8F7905A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ED96E1-8EA3-4085-A583-8AE4DA6FEA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0ACF9F-8347-4B17-AF9F-2AFD359D6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0117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FD93-34B7-41BC-9532-1937F8DDD3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3BA68-8FED-44FD-958A-114BC2C1B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07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994840" y="1387422"/>
            <a:ext cx="6314877" cy="4332648"/>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sp>
        <p:nvSpPr>
          <p:cNvPr id="2" name="Title 1"/>
          <p:cNvSpPr>
            <a:spLocks noGrp="1"/>
          </p:cNvSpPr>
          <p:nvPr>
            <p:ph type="title" hasCustomPrompt="1"/>
          </p:nvPr>
        </p:nvSpPr>
        <p:spPr>
          <a:xfrm>
            <a:off x="828890" y="116703"/>
            <a:ext cx="5871687" cy="1141943"/>
          </a:xfrm>
        </p:spPr>
        <p:txBody>
          <a:bodyPr/>
          <a:lstStyle/>
          <a:p>
            <a:r>
              <a:rPr lang="en-US"/>
              <a:t>HEADLINE COPY</a:t>
            </a:r>
          </a:p>
        </p:txBody>
      </p:sp>
      <p:sp>
        <p:nvSpPr>
          <p:cNvPr id="3" name="Content Placeholder 2"/>
          <p:cNvSpPr>
            <a:spLocks noGrp="1"/>
          </p:cNvSpPr>
          <p:nvPr>
            <p:ph idx="1" hasCustomPrompt="1"/>
          </p:nvPr>
        </p:nvSpPr>
        <p:spPr>
          <a:xfrm>
            <a:off x="7857949" y="1296583"/>
            <a:ext cx="3922881" cy="4525476"/>
          </a:xfrm>
        </p:spPr>
        <p:txBody>
          <a:bodyPr/>
          <a:lstStyle/>
          <a:p>
            <a:pPr lvl="0"/>
            <a:r>
              <a:rPr lang="en-US"/>
              <a:t>Bullet copy here. </a:t>
            </a:r>
          </a:p>
          <a:p>
            <a:pPr lvl="1"/>
            <a:r>
              <a:rPr lang="en-US"/>
              <a:t>Bullet level two</a:t>
            </a:r>
          </a:p>
          <a:p>
            <a:pPr lvl="2"/>
            <a:r>
              <a:rPr lang="en-US"/>
              <a:t>Bullet level three</a:t>
            </a:r>
          </a:p>
        </p:txBody>
      </p:sp>
      <p:pic>
        <p:nvPicPr>
          <p:cNvPr id="8" name="Picture 7">
            <a:extLst>
              <a:ext uri="{FF2B5EF4-FFF2-40B4-BE49-F238E27FC236}">
                <a16:creationId xmlns:a16="http://schemas.microsoft.com/office/drawing/2014/main" id="{76E09831-7CB0-4BE7-9C54-3EF1300F54E6}"/>
              </a:ext>
            </a:extLst>
          </p:cNvPr>
          <p:cNvPicPr>
            <a:picLocks noChangeAspect="1"/>
          </p:cNvPicPr>
          <p:nvPr userDrawn="1"/>
        </p:nvPicPr>
        <p:blipFill>
          <a:blip r:embed="rId2"/>
          <a:stretch>
            <a:fillRect/>
          </a:stretch>
        </p:blipFill>
        <p:spPr>
          <a:xfrm>
            <a:off x="9300463" y="6157463"/>
            <a:ext cx="2491232" cy="609036"/>
          </a:xfrm>
          <a:prstGeom prst="rect">
            <a:avLst/>
          </a:prstGeom>
        </p:spPr>
      </p:pic>
      <p:pic>
        <p:nvPicPr>
          <p:cNvPr id="11" name="Picture 10">
            <a:extLst>
              <a:ext uri="{FF2B5EF4-FFF2-40B4-BE49-F238E27FC236}">
                <a16:creationId xmlns:a16="http://schemas.microsoft.com/office/drawing/2014/main" id="{2E6AB838-5A5E-478A-95FE-C309AF145DE3}"/>
              </a:ext>
            </a:extLst>
          </p:cNvPr>
          <p:cNvPicPr>
            <a:picLocks noChangeAspect="1"/>
          </p:cNvPicPr>
          <p:nvPr userDrawn="1"/>
        </p:nvPicPr>
        <p:blipFill>
          <a:blip r:embed="rId3"/>
          <a:stretch>
            <a:fillRect/>
          </a:stretch>
        </p:blipFill>
        <p:spPr>
          <a:xfrm>
            <a:off x="7360003" y="6157463"/>
            <a:ext cx="1293276" cy="609036"/>
          </a:xfrm>
          <a:prstGeom prst="rect">
            <a:avLst/>
          </a:prstGeom>
        </p:spPr>
      </p:pic>
      <p:pic>
        <p:nvPicPr>
          <p:cNvPr id="9" name="Picture 8">
            <a:extLst>
              <a:ext uri="{FF2B5EF4-FFF2-40B4-BE49-F238E27FC236}">
                <a16:creationId xmlns:a16="http://schemas.microsoft.com/office/drawing/2014/main" id="{7291FC16-8681-4D11-ABF5-DFCB1ED6EA81}"/>
              </a:ext>
            </a:extLst>
          </p:cNvPr>
          <p:cNvPicPr>
            <a:picLocks noChangeAspect="1"/>
          </p:cNvPicPr>
          <p:nvPr userDrawn="1"/>
        </p:nvPicPr>
        <p:blipFill rotWithShape="1">
          <a:blip r:embed="rId4"/>
          <a:srcRect l="5815" t="12036" r="6577" b="9987"/>
          <a:stretch/>
        </p:blipFill>
        <p:spPr>
          <a:xfrm>
            <a:off x="3943481" y="6141563"/>
            <a:ext cx="2811059" cy="624939"/>
          </a:xfrm>
          <a:prstGeom prst="rect">
            <a:avLst/>
          </a:prstGeom>
        </p:spPr>
      </p:pic>
    </p:spTree>
    <p:extLst>
      <p:ext uri="{BB962C8B-B14F-4D97-AF65-F5344CB8AC3E}">
        <p14:creationId xmlns:p14="http://schemas.microsoft.com/office/powerpoint/2010/main" val="1098953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D2F48D-0812-4AB5-B46D-C3FD39B193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F4237-2B06-4F6C-BF32-2FE038E7DD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874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a16="http://schemas.microsoft.com/office/drawing/2014/main" id="{91DBE088-712C-EF4A-9EE0-E04C99C6232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330EA680-D336-4FF7-8B7A-9848BB0A1C32}" type="slidenum">
              <a:rPr lang="en-US" smtClean="0"/>
              <a:t>‹#›</a:t>
            </a:fld>
            <a:endParaRPr lang="en-US"/>
          </a:p>
        </p:txBody>
      </p:sp>
      <p:sp>
        <p:nvSpPr>
          <p:cNvPr id="4" name="Text Placeholder 3">
            <a:extLst>
              <a:ext uri="{FF2B5EF4-FFF2-40B4-BE49-F238E27FC236}">
                <a16:creationId xmlns:a16="http://schemas.microsoft.com/office/drawing/2014/main" id="{E1A0B529-F3E1-1646-9BE7-04D9219DFD50}"/>
              </a:ext>
            </a:extLst>
          </p:cNvPr>
          <p:cNvSpPr>
            <a:spLocks noGrp="1"/>
          </p:cNvSpPr>
          <p:nvPr>
            <p:ph type="body" sz="quarter" idx="13" hasCustomPrompt="1"/>
          </p:nvPr>
        </p:nvSpPr>
        <p:spPr>
          <a:xfrm>
            <a:off x="809407" y="213413"/>
            <a:ext cx="11122001" cy="801036"/>
          </a:xfrm>
          <a:prstGeom prst="rect">
            <a:avLst/>
          </a:prstGeom>
        </p:spPr>
        <p:txBody>
          <a:bodyPr/>
          <a:lstStyle>
            <a:lvl1pPr marL="0" indent="0">
              <a:buNone/>
              <a:defRPr sz="4800"/>
            </a:lvl1pPr>
          </a:lstStyle>
          <a:p>
            <a:pPr lvl="0"/>
            <a:r>
              <a:rPr lang="en-US"/>
              <a:t>HEADLINE COPY</a:t>
            </a:r>
          </a:p>
        </p:txBody>
      </p:sp>
      <p:sp>
        <p:nvSpPr>
          <p:cNvPr id="17" name="Content Placeholder 16">
            <a:extLst>
              <a:ext uri="{FF2B5EF4-FFF2-40B4-BE49-F238E27FC236}">
                <a16:creationId xmlns:a16="http://schemas.microsoft.com/office/drawing/2014/main" id="{550905BC-0437-7545-B07B-EB39B47E4E5C}"/>
              </a:ext>
            </a:extLst>
          </p:cNvPr>
          <p:cNvSpPr>
            <a:spLocks noGrp="1"/>
          </p:cNvSpPr>
          <p:nvPr>
            <p:ph sz="quarter" idx="14" hasCustomPrompt="1"/>
          </p:nvPr>
        </p:nvSpPr>
        <p:spPr>
          <a:xfrm>
            <a:off x="828312" y="1331385"/>
            <a:ext cx="11121709"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a:t>Bullet copy here</a:t>
            </a:r>
          </a:p>
          <a:p>
            <a:pPr lvl="1"/>
            <a:r>
              <a:rPr lang="en-US"/>
              <a:t>Bullet level two</a:t>
            </a:r>
          </a:p>
          <a:p>
            <a:pPr lvl="2"/>
            <a:r>
              <a:rPr lang="en-US"/>
              <a:t>Bullet level three</a:t>
            </a:r>
          </a:p>
        </p:txBody>
      </p:sp>
    </p:spTree>
    <p:extLst>
      <p:ext uri="{BB962C8B-B14F-4D97-AF65-F5344CB8AC3E}">
        <p14:creationId xmlns:p14="http://schemas.microsoft.com/office/powerpoint/2010/main" val="372116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5" name="Picture Placeholder 4"/>
          <p:cNvSpPr>
            <a:spLocks noGrp="1"/>
          </p:cNvSpPr>
          <p:nvPr>
            <p:ph type="pic" sz="quarter" idx="17" hasCustomPrompt="1"/>
          </p:nvPr>
        </p:nvSpPr>
        <p:spPr>
          <a:xfrm>
            <a:off x="9024509" y="517129"/>
            <a:ext cx="2708915" cy="2482843"/>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sp>
        <p:nvSpPr>
          <p:cNvPr id="14" name="Picture Placeholder 4"/>
          <p:cNvSpPr>
            <a:spLocks noGrp="1"/>
          </p:cNvSpPr>
          <p:nvPr>
            <p:ph type="pic" sz="quarter" idx="16" hasCustomPrompt="1"/>
          </p:nvPr>
        </p:nvSpPr>
        <p:spPr>
          <a:xfrm>
            <a:off x="6184600" y="517128"/>
            <a:ext cx="2708915" cy="5097980"/>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sp>
        <p:nvSpPr>
          <p:cNvPr id="2" name="Title 1"/>
          <p:cNvSpPr>
            <a:spLocks noGrp="1"/>
          </p:cNvSpPr>
          <p:nvPr>
            <p:ph type="title" hasCustomPrompt="1"/>
          </p:nvPr>
        </p:nvSpPr>
        <p:spPr>
          <a:xfrm>
            <a:off x="828890" y="116703"/>
            <a:ext cx="5213812" cy="1141943"/>
          </a:xfrm>
        </p:spPr>
        <p:txBody>
          <a:bodyPr/>
          <a:lstStyle/>
          <a:p>
            <a:r>
              <a:rPr lang="en-US"/>
              <a:t>HEADLINE COPY</a:t>
            </a:r>
          </a:p>
        </p:txBody>
      </p:sp>
      <p:sp>
        <p:nvSpPr>
          <p:cNvPr id="3" name="Content Placeholder 2"/>
          <p:cNvSpPr>
            <a:spLocks noGrp="1"/>
          </p:cNvSpPr>
          <p:nvPr>
            <p:ph idx="1" hasCustomPrompt="1"/>
          </p:nvPr>
        </p:nvSpPr>
        <p:spPr>
          <a:xfrm>
            <a:off x="877621" y="1296583"/>
            <a:ext cx="5165081" cy="4525476"/>
          </a:xfrm>
        </p:spPr>
        <p:txBody>
          <a:bodyPr/>
          <a:lstStyle/>
          <a:p>
            <a:pPr lvl="0"/>
            <a:r>
              <a:rPr lang="en-US"/>
              <a:t>Bullet copy here. </a:t>
            </a:r>
          </a:p>
          <a:p>
            <a:pPr lvl="1"/>
            <a:r>
              <a:rPr lang="en-US"/>
              <a:t>Bullet level two</a:t>
            </a:r>
          </a:p>
          <a:p>
            <a:pPr lvl="2"/>
            <a:r>
              <a:rPr lang="en-US"/>
              <a:t>Bullet level three</a:t>
            </a:r>
          </a:p>
        </p:txBody>
      </p:sp>
      <p:sp>
        <p:nvSpPr>
          <p:cNvPr id="16" name="Picture Placeholder 4"/>
          <p:cNvSpPr>
            <a:spLocks noGrp="1"/>
          </p:cNvSpPr>
          <p:nvPr>
            <p:ph type="pic" sz="quarter" idx="18" hasCustomPrompt="1"/>
          </p:nvPr>
        </p:nvSpPr>
        <p:spPr>
          <a:xfrm>
            <a:off x="9024509" y="3129771"/>
            <a:ext cx="2708915" cy="2482843"/>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pic>
        <p:nvPicPr>
          <p:cNvPr id="11" name="Picture 10">
            <a:extLst>
              <a:ext uri="{FF2B5EF4-FFF2-40B4-BE49-F238E27FC236}">
                <a16:creationId xmlns:a16="http://schemas.microsoft.com/office/drawing/2014/main" id="{AB9AD8BD-310B-4A89-8E54-5F96CDAA7C6A}"/>
              </a:ext>
            </a:extLst>
          </p:cNvPr>
          <p:cNvPicPr>
            <a:picLocks noChangeAspect="1"/>
          </p:cNvPicPr>
          <p:nvPr userDrawn="1"/>
        </p:nvPicPr>
        <p:blipFill>
          <a:blip r:embed="rId2"/>
          <a:stretch>
            <a:fillRect/>
          </a:stretch>
        </p:blipFill>
        <p:spPr>
          <a:xfrm>
            <a:off x="9300463" y="6157463"/>
            <a:ext cx="2491232" cy="609036"/>
          </a:xfrm>
          <a:prstGeom prst="rect">
            <a:avLst/>
          </a:prstGeom>
        </p:spPr>
      </p:pic>
      <p:pic>
        <p:nvPicPr>
          <p:cNvPr id="13" name="Picture 12">
            <a:extLst>
              <a:ext uri="{FF2B5EF4-FFF2-40B4-BE49-F238E27FC236}">
                <a16:creationId xmlns:a16="http://schemas.microsoft.com/office/drawing/2014/main" id="{7949BCA9-0665-46C9-ADC2-0820CFAEF9CD}"/>
              </a:ext>
            </a:extLst>
          </p:cNvPr>
          <p:cNvPicPr>
            <a:picLocks noChangeAspect="1"/>
          </p:cNvPicPr>
          <p:nvPr userDrawn="1"/>
        </p:nvPicPr>
        <p:blipFill>
          <a:blip r:embed="rId3"/>
          <a:stretch>
            <a:fillRect/>
          </a:stretch>
        </p:blipFill>
        <p:spPr>
          <a:xfrm>
            <a:off x="7360003" y="6157463"/>
            <a:ext cx="1293276" cy="609036"/>
          </a:xfrm>
          <a:prstGeom prst="rect">
            <a:avLst/>
          </a:prstGeom>
        </p:spPr>
      </p:pic>
      <p:pic>
        <p:nvPicPr>
          <p:cNvPr id="10" name="Picture 9">
            <a:extLst>
              <a:ext uri="{FF2B5EF4-FFF2-40B4-BE49-F238E27FC236}">
                <a16:creationId xmlns:a16="http://schemas.microsoft.com/office/drawing/2014/main" id="{28AA12A9-0478-44CF-BFCC-B5B45E42AEDD}"/>
              </a:ext>
            </a:extLst>
          </p:cNvPr>
          <p:cNvPicPr>
            <a:picLocks noChangeAspect="1"/>
          </p:cNvPicPr>
          <p:nvPr userDrawn="1"/>
        </p:nvPicPr>
        <p:blipFill rotWithShape="1">
          <a:blip r:embed="rId4"/>
          <a:srcRect l="5815" t="12036" r="6577" b="9987"/>
          <a:stretch/>
        </p:blipFill>
        <p:spPr>
          <a:xfrm>
            <a:off x="3943481" y="6141563"/>
            <a:ext cx="2811059" cy="624939"/>
          </a:xfrm>
          <a:prstGeom prst="rect">
            <a:avLst/>
          </a:prstGeom>
        </p:spPr>
      </p:pic>
    </p:spTree>
    <p:extLst>
      <p:ext uri="{BB962C8B-B14F-4D97-AF65-F5344CB8AC3E}">
        <p14:creationId xmlns:p14="http://schemas.microsoft.com/office/powerpoint/2010/main" val="231408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4"/>
          <p:cNvSpPr>
            <a:spLocks noGrp="1"/>
          </p:cNvSpPr>
          <p:nvPr>
            <p:ph type="pic" sz="quarter" idx="19" hasCustomPrompt="1"/>
          </p:nvPr>
        </p:nvSpPr>
        <p:spPr>
          <a:xfrm>
            <a:off x="4755837" y="3076895"/>
            <a:ext cx="2708915" cy="2702732"/>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sp>
        <p:nvSpPr>
          <p:cNvPr id="14" name="Picture Placeholder 4"/>
          <p:cNvSpPr>
            <a:spLocks noGrp="1"/>
          </p:cNvSpPr>
          <p:nvPr>
            <p:ph type="pic" sz="quarter" idx="20" hasCustomPrompt="1"/>
          </p:nvPr>
        </p:nvSpPr>
        <p:spPr>
          <a:xfrm>
            <a:off x="981789" y="3076895"/>
            <a:ext cx="2708915" cy="2702732"/>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sp>
        <p:nvSpPr>
          <p:cNvPr id="11" name="Picture Placeholder 4"/>
          <p:cNvSpPr>
            <a:spLocks noGrp="1"/>
          </p:cNvSpPr>
          <p:nvPr>
            <p:ph type="pic" sz="quarter" idx="18" hasCustomPrompt="1"/>
          </p:nvPr>
        </p:nvSpPr>
        <p:spPr>
          <a:xfrm>
            <a:off x="8451233" y="3076895"/>
            <a:ext cx="2708915" cy="2702732"/>
          </a:xfrm>
          <a:solidFill>
            <a:schemeClr val="bg1">
              <a:lumMod val="50000"/>
            </a:schemeClr>
          </a:solidFill>
        </p:spPr>
        <p:txBody>
          <a:bodyPr anchor="ctr" anchorCtr="0"/>
          <a:lstStyle>
            <a:lvl1pPr marL="0" indent="0" algn="ctr">
              <a:buFontTx/>
              <a:buNone/>
              <a:defRPr>
                <a:solidFill>
                  <a:schemeClr val="bg1"/>
                </a:solidFill>
              </a:defRPr>
            </a:lvl1pPr>
          </a:lstStyle>
          <a:p>
            <a:r>
              <a:rPr lang="en-US"/>
              <a:t>Insert picture here</a:t>
            </a:r>
          </a:p>
        </p:txBody>
      </p:sp>
      <p:sp>
        <p:nvSpPr>
          <p:cNvPr id="2" name="Title 1"/>
          <p:cNvSpPr>
            <a:spLocks noGrp="1"/>
          </p:cNvSpPr>
          <p:nvPr>
            <p:ph type="title" hasCustomPrompt="1"/>
          </p:nvPr>
        </p:nvSpPr>
        <p:spPr>
          <a:xfrm>
            <a:off x="828889" y="116703"/>
            <a:ext cx="10793563" cy="1141943"/>
          </a:xfrm>
        </p:spPr>
        <p:txBody>
          <a:bodyPr/>
          <a:lstStyle/>
          <a:p>
            <a:r>
              <a:rPr lang="en-US"/>
              <a:t>HEADLINE COPY</a:t>
            </a:r>
          </a:p>
        </p:txBody>
      </p:sp>
      <p:sp>
        <p:nvSpPr>
          <p:cNvPr id="3" name="Content Placeholder 2"/>
          <p:cNvSpPr>
            <a:spLocks noGrp="1"/>
          </p:cNvSpPr>
          <p:nvPr>
            <p:ph idx="1" hasCustomPrompt="1"/>
          </p:nvPr>
        </p:nvSpPr>
        <p:spPr>
          <a:xfrm>
            <a:off x="877619" y="1296584"/>
            <a:ext cx="10744832" cy="1575622"/>
          </a:xfrm>
        </p:spPr>
        <p:txBody>
          <a:bodyPr/>
          <a:lstStyle/>
          <a:p>
            <a:pPr lvl="0"/>
            <a:r>
              <a:rPr lang="en-US"/>
              <a:t>Bullet copy here. </a:t>
            </a:r>
          </a:p>
          <a:p>
            <a:pPr lvl="1"/>
            <a:r>
              <a:rPr lang="en-US"/>
              <a:t>Bullet level two</a:t>
            </a:r>
          </a:p>
          <a:p>
            <a:pPr lvl="2"/>
            <a:r>
              <a:rPr lang="en-US"/>
              <a:t>Bullet level three</a:t>
            </a:r>
          </a:p>
        </p:txBody>
      </p:sp>
      <p:pic>
        <p:nvPicPr>
          <p:cNvPr id="13" name="Picture 12">
            <a:extLst>
              <a:ext uri="{FF2B5EF4-FFF2-40B4-BE49-F238E27FC236}">
                <a16:creationId xmlns:a16="http://schemas.microsoft.com/office/drawing/2014/main" id="{BE50ADD9-C09A-4B2B-8A97-DD61C25E6F3D}"/>
              </a:ext>
            </a:extLst>
          </p:cNvPr>
          <p:cNvPicPr>
            <a:picLocks noChangeAspect="1"/>
          </p:cNvPicPr>
          <p:nvPr userDrawn="1"/>
        </p:nvPicPr>
        <p:blipFill>
          <a:blip r:embed="rId2"/>
          <a:stretch>
            <a:fillRect/>
          </a:stretch>
        </p:blipFill>
        <p:spPr>
          <a:xfrm>
            <a:off x="9300463" y="6157463"/>
            <a:ext cx="2491232" cy="609036"/>
          </a:xfrm>
          <a:prstGeom prst="rect">
            <a:avLst/>
          </a:prstGeom>
        </p:spPr>
      </p:pic>
      <p:pic>
        <p:nvPicPr>
          <p:cNvPr id="16" name="Picture 15">
            <a:extLst>
              <a:ext uri="{FF2B5EF4-FFF2-40B4-BE49-F238E27FC236}">
                <a16:creationId xmlns:a16="http://schemas.microsoft.com/office/drawing/2014/main" id="{F5727C9C-D0B9-41F2-90CF-E89772A7A186}"/>
              </a:ext>
            </a:extLst>
          </p:cNvPr>
          <p:cNvPicPr>
            <a:picLocks noChangeAspect="1"/>
          </p:cNvPicPr>
          <p:nvPr userDrawn="1"/>
        </p:nvPicPr>
        <p:blipFill>
          <a:blip r:embed="rId3"/>
          <a:stretch>
            <a:fillRect/>
          </a:stretch>
        </p:blipFill>
        <p:spPr>
          <a:xfrm>
            <a:off x="7360003" y="6157463"/>
            <a:ext cx="1293276" cy="609036"/>
          </a:xfrm>
          <a:prstGeom prst="rect">
            <a:avLst/>
          </a:prstGeom>
        </p:spPr>
      </p:pic>
      <p:pic>
        <p:nvPicPr>
          <p:cNvPr id="10" name="Picture 9">
            <a:extLst>
              <a:ext uri="{FF2B5EF4-FFF2-40B4-BE49-F238E27FC236}">
                <a16:creationId xmlns:a16="http://schemas.microsoft.com/office/drawing/2014/main" id="{4D4D1615-C409-4E3C-9097-CACC3E5824D8}"/>
              </a:ext>
            </a:extLst>
          </p:cNvPr>
          <p:cNvPicPr>
            <a:picLocks noChangeAspect="1"/>
          </p:cNvPicPr>
          <p:nvPr userDrawn="1"/>
        </p:nvPicPr>
        <p:blipFill rotWithShape="1">
          <a:blip r:embed="rId4"/>
          <a:srcRect l="5815" t="12036" r="6577" b="9987"/>
          <a:stretch/>
        </p:blipFill>
        <p:spPr>
          <a:xfrm>
            <a:off x="3943481" y="6141563"/>
            <a:ext cx="2811059" cy="624939"/>
          </a:xfrm>
          <a:prstGeom prst="rect">
            <a:avLst/>
          </a:prstGeom>
        </p:spPr>
      </p:pic>
    </p:spTree>
    <p:extLst>
      <p:ext uri="{BB962C8B-B14F-4D97-AF65-F5344CB8AC3E}">
        <p14:creationId xmlns:p14="http://schemas.microsoft.com/office/powerpoint/2010/main" val="934474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descr="MCW_Logo.ai"/>
          <p:cNvPicPr>
            <a:picLocks noChangeAspect="1"/>
          </p:cNvPicPr>
          <p:nvPr userDrawn="1"/>
        </p:nvPicPr>
        <p:blipFill rotWithShape="1">
          <a:blip r:embed="rId2" cstate="screen">
            <a:extLst>
              <a:ext uri="{28A0092B-C50C-407E-A947-70E740481C1C}">
                <a14:useLocalDpi xmlns:a14="http://schemas.microsoft.com/office/drawing/2010/main"/>
              </a:ext>
            </a:extLst>
          </a:blip>
          <a:srcRect l="39697"/>
          <a:stretch/>
        </p:blipFill>
        <p:spPr>
          <a:xfrm>
            <a:off x="226040" y="1186508"/>
            <a:ext cx="1943533" cy="1015926"/>
          </a:xfrm>
          <a:prstGeom prst="rect">
            <a:avLst/>
          </a:prstGeom>
        </p:spPr>
      </p:pic>
      <p:pic>
        <p:nvPicPr>
          <p:cNvPr id="10" name="Picture 9" descr="MCW_Logo_Green_Tag_box.ai"/>
          <p:cNvPicPr>
            <a:picLocks noChangeAspect="1"/>
          </p:cNvPicPr>
          <p:nvPr userDrawn="1"/>
        </p:nvPicPr>
        <p:blipFill rotWithShape="1">
          <a:blip r:embed="rId3" cstate="screen">
            <a:extLst>
              <a:ext uri="{28A0092B-C50C-407E-A947-70E740481C1C}">
                <a14:useLocalDpi xmlns:a14="http://schemas.microsoft.com/office/drawing/2010/main"/>
              </a:ext>
            </a:extLst>
          </a:blip>
          <a:srcRect b="17840"/>
          <a:stretch/>
        </p:blipFill>
        <p:spPr>
          <a:xfrm>
            <a:off x="289973" y="-42974"/>
            <a:ext cx="1879600" cy="1640133"/>
          </a:xfrm>
          <a:prstGeom prst="rect">
            <a:avLst/>
          </a:prstGeom>
        </p:spPr>
      </p:pic>
      <p:sp>
        <p:nvSpPr>
          <p:cNvPr id="2" name="Title 1"/>
          <p:cNvSpPr>
            <a:spLocks noGrp="1"/>
          </p:cNvSpPr>
          <p:nvPr>
            <p:ph type="title" hasCustomPrompt="1"/>
          </p:nvPr>
        </p:nvSpPr>
        <p:spPr>
          <a:xfrm>
            <a:off x="865436" y="4836673"/>
            <a:ext cx="10972800" cy="549901"/>
          </a:xfrm>
        </p:spPr>
        <p:txBody>
          <a:bodyPr anchor="t" anchorCtr="0">
            <a:noAutofit/>
          </a:bodyPr>
          <a:lstStyle>
            <a:lvl1pPr>
              <a:defRPr sz="2798">
                <a:solidFill>
                  <a:schemeClr val="tx1"/>
                </a:solidFill>
              </a:defRPr>
            </a:lvl1pPr>
          </a:lstStyle>
          <a:p>
            <a:r>
              <a:rPr lang="en-US"/>
              <a:t>TITLE OF PRESENTATION</a:t>
            </a:r>
            <a:br>
              <a:rPr lang="en-US"/>
            </a:br>
            <a:br>
              <a:rPr lang="en-US"/>
            </a:br>
            <a:endParaRPr lang="en-US"/>
          </a:p>
        </p:txBody>
      </p:sp>
      <p:sp>
        <p:nvSpPr>
          <p:cNvPr id="3" name="Content Placeholder 2"/>
          <p:cNvSpPr>
            <a:spLocks noGrp="1"/>
          </p:cNvSpPr>
          <p:nvPr>
            <p:ph idx="1" hasCustomPrompt="1"/>
          </p:nvPr>
        </p:nvSpPr>
        <p:spPr>
          <a:xfrm>
            <a:off x="865436" y="5486747"/>
            <a:ext cx="10972800" cy="241007"/>
          </a:xfrm>
        </p:spPr>
        <p:txBody>
          <a:bodyPr anchor="t" anchorCtr="0">
            <a:noAutofit/>
          </a:bodyPr>
          <a:lstStyle>
            <a:lvl1pPr marL="0" indent="0">
              <a:lnSpc>
                <a:spcPct val="50000"/>
              </a:lnSpc>
              <a:buFontTx/>
              <a:buNone/>
              <a:defRPr sz="1499" b="0" i="1" baseline="0">
                <a:solidFill>
                  <a:schemeClr val="tx1"/>
                </a:solidFill>
                <a:latin typeface="Franklin Gothic Book"/>
              </a:defRPr>
            </a:lvl1pPr>
            <a:lvl2pPr marL="456777" indent="0">
              <a:lnSpc>
                <a:spcPct val="100000"/>
              </a:lnSpc>
              <a:buFontTx/>
              <a:buNone/>
              <a:defRPr sz="1499" b="0" i="1">
                <a:solidFill>
                  <a:schemeClr val="bg1"/>
                </a:solidFill>
                <a:latin typeface="Franklin Gothic Book"/>
              </a:defRPr>
            </a:lvl2pPr>
            <a:lvl3pPr marL="913554" indent="0">
              <a:lnSpc>
                <a:spcPct val="100000"/>
              </a:lnSpc>
              <a:buFontTx/>
              <a:buNone/>
              <a:defRPr sz="1499" b="0" i="1">
                <a:solidFill>
                  <a:schemeClr val="bg1"/>
                </a:solidFill>
                <a:latin typeface="Franklin Gothic Book"/>
              </a:defRPr>
            </a:lvl3pPr>
            <a:lvl4pPr marL="1370331" indent="0">
              <a:lnSpc>
                <a:spcPct val="100000"/>
              </a:lnSpc>
              <a:buFontTx/>
              <a:buNone/>
              <a:defRPr sz="1499" b="0" i="1">
                <a:solidFill>
                  <a:schemeClr val="bg1"/>
                </a:solidFill>
                <a:latin typeface="Franklin Gothic Book"/>
              </a:defRPr>
            </a:lvl4pPr>
            <a:lvl5pPr marL="1827108" indent="0">
              <a:lnSpc>
                <a:spcPct val="100000"/>
              </a:lnSpc>
              <a:buFontTx/>
              <a:buNone/>
              <a:defRPr sz="1499" b="0" i="1">
                <a:solidFill>
                  <a:schemeClr val="bg1"/>
                </a:solidFill>
                <a:latin typeface="Franklin Gothic Book"/>
              </a:defRPr>
            </a:lvl5pPr>
          </a:lstStyle>
          <a:p>
            <a:pPr lvl="0"/>
            <a:r>
              <a:rPr lang="en-US"/>
              <a:t>Event for Presentation, Name of Presenter</a:t>
            </a:r>
          </a:p>
          <a:p>
            <a:pPr lvl="0"/>
            <a:endParaRPr lang="en-US"/>
          </a:p>
        </p:txBody>
      </p:sp>
      <p:sp>
        <p:nvSpPr>
          <p:cNvPr id="15" name="Content Placeholder 2"/>
          <p:cNvSpPr>
            <a:spLocks noGrp="1"/>
          </p:cNvSpPr>
          <p:nvPr>
            <p:ph idx="11" hasCustomPrompt="1"/>
          </p:nvPr>
        </p:nvSpPr>
        <p:spPr>
          <a:xfrm>
            <a:off x="860797" y="5768899"/>
            <a:ext cx="10972800" cy="241007"/>
          </a:xfrm>
        </p:spPr>
        <p:txBody>
          <a:bodyPr anchor="t" anchorCtr="0">
            <a:noAutofit/>
          </a:bodyPr>
          <a:lstStyle>
            <a:lvl1pPr marL="0" indent="0">
              <a:lnSpc>
                <a:spcPct val="50000"/>
              </a:lnSpc>
              <a:buFontTx/>
              <a:buNone/>
              <a:defRPr sz="1099" b="0" i="0" baseline="0">
                <a:solidFill>
                  <a:schemeClr val="tx1"/>
                </a:solidFill>
                <a:latin typeface="Franklin Gothic Book"/>
              </a:defRPr>
            </a:lvl1pPr>
            <a:lvl2pPr marL="456777" indent="0">
              <a:lnSpc>
                <a:spcPct val="100000"/>
              </a:lnSpc>
              <a:buFontTx/>
              <a:buNone/>
              <a:defRPr sz="1499" b="0" i="1">
                <a:solidFill>
                  <a:schemeClr val="bg1"/>
                </a:solidFill>
                <a:latin typeface="Franklin Gothic Book"/>
              </a:defRPr>
            </a:lvl2pPr>
            <a:lvl3pPr marL="913554" indent="0">
              <a:lnSpc>
                <a:spcPct val="100000"/>
              </a:lnSpc>
              <a:buFontTx/>
              <a:buNone/>
              <a:defRPr sz="1499" b="0" i="1">
                <a:solidFill>
                  <a:schemeClr val="bg1"/>
                </a:solidFill>
                <a:latin typeface="Franklin Gothic Book"/>
              </a:defRPr>
            </a:lvl3pPr>
            <a:lvl4pPr marL="1370331" indent="0">
              <a:lnSpc>
                <a:spcPct val="100000"/>
              </a:lnSpc>
              <a:buFontTx/>
              <a:buNone/>
              <a:defRPr sz="1499" b="0" i="1">
                <a:solidFill>
                  <a:schemeClr val="bg1"/>
                </a:solidFill>
                <a:latin typeface="Franklin Gothic Book"/>
              </a:defRPr>
            </a:lvl4pPr>
            <a:lvl5pPr marL="1827108" indent="0">
              <a:lnSpc>
                <a:spcPct val="100000"/>
              </a:lnSpc>
              <a:buFontTx/>
              <a:buNone/>
              <a:defRPr sz="1499" b="0" i="1">
                <a:solidFill>
                  <a:schemeClr val="bg1"/>
                </a:solidFill>
                <a:latin typeface="Franklin Gothic Book"/>
              </a:defRPr>
            </a:lvl5pPr>
          </a:lstStyle>
          <a:p>
            <a:pPr lvl="0"/>
            <a:r>
              <a:rPr lang="en-US"/>
              <a:t>January 1, 2017</a:t>
            </a:r>
          </a:p>
        </p:txBody>
      </p:sp>
      <p:pic>
        <p:nvPicPr>
          <p:cNvPr id="11" name="Picture 10">
            <a:extLst>
              <a:ext uri="{FF2B5EF4-FFF2-40B4-BE49-F238E27FC236}">
                <a16:creationId xmlns:a16="http://schemas.microsoft.com/office/drawing/2014/main" id="{6E9889F5-9036-40F9-861B-FCB826B492C2}"/>
              </a:ext>
            </a:extLst>
          </p:cNvPr>
          <p:cNvPicPr>
            <a:picLocks noChangeAspect="1"/>
          </p:cNvPicPr>
          <p:nvPr userDrawn="1"/>
        </p:nvPicPr>
        <p:blipFill>
          <a:blip r:embed="rId4"/>
          <a:stretch>
            <a:fillRect/>
          </a:stretch>
        </p:blipFill>
        <p:spPr>
          <a:xfrm>
            <a:off x="9354642" y="506981"/>
            <a:ext cx="1966052" cy="480644"/>
          </a:xfrm>
          <a:prstGeom prst="rect">
            <a:avLst/>
          </a:prstGeom>
        </p:spPr>
      </p:pic>
      <p:pic>
        <p:nvPicPr>
          <p:cNvPr id="6" name="Picture 5">
            <a:extLst>
              <a:ext uri="{FF2B5EF4-FFF2-40B4-BE49-F238E27FC236}">
                <a16:creationId xmlns:a16="http://schemas.microsoft.com/office/drawing/2014/main" id="{A8B73EC8-D9EB-4F8E-81FF-0800E5653518}"/>
              </a:ext>
            </a:extLst>
          </p:cNvPr>
          <p:cNvPicPr>
            <a:picLocks noChangeAspect="1"/>
          </p:cNvPicPr>
          <p:nvPr userDrawn="1"/>
        </p:nvPicPr>
        <p:blipFill>
          <a:blip r:embed="rId5"/>
          <a:stretch>
            <a:fillRect/>
          </a:stretch>
        </p:blipFill>
        <p:spPr>
          <a:xfrm>
            <a:off x="6558456" y="321970"/>
            <a:ext cx="1943533" cy="850666"/>
          </a:xfrm>
          <a:prstGeom prst="rect">
            <a:avLst/>
          </a:prstGeom>
        </p:spPr>
      </p:pic>
      <p:pic>
        <p:nvPicPr>
          <p:cNvPr id="12" name="Picture 11">
            <a:extLst>
              <a:ext uri="{FF2B5EF4-FFF2-40B4-BE49-F238E27FC236}">
                <a16:creationId xmlns:a16="http://schemas.microsoft.com/office/drawing/2014/main" id="{04A63B26-C287-4AA7-886B-1B5BEE28E66E}"/>
              </a:ext>
            </a:extLst>
          </p:cNvPr>
          <p:cNvPicPr>
            <a:picLocks noChangeAspect="1"/>
          </p:cNvPicPr>
          <p:nvPr userDrawn="1"/>
        </p:nvPicPr>
        <p:blipFill>
          <a:blip r:embed="rId6"/>
          <a:stretch>
            <a:fillRect/>
          </a:stretch>
        </p:blipFill>
        <p:spPr>
          <a:xfrm>
            <a:off x="2233507" y="321970"/>
            <a:ext cx="4123008" cy="1029798"/>
          </a:xfrm>
          <a:prstGeom prst="rect">
            <a:avLst/>
          </a:prstGeom>
        </p:spPr>
      </p:pic>
    </p:spTree>
    <p:extLst>
      <p:ext uri="{BB962C8B-B14F-4D97-AF65-F5344CB8AC3E}">
        <p14:creationId xmlns:p14="http://schemas.microsoft.com/office/powerpoint/2010/main" val="29456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Blan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35C598-CD71-6E4B-ABC5-66382A98CB46}"/>
              </a:ext>
            </a:extLst>
          </p:cNvPr>
          <p:cNvSpPr/>
          <p:nvPr userDrawn="1"/>
        </p:nvSpPr>
        <p:spPr>
          <a:xfrm>
            <a:off x="0" y="1"/>
            <a:ext cx="12192000" cy="68580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8" name="Rectangle 7">
            <a:extLst>
              <a:ext uri="{FF2B5EF4-FFF2-40B4-BE49-F238E27FC236}">
                <a16:creationId xmlns:a16="http://schemas.microsoft.com/office/drawing/2014/main" id="{8480FC72-E4D3-E34F-BC24-86CD5D95918A}"/>
              </a:ext>
            </a:extLst>
          </p:cNvPr>
          <p:cNvSpPr/>
          <p:nvPr userDrawn="1"/>
        </p:nvSpPr>
        <p:spPr>
          <a:xfrm>
            <a:off x="5" y="1"/>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cxnSp>
        <p:nvCxnSpPr>
          <p:cNvPr id="14" name="Straight Connector 13"/>
          <p:cNvCxnSpPr/>
          <p:nvPr userDrawn="1"/>
        </p:nvCxnSpPr>
        <p:spPr>
          <a:xfrm>
            <a:off x="1676407" y="1354667"/>
            <a:ext cx="0" cy="411480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hasCustomPrompt="1"/>
          </p:nvPr>
        </p:nvSpPr>
        <p:spPr>
          <a:xfrm>
            <a:off x="1903701" y="2927004"/>
            <a:ext cx="10288299" cy="1003994"/>
          </a:xfrm>
          <a:prstGeom prst="rect">
            <a:avLst/>
          </a:prstGeom>
        </p:spPr>
        <p:txBody>
          <a:bodyPr>
            <a:normAutofit/>
          </a:bodyPr>
          <a:lstStyle>
            <a:lvl1pPr algn="l">
              <a:defRPr sz="3996">
                <a:solidFill>
                  <a:schemeClr val="bg1"/>
                </a:solidFill>
                <a:latin typeface="+mn-lt"/>
              </a:defRPr>
            </a:lvl1pPr>
          </a:lstStyle>
          <a:p>
            <a:r>
              <a:rPr lang="en-US"/>
              <a:t>DIVIDER PAGE</a:t>
            </a:r>
          </a:p>
        </p:txBody>
      </p:sp>
    </p:spTree>
    <p:extLst>
      <p:ext uri="{BB962C8B-B14F-4D97-AF65-F5344CB8AC3E}">
        <p14:creationId xmlns:p14="http://schemas.microsoft.com/office/powerpoint/2010/main" val="1411705911"/>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049418"/>
            <a:ext cx="12196233" cy="815458"/>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latin typeface="Times New Roman"/>
            </a:endParaRPr>
          </a:p>
        </p:txBody>
      </p:sp>
      <p:pic>
        <p:nvPicPr>
          <p:cNvPr id="8" name="Picture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60465" y="6207955"/>
            <a:ext cx="678141" cy="538984"/>
          </a:xfrm>
          <a:prstGeom prst="rect">
            <a:avLst/>
          </a:prstGeom>
        </p:spPr>
      </p:pic>
      <p:sp>
        <p:nvSpPr>
          <p:cNvPr id="2" name="Title Placeholder 1"/>
          <p:cNvSpPr>
            <a:spLocks noGrp="1"/>
          </p:cNvSpPr>
          <p:nvPr>
            <p:ph type="title"/>
          </p:nvPr>
        </p:nvSpPr>
        <p:spPr>
          <a:xfrm>
            <a:off x="828888" y="116703"/>
            <a:ext cx="10972800" cy="1141943"/>
          </a:xfrm>
          <a:prstGeom prst="rect">
            <a:avLst/>
          </a:prstGeom>
        </p:spPr>
        <p:txBody>
          <a:bodyPr vert="horz" lIns="91440" tIns="45720" rIns="91440" bIns="45720" rtlCol="0" anchor="ctr">
            <a:normAutofit/>
          </a:bodyPr>
          <a:lstStyle/>
          <a:p>
            <a:r>
              <a:rPr lang="en-US"/>
              <a:t>HEADLINE COPY</a:t>
            </a:r>
          </a:p>
        </p:txBody>
      </p:sp>
      <p:sp>
        <p:nvSpPr>
          <p:cNvPr id="3" name="Text Placeholder 2"/>
          <p:cNvSpPr>
            <a:spLocks noGrp="1"/>
          </p:cNvSpPr>
          <p:nvPr>
            <p:ph type="body" idx="1"/>
          </p:nvPr>
        </p:nvSpPr>
        <p:spPr>
          <a:xfrm>
            <a:off x="877619" y="1296583"/>
            <a:ext cx="10972800" cy="4525476"/>
          </a:xfrm>
          <a:prstGeom prst="rect">
            <a:avLst/>
          </a:prstGeom>
        </p:spPr>
        <p:txBody>
          <a:bodyPr vert="horz" lIns="91440" tIns="45720" rIns="91440" bIns="45720" rtlCol="0">
            <a:normAutofit/>
          </a:bodyPr>
          <a:lstStyle/>
          <a:p>
            <a:pPr lvl="0"/>
            <a:r>
              <a:rPr lang="en-US"/>
              <a:t>Bullet copy here. </a:t>
            </a:r>
          </a:p>
          <a:p>
            <a:pPr lvl="1"/>
            <a:r>
              <a:rPr lang="en-US"/>
              <a:t>Bullet level two</a:t>
            </a:r>
          </a:p>
          <a:p>
            <a:pPr lvl="2"/>
            <a:r>
              <a:rPr lang="en-US"/>
              <a:t>Bullet level three</a:t>
            </a:r>
          </a:p>
        </p:txBody>
      </p:sp>
      <p:pic>
        <p:nvPicPr>
          <p:cNvPr id="9" name="Picture 8" descr="MCW_Logo.ai"/>
          <p:cNvPicPr>
            <a:picLocks noChangeAspect="1"/>
          </p:cNvPicPr>
          <p:nvPr userDrawn="1"/>
        </p:nvPicPr>
        <p:blipFill rotWithShape="1">
          <a:blip r:embed="rId21" cstate="screen">
            <a:extLst>
              <a:ext uri="{28A0092B-C50C-407E-A947-70E740481C1C}">
                <a14:useLocalDpi xmlns:a14="http://schemas.microsoft.com/office/drawing/2010/main"/>
              </a:ext>
            </a:extLst>
          </a:blip>
          <a:srcRect l="39697"/>
          <a:stretch/>
        </p:blipFill>
        <p:spPr>
          <a:xfrm>
            <a:off x="1138189" y="5715473"/>
            <a:ext cx="2386504" cy="1247481"/>
          </a:xfrm>
          <a:prstGeom prst="rect">
            <a:avLst/>
          </a:prstGeom>
        </p:spPr>
      </p:pic>
      <p:pic>
        <p:nvPicPr>
          <p:cNvPr id="11" name="Picture 10">
            <a:extLst>
              <a:ext uri="{FF2B5EF4-FFF2-40B4-BE49-F238E27FC236}">
                <a16:creationId xmlns:a16="http://schemas.microsoft.com/office/drawing/2014/main" id="{9388EAC1-210E-4261-B95C-0DA882B98D3A}"/>
              </a:ext>
            </a:extLst>
          </p:cNvPr>
          <p:cNvPicPr>
            <a:picLocks noChangeAspect="1"/>
          </p:cNvPicPr>
          <p:nvPr userDrawn="1"/>
        </p:nvPicPr>
        <p:blipFill>
          <a:blip r:embed="rId22"/>
          <a:stretch>
            <a:fillRect/>
          </a:stretch>
        </p:blipFill>
        <p:spPr>
          <a:xfrm>
            <a:off x="9884367" y="6214551"/>
            <a:ext cx="1966052" cy="480644"/>
          </a:xfrm>
          <a:prstGeom prst="rect">
            <a:avLst/>
          </a:prstGeom>
        </p:spPr>
      </p:pic>
    </p:spTree>
    <p:extLst>
      <p:ext uri="{BB962C8B-B14F-4D97-AF65-F5344CB8AC3E}">
        <p14:creationId xmlns:p14="http://schemas.microsoft.com/office/powerpoint/2010/main" val="2379592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456777" rtl="0" eaLnBrk="1" latinLnBrk="0" hangingPunct="1">
        <a:spcBef>
          <a:spcPct val="0"/>
        </a:spcBef>
        <a:buNone/>
        <a:defRPr sz="3597" kern="1200" cap="all" baseline="0">
          <a:solidFill>
            <a:srgbClr val="006F66"/>
          </a:solidFill>
          <a:latin typeface="Franklin Gothic Book"/>
          <a:ea typeface="+mj-ea"/>
          <a:cs typeface="+mj-cs"/>
        </a:defRPr>
      </a:lvl1pPr>
    </p:titleStyle>
    <p:bodyStyle>
      <a:lvl1pPr marL="171292" indent="-171292" algn="l" defTabSz="456777" rtl="0" eaLnBrk="1" latinLnBrk="0" hangingPunct="1">
        <a:spcBef>
          <a:spcPts val="288"/>
        </a:spcBef>
        <a:buFont typeface="Arial"/>
        <a:buChar char="•"/>
        <a:defRPr sz="1998" kern="1200" baseline="0">
          <a:solidFill>
            <a:srgbClr val="141313"/>
          </a:solidFill>
          <a:latin typeface="Times New Roman"/>
          <a:ea typeface="+mn-ea"/>
          <a:cs typeface="+mn-cs"/>
        </a:defRPr>
      </a:lvl1pPr>
      <a:lvl2pPr marL="172878" indent="174464" algn="l" defTabSz="456777" rtl="0" eaLnBrk="1" latinLnBrk="0" hangingPunct="1">
        <a:spcBef>
          <a:spcPts val="288"/>
        </a:spcBef>
        <a:buSzPct val="85000"/>
        <a:buFont typeface="Lucida Grande"/>
        <a:buChar char="-"/>
        <a:defRPr sz="1598" kern="1200">
          <a:solidFill>
            <a:srgbClr val="141313"/>
          </a:solidFill>
          <a:latin typeface="Times New Roman"/>
          <a:ea typeface="+mn-ea"/>
          <a:cs typeface="+mn-cs"/>
        </a:defRPr>
      </a:lvl2pPr>
      <a:lvl3pPr marL="347342" indent="163362" algn="l" defTabSz="456777" rtl="0" eaLnBrk="1" latinLnBrk="0" hangingPunct="1">
        <a:spcBef>
          <a:spcPts val="288"/>
        </a:spcBef>
        <a:buSzPct val="60000"/>
        <a:buFont typeface="Wingdings" charset="2"/>
        <a:buChar char=""/>
        <a:defRPr sz="1199" kern="1200">
          <a:solidFill>
            <a:srgbClr val="141313"/>
          </a:solidFill>
          <a:latin typeface="Times New Roman"/>
          <a:ea typeface="+mn-ea"/>
          <a:cs typeface="+mn-cs"/>
        </a:defRPr>
      </a:lvl3pPr>
      <a:lvl4pPr marL="1598720" indent="-228389" algn="l" defTabSz="456777" rtl="0" eaLnBrk="1" latinLnBrk="0" hangingPunct="1">
        <a:spcBef>
          <a:spcPct val="20000"/>
        </a:spcBef>
        <a:buFont typeface="Arial"/>
        <a:buChar char="–"/>
        <a:defRPr sz="1199" kern="1200">
          <a:solidFill>
            <a:schemeClr val="tx1"/>
          </a:solidFill>
          <a:latin typeface="Times New Roman"/>
          <a:ea typeface="+mn-ea"/>
          <a:cs typeface="+mn-cs"/>
        </a:defRPr>
      </a:lvl4pPr>
      <a:lvl5pPr marL="2055497" indent="-228389" algn="l" defTabSz="456777" rtl="0" eaLnBrk="1" latinLnBrk="0" hangingPunct="1">
        <a:spcBef>
          <a:spcPct val="20000"/>
        </a:spcBef>
        <a:buFont typeface="Arial"/>
        <a:buChar char="»"/>
        <a:defRPr sz="1199" kern="1200">
          <a:solidFill>
            <a:schemeClr val="tx1"/>
          </a:solidFill>
          <a:latin typeface="Times New Roman"/>
          <a:ea typeface="+mn-ea"/>
          <a:cs typeface="+mn-cs"/>
        </a:defRPr>
      </a:lvl5pPr>
      <a:lvl6pPr marL="2512274" indent="-228389" algn="l" defTabSz="456777" rtl="0" eaLnBrk="1" latinLnBrk="0" hangingPunct="1">
        <a:spcBef>
          <a:spcPct val="20000"/>
        </a:spcBef>
        <a:buFont typeface="Arial"/>
        <a:buChar char="•"/>
        <a:defRPr sz="1998" kern="1200">
          <a:solidFill>
            <a:schemeClr val="tx1"/>
          </a:solidFill>
          <a:latin typeface="+mn-lt"/>
          <a:ea typeface="+mn-ea"/>
          <a:cs typeface="+mn-cs"/>
        </a:defRPr>
      </a:lvl6pPr>
      <a:lvl7pPr marL="2969051" indent="-228389" algn="l" defTabSz="456777" rtl="0" eaLnBrk="1" latinLnBrk="0" hangingPunct="1">
        <a:spcBef>
          <a:spcPct val="20000"/>
        </a:spcBef>
        <a:buFont typeface="Arial"/>
        <a:buChar char="•"/>
        <a:defRPr sz="1998" kern="1200">
          <a:solidFill>
            <a:schemeClr val="tx1"/>
          </a:solidFill>
          <a:latin typeface="+mn-lt"/>
          <a:ea typeface="+mn-ea"/>
          <a:cs typeface="+mn-cs"/>
        </a:defRPr>
      </a:lvl7pPr>
      <a:lvl8pPr marL="3425828" indent="-228389" algn="l" defTabSz="456777" rtl="0" eaLnBrk="1" latinLnBrk="0" hangingPunct="1">
        <a:spcBef>
          <a:spcPct val="20000"/>
        </a:spcBef>
        <a:buFont typeface="Arial"/>
        <a:buChar char="•"/>
        <a:defRPr sz="1998" kern="1200">
          <a:solidFill>
            <a:schemeClr val="tx1"/>
          </a:solidFill>
          <a:latin typeface="+mn-lt"/>
          <a:ea typeface="+mn-ea"/>
          <a:cs typeface="+mn-cs"/>
        </a:defRPr>
      </a:lvl8pPr>
      <a:lvl9pPr marL="3882605" indent="-228389" algn="l" defTabSz="45677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77" rtl="0" eaLnBrk="1" latinLnBrk="0" hangingPunct="1">
        <a:defRPr sz="1799" kern="1200">
          <a:solidFill>
            <a:schemeClr val="tx1"/>
          </a:solidFill>
          <a:latin typeface="+mn-lt"/>
          <a:ea typeface="+mn-ea"/>
          <a:cs typeface="+mn-cs"/>
        </a:defRPr>
      </a:lvl1pPr>
      <a:lvl2pPr marL="456777" algn="l" defTabSz="456777" rtl="0" eaLnBrk="1" latinLnBrk="0" hangingPunct="1">
        <a:defRPr sz="1799" kern="1200">
          <a:solidFill>
            <a:schemeClr val="tx1"/>
          </a:solidFill>
          <a:latin typeface="+mn-lt"/>
          <a:ea typeface="+mn-ea"/>
          <a:cs typeface="+mn-cs"/>
        </a:defRPr>
      </a:lvl2pPr>
      <a:lvl3pPr marL="913554" algn="l" defTabSz="456777" rtl="0" eaLnBrk="1" latinLnBrk="0" hangingPunct="1">
        <a:defRPr sz="1799" kern="1200">
          <a:solidFill>
            <a:schemeClr val="tx1"/>
          </a:solidFill>
          <a:latin typeface="+mn-lt"/>
          <a:ea typeface="+mn-ea"/>
          <a:cs typeface="+mn-cs"/>
        </a:defRPr>
      </a:lvl3pPr>
      <a:lvl4pPr marL="1370331" algn="l" defTabSz="456777" rtl="0" eaLnBrk="1" latinLnBrk="0" hangingPunct="1">
        <a:defRPr sz="1799" kern="1200">
          <a:solidFill>
            <a:schemeClr val="tx1"/>
          </a:solidFill>
          <a:latin typeface="+mn-lt"/>
          <a:ea typeface="+mn-ea"/>
          <a:cs typeface="+mn-cs"/>
        </a:defRPr>
      </a:lvl4pPr>
      <a:lvl5pPr marL="1827108" algn="l" defTabSz="456777" rtl="0" eaLnBrk="1" latinLnBrk="0" hangingPunct="1">
        <a:defRPr sz="1799" kern="1200">
          <a:solidFill>
            <a:schemeClr val="tx1"/>
          </a:solidFill>
          <a:latin typeface="+mn-lt"/>
          <a:ea typeface="+mn-ea"/>
          <a:cs typeface="+mn-cs"/>
        </a:defRPr>
      </a:lvl5pPr>
      <a:lvl6pPr marL="2283886" algn="l" defTabSz="456777" rtl="0" eaLnBrk="1" latinLnBrk="0" hangingPunct="1">
        <a:defRPr sz="1799" kern="1200">
          <a:solidFill>
            <a:schemeClr val="tx1"/>
          </a:solidFill>
          <a:latin typeface="+mn-lt"/>
          <a:ea typeface="+mn-ea"/>
          <a:cs typeface="+mn-cs"/>
        </a:defRPr>
      </a:lvl6pPr>
      <a:lvl7pPr marL="2740663" algn="l" defTabSz="456777" rtl="0" eaLnBrk="1" latinLnBrk="0" hangingPunct="1">
        <a:defRPr sz="1799" kern="1200">
          <a:solidFill>
            <a:schemeClr val="tx1"/>
          </a:solidFill>
          <a:latin typeface="+mn-lt"/>
          <a:ea typeface="+mn-ea"/>
          <a:cs typeface="+mn-cs"/>
        </a:defRPr>
      </a:lvl7pPr>
      <a:lvl8pPr marL="3197440" algn="l" defTabSz="456777" rtl="0" eaLnBrk="1" latinLnBrk="0" hangingPunct="1">
        <a:defRPr sz="1799" kern="1200">
          <a:solidFill>
            <a:schemeClr val="tx1"/>
          </a:solidFill>
          <a:latin typeface="+mn-lt"/>
          <a:ea typeface="+mn-ea"/>
          <a:cs typeface="+mn-cs"/>
        </a:defRPr>
      </a:lvl8pPr>
      <a:lvl9pPr marL="3654217" algn="l" defTabSz="45677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059424"/>
            <a:ext cx="12192000" cy="816213"/>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C8611BA5-A9CE-E548-9297-2340C60993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465" y="6213704"/>
            <a:ext cx="678141" cy="539483"/>
          </a:xfrm>
          <a:prstGeom prst="rect">
            <a:avLst/>
          </a:prstGeom>
        </p:spPr>
      </p:pic>
      <p:pic>
        <p:nvPicPr>
          <p:cNvPr id="11" name="Picture 10" descr="MCW_Logo.ai">
            <a:extLst>
              <a:ext uri="{FF2B5EF4-FFF2-40B4-BE49-F238E27FC236}">
                <a16:creationId xmlns:a16="http://schemas.microsoft.com/office/drawing/2014/main" id="{B850D109-E3D8-D649-A94B-AA89919A71C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9697"/>
          <a:stretch/>
        </p:blipFill>
        <p:spPr>
          <a:xfrm>
            <a:off x="1138189" y="5720763"/>
            <a:ext cx="2386504" cy="1248636"/>
          </a:xfrm>
          <a:prstGeom prst="rect">
            <a:avLst/>
          </a:prstGeom>
        </p:spPr>
      </p:pic>
      <p:sp>
        <p:nvSpPr>
          <p:cNvPr id="6" name="Slide Number Placeholder 12">
            <a:extLst>
              <a:ext uri="{FF2B5EF4-FFF2-40B4-BE49-F238E27FC236}">
                <a16:creationId xmlns:a16="http://schemas.microsoft.com/office/drawing/2014/main" id="{20C6F3B0-FBED-184A-B3F4-E690C1CABF16}"/>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5147341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609585" rtl="0" eaLnBrk="1" latinLnBrk="0" hangingPunct="1">
        <a:spcBef>
          <a:spcPct val="0"/>
        </a:spcBef>
        <a:buNone/>
        <a:defRPr sz="4800" kern="1200">
          <a:solidFill>
            <a:schemeClr val="tx1"/>
          </a:solidFill>
          <a:latin typeface="+mn-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Clr>
          <a:schemeClr val="tx2"/>
        </a:buClr>
        <a:buFont typeface="Arial" panose="020B0604020202020204" pitchFamily="34" charset="0"/>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Clr>
          <a:schemeClr val="tx2"/>
        </a:buClr>
        <a:buFont typeface="Wingdings" pitchFamily="2"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chemeClr val="tx2"/>
        </a:buClr>
        <a:buFont typeface="Courier New" panose="02070309020205020404" pitchFamily="49" charset="0"/>
        <a:buChar char="o"/>
        <a:defRPr sz="1600" kern="1200">
          <a:solidFill>
            <a:schemeClr val="tx2"/>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059424"/>
            <a:ext cx="12192000" cy="816213"/>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C8611BA5-A9CE-E548-9297-2340C60993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0465" y="6213704"/>
            <a:ext cx="678141" cy="539483"/>
          </a:xfrm>
          <a:prstGeom prst="rect">
            <a:avLst/>
          </a:prstGeom>
        </p:spPr>
      </p:pic>
      <p:pic>
        <p:nvPicPr>
          <p:cNvPr id="11" name="Picture 10" descr="MCW_Logo.ai">
            <a:extLst>
              <a:ext uri="{FF2B5EF4-FFF2-40B4-BE49-F238E27FC236}">
                <a16:creationId xmlns:a16="http://schemas.microsoft.com/office/drawing/2014/main" id="{B850D109-E3D8-D649-A94B-AA89919A71C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39697"/>
          <a:stretch/>
        </p:blipFill>
        <p:spPr>
          <a:xfrm>
            <a:off x="1138189" y="5720763"/>
            <a:ext cx="2386504" cy="1248636"/>
          </a:xfrm>
          <a:prstGeom prst="rect">
            <a:avLst/>
          </a:prstGeom>
        </p:spPr>
      </p:pic>
      <p:sp>
        <p:nvSpPr>
          <p:cNvPr id="6" name="Slide Number Placeholder 12">
            <a:extLst>
              <a:ext uri="{FF2B5EF4-FFF2-40B4-BE49-F238E27FC236}">
                <a16:creationId xmlns:a16="http://schemas.microsoft.com/office/drawing/2014/main" id="{20C6F3B0-FBED-184A-B3F4-E690C1CABF16}"/>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069427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5" r:id="rId6"/>
    <p:sldLayoutId id="2147483726" r:id="rId7"/>
    <p:sldLayoutId id="2147483727" r:id="rId8"/>
    <p:sldLayoutId id="2147483728" r:id="rId9"/>
    <p:sldLayoutId id="2147483729" r:id="rId10"/>
    <p:sldLayoutId id="2147483730" r:id="rId11"/>
  </p:sldLayoutIdLst>
  <p:txStyles>
    <p:titleStyle>
      <a:lvl1pPr algn="l" defTabSz="609585" rtl="0" eaLnBrk="1" latinLnBrk="0" hangingPunct="1">
        <a:spcBef>
          <a:spcPct val="0"/>
        </a:spcBef>
        <a:buNone/>
        <a:defRPr sz="4800" kern="1200">
          <a:solidFill>
            <a:schemeClr val="tx1"/>
          </a:solidFill>
          <a:latin typeface="+mn-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Clr>
          <a:schemeClr val="tx2"/>
        </a:buClr>
        <a:buFont typeface="Arial" panose="020B0604020202020204" pitchFamily="34" charset="0"/>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Clr>
          <a:schemeClr val="tx2"/>
        </a:buClr>
        <a:buFont typeface="Wingdings" pitchFamily="2"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chemeClr val="tx2"/>
        </a:buClr>
        <a:buFont typeface="Courier New" panose="02070309020205020404" pitchFamily="49" charset="0"/>
        <a:buChar char="o"/>
        <a:defRPr sz="1600" kern="1200">
          <a:solidFill>
            <a:schemeClr val="tx2"/>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0DECC4-E0E4-70A2-98A4-DFCF22EBDC11}"/>
              </a:ext>
            </a:extLst>
          </p:cNvPr>
          <p:cNvSpPr/>
          <p:nvPr userDrawn="1"/>
        </p:nvSpPr>
        <p:spPr>
          <a:xfrm>
            <a:off x="0" y="6611815"/>
            <a:ext cx="12192000" cy="246185"/>
          </a:xfrm>
          <a:prstGeom prst="rect">
            <a:avLst/>
          </a:prstGeom>
          <a:gradFill flip="none" rotWithShape="1">
            <a:gsLst>
              <a:gs pos="0">
                <a:srgbClr val="0066FF"/>
              </a:gs>
              <a:gs pos="24000">
                <a:srgbClr val="0000FF"/>
              </a:gs>
              <a:gs pos="46000">
                <a:schemeClr val="accent2">
                  <a:lumMod val="75000"/>
                </a:schemeClr>
              </a:gs>
              <a:gs pos="74000">
                <a:srgbClr val="007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87412B0A-E13D-4D74-AEC4-7F1FE8538572}" type="slidenum">
              <a:rPr lang="en-US" smtClean="0">
                <a:ln>
                  <a:noFill/>
                </a:ln>
              </a:rPr>
              <a:t>‹#›</a:t>
            </a:fld>
            <a:endParaRPr lang="en-US">
              <a:ln>
                <a:noFill/>
              </a:ln>
            </a:endParaRPr>
          </a:p>
        </p:txBody>
      </p:sp>
      <p:sp>
        <p:nvSpPr>
          <p:cNvPr id="2" name="Title Placeholder 1">
            <a:extLst>
              <a:ext uri="{FF2B5EF4-FFF2-40B4-BE49-F238E27FC236}">
                <a16:creationId xmlns:a16="http://schemas.microsoft.com/office/drawing/2014/main" id="{556CDC12-5FFC-43EA-B8F8-E822CE62C5CC}"/>
              </a:ext>
            </a:extLst>
          </p:cNvPr>
          <p:cNvSpPr>
            <a:spLocks noGrp="1"/>
          </p:cNvSpPr>
          <p:nvPr>
            <p:ph type="title"/>
          </p:nvPr>
        </p:nvSpPr>
        <p:spPr>
          <a:xfrm>
            <a:off x="838200" y="112544"/>
            <a:ext cx="10515600" cy="10842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636589-5F85-4C74-B10D-81D715C43E1C}"/>
              </a:ext>
            </a:extLst>
          </p:cNvPr>
          <p:cNvSpPr>
            <a:spLocks noGrp="1"/>
          </p:cNvSpPr>
          <p:nvPr>
            <p:ph type="body" idx="1"/>
          </p:nvPr>
        </p:nvSpPr>
        <p:spPr>
          <a:xfrm>
            <a:off x="5926048" y="1292833"/>
            <a:ext cx="5826034" cy="51262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41290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57" r:id="rId12"/>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6.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hyperlink" Target="mailto:jgeurts@mcw.edu"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1.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3.xml"/><Relationship Id="rId7" Type="http://schemas.openxmlformats.org/officeDocument/2006/relationships/diagramQuickStyle" Target="../diagrams/quickStyle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17.xml"/><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2.m4a"/><Relationship Id="rId7" Type="http://schemas.openxmlformats.org/officeDocument/2006/relationships/hyperlink" Target="https://doi.org/10.1007/s10897-007-9113-4" TargetMode="External"/><Relationship Id="rId2" Type="http://schemas.microsoft.com/office/2007/relationships/media" Target="../media/media22.m4a"/><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notesSlide" Target="../notesSlides/notesSlide19.xml"/><Relationship Id="rId4"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3.xml"/><Relationship Id="rId7" Type="http://schemas.openxmlformats.org/officeDocument/2006/relationships/diagramQuickStyle" Target="../diagrams/quickStyle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notesSlide" Target="../notesSlides/notesSlide20.xml"/><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10.png"/><Relationship Id="rId2" Type="http://schemas.microsoft.com/office/2007/relationships/media" Target="../media/media24.m4a"/><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notesSlide" Target="../notesSlides/notesSlide21.xml"/><Relationship Id="rId4"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1.xml"/><Relationship Id="rId7" Type="http://schemas.openxmlformats.org/officeDocument/2006/relationships/diagramQuickStyle" Target="../diagrams/quickStyle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0.png"/><Relationship Id="rId4" Type="http://schemas.openxmlformats.org/officeDocument/2006/relationships/notesSlide" Target="../notesSlides/notesSlide22.xml"/><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0.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8.m4a"/><Relationship Id="rId7" Type="http://schemas.openxmlformats.org/officeDocument/2006/relationships/image" Target="../media/image27.png"/><Relationship Id="rId2" Type="http://schemas.microsoft.com/office/2007/relationships/media" Target="../media/media28.m4a"/><Relationship Id="rId1" Type="http://schemas.openxmlformats.org/officeDocument/2006/relationships/tags" Target="../tags/tag5.xml"/><Relationship Id="rId6" Type="http://schemas.openxmlformats.org/officeDocument/2006/relationships/hyperlink" Target="http://www.ginahelp.org/" TargetMode="External"/><Relationship Id="rId5" Type="http://schemas.openxmlformats.org/officeDocument/2006/relationships/notesSlide" Target="../notesSlides/notesSlide23.xml"/><Relationship Id="rId4"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9.m4a"/><Relationship Id="rId7" Type="http://schemas.openxmlformats.org/officeDocument/2006/relationships/image" Target="../media/image29.png"/><Relationship Id="rId2" Type="http://schemas.microsoft.com/office/2007/relationships/media" Target="../media/media29.m4a"/><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24.xml"/><Relationship Id="rId4"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hyperlink" Target="https://perspectivesinmedicine.cshlp.org/content/10/3/a038968" TargetMode="External"/><Relationship Id="rId3" Type="http://schemas.openxmlformats.org/officeDocument/2006/relationships/audio" Target="../media/media3.m4a"/><Relationship Id="rId7" Type="http://schemas.openxmlformats.org/officeDocument/2006/relationships/hyperlink" Target="https://go.openathens.net/redirector/mcw.edu?url=https%3A%2F%2Fwww.clinicalkey.com%2F%23!%2Fbrowse%2Fbook%2F3-s2.0-C20170009679" TargetMode="Externa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hyperlink" Target="https://doi.org/10.1002/jgc4.1621" TargetMode="External"/><Relationship Id="rId5" Type="http://schemas.openxmlformats.org/officeDocument/2006/relationships/notesSlide" Target="../notesSlides/notesSlide3.xml"/><Relationship Id="rId4" Type="http://schemas.openxmlformats.org/officeDocument/2006/relationships/slideLayout" Target="../slideLayouts/slideLayout41.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0.m4a"/><Relationship Id="rId7" Type="http://schemas.openxmlformats.org/officeDocument/2006/relationships/image" Target="../media/image30.png"/><Relationship Id="rId2" Type="http://schemas.microsoft.com/office/2007/relationships/media" Target="../media/media30.m4a"/><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notesSlide" Target="../notesSlides/notesSlide25.xml"/><Relationship Id="rId4"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C70B3F-ED20-8A55-C990-DC7D347F84AE}"/>
              </a:ext>
            </a:extLst>
          </p:cNvPr>
          <p:cNvSpPr txBox="1"/>
          <p:nvPr/>
        </p:nvSpPr>
        <p:spPr>
          <a:xfrm>
            <a:off x="911790" y="1465322"/>
            <a:ext cx="6387102" cy="2101940"/>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Calibri Light" panose="020F0302020204030204"/>
                <a:ea typeface="+mn-ea"/>
                <a:cs typeface="+mn-cs"/>
              </a:rPr>
              <a:t>Pedigree </a:t>
            </a:r>
            <a:r>
              <a:rPr lang="en-US" sz="5200" b="1" dirty="0">
                <a:solidFill>
                  <a:prstClr val="white"/>
                </a:solidFill>
                <a:latin typeface="Calibri Light" panose="020F0302020204030204"/>
              </a:rPr>
              <a:t>Interpretation</a:t>
            </a:r>
            <a:r>
              <a:rPr kumimoji="0" lang="en-US" sz="5200" b="1" i="0" u="none" strike="noStrike" kern="1200" cap="none" spc="0" normalizeH="0" baseline="0" noProof="0" dirty="0">
                <a:ln>
                  <a:noFill/>
                </a:ln>
                <a:solidFill>
                  <a:prstClr val="white"/>
                </a:solidFill>
                <a:effectLst/>
                <a:uLnTx/>
                <a:uFillTx/>
                <a:latin typeface="Calibri Light" panose="020F0302020204030204"/>
                <a:ea typeface="+mn-ea"/>
                <a:cs typeface="+mn-cs"/>
              </a:rPr>
              <a:t> &amp; Genetic Counseling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300" b="0" i="1" u="none" strike="noStrike" kern="1200" cap="none" spc="0" normalizeH="0" baseline="0" noProof="0" dirty="0">
                <a:ln>
                  <a:noFill/>
                </a:ln>
                <a:solidFill>
                  <a:prstClr val="white"/>
                </a:solidFill>
                <a:effectLst/>
                <a:uLnTx/>
                <a:uFillTx/>
                <a:latin typeface="Calibri Light" panose="020F0302020204030204"/>
                <a:ea typeface="+mn-ea"/>
                <a:cs typeface="+mn-cs"/>
              </a:rPr>
              <a:t>Precision Medicine Education</a:t>
            </a:r>
          </a:p>
        </p:txBody>
      </p:sp>
      <p:sp>
        <p:nvSpPr>
          <p:cNvPr id="4" name="TextBox 3">
            <a:extLst>
              <a:ext uri="{FF2B5EF4-FFF2-40B4-BE49-F238E27FC236}">
                <a16:creationId xmlns:a16="http://schemas.microsoft.com/office/drawing/2014/main" id="{5CC6CBEA-96AB-5A58-FDC1-27B662EEAE60}"/>
              </a:ext>
            </a:extLst>
          </p:cNvPr>
          <p:cNvSpPr txBox="1"/>
          <p:nvPr/>
        </p:nvSpPr>
        <p:spPr>
          <a:xfrm>
            <a:off x="805542" y="4239491"/>
            <a:ext cx="6382657" cy="181417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Jenny Geurts, MS, CGC</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400" b="1" dirty="0">
                <a:solidFill>
                  <a:prstClr val="white"/>
                </a:solidFill>
                <a:latin typeface="Calibri" panose="020F0502020204030204"/>
              </a:rPr>
              <a:t>(she/her)</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Institute for Health &amp; Equity</a:t>
            </a:r>
            <a:endParaRPr kumimoji="0" lang="en-US" sz="2400" b="0" i="1"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Arial"/>
                <a:hlinkClick r:id="rId5"/>
              </a:rPr>
              <a:t>jgeurts@mcw.edu</a:t>
            </a:r>
            <a:endParaRPr kumimoji="0" lang="en-US" sz="2400" b="0" i="0" u="none" strike="noStrike" kern="1200" cap="none" spc="0" normalizeH="0" baseline="0" noProof="0" dirty="0">
              <a:ln>
                <a:noFill/>
              </a:ln>
              <a:solidFill>
                <a:prstClr val="white"/>
              </a:solidFill>
              <a:effectLst/>
              <a:uLnTx/>
              <a:uFillTx/>
              <a:latin typeface="Calibri"/>
              <a:ea typeface="Calibri"/>
              <a:cs typeface="Arial"/>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Calibri"/>
              <a:cs typeface="+mn-cs"/>
            </a:endParaRPr>
          </a:p>
        </p:txBody>
      </p:sp>
      <p:pic>
        <p:nvPicPr>
          <p:cNvPr id="5" name="Picture 6" descr="Home | Medical College of Wisconsin">
            <a:extLst>
              <a:ext uri="{FF2B5EF4-FFF2-40B4-BE49-F238E27FC236}">
                <a16:creationId xmlns:a16="http://schemas.microsoft.com/office/drawing/2014/main" id="{17FCE353-0C04-49CE-E5F2-CCA13FD90E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812" r="-1" b="3098"/>
          <a:stretch/>
        </p:blipFill>
        <p:spPr bwMode="auto">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17A08CB-FEDF-9608-A54C-BE3CF79317ED}"/>
              </a:ext>
            </a:extLst>
          </p:cNvPr>
          <p:cNvPicPr>
            <a:picLocks noChangeAspect="1"/>
          </p:cNvPicPr>
          <p:nvPr/>
        </p:nvPicPr>
        <p:blipFill>
          <a:blip r:embed="rId7"/>
          <a:stretch>
            <a:fillRect/>
          </a:stretch>
        </p:blipFill>
        <p:spPr>
          <a:xfrm>
            <a:off x="7686666" y="0"/>
            <a:ext cx="4505334" cy="3450635"/>
          </a:xfrm>
          <a:prstGeom prst="rect">
            <a:avLst/>
          </a:prstGeom>
        </p:spPr>
      </p:pic>
      <p:pic>
        <p:nvPicPr>
          <p:cNvPr id="6" name="Audio 5">
            <a:hlinkClick r:id="" action="ppaction://media"/>
            <a:extLst>
              <a:ext uri="{FF2B5EF4-FFF2-40B4-BE49-F238E27FC236}">
                <a16:creationId xmlns:a16="http://schemas.microsoft.com/office/drawing/2014/main" id="{E676A8F7-27C9-60BF-2A3F-2F555DD86C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8142238"/>
      </p:ext>
    </p:extLst>
  </p:cSld>
  <p:clrMapOvr>
    <a:masterClrMapping/>
  </p:clrMapOvr>
  <mc:AlternateContent xmlns:mc="http://schemas.openxmlformats.org/markup-compatibility/2006" xmlns:p14="http://schemas.microsoft.com/office/powerpoint/2010/main">
    <mc:Choice Requires="p14">
      <p:transition spd="slow" p14:dur="2000" advTm="22207"/>
    </mc:Choice>
    <mc:Fallback xmlns="">
      <p:transition spd="slow" advTm="2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p:txBody>
          <a:bodyPr/>
          <a:lstStyle/>
          <a:p>
            <a:r>
              <a:rPr lang="en-US" dirty="0"/>
              <a:t>Penetrance</a:t>
            </a:r>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838199" y="1333767"/>
            <a:ext cx="6149623" cy="5191211"/>
          </a:xfrm>
        </p:spPr>
        <p:txBody>
          <a:bodyPr>
            <a:normAutofit fontScale="85000" lnSpcReduction="10000"/>
          </a:bodyPr>
          <a:lstStyle/>
          <a:p>
            <a:pPr>
              <a:spcAft>
                <a:spcPts val="1200"/>
              </a:spcAft>
            </a:pPr>
            <a:r>
              <a:rPr lang="en-US" sz="3200" dirty="0"/>
              <a:t>The probability that an individual with a ‘disease’ genotype will present with the disease phenotype</a:t>
            </a:r>
          </a:p>
          <a:p>
            <a:pPr>
              <a:spcAft>
                <a:spcPts val="1200"/>
              </a:spcAft>
            </a:pPr>
            <a:r>
              <a:rPr lang="en-US" sz="3200" b="1" u="sng" dirty="0"/>
              <a:t>Complete penetrance:</a:t>
            </a:r>
            <a:r>
              <a:rPr lang="en-US" sz="3200" dirty="0"/>
              <a:t> if an individual has the disease genotype they will always present with the disease</a:t>
            </a:r>
          </a:p>
          <a:p>
            <a:pPr lvl="1">
              <a:spcAft>
                <a:spcPts val="1200"/>
              </a:spcAft>
            </a:pPr>
            <a:r>
              <a:rPr lang="en-US" sz="2800" dirty="0"/>
              <a:t>e.g. 100% of individuals with </a:t>
            </a:r>
            <a:r>
              <a:rPr lang="en-US" sz="2800" i="1" dirty="0"/>
              <a:t>FGFR3</a:t>
            </a:r>
            <a:r>
              <a:rPr lang="en-US" sz="2800" dirty="0"/>
              <a:t> mutation will develop achondroplasia</a:t>
            </a:r>
          </a:p>
          <a:p>
            <a:pPr>
              <a:spcAft>
                <a:spcPts val="1200"/>
              </a:spcAft>
            </a:pPr>
            <a:r>
              <a:rPr lang="en-US" sz="3200" b="1" u="sng" dirty="0"/>
              <a:t>Incomplete penetrance:</a:t>
            </a:r>
            <a:r>
              <a:rPr lang="en-US" sz="3200" dirty="0"/>
              <a:t> if an individual has the disease genotype they may or may not present with the disease</a:t>
            </a:r>
          </a:p>
          <a:p>
            <a:pPr lvl="1">
              <a:spcAft>
                <a:spcPts val="1200"/>
              </a:spcAft>
            </a:pPr>
            <a:r>
              <a:rPr lang="en-US" sz="2800" dirty="0"/>
              <a:t>e.g. ~50% of females with </a:t>
            </a:r>
            <a:r>
              <a:rPr lang="en-US" sz="2800" i="1" dirty="0"/>
              <a:t>BRCA1</a:t>
            </a:r>
            <a:r>
              <a:rPr lang="en-US" sz="2800" dirty="0"/>
              <a:t> mutation will develop breast cancer</a:t>
            </a:r>
          </a:p>
          <a:p>
            <a:pPr>
              <a:spcAft>
                <a:spcPts val="1200"/>
              </a:spcAft>
            </a:pPr>
            <a:endParaRPr lang="en-US" sz="3200" b="1" u="sng" dirty="0"/>
          </a:p>
          <a:p>
            <a:pPr lvl="1">
              <a:spcAft>
                <a:spcPts val="1200"/>
              </a:spcAft>
            </a:pPr>
            <a:endParaRPr lang="en-US" sz="3200" dirty="0"/>
          </a:p>
          <a:p>
            <a:pPr>
              <a:spcAft>
                <a:spcPts val="1200"/>
              </a:spcAft>
            </a:pPr>
            <a:endParaRPr lang="en-US" sz="3200" dirty="0"/>
          </a:p>
          <a:p>
            <a:pPr>
              <a:spcAft>
                <a:spcPts val="1200"/>
              </a:spcAft>
            </a:pPr>
            <a:endParaRPr lang="en-US" sz="3200" dirty="0"/>
          </a:p>
        </p:txBody>
      </p:sp>
      <p:pic>
        <p:nvPicPr>
          <p:cNvPr id="7" name="Content Placeholder 6">
            <a:extLst>
              <a:ext uri="{FF2B5EF4-FFF2-40B4-BE49-F238E27FC236}">
                <a16:creationId xmlns:a16="http://schemas.microsoft.com/office/drawing/2014/main" id="{D095BB3A-F3D3-4992-8D17-7A42C1129298}"/>
              </a:ext>
            </a:extLst>
          </p:cNvPr>
          <p:cNvPicPr>
            <a:picLocks noGrp="1" noChangeAspect="1"/>
          </p:cNvPicPr>
          <p:nvPr>
            <p:ph sz="half" idx="2"/>
          </p:nvPr>
        </p:nvPicPr>
        <p:blipFill rotWithShape="1">
          <a:blip r:embed="rId5"/>
          <a:srcRect r="50926" b="27708"/>
          <a:stretch/>
        </p:blipFill>
        <p:spPr>
          <a:xfrm>
            <a:off x="6893096" y="1387958"/>
            <a:ext cx="5013378" cy="4082084"/>
          </a:xfrm>
          <a:prstGeom prst="rect">
            <a:avLst/>
          </a:prstGeom>
        </p:spPr>
      </p:pic>
      <p:sp>
        <p:nvSpPr>
          <p:cNvPr id="8" name="TextBox 7">
            <a:extLst>
              <a:ext uri="{FF2B5EF4-FFF2-40B4-BE49-F238E27FC236}">
                <a16:creationId xmlns:a16="http://schemas.microsoft.com/office/drawing/2014/main" id="{0B834516-0C87-4B33-A2E0-41E19CB927C6}"/>
              </a:ext>
            </a:extLst>
          </p:cNvPr>
          <p:cNvSpPr txBox="1"/>
          <p:nvPr/>
        </p:nvSpPr>
        <p:spPr>
          <a:xfrm>
            <a:off x="8274756" y="3929372"/>
            <a:ext cx="2433802" cy="369332"/>
          </a:xfrm>
          <a:prstGeom prst="rect">
            <a:avLst/>
          </a:prstGeom>
          <a:solidFill>
            <a:schemeClr val="bg1"/>
          </a:solidFill>
        </p:spPr>
        <p:txBody>
          <a:bodyPr wrap="square" rtlCol="0">
            <a:spAutoFit/>
          </a:bodyPr>
          <a:lstStyle/>
          <a:p>
            <a:r>
              <a:rPr lang="en-US" b="1" dirty="0"/>
              <a:t>Complete penetrance</a:t>
            </a:r>
          </a:p>
        </p:txBody>
      </p:sp>
      <p:sp>
        <p:nvSpPr>
          <p:cNvPr id="9" name="TextBox 8">
            <a:extLst>
              <a:ext uri="{FF2B5EF4-FFF2-40B4-BE49-F238E27FC236}">
                <a16:creationId xmlns:a16="http://schemas.microsoft.com/office/drawing/2014/main" id="{EDEA2AE0-5BF5-433C-883B-BE466FDF53DB}"/>
              </a:ext>
            </a:extLst>
          </p:cNvPr>
          <p:cNvSpPr txBox="1"/>
          <p:nvPr/>
        </p:nvSpPr>
        <p:spPr>
          <a:xfrm>
            <a:off x="8274756" y="5100710"/>
            <a:ext cx="2681109" cy="369332"/>
          </a:xfrm>
          <a:prstGeom prst="rect">
            <a:avLst/>
          </a:prstGeom>
          <a:solidFill>
            <a:schemeClr val="bg1"/>
          </a:solidFill>
        </p:spPr>
        <p:txBody>
          <a:bodyPr wrap="square" rtlCol="0">
            <a:spAutoFit/>
          </a:bodyPr>
          <a:lstStyle/>
          <a:p>
            <a:r>
              <a:rPr lang="en-US" b="1" dirty="0"/>
              <a:t>Incomplete penetrance</a:t>
            </a:r>
          </a:p>
        </p:txBody>
      </p:sp>
      <p:pic>
        <p:nvPicPr>
          <p:cNvPr id="5" name="Audio 4">
            <a:hlinkClick r:id="" action="ppaction://media"/>
            <a:extLst>
              <a:ext uri="{FF2B5EF4-FFF2-40B4-BE49-F238E27FC236}">
                <a16:creationId xmlns:a16="http://schemas.microsoft.com/office/drawing/2014/main" id="{B537C675-B616-8490-8E03-B6FB6900AB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1756112"/>
      </p:ext>
    </p:extLst>
  </p:cSld>
  <p:clrMapOvr>
    <a:masterClrMapping/>
  </p:clrMapOvr>
  <mc:AlternateContent xmlns:mc="http://schemas.openxmlformats.org/markup-compatibility/2006" xmlns:p14="http://schemas.microsoft.com/office/powerpoint/2010/main">
    <mc:Choice Requires="p14">
      <p:transition spd="slow" p14:dur="2000" advTm="54282"/>
    </mc:Choice>
    <mc:Fallback xmlns="">
      <p:transition spd="slow" advTm="5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3831B9D4-144F-4C31-ABC0-26346A305410}"/>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51906" b="23767"/>
          <a:stretch/>
        </p:blipFill>
        <p:spPr bwMode="auto">
          <a:xfrm>
            <a:off x="6503673" y="1494096"/>
            <a:ext cx="4913487" cy="43048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a:xfrm>
            <a:off x="838200" y="371882"/>
            <a:ext cx="10515600" cy="1084217"/>
          </a:xfrm>
        </p:spPr>
        <p:txBody>
          <a:bodyPr/>
          <a:lstStyle/>
          <a:p>
            <a:r>
              <a:rPr lang="en-US" dirty="0"/>
              <a:t>Expressivity</a:t>
            </a:r>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774841" y="1435100"/>
            <a:ext cx="5728832" cy="4351338"/>
          </a:xfrm>
        </p:spPr>
        <p:txBody>
          <a:bodyPr>
            <a:normAutofit fontScale="92500"/>
          </a:bodyPr>
          <a:lstStyle/>
          <a:p>
            <a:pPr>
              <a:spcAft>
                <a:spcPts val="1200"/>
              </a:spcAft>
            </a:pPr>
            <a:r>
              <a:rPr lang="en-US" sz="3200" dirty="0"/>
              <a:t>The extent or severity of the observed phenotype</a:t>
            </a:r>
          </a:p>
          <a:p>
            <a:pPr>
              <a:spcAft>
                <a:spcPts val="1200"/>
              </a:spcAft>
            </a:pPr>
            <a:r>
              <a:rPr lang="en-US" sz="3200" dirty="0"/>
              <a:t>The trait/disease is present</a:t>
            </a:r>
          </a:p>
          <a:p>
            <a:pPr>
              <a:spcAft>
                <a:spcPts val="1200"/>
              </a:spcAft>
            </a:pPr>
            <a:r>
              <a:rPr lang="en-US" sz="3200" b="1" u="sng" dirty="0"/>
              <a:t>Variable expressivity:</a:t>
            </a:r>
            <a:r>
              <a:rPr lang="en-US" sz="3200" dirty="0"/>
              <a:t> individuals with the same disease genotype and phenotype, but the severity is variable</a:t>
            </a:r>
          </a:p>
          <a:p>
            <a:pPr lvl="1">
              <a:spcAft>
                <a:spcPts val="1200"/>
              </a:spcAft>
            </a:pPr>
            <a:r>
              <a:rPr lang="en-US" sz="2600" dirty="0"/>
              <a:t>e.g. Marfan syndrome has variable severity and age of onset </a:t>
            </a:r>
          </a:p>
          <a:p>
            <a:pPr>
              <a:spcAft>
                <a:spcPts val="1200"/>
              </a:spcAft>
            </a:pPr>
            <a:endParaRPr lang="en-US" sz="3200" b="1" u="sng" dirty="0"/>
          </a:p>
          <a:p>
            <a:pPr lvl="1">
              <a:spcAft>
                <a:spcPts val="1200"/>
              </a:spcAft>
            </a:pPr>
            <a:endParaRPr lang="en-US" sz="3200" dirty="0"/>
          </a:p>
          <a:p>
            <a:pPr>
              <a:spcAft>
                <a:spcPts val="1200"/>
              </a:spcAft>
            </a:pPr>
            <a:endParaRPr lang="en-US" sz="3200" dirty="0"/>
          </a:p>
          <a:p>
            <a:pPr>
              <a:spcAft>
                <a:spcPts val="1200"/>
              </a:spcAft>
            </a:pPr>
            <a:endParaRPr lang="en-US" sz="3200" dirty="0"/>
          </a:p>
        </p:txBody>
      </p:sp>
      <p:sp>
        <p:nvSpPr>
          <p:cNvPr id="8" name="TextBox 7">
            <a:extLst>
              <a:ext uri="{FF2B5EF4-FFF2-40B4-BE49-F238E27FC236}">
                <a16:creationId xmlns:a16="http://schemas.microsoft.com/office/drawing/2014/main" id="{0B834516-0C87-4B33-A2E0-41E19CB927C6}"/>
              </a:ext>
            </a:extLst>
          </p:cNvPr>
          <p:cNvSpPr txBox="1"/>
          <p:nvPr/>
        </p:nvSpPr>
        <p:spPr>
          <a:xfrm>
            <a:off x="8061324" y="4070854"/>
            <a:ext cx="2217210" cy="369332"/>
          </a:xfrm>
          <a:prstGeom prst="rect">
            <a:avLst/>
          </a:prstGeom>
          <a:solidFill>
            <a:schemeClr val="bg1"/>
          </a:solidFill>
        </p:spPr>
        <p:txBody>
          <a:bodyPr wrap="square" rtlCol="0">
            <a:spAutoFit/>
          </a:bodyPr>
          <a:lstStyle/>
          <a:p>
            <a:r>
              <a:rPr lang="en-US" b="1" dirty="0"/>
              <a:t>Expected phenotype</a:t>
            </a:r>
          </a:p>
        </p:txBody>
      </p:sp>
      <p:sp>
        <p:nvSpPr>
          <p:cNvPr id="9" name="TextBox 8">
            <a:extLst>
              <a:ext uri="{FF2B5EF4-FFF2-40B4-BE49-F238E27FC236}">
                <a16:creationId xmlns:a16="http://schemas.microsoft.com/office/drawing/2014/main" id="{EDEA2AE0-5BF5-433C-883B-BE466FDF53DB}"/>
              </a:ext>
            </a:extLst>
          </p:cNvPr>
          <p:cNvSpPr txBox="1"/>
          <p:nvPr/>
        </p:nvSpPr>
        <p:spPr>
          <a:xfrm>
            <a:off x="8130114" y="5179238"/>
            <a:ext cx="2150269" cy="369332"/>
          </a:xfrm>
          <a:prstGeom prst="rect">
            <a:avLst/>
          </a:prstGeom>
          <a:solidFill>
            <a:schemeClr val="bg1"/>
          </a:solidFill>
        </p:spPr>
        <p:txBody>
          <a:bodyPr wrap="none" rtlCol="0">
            <a:spAutoFit/>
          </a:bodyPr>
          <a:lstStyle/>
          <a:p>
            <a:r>
              <a:rPr lang="en-US" b="1" dirty="0"/>
              <a:t>Variable expressivity</a:t>
            </a:r>
          </a:p>
        </p:txBody>
      </p:sp>
      <p:pic>
        <p:nvPicPr>
          <p:cNvPr id="6" name="Audio 5">
            <a:hlinkClick r:id="" action="ppaction://media"/>
            <a:extLst>
              <a:ext uri="{FF2B5EF4-FFF2-40B4-BE49-F238E27FC236}">
                <a16:creationId xmlns:a16="http://schemas.microsoft.com/office/drawing/2014/main" id="{4CC1DDC2-D8FD-E882-B948-2C11E22B4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3464152"/>
      </p:ext>
    </p:extLst>
  </p:cSld>
  <p:clrMapOvr>
    <a:masterClrMapping/>
  </p:clrMapOvr>
  <mc:AlternateContent xmlns:mc="http://schemas.openxmlformats.org/markup-compatibility/2006" xmlns:p14="http://schemas.microsoft.com/office/powerpoint/2010/main">
    <mc:Choice Requires="p14">
      <p:transition spd="slow" p14:dur="2000" advTm="44322"/>
    </mc:Choice>
    <mc:Fallback xmlns="">
      <p:transition spd="slow" advTm="4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p:txBody>
          <a:bodyPr/>
          <a:lstStyle/>
          <a:p>
            <a:r>
              <a:rPr lang="en-US" dirty="0"/>
              <a:t>Pleiotropy</a:t>
            </a:r>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390879" y="1242703"/>
            <a:ext cx="5468055" cy="4372593"/>
          </a:xfrm>
        </p:spPr>
        <p:txBody>
          <a:bodyPr>
            <a:normAutofit/>
          </a:bodyPr>
          <a:lstStyle/>
          <a:p>
            <a:pPr>
              <a:spcAft>
                <a:spcPts val="1200"/>
              </a:spcAft>
            </a:pPr>
            <a:r>
              <a:rPr lang="en-US" sz="2800" dirty="0"/>
              <a:t>Unrelated (or seemingly unrelated) phenotypes caused by a single gene variant</a:t>
            </a:r>
          </a:p>
          <a:p>
            <a:r>
              <a:rPr lang="en-US" sz="2800" dirty="0"/>
              <a:t>e.g. Marfan syndrome</a:t>
            </a:r>
          </a:p>
          <a:p>
            <a:pPr lvl="1"/>
            <a:r>
              <a:rPr lang="en-US" sz="2800" dirty="0"/>
              <a:t>Autosomal dominant - </a:t>
            </a:r>
            <a:r>
              <a:rPr lang="en-US" sz="2800" i="1" dirty="0"/>
              <a:t>FBN1</a:t>
            </a:r>
          </a:p>
          <a:p>
            <a:pPr lvl="1"/>
            <a:r>
              <a:rPr lang="en-US" sz="2800" dirty="0"/>
              <a:t>Affects multiple systems </a:t>
            </a:r>
          </a:p>
          <a:p>
            <a:pPr lvl="2"/>
            <a:r>
              <a:rPr lang="en-US" sz="2200" dirty="0"/>
              <a:t>Eye – myopia, displaced lens</a:t>
            </a:r>
          </a:p>
          <a:p>
            <a:pPr lvl="2"/>
            <a:r>
              <a:rPr lang="en-US" sz="2200" dirty="0"/>
              <a:t>Skeleton – long slender limbs, hollow chest, scoliosis</a:t>
            </a:r>
          </a:p>
          <a:p>
            <a:pPr lvl="2"/>
            <a:r>
              <a:rPr lang="en-US" sz="2200" dirty="0"/>
              <a:t>Heart – mitral valve prolapse, aortic dilatation</a:t>
            </a:r>
          </a:p>
          <a:p>
            <a:pPr lvl="2"/>
            <a:endParaRPr lang="en-US" sz="2800" dirty="0"/>
          </a:p>
          <a:p>
            <a:pPr lvl="2"/>
            <a:endParaRPr lang="en-US" sz="2800" dirty="0"/>
          </a:p>
          <a:p>
            <a:pPr lvl="1">
              <a:spcAft>
                <a:spcPts val="1200"/>
              </a:spcAft>
            </a:pPr>
            <a:endParaRPr lang="en-US" sz="2800" dirty="0"/>
          </a:p>
          <a:p>
            <a:pPr lvl="1">
              <a:spcAft>
                <a:spcPts val="1200"/>
              </a:spcAft>
            </a:pPr>
            <a:endParaRPr lang="en-US" sz="2800" dirty="0"/>
          </a:p>
          <a:p>
            <a:pPr>
              <a:spcAft>
                <a:spcPts val="1200"/>
              </a:spcAft>
            </a:pPr>
            <a:endParaRPr lang="en-US" sz="2800" dirty="0"/>
          </a:p>
          <a:p>
            <a:pPr>
              <a:spcAft>
                <a:spcPts val="1200"/>
              </a:spcAft>
            </a:pPr>
            <a:endParaRPr lang="en-US" sz="2800" dirty="0"/>
          </a:p>
        </p:txBody>
      </p:sp>
      <p:pic>
        <p:nvPicPr>
          <p:cNvPr id="30722" name="Picture 2" descr="Marfan syndrome fact sheet">
            <a:extLst>
              <a:ext uri="{FF2B5EF4-FFF2-40B4-BE49-F238E27FC236}">
                <a16:creationId xmlns:a16="http://schemas.microsoft.com/office/drawing/2014/main" id="{19A6FF3F-62C2-4C14-9B6F-EEB76D016BB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858934" y="1412036"/>
            <a:ext cx="6182846" cy="43725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E481A2A-A367-4A61-9CAC-FED075D0D44B}"/>
              </a:ext>
            </a:extLst>
          </p:cNvPr>
          <p:cNvSpPr/>
          <p:nvPr/>
        </p:nvSpPr>
        <p:spPr>
          <a:xfrm>
            <a:off x="7755467" y="1478844"/>
            <a:ext cx="1061155" cy="6547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B884CD-27BB-4784-A58D-76B175EF46E4}"/>
              </a:ext>
            </a:extLst>
          </p:cNvPr>
          <p:cNvSpPr/>
          <p:nvPr/>
        </p:nvSpPr>
        <p:spPr>
          <a:xfrm>
            <a:off x="9420580" y="2370665"/>
            <a:ext cx="762000" cy="4910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3E35BF-1AD8-40B1-B9E1-AEB3AFC62162}"/>
              </a:ext>
            </a:extLst>
          </p:cNvPr>
          <p:cNvSpPr/>
          <p:nvPr/>
        </p:nvSpPr>
        <p:spPr>
          <a:xfrm>
            <a:off x="10773832" y="2206975"/>
            <a:ext cx="1061155" cy="11119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69BAA5BC-6C0E-2936-EB26-A214EA5C6F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2669986"/>
      </p:ext>
    </p:extLst>
  </p:cSld>
  <p:clrMapOvr>
    <a:masterClrMapping/>
  </p:clrMapOvr>
  <mc:AlternateContent xmlns:mc="http://schemas.openxmlformats.org/markup-compatibility/2006" xmlns:p14="http://schemas.microsoft.com/office/powerpoint/2010/main">
    <mc:Choice Requires="p14">
      <p:transition spd="slow" p14:dur="2000" advTm="37347"/>
    </mc:Choice>
    <mc:Fallback xmlns="">
      <p:transition spd="slow" advTm="3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p:txBody>
          <a:bodyPr/>
          <a:lstStyle/>
          <a:p>
            <a:r>
              <a:rPr lang="en-US" dirty="0"/>
              <a:t>Genetic Heterogeneity</a:t>
            </a:r>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526345" y="1309994"/>
            <a:ext cx="10672233" cy="4966186"/>
          </a:xfrm>
        </p:spPr>
        <p:txBody>
          <a:bodyPr>
            <a:normAutofit/>
          </a:bodyPr>
          <a:lstStyle/>
          <a:p>
            <a:pPr>
              <a:spcAft>
                <a:spcPts val="1200"/>
              </a:spcAft>
            </a:pPr>
            <a:r>
              <a:rPr lang="en-US" sz="3600" dirty="0"/>
              <a:t>The same phenotype or clinical disorder can be caused by different genetic mechanisms = </a:t>
            </a:r>
            <a:r>
              <a:rPr lang="en-US" sz="3600" b="1" u="sng" dirty="0"/>
              <a:t>genetic heterogeneity</a:t>
            </a:r>
          </a:p>
          <a:p>
            <a:pPr>
              <a:spcAft>
                <a:spcPts val="1200"/>
              </a:spcAft>
            </a:pPr>
            <a:r>
              <a:rPr lang="en-US" sz="3600" dirty="0"/>
              <a:t>Two types of heterogeneity</a:t>
            </a:r>
          </a:p>
          <a:p>
            <a:pPr lvl="1">
              <a:spcAft>
                <a:spcPts val="1200"/>
              </a:spcAft>
            </a:pPr>
            <a:r>
              <a:rPr lang="en-US" sz="3200" b="1" u="sng" dirty="0"/>
              <a:t>Allelic heterogeneity</a:t>
            </a:r>
            <a:r>
              <a:rPr lang="en-US" sz="3200" dirty="0"/>
              <a:t>: different variants in the </a:t>
            </a:r>
            <a:r>
              <a:rPr lang="en-US" sz="3200" i="1" dirty="0"/>
              <a:t>same gene </a:t>
            </a:r>
            <a:r>
              <a:rPr lang="en-US" sz="3200" dirty="0"/>
              <a:t>result in the same observable disease or phenotype</a:t>
            </a:r>
          </a:p>
          <a:p>
            <a:pPr lvl="1">
              <a:spcAft>
                <a:spcPts val="1200"/>
              </a:spcAft>
            </a:pPr>
            <a:r>
              <a:rPr lang="en-US" sz="3200" b="1" u="sng" dirty="0"/>
              <a:t>Locus heterogeneity</a:t>
            </a:r>
            <a:r>
              <a:rPr lang="en-US" sz="3200" dirty="0"/>
              <a:t>: variants in </a:t>
            </a:r>
            <a:r>
              <a:rPr lang="en-US" sz="3200" i="1" dirty="0"/>
              <a:t>different genes </a:t>
            </a:r>
            <a:r>
              <a:rPr lang="en-US" sz="3200" dirty="0"/>
              <a:t>cause the same observable disease or phenotype</a:t>
            </a:r>
            <a:endParaRPr lang="en-US" sz="3600" dirty="0"/>
          </a:p>
          <a:p>
            <a:pPr lvl="2"/>
            <a:endParaRPr lang="en-US" sz="3600" dirty="0"/>
          </a:p>
          <a:p>
            <a:pPr lvl="1">
              <a:spcAft>
                <a:spcPts val="1200"/>
              </a:spcAft>
            </a:pPr>
            <a:endParaRPr lang="en-US" sz="3600" dirty="0"/>
          </a:p>
          <a:p>
            <a:pPr lvl="1">
              <a:spcAft>
                <a:spcPts val="1200"/>
              </a:spcAft>
            </a:pPr>
            <a:endParaRPr lang="en-US" sz="3600" dirty="0"/>
          </a:p>
          <a:p>
            <a:pPr>
              <a:spcAft>
                <a:spcPts val="1200"/>
              </a:spcAft>
            </a:pPr>
            <a:endParaRPr lang="en-US" sz="3600" dirty="0"/>
          </a:p>
          <a:p>
            <a:pPr>
              <a:spcAft>
                <a:spcPts val="1200"/>
              </a:spcAft>
            </a:pPr>
            <a:endParaRPr lang="en-US" sz="3600" dirty="0"/>
          </a:p>
        </p:txBody>
      </p:sp>
      <p:pic>
        <p:nvPicPr>
          <p:cNvPr id="3" name="Audio 2">
            <a:hlinkClick r:id="" action="ppaction://media"/>
            <a:extLst>
              <a:ext uri="{FF2B5EF4-FFF2-40B4-BE49-F238E27FC236}">
                <a16:creationId xmlns:a16="http://schemas.microsoft.com/office/drawing/2014/main" id="{57AC45EE-48D0-5B66-79DF-4A5B64E4E8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9907699"/>
      </p:ext>
    </p:extLst>
  </p:cSld>
  <p:clrMapOvr>
    <a:masterClrMapping/>
  </p:clrMapOvr>
  <mc:AlternateContent xmlns:mc="http://schemas.openxmlformats.org/markup-compatibility/2006" xmlns:p14="http://schemas.microsoft.com/office/powerpoint/2010/main">
    <mc:Choice Requires="p14">
      <p:transition spd="slow" p14:dur="2000" advTm="33493"/>
    </mc:Choice>
    <mc:Fallback xmlns="">
      <p:transition spd="slow" advTm="3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p:txBody>
          <a:bodyPr/>
          <a:lstStyle/>
          <a:p>
            <a:r>
              <a:rPr lang="en-US" dirty="0"/>
              <a:t>Allelic Heterogeneity: Cystic Fibrosis</a:t>
            </a:r>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605367" y="1272432"/>
            <a:ext cx="11417299" cy="464383"/>
          </a:xfrm>
        </p:spPr>
        <p:txBody>
          <a:bodyPr>
            <a:normAutofit fontScale="92500"/>
          </a:bodyPr>
          <a:lstStyle/>
          <a:p>
            <a:pPr marL="463550" lvl="2" indent="0">
              <a:spcAft>
                <a:spcPts val="1200"/>
              </a:spcAft>
              <a:buNone/>
            </a:pPr>
            <a:r>
              <a:rPr lang="en-US" sz="2800" dirty="0"/>
              <a:t>Cystic fibrosis – autosomal recessive disease &gt;2000 different </a:t>
            </a:r>
            <a:r>
              <a:rPr lang="en-US" sz="2800" i="1" dirty="0"/>
              <a:t>CFTR</a:t>
            </a:r>
            <a:r>
              <a:rPr lang="en-US" sz="2800" dirty="0"/>
              <a:t> mutations</a:t>
            </a:r>
            <a:endParaRPr lang="en-US" sz="3200" dirty="0"/>
          </a:p>
        </p:txBody>
      </p:sp>
      <p:pic>
        <p:nvPicPr>
          <p:cNvPr id="9" name="Picture 8">
            <a:extLst>
              <a:ext uri="{FF2B5EF4-FFF2-40B4-BE49-F238E27FC236}">
                <a16:creationId xmlns:a16="http://schemas.microsoft.com/office/drawing/2014/main" id="{90B07095-7A4A-436B-B4D8-82E04DF53FAD}"/>
              </a:ext>
            </a:extLst>
          </p:cNvPr>
          <p:cNvPicPr>
            <a:picLocks noChangeAspect="1"/>
          </p:cNvPicPr>
          <p:nvPr/>
        </p:nvPicPr>
        <p:blipFill rotWithShape="1">
          <a:blip r:embed="rId5"/>
          <a:srcRect l="17500" t="36262" r="20371" b="10853"/>
          <a:stretch/>
        </p:blipFill>
        <p:spPr>
          <a:xfrm>
            <a:off x="1761067" y="1962728"/>
            <a:ext cx="8861240" cy="4054250"/>
          </a:xfrm>
          <a:prstGeom prst="rect">
            <a:avLst/>
          </a:prstGeom>
        </p:spPr>
      </p:pic>
      <p:sp>
        <p:nvSpPr>
          <p:cNvPr id="10" name="TextBox 9">
            <a:extLst>
              <a:ext uri="{FF2B5EF4-FFF2-40B4-BE49-F238E27FC236}">
                <a16:creationId xmlns:a16="http://schemas.microsoft.com/office/drawing/2014/main" id="{6789F0CD-670B-49BE-970E-31D93B5164CD}"/>
              </a:ext>
            </a:extLst>
          </p:cNvPr>
          <p:cNvSpPr txBox="1"/>
          <p:nvPr/>
        </p:nvSpPr>
        <p:spPr>
          <a:xfrm>
            <a:off x="461191" y="6567691"/>
            <a:ext cx="1795748" cy="276999"/>
          </a:xfrm>
          <a:prstGeom prst="rect">
            <a:avLst/>
          </a:prstGeom>
          <a:noFill/>
        </p:spPr>
        <p:txBody>
          <a:bodyPr wrap="none" rtlCol="0">
            <a:spAutoFit/>
          </a:bodyPr>
          <a:lstStyle/>
          <a:p>
            <a:r>
              <a:rPr lang="en-US" sz="1200" dirty="0">
                <a:solidFill>
                  <a:schemeClr val="bg1"/>
                </a:solidFill>
              </a:rPr>
              <a:t>CFF Patient Registry, 2010</a:t>
            </a:r>
          </a:p>
        </p:txBody>
      </p:sp>
      <p:pic>
        <p:nvPicPr>
          <p:cNvPr id="3" name="Audio 2">
            <a:hlinkClick r:id="" action="ppaction://media"/>
            <a:extLst>
              <a:ext uri="{FF2B5EF4-FFF2-40B4-BE49-F238E27FC236}">
                <a16:creationId xmlns:a16="http://schemas.microsoft.com/office/drawing/2014/main" id="{E611BA62-B191-5C1B-EA33-A6DB9BAC4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9755687"/>
      </p:ext>
    </p:extLst>
  </p:cSld>
  <p:clrMapOvr>
    <a:masterClrMapping/>
  </p:clrMapOvr>
  <mc:AlternateContent xmlns:mc="http://schemas.openxmlformats.org/markup-compatibility/2006" xmlns:p14="http://schemas.microsoft.com/office/powerpoint/2010/main">
    <mc:Choice Requires="p14">
      <p:transition spd="slow" p14:dur="2000" advTm="27145"/>
    </mc:Choice>
    <mc:Fallback xmlns="">
      <p:transition spd="slow" advTm="27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p:txBody>
          <a:bodyPr/>
          <a:lstStyle/>
          <a:p>
            <a:r>
              <a:rPr lang="en-US" dirty="0"/>
              <a:t>Locus Heterogeneity</a:t>
            </a:r>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914400" y="1724025"/>
            <a:ext cx="6208888" cy="4351338"/>
          </a:xfrm>
        </p:spPr>
        <p:txBody>
          <a:bodyPr>
            <a:normAutofit/>
          </a:bodyPr>
          <a:lstStyle/>
          <a:p>
            <a:pPr marL="0" indent="0">
              <a:spcAft>
                <a:spcPts val="1200"/>
              </a:spcAft>
              <a:buNone/>
            </a:pPr>
            <a:r>
              <a:rPr lang="en-US" sz="2800" b="1" dirty="0"/>
              <a:t>Bardet Biedl syndrome (BBS)</a:t>
            </a:r>
          </a:p>
          <a:p>
            <a:pPr>
              <a:spcAft>
                <a:spcPts val="1200"/>
              </a:spcAft>
            </a:pPr>
            <a:r>
              <a:rPr lang="en-US" sz="2800" dirty="0"/>
              <a:t>Rare autosomal recessive disorder characterized by obesity, polydactyly, retinitis pigmentosa, cognitive impairment, hypogonadism</a:t>
            </a:r>
          </a:p>
          <a:p>
            <a:pPr>
              <a:spcAft>
                <a:spcPts val="1200"/>
              </a:spcAft>
            </a:pPr>
            <a:r>
              <a:rPr lang="en-US" sz="2800" dirty="0"/>
              <a:t>Caused by loss of function variants in any of at least </a:t>
            </a:r>
            <a:r>
              <a:rPr lang="en-US" sz="2800" b="1" u="sng" dirty="0"/>
              <a:t>26 different genes</a:t>
            </a:r>
            <a:endParaRPr lang="en-US" sz="2800" dirty="0"/>
          </a:p>
          <a:p>
            <a:pPr>
              <a:spcAft>
                <a:spcPts val="1200"/>
              </a:spcAft>
            </a:pPr>
            <a:r>
              <a:rPr lang="en-US" sz="2800" dirty="0"/>
              <a:t>Also displays variable expressivity AND pleiotropy</a:t>
            </a:r>
            <a:endParaRPr lang="en-US" dirty="0"/>
          </a:p>
        </p:txBody>
      </p:sp>
      <p:pic>
        <p:nvPicPr>
          <p:cNvPr id="32770" name="Picture 2" descr="Bardet-Biedl Syndrome | SpringerLink">
            <a:extLst>
              <a:ext uri="{FF2B5EF4-FFF2-40B4-BE49-F238E27FC236}">
                <a16:creationId xmlns:a16="http://schemas.microsoft.com/office/drawing/2014/main" id="{743D608B-B2C4-4D6D-BFEA-A276347452F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167471" y="1272432"/>
            <a:ext cx="4358485" cy="45302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9D6C5D-2948-41FA-8736-B5C592BDE3AF}"/>
              </a:ext>
            </a:extLst>
          </p:cNvPr>
          <p:cNvSpPr txBox="1"/>
          <p:nvPr/>
        </p:nvSpPr>
        <p:spPr>
          <a:xfrm>
            <a:off x="417688" y="6560823"/>
            <a:ext cx="4934299" cy="307777"/>
          </a:xfrm>
          <a:prstGeom prst="rect">
            <a:avLst/>
          </a:prstGeom>
          <a:noFill/>
        </p:spPr>
        <p:txBody>
          <a:bodyPr wrap="none" rtlCol="0">
            <a:spAutoFit/>
          </a:bodyPr>
          <a:lstStyle/>
          <a:p>
            <a:r>
              <a:rPr lang="en-US" sz="1400" dirty="0">
                <a:solidFill>
                  <a:schemeClr val="bg1"/>
                </a:solidFill>
              </a:rPr>
              <a:t>https://link.springer.com/chapter/10.1007/978-1-4939-7784-0_2</a:t>
            </a:r>
          </a:p>
        </p:txBody>
      </p:sp>
      <p:pic>
        <p:nvPicPr>
          <p:cNvPr id="3" name="Audio 2">
            <a:hlinkClick r:id="" action="ppaction://media"/>
            <a:extLst>
              <a:ext uri="{FF2B5EF4-FFF2-40B4-BE49-F238E27FC236}">
                <a16:creationId xmlns:a16="http://schemas.microsoft.com/office/drawing/2014/main" id="{830BB259-4305-A64B-46FF-D21555F923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00483460"/>
      </p:ext>
    </p:extLst>
  </p:cSld>
  <p:clrMapOvr>
    <a:masterClrMapping/>
  </p:clrMapOvr>
  <mc:AlternateContent xmlns:mc="http://schemas.openxmlformats.org/markup-compatibility/2006" xmlns:p14="http://schemas.microsoft.com/office/powerpoint/2010/main">
    <mc:Choice Requires="p14">
      <p:transition spd="slow" p14:dur="2000" advTm="43264"/>
    </mc:Choice>
    <mc:Fallback xmlns="">
      <p:transition spd="slow" advTm="4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p:txBody>
          <a:bodyPr/>
          <a:lstStyle/>
          <a:p>
            <a:r>
              <a:rPr lang="en-US" dirty="0"/>
              <a:t>Anticipation</a:t>
            </a:r>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759178" y="1253331"/>
            <a:ext cx="11218333" cy="2347825"/>
          </a:xfrm>
        </p:spPr>
        <p:txBody>
          <a:bodyPr>
            <a:normAutofit/>
          </a:bodyPr>
          <a:lstStyle/>
          <a:p>
            <a:pPr>
              <a:spcAft>
                <a:spcPts val="1200"/>
              </a:spcAft>
            </a:pPr>
            <a:r>
              <a:rPr lang="en-US" sz="2800" dirty="0"/>
              <a:t>From one generation to the next the age of onset is earlier, and the severity of disease is worse = </a:t>
            </a:r>
            <a:r>
              <a:rPr lang="en-US" sz="2800" b="1" u="sng" dirty="0"/>
              <a:t>anticipation</a:t>
            </a:r>
          </a:p>
          <a:p>
            <a:pPr>
              <a:spcAft>
                <a:spcPts val="1200"/>
              </a:spcAft>
            </a:pPr>
            <a:r>
              <a:rPr lang="en-US" sz="2800" dirty="0"/>
              <a:t>e.g. Fragile X syndrome, Huntington disease</a:t>
            </a:r>
          </a:p>
          <a:p>
            <a:pPr>
              <a:spcAft>
                <a:spcPts val="1200"/>
              </a:spcAft>
            </a:pPr>
            <a:r>
              <a:rPr lang="en-US" sz="2800" dirty="0"/>
              <a:t>Often in disease caused by trinucleotide repeat expansion (three nucleotides repeated in tandem – e.g. (CAGCAGCAG)</a:t>
            </a:r>
            <a:r>
              <a:rPr lang="en-US" sz="2800" baseline="-25000" dirty="0"/>
              <a:t>n</a:t>
            </a:r>
            <a:r>
              <a:rPr lang="en-US" sz="2800" dirty="0"/>
              <a:t>)</a:t>
            </a:r>
          </a:p>
        </p:txBody>
      </p:sp>
      <p:pic>
        <p:nvPicPr>
          <p:cNvPr id="33794" name="Picture 2" descr="acmg-guideline-table">
            <a:extLst>
              <a:ext uri="{FF2B5EF4-FFF2-40B4-BE49-F238E27FC236}">
                <a16:creationId xmlns:a16="http://schemas.microsoft.com/office/drawing/2014/main" id="{6FCBCEFF-5D12-4977-8E13-6F64CC49079B}"/>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3104" t="27395" r="3317" b="17958"/>
          <a:stretch/>
        </p:blipFill>
        <p:spPr bwMode="auto">
          <a:xfrm>
            <a:off x="2534042" y="3749852"/>
            <a:ext cx="7123916" cy="2594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2F24C6-D105-4E6B-A9CF-51E17FCA3106}"/>
              </a:ext>
            </a:extLst>
          </p:cNvPr>
          <p:cNvSpPr txBox="1"/>
          <p:nvPr/>
        </p:nvSpPr>
        <p:spPr>
          <a:xfrm>
            <a:off x="357010" y="6572079"/>
            <a:ext cx="5138907" cy="307777"/>
          </a:xfrm>
          <a:prstGeom prst="rect">
            <a:avLst/>
          </a:prstGeom>
          <a:noFill/>
        </p:spPr>
        <p:txBody>
          <a:bodyPr wrap="none" rtlCol="0">
            <a:spAutoFit/>
          </a:bodyPr>
          <a:lstStyle/>
          <a:p>
            <a:r>
              <a:rPr lang="en-US" sz="1400" dirty="0">
                <a:solidFill>
                  <a:schemeClr val="bg1"/>
                </a:solidFill>
              </a:rPr>
              <a:t>https://3billion.io/blog/diagnostic-approach-for-huntington-disease</a:t>
            </a:r>
          </a:p>
        </p:txBody>
      </p:sp>
      <p:pic>
        <p:nvPicPr>
          <p:cNvPr id="7" name="Audio 6">
            <a:hlinkClick r:id="" action="ppaction://media"/>
            <a:extLst>
              <a:ext uri="{FF2B5EF4-FFF2-40B4-BE49-F238E27FC236}">
                <a16:creationId xmlns:a16="http://schemas.microsoft.com/office/drawing/2014/main" id="{99F133C8-6CF3-A1BC-4477-6A6A2F076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7858381"/>
      </p:ext>
    </p:extLst>
  </p:cSld>
  <p:clrMapOvr>
    <a:masterClrMapping/>
  </p:clrMapOvr>
  <mc:AlternateContent xmlns:mc="http://schemas.openxmlformats.org/markup-compatibility/2006" xmlns:p14="http://schemas.microsoft.com/office/powerpoint/2010/main">
    <mc:Choice Requires="p14">
      <p:transition spd="slow" p14:dur="2000" advTm="43526"/>
    </mc:Choice>
    <mc:Fallback xmlns="">
      <p:transition spd="slow" advTm="4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FF4BD9-B6D5-4032-8D07-B5E9E40F3201}"/>
              </a:ext>
            </a:extLst>
          </p:cNvPr>
          <p:cNvSpPr>
            <a:spLocks noGrp="1"/>
          </p:cNvSpPr>
          <p:nvPr>
            <p:ph type="body" sz="quarter" idx="13"/>
          </p:nvPr>
        </p:nvSpPr>
        <p:spPr>
          <a:xfrm>
            <a:off x="720199" y="213413"/>
            <a:ext cx="11122001" cy="801036"/>
          </a:xfrm>
        </p:spPr>
        <p:txBody>
          <a:bodyPr vert="horz" lIns="91440" tIns="45720" rIns="91440" bIns="45720" rtlCol="0" anchor="ctr">
            <a:normAutofit/>
          </a:bodyPr>
          <a:lstStyle/>
          <a:p>
            <a:pPr algn="ctr">
              <a:spcBef>
                <a:spcPct val="0"/>
              </a:spcBef>
            </a:pPr>
            <a:r>
              <a:rPr lang="en-US" sz="4400" i="1" dirty="0">
                <a:latin typeface="+mj-lt"/>
                <a:ea typeface="+mj-ea"/>
                <a:cs typeface="+mj-cs"/>
              </a:rPr>
              <a:t>De novo </a:t>
            </a:r>
            <a:r>
              <a:rPr lang="en-US" sz="4400" dirty="0">
                <a:latin typeface="+mj-lt"/>
                <a:ea typeface="+mj-ea"/>
                <a:cs typeface="+mj-cs"/>
              </a:rPr>
              <a:t>Mutation</a:t>
            </a:r>
          </a:p>
        </p:txBody>
      </p:sp>
      <p:sp>
        <p:nvSpPr>
          <p:cNvPr id="3" name="Content Placeholder 2">
            <a:extLst>
              <a:ext uri="{FF2B5EF4-FFF2-40B4-BE49-F238E27FC236}">
                <a16:creationId xmlns:a16="http://schemas.microsoft.com/office/drawing/2014/main" id="{BBC51858-1E76-48F3-B9C7-B94F413C8AAF}"/>
              </a:ext>
            </a:extLst>
          </p:cNvPr>
          <p:cNvSpPr>
            <a:spLocks noGrp="1"/>
          </p:cNvSpPr>
          <p:nvPr>
            <p:ph sz="quarter" idx="14"/>
          </p:nvPr>
        </p:nvSpPr>
        <p:spPr>
          <a:xfrm>
            <a:off x="828313" y="1331384"/>
            <a:ext cx="5458188" cy="5136321"/>
          </a:xfrm>
        </p:spPr>
        <p:txBody>
          <a:bodyPr lIns="91440" tIns="45720" rIns="91440" bIns="45720" anchor="t">
            <a:normAutofit/>
          </a:bodyPr>
          <a:lstStyle/>
          <a:p>
            <a:pPr>
              <a:spcAft>
                <a:spcPts val="1200"/>
              </a:spcAft>
            </a:pPr>
            <a:r>
              <a:rPr lang="en-US" sz="2200" dirty="0">
                <a:solidFill>
                  <a:schemeClr val="tx1"/>
                </a:solidFill>
              </a:rPr>
              <a:t>Definition: A genetic alteration present for the first time in one family member</a:t>
            </a:r>
          </a:p>
          <a:p>
            <a:pPr>
              <a:spcAft>
                <a:spcPts val="1200"/>
              </a:spcAft>
            </a:pPr>
            <a:r>
              <a:rPr lang="en-US" sz="2200" dirty="0">
                <a:solidFill>
                  <a:schemeClr val="tx1"/>
                </a:solidFill>
              </a:rPr>
              <a:t>Result of a mutation in a parent’s germ cell (egg or sperm), or a mutation in the fertilized egg itself during early embryogenesis </a:t>
            </a:r>
          </a:p>
          <a:p>
            <a:pPr>
              <a:spcAft>
                <a:spcPts val="1200"/>
              </a:spcAft>
            </a:pPr>
            <a:r>
              <a:rPr lang="en-US" sz="2200" dirty="0">
                <a:solidFill>
                  <a:schemeClr val="tx1"/>
                </a:solidFill>
              </a:rPr>
              <a:t>Also called </a:t>
            </a:r>
            <a:r>
              <a:rPr lang="en-US" sz="2200" i="1" dirty="0">
                <a:solidFill>
                  <a:schemeClr val="tx1"/>
                </a:solidFill>
              </a:rPr>
              <a:t>de novo </a:t>
            </a:r>
            <a:r>
              <a:rPr lang="en-US" sz="2200" dirty="0">
                <a:solidFill>
                  <a:schemeClr val="tx1"/>
                </a:solidFill>
              </a:rPr>
              <a:t>variant, new mutation, and new variant</a:t>
            </a:r>
          </a:p>
          <a:p>
            <a:pPr>
              <a:spcAft>
                <a:spcPts val="1200"/>
              </a:spcAft>
            </a:pPr>
            <a:r>
              <a:rPr lang="en-US" sz="2200" dirty="0">
                <a:solidFill>
                  <a:schemeClr val="tx1"/>
                </a:solidFill>
              </a:rPr>
              <a:t>For example, most achondroplasia caused by </a:t>
            </a:r>
            <a:r>
              <a:rPr lang="en-US" sz="2200" i="1" dirty="0">
                <a:solidFill>
                  <a:schemeClr val="tx1"/>
                </a:solidFill>
              </a:rPr>
              <a:t>de novo </a:t>
            </a:r>
            <a:r>
              <a:rPr lang="en-US" sz="2200" dirty="0">
                <a:solidFill>
                  <a:schemeClr val="tx1"/>
                </a:solidFill>
              </a:rPr>
              <a:t>mutations; only 1/8 are inherited from an affected parent</a:t>
            </a:r>
          </a:p>
        </p:txBody>
      </p:sp>
      <p:pic>
        <p:nvPicPr>
          <p:cNvPr id="5" name="Picture 4">
            <a:extLst>
              <a:ext uri="{FF2B5EF4-FFF2-40B4-BE49-F238E27FC236}">
                <a16:creationId xmlns:a16="http://schemas.microsoft.com/office/drawing/2014/main" id="{90590F21-78B4-41FE-A29A-94207102250D}"/>
              </a:ext>
            </a:extLst>
          </p:cNvPr>
          <p:cNvPicPr>
            <a:picLocks noChangeAspect="1"/>
          </p:cNvPicPr>
          <p:nvPr/>
        </p:nvPicPr>
        <p:blipFill rotWithShape="1">
          <a:blip r:embed="rId5">
            <a:clrChange>
              <a:clrFrom>
                <a:srgbClr val="FBF8EF"/>
              </a:clrFrom>
              <a:clrTo>
                <a:srgbClr val="FBF8EF">
                  <a:alpha val="0"/>
                </a:srgbClr>
              </a:clrTo>
            </a:clrChange>
          </a:blip>
          <a:srcRect l="11279" t="5847" r="11577" b="5647"/>
          <a:stretch/>
        </p:blipFill>
        <p:spPr>
          <a:xfrm>
            <a:off x="6467707" y="1159412"/>
            <a:ext cx="4753174" cy="5453256"/>
          </a:xfrm>
          <a:prstGeom prst="rect">
            <a:avLst/>
          </a:prstGeom>
        </p:spPr>
      </p:pic>
      <p:pic>
        <p:nvPicPr>
          <p:cNvPr id="4" name="Audio 3">
            <a:hlinkClick r:id="" action="ppaction://media"/>
            <a:extLst>
              <a:ext uri="{FF2B5EF4-FFF2-40B4-BE49-F238E27FC236}">
                <a16:creationId xmlns:a16="http://schemas.microsoft.com/office/drawing/2014/main" id="{DD3F191D-1280-4C76-659E-76F3BE9472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2478372"/>
      </p:ext>
    </p:extLst>
  </p:cSld>
  <p:clrMapOvr>
    <a:masterClrMapping/>
  </p:clrMapOvr>
  <mc:AlternateContent xmlns:mc="http://schemas.openxmlformats.org/markup-compatibility/2006" xmlns:p14="http://schemas.microsoft.com/office/powerpoint/2010/main">
    <mc:Choice Requires="p14">
      <p:transition spd="slow" p14:dur="2000" advTm="65034"/>
    </mc:Choice>
    <mc:Fallback xmlns="">
      <p:transition spd="slow" advTm="6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AE03AB-8612-4627-B586-2CB65DB2A581}"/>
              </a:ext>
            </a:extLst>
          </p:cNvPr>
          <p:cNvSpPr>
            <a:spLocks noGrp="1"/>
          </p:cNvSpPr>
          <p:nvPr>
            <p:ph sz="half" idx="1"/>
          </p:nvPr>
        </p:nvSpPr>
        <p:spPr>
          <a:xfrm>
            <a:off x="1593861" y="1825625"/>
            <a:ext cx="9004277" cy="435133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Standardized nomenclature and pedigree construction helps to decipher complex family history.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Inheritance patterns and recurrence risk can be assessed through pedigree interpretation.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Many nuances affect disease phenotype and inheritance pattern.</a:t>
            </a:r>
          </a:p>
        </p:txBody>
      </p:sp>
      <p:sp>
        <p:nvSpPr>
          <p:cNvPr id="4" name="TextBox 3">
            <a:extLst>
              <a:ext uri="{FF2B5EF4-FFF2-40B4-BE49-F238E27FC236}">
                <a16:creationId xmlns:a16="http://schemas.microsoft.com/office/drawing/2014/main" id="{3F022BF4-A7BD-28F7-25A7-56292A3716B7}"/>
              </a:ext>
            </a:extLst>
          </p:cNvPr>
          <p:cNvSpPr txBox="1"/>
          <p:nvPr/>
        </p:nvSpPr>
        <p:spPr>
          <a:xfrm>
            <a:off x="2224243" y="292703"/>
            <a:ext cx="7743595" cy="769441"/>
          </a:xfrm>
          <a:prstGeom prst="rect">
            <a:avLst/>
          </a:prstGeom>
          <a:noFill/>
        </p:spPr>
        <p:txBody>
          <a:bodyPr wrap="none" rtlCol="0">
            <a:spAutoFit/>
          </a:bodyPr>
          <a:lstStyle/>
          <a:p>
            <a:pPr algn="ctr"/>
            <a:r>
              <a:rPr lang="en-US" sz="4400" dirty="0">
                <a:latin typeface="+mj-lt"/>
              </a:rPr>
              <a:t>Pedigree Interpretation Summary</a:t>
            </a:r>
          </a:p>
        </p:txBody>
      </p:sp>
      <p:pic>
        <p:nvPicPr>
          <p:cNvPr id="9" name="Audio 8">
            <a:hlinkClick r:id="" action="ppaction://media"/>
            <a:extLst>
              <a:ext uri="{FF2B5EF4-FFF2-40B4-BE49-F238E27FC236}">
                <a16:creationId xmlns:a16="http://schemas.microsoft.com/office/drawing/2014/main" id="{8A71F50C-2B86-C1AA-2EA2-0CA3C2BC1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0771320"/>
      </p:ext>
    </p:extLst>
  </p:cSld>
  <p:clrMapOvr>
    <a:masterClrMapping/>
  </p:clrMapOvr>
  <mc:AlternateContent xmlns:mc="http://schemas.openxmlformats.org/markup-compatibility/2006" xmlns:p14="http://schemas.microsoft.com/office/powerpoint/2010/main">
    <mc:Choice Requires="p14">
      <p:transition spd="slow" p14:dur="2000" advTm="24023"/>
    </mc:Choice>
    <mc:Fallback xmlns="">
      <p:transition spd="slow" advTm="2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195720-C67F-4793-940C-831A49E8C042}"/>
              </a:ext>
            </a:extLst>
          </p:cNvPr>
          <p:cNvSpPr>
            <a:spLocks noGrp="1"/>
          </p:cNvSpPr>
          <p:nvPr>
            <p:ph type="title"/>
          </p:nvPr>
        </p:nvSpPr>
        <p:spPr/>
        <p:txBody>
          <a:bodyPr/>
          <a:lstStyle/>
          <a:p>
            <a:r>
              <a:rPr lang="en-US" b="1" dirty="0"/>
              <a:t>Genetic Counseling</a:t>
            </a:r>
          </a:p>
        </p:txBody>
      </p:sp>
      <p:sp>
        <p:nvSpPr>
          <p:cNvPr id="8" name="Text Placeholder 7">
            <a:extLst>
              <a:ext uri="{FF2B5EF4-FFF2-40B4-BE49-F238E27FC236}">
                <a16:creationId xmlns:a16="http://schemas.microsoft.com/office/drawing/2014/main" id="{11130D42-14DE-482F-9BB6-FC1AF6BEBA47}"/>
              </a:ext>
            </a:extLst>
          </p:cNvPr>
          <p:cNvSpPr>
            <a:spLocks noGrp="1"/>
          </p:cNvSpPr>
          <p:nvPr>
            <p:ph type="body" idx="1"/>
          </p:nvPr>
        </p:nvSpPr>
        <p:spPr/>
        <p:txBody>
          <a:bodyPr/>
          <a:lstStyle/>
          <a:p>
            <a:endParaRPr lang="en-US"/>
          </a:p>
        </p:txBody>
      </p:sp>
      <p:pic>
        <p:nvPicPr>
          <p:cNvPr id="3" name="Audio 2">
            <a:hlinkClick r:id="" action="ppaction://media"/>
            <a:extLst>
              <a:ext uri="{FF2B5EF4-FFF2-40B4-BE49-F238E27FC236}">
                <a16:creationId xmlns:a16="http://schemas.microsoft.com/office/drawing/2014/main" id="{EC0C9FC5-78F7-86E7-45E2-488157C255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9325197"/>
      </p:ext>
    </p:extLst>
  </p:cSld>
  <p:clrMapOvr>
    <a:masterClrMapping/>
  </p:clrMapOvr>
  <mc:AlternateContent xmlns:mc="http://schemas.openxmlformats.org/markup-compatibility/2006" xmlns:p14="http://schemas.microsoft.com/office/powerpoint/2010/main">
    <mc:Choice Requires="p14">
      <p:transition spd="slow" p14:dur="2000" advTm="7242"/>
    </mc:Choice>
    <mc:Fallback xmlns="">
      <p:transition spd="slow" advTm="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699"/>
            <a:ext cx="8229600" cy="1143000"/>
          </a:xfrm>
        </p:spPr>
        <p:txBody>
          <a:bodyPr>
            <a:normAutofit/>
          </a:bodyPr>
          <a:lstStyle/>
          <a:p>
            <a:pPr algn="ctr"/>
            <a:r>
              <a:rPr lang="en-US"/>
              <a:t>Learning Objectives</a:t>
            </a:r>
            <a:endParaRPr lang="en-US" sz="2200" i="1" dirty="0"/>
          </a:p>
        </p:txBody>
      </p:sp>
      <p:graphicFrame>
        <p:nvGraphicFramePr>
          <p:cNvPr id="12" name="Content Placeholder 2">
            <a:extLst>
              <a:ext uri="{FF2B5EF4-FFF2-40B4-BE49-F238E27FC236}">
                <a16:creationId xmlns:a16="http://schemas.microsoft.com/office/drawing/2014/main" id="{61DBDFB7-DDF9-35C9-5BFA-418CEC8EAF99}"/>
              </a:ext>
            </a:extLst>
          </p:cNvPr>
          <p:cNvGraphicFramePr>
            <a:graphicFrameLocks noGrp="1"/>
          </p:cNvGraphicFramePr>
          <p:nvPr>
            <p:ph idx="1"/>
            <p:extLst>
              <p:ext uri="{D42A27DB-BD31-4B8C-83A1-F6EECF244321}">
                <p14:modId xmlns:p14="http://schemas.microsoft.com/office/powerpoint/2010/main" val="79634469"/>
              </p:ext>
            </p:extLst>
          </p:nvPr>
        </p:nvGraphicFramePr>
        <p:xfrm>
          <a:off x="933466" y="1175699"/>
          <a:ext cx="10325067" cy="49668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582E9A4-1C8D-C81A-5681-B83D9F4DBE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40994" y="5750112"/>
            <a:ext cx="406400" cy="406400"/>
          </a:xfrm>
          <a:prstGeom prst="rect">
            <a:avLst/>
          </a:prstGeom>
        </p:spPr>
      </p:pic>
    </p:spTree>
    <p:extLst>
      <p:ext uri="{BB962C8B-B14F-4D97-AF65-F5344CB8AC3E}">
        <p14:creationId xmlns:p14="http://schemas.microsoft.com/office/powerpoint/2010/main" val="194947405"/>
      </p:ext>
    </p:extLst>
  </p:cSld>
  <p:clrMapOvr>
    <a:masterClrMapping/>
  </p:clrMapOvr>
  <mc:AlternateContent xmlns:mc="http://schemas.openxmlformats.org/markup-compatibility/2006" xmlns:p14="http://schemas.microsoft.com/office/powerpoint/2010/main">
    <mc:Choice Requires="p14">
      <p:transition spd="slow" p14:dur="2000" advTm="16338"/>
    </mc:Choice>
    <mc:Fallback xmlns="">
      <p:transition spd="slow" advTm="16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6A3FCF6-56B2-4829-B7C2-EBEDA8C2E2C4}"/>
              </a:ext>
            </a:extLst>
          </p:cNvPr>
          <p:cNvSpPr>
            <a:spLocks noGrp="1"/>
          </p:cNvSpPr>
          <p:nvPr>
            <p:ph type="title"/>
          </p:nvPr>
        </p:nvSpPr>
        <p:spPr>
          <a:xfrm>
            <a:off x="1213663" y="149022"/>
            <a:ext cx="9612276" cy="1676603"/>
          </a:xfrm>
        </p:spPr>
        <p:txBody>
          <a:bodyPr vert="horz" lIns="91440" tIns="45720" rIns="91440" bIns="45720" rtlCol="0" anchor="ctr">
            <a:normAutofit/>
          </a:bodyPr>
          <a:lstStyle/>
          <a:p>
            <a:pPr marL="0" indent="0">
              <a:buNone/>
            </a:pPr>
            <a:r>
              <a:rPr lang="en-US" dirty="0">
                <a:cs typeface="Calibri" panose="020F0502020204030204" pitchFamily="34" charset="0"/>
              </a:rPr>
              <a:t>Masters Prepared – 2 years</a:t>
            </a:r>
          </a:p>
        </p:txBody>
      </p:sp>
      <p:graphicFrame>
        <p:nvGraphicFramePr>
          <p:cNvPr id="8" name="Content Placeholder 7">
            <a:extLst>
              <a:ext uri="{FF2B5EF4-FFF2-40B4-BE49-F238E27FC236}">
                <a16:creationId xmlns:a16="http://schemas.microsoft.com/office/drawing/2014/main" id="{8BA4E7A9-4B8B-4D52-B6EF-0A4CD7ACEE18}"/>
              </a:ext>
            </a:extLst>
          </p:cNvPr>
          <p:cNvGraphicFramePr>
            <a:graphicFrameLocks noGrp="1"/>
          </p:cNvGraphicFramePr>
          <p:nvPr>
            <p:ph sz="half" idx="2"/>
          </p:nvPr>
        </p:nvGraphicFramePr>
        <p:xfrm>
          <a:off x="3375836" y="1581076"/>
          <a:ext cx="5619307" cy="47982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AA61308-7561-1D36-44B2-E7B11EB83E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7609740"/>
      </p:ext>
    </p:extLst>
  </p:cSld>
  <p:clrMapOvr>
    <a:masterClrMapping/>
  </p:clrMapOvr>
  <mc:AlternateContent xmlns:mc="http://schemas.openxmlformats.org/markup-compatibility/2006" xmlns:p14="http://schemas.microsoft.com/office/powerpoint/2010/main">
    <mc:Choice Requires="p14">
      <p:transition spd="slow" p14:dur="2000" advTm="43704"/>
    </mc:Choice>
    <mc:Fallback xmlns="">
      <p:transition spd="slow" advTm="4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2606343-FE2B-44F8-B005-A7F49B96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14313"/>
            <a:ext cx="8572500" cy="6429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E984382-D03E-4B0C-B2D2-97635505FA84}"/>
              </a:ext>
            </a:extLst>
          </p:cNvPr>
          <p:cNvSpPr txBox="1"/>
          <p:nvPr/>
        </p:nvSpPr>
        <p:spPr>
          <a:xfrm>
            <a:off x="2115879" y="2379327"/>
            <a:ext cx="7931888" cy="2554545"/>
          </a:xfrm>
          <a:prstGeom prst="rect">
            <a:avLst/>
          </a:prstGeom>
          <a:solidFill>
            <a:schemeClr val="tx1">
              <a:lumMod val="50000"/>
              <a:lumOff val="50000"/>
              <a:alpha val="64000"/>
            </a:schemeClr>
          </a:solidFill>
        </p:spPr>
        <p:txBody>
          <a:bodyPr wrap="square">
            <a:spAutoFit/>
          </a:bodyPr>
          <a:lstStyle/>
          <a:p>
            <a:pPr algn="ctr"/>
            <a:r>
              <a:rPr lang="en-US" sz="3200" b="0" i="1" u="none" strike="noStrike">
                <a:solidFill>
                  <a:srgbClr val="F2F2F2"/>
                </a:solidFill>
                <a:effectLst/>
                <a:latin typeface="Century Gothic" panose="020B0502020202020204" pitchFamily="34" charset="0"/>
              </a:rPr>
              <a:t>Genetic counseling is the process of helping people understand and adapt to the medical, psychological and familial implications of genetic contributions to disease. </a:t>
            </a:r>
            <a:r>
              <a:rPr lang="en-US" sz="3200" b="0" i="0">
                <a:solidFill>
                  <a:srgbClr val="000000"/>
                </a:solidFill>
                <a:effectLst/>
                <a:latin typeface="Century Gothic" panose="020B0502020202020204" pitchFamily="34" charset="0"/>
              </a:rPr>
              <a:t>​</a:t>
            </a:r>
            <a:endParaRPr lang="en-US" sz="3200"/>
          </a:p>
        </p:txBody>
      </p:sp>
      <p:pic>
        <p:nvPicPr>
          <p:cNvPr id="3" name="Audio 2">
            <a:hlinkClick r:id="" action="ppaction://media"/>
            <a:extLst>
              <a:ext uri="{FF2B5EF4-FFF2-40B4-BE49-F238E27FC236}">
                <a16:creationId xmlns:a16="http://schemas.microsoft.com/office/drawing/2014/main" id="{2BEEF0EF-A373-BAC7-49F7-F2E0D6D22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3543705"/>
      </p:ext>
    </p:extLst>
  </p:cSld>
  <p:clrMapOvr>
    <a:masterClrMapping/>
  </p:clrMapOvr>
  <mc:AlternateContent xmlns:mc="http://schemas.openxmlformats.org/markup-compatibility/2006" xmlns:p14="http://schemas.microsoft.com/office/powerpoint/2010/main">
    <mc:Choice Requires="p14">
      <p:transition spd="slow" p14:dur="2000" advTm="18926"/>
    </mc:Choice>
    <mc:Fallback xmlns="">
      <p:transition spd="slow" advTm="1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898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89F1-8F37-9E27-F0E7-5F1A7C7F5EF2}"/>
              </a:ext>
            </a:extLst>
          </p:cNvPr>
          <p:cNvSpPr>
            <a:spLocks noGrp="1"/>
          </p:cNvSpPr>
          <p:nvPr>
            <p:ph type="title"/>
          </p:nvPr>
        </p:nvSpPr>
        <p:spPr/>
        <p:txBody>
          <a:bodyPr/>
          <a:lstStyle/>
          <a:p>
            <a:r>
              <a:rPr lang="en-US" dirty="0"/>
              <a:t>Genetic Counseling Tenents</a:t>
            </a:r>
          </a:p>
        </p:txBody>
      </p:sp>
      <p:pic>
        <p:nvPicPr>
          <p:cNvPr id="7" name="Content Placeholder 6">
            <a:extLst>
              <a:ext uri="{FF2B5EF4-FFF2-40B4-BE49-F238E27FC236}">
                <a16:creationId xmlns:a16="http://schemas.microsoft.com/office/drawing/2014/main" id="{EC87B9BD-9796-D01E-EEE5-1221FF42286E}"/>
              </a:ext>
            </a:extLst>
          </p:cNvPr>
          <p:cNvPicPr>
            <a:picLocks noGrp="1" noChangeAspect="1"/>
          </p:cNvPicPr>
          <p:nvPr>
            <p:ph sz="half" idx="1"/>
          </p:nvPr>
        </p:nvPicPr>
        <p:blipFill>
          <a:blip r:embed="rId6"/>
          <a:stretch>
            <a:fillRect/>
          </a:stretch>
        </p:blipFill>
        <p:spPr>
          <a:xfrm>
            <a:off x="1846959" y="1656593"/>
            <a:ext cx="3749034" cy="4351338"/>
          </a:xfrm>
          <a:prstGeom prst="rect">
            <a:avLst/>
          </a:prstGeom>
        </p:spPr>
      </p:pic>
      <p:sp>
        <p:nvSpPr>
          <p:cNvPr id="4" name="Content Placeholder 3">
            <a:extLst>
              <a:ext uri="{FF2B5EF4-FFF2-40B4-BE49-F238E27FC236}">
                <a16:creationId xmlns:a16="http://schemas.microsoft.com/office/drawing/2014/main" id="{972A9988-8758-E346-E362-AB2BC5331CB1}"/>
              </a:ext>
            </a:extLst>
          </p:cNvPr>
          <p:cNvSpPr>
            <a:spLocks noGrp="1"/>
          </p:cNvSpPr>
          <p:nvPr>
            <p:ph sz="half" idx="2"/>
          </p:nvPr>
        </p:nvSpPr>
        <p:spPr>
          <a:xfrm>
            <a:off x="6596008" y="2748045"/>
            <a:ext cx="4757791" cy="1084217"/>
          </a:xfrm>
          <a:solidFill>
            <a:schemeClr val="tx2">
              <a:lumMod val="20000"/>
              <a:lumOff val="80000"/>
            </a:schemeClr>
          </a:solidFill>
          <a:ln w="38100">
            <a:solidFill>
              <a:schemeClr val="tx1"/>
            </a:solidFill>
            <a:prstDash val="sysDot"/>
          </a:ln>
        </p:spPr>
        <p:txBody>
          <a:bodyPr>
            <a:normAutofit/>
          </a:bodyPr>
          <a:lstStyle/>
          <a:p>
            <a:pPr marL="0" indent="0" algn="ctr">
              <a:buNone/>
            </a:pPr>
            <a:r>
              <a:rPr lang="en-US" dirty="0"/>
              <a:t>Psychoeducational= Incorporation of a teaching and counseling model of practice</a:t>
            </a:r>
          </a:p>
        </p:txBody>
      </p:sp>
      <p:sp>
        <p:nvSpPr>
          <p:cNvPr id="6" name="TextBox 5">
            <a:extLst>
              <a:ext uri="{FF2B5EF4-FFF2-40B4-BE49-F238E27FC236}">
                <a16:creationId xmlns:a16="http://schemas.microsoft.com/office/drawing/2014/main" id="{489FCBA5-2880-9937-674A-896A213D45AA}"/>
              </a:ext>
            </a:extLst>
          </p:cNvPr>
          <p:cNvSpPr txBox="1"/>
          <p:nvPr/>
        </p:nvSpPr>
        <p:spPr>
          <a:xfrm>
            <a:off x="151544" y="6324012"/>
            <a:ext cx="6123398" cy="338554"/>
          </a:xfrm>
          <a:prstGeom prst="rect">
            <a:avLst/>
          </a:prstGeom>
          <a:noFill/>
        </p:spPr>
        <p:txBody>
          <a:bodyPr wrap="square">
            <a:spAutoFit/>
          </a:bodyPr>
          <a:lstStyle/>
          <a:p>
            <a:r>
              <a:rPr lang="en-US" sz="1600" dirty="0"/>
              <a:t> </a:t>
            </a:r>
            <a:r>
              <a:rPr lang="en-US" sz="1600" b="1" dirty="0">
                <a:hlinkClick r:id="rId7"/>
              </a:rPr>
              <a:t>https://doi.org/10.1007/s10897-007-9113-4</a:t>
            </a:r>
            <a:endParaRPr lang="en-US" sz="1600" dirty="0"/>
          </a:p>
        </p:txBody>
      </p:sp>
      <p:pic>
        <p:nvPicPr>
          <p:cNvPr id="8" name="Audio 7">
            <a:hlinkClick r:id="" action="ppaction://media"/>
            <a:extLst>
              <a:ext uri="{FF2B5EF4-FFF2-40B4-BE49-F238E27FC236}">
                <a16:creationId xmlns:a16="http://schemas.microsoft.com/office/drawing/2014/main" id="{B6355E1B-B4E1-BA60-B39E-CD8F8B76C0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5173761"/>
      </p:ext>
    </p:extLst>
  </p:cSld>
  <p:clrMapOvr>
    <a:masterClrMapping/>
  </p:clrMapOvr>
  <mc:AlternateContent xmlns:mc="http://schemas.openxmlformats.org/markup-compatibility/2006" xmlns:p14="http://schemas.microsoft.com/office/powerpoint/2010/main">
    <mc:Choice Requires="p14">
      <p:transition spd="slow" p14:dur="2000" advTm="69324"/>
    </mc:Choice>
    <mc:Fallback xmlns="">
      <p:transition spd="slow" advTm="6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70940EF5-A7AE-49FF-91F7-3D8764CB2F35}"/>
              </a:ext>
            </a:extLst>
          </p:cNvPr>
          <p:cNvSpPr txBox="1">
            <a:spLocks/>
          </p:cNvSpPr>
          <p:nvPr/>
        </p:nvSpPr>
        <p:spPr>
          <a:xfrm>
            <a:off x="703381" y="1347775"/>
            <a:ext cx="5039023" cy="193480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Clr>
                <a:schemeClr val="tx2"/>
              </a:buClr>
              <a:buFont typeface="Wingdings"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Courier New" panose="02070309020205020404" pitchFamily="49" charset="0"/>
              <a:buChar char="o"/>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1942" lvl="1" indent="-456777"/>
            <a:endParaRPr lang="en-US" sz="2664" dirty="0">
              <a:latin typeface="Franklin Gothic Book" panose="020B0503020102020204" pitchFamily="34" charset="0"/>
            </a:endParaRPr>
          </a:p>
        </p:txBody>
      </p:sp>
      <p:grpSp>
        <p:nvGrpSpPr>
          <p:cNvPr id="7" name="Group 6">
            <a:extLst>
              <a:ext uri="{FF2B5EF4-FFF2-40B4-BE49-F238E27FC236}">
                <a16:creationId xmlns:a16="http://schemas.microsoft.com/office/drawing/2014/main" id="{0040727F-61CE-4B66-B4D1-0107C732A941}"/>
              </a:ext>
            </a:extLst>
          </p:cNvPr>
          <p:cNvGrpSpPr/>
          <p:nvPr/>
        </p:nvGrpSpPr>
        <p:grpSpPr>
          <a:xfrm>
            <a:off x="6870193" y="2578749"/>
            <a:ext cx="4740616" cy="2823483"/>
            <a:chOff x="6676109" y="2128427"/>
            <a:chExt cx="4745005" cy="2826097"/>
          </a:xfrm>
        </p:grpSpPr>
        <p:grpSp>
          <p:nvGrpSpPr>
            <p:cNvPr id="8" name="Group 41">
              <a:extLst>
                <a:ext uri="{FF2B5EF4-FFF2-40B4-BE49-F238E27FC236}">
                  <a16:creationId xmlns:a16="http://schemas.microsoft.com/office/drawing/2014/main" id="{428D18E6-A2E2-47BA-982D-F3CEA4FC8F51}"/>
                </a:ext>
              </a:extLst>
            </p:cNvPr>
            <p:cNvGrpSpPr>
              <a:grpSpLocks noChangeAspect="1"/>
            </p:cNvGrpSpPr>
            <p:nvPr/>
          </p:nvGrpSpPr>
          <p:grpSpPr bwMode="auto">
            <a:xfrm>
              <a:off x="6676109" y="2128427"/>
              <a:ext cx="4745005" cy="2826097"/>
              <a:chOff x="1932" y="924"/>
              <a:chExt cx="3813" cy="2271"/>
            </a:xfrm>
          </p:grpSpPr>
          <p:sp>
            <p:nvSpPr>
              <p:cNvPr id="10" name="Oval 42">
                <a:extLst>
                  <a:ext uri="{FF2B5EF4-FFF2-40B4-BE49-F238E27FC236}">
                    <a16:creationId xmlns:a16="http://schemas.microsoft.com/office/drawing/2014/main" id="{29CD42F1-92B2-4A58-A2B1-6E6895755390}"/>
                  </a:ext>
                </a:extLst>
              </p:cNvPr>
              <p:cNvSpPr>
                <a:spLocks noChangeArrowheads="1"/>
              </p:cNvSpPr>
              <p:nvPr/>
            </p:nvSpPr>
            <p:spPr bwMode="auto">
              <a:xfrm>
                <a:off x="5381" y="1929"/>
                <a:ext cx="364" cy="364"/>
              </a:xfrm>
              <a:prstGeom prst="ellipse">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1" name="Line 43">
                <a:extLst>
                  <a:ext uri="{FF2B5EF4-FFF2-40B4-BE49-F238E27FC236}">
                    <a16:creationId xmlns:a16="http://schemas.microsoft.com/office/drawing/2014/main" id="{08F29CFF-3987-4932-9BA6-B9B095B0D9C4}"/>
                  </a:ext>
                </a:extLst>
              </p:cNvPr>
              <p:cNvSpPr>
                <a:spLocks noChangeShapeType="1"/>
              </p:cNvSpPr>
              <p:nvPr/>
            </p:nvSpPr>
            <p:spPr bwMode="auto">
              <a:xfrm flipH="1">
                <a:off x="3825" y="2107"/>
                <a:ext cx="1" cy="530"/>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2" name="Rectangle 44">
                <a:extLst>
                  <a:ext uri="{FF2B5EF4-FFF2-40B4-BE49-F238E27FC236}">
                    <a16:creationId xmlns:a16="http://schemas.microsoft.com/office/drawing/2014/main" id="{ACB59D06-A759-4636-A6E8-1383459EC67A}"/>
                  </a:ext>
                </a:extLst>
              </p:cNvPr>
              <p:cNvSpPr>
                <a:spLocks noChangeArrowheads="1"/>
              </p:cNvSpPr>
              <p:nvPr/>
            </p:nvSpPr>
            <p:spPr bwMode="auto">
              <a:xfrm>
                <a:off x="3140" y="1929"/>
                <a:ext cx="363" cy="364"/>
              </a:xfrm>
              <a:prstGeom prst="rect">
                <a:avLst/>
              </a:prstGeom>
              <a:solidFill>
                <a:schemeClr val="bg1">
                  <a:lumMod val="65000"/>
                </a:schemeClr>
              </a:solidFill>
              <a:ln w="36513" cap="flat">
                <a:solidFill>
                  <a:srgbClr val="000000"/>
                </a:solidFill>
                <a:prstDash val="solid"/>
                <a:round/>
                <a:headEnd/>
                <a:tailEnd/>
              </a:ln>
            </p:spPr>
            <p:txBody>
              <a:bodyPr vert="horz" wrap="square" lIns="91356" tIns="45677" rIns="91356" bIns="45677" numCol="1" anchor="t" anchorCtr="0" compatLnSpc="1">
                <a:prstTxWarp prst="textNoShape">
                  <a:avLst/>
                </a:prstTxWarp>
              </a:bodyPr>
              <a:lstStyle/>
              <a:p>
                <a:endParaRPr lang="en-US" sz="1799"/>
              </a:p>
            </p:txBody>
          </p:sp>
          <p:sp>
            <p:nvSpPr>
              <p:cNvPr id="13" name="Oval 45">
                <a:extLst>
                  <a:ext uri="{FF2B5EF4-FFF2-40B4-BE49-F238E27FC236}">
                    <a16:creationId xmlns:a16="http://schemas.microsoft.com/office/drawing/2014/main" id="{A8415C81-1E87-4865-8409-B4B466CCFE91}"/>
                  </a:ext>
                </a:extLst>
              </p:cNvPr>
              <p:cNvSpPr>
                <a:spLocks noChangeArrowheads="1"/>
              </p:cNvSpPr>
              <p:nvPr/>
            </p:nvSpPr>
            <p:spPr bwMode="auto">
              <a:xfrm>
                <a:off x="4162" y="1929"/>
                <a:ext cx="363" cy="364"/>
              </a:xfrm>
              <a:prstGeom prst="ellipse">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4" name="Line 46">
                <a:extLst>
                  <a:ext uri="{FF2B5EF4-FFF2-40B4-BE49-F238E27FC236}">
                    <a16:creationId xmlns:a16="http://schemas.microsoft.com/office/drawing/2014/main" id="{D33FF99C-EF73-4798-BB12-B57395CF15E8}"/>
                  </a:ext>
                </a:extLst>
              </p:cNvPr>
              <p:cNvSpPr>
                <a:spLocks noChangeShapeType="1"/>
              </p:cNvSpPr>
              <p:nvPr/>
            </p:nvSpPr>
            <p:spPr bwMode="auto">
              <a:xfrm>
                <a:off x="3499" y="2107"/>
                <a:ext cx="662" cy="0"/>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5" name="Rectangle 47">
                <a:extLst>
                  <a:ext uri="{FF2B5EF4-FFF2-40B4-BE49-F238E27FC236}">
                    <a16:creationId xmlns:a16="http://schemas.microsoft.com/office/drawing/2014/main" id="{A51C9B3D-CE38-480F-AB70-6E7F42C7A50A}"/>
                  </a:ext>
                </a:extLst>
              </p:cNvPr>
              <p:cNvSpPr>
                <a:spLocks noChangeArrowheads="1"/>
              </p:cNvSpPr>
              <p:nvPr/>
            </p:nvSpPr>
            <p:spPr bwMode="auto">
              <a:xfrm>
                <a:off x="4238" y="988"/>
                <a:ext cx="363" cy="364"/>
              </a:xfrm>
              <a:prstGeom prst="rect">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6" name="Oval 48">
                <a:extLst>
                  <a:ext uri="{FF2B5EF4-FFF2-40B4-BE49-F238E27FC236}">
                    <a16:creationId xmlns:a16="http://schemas.microsoft.com/office/drawing/2014/main" id="{544A6FEB-147C-418D-AAE4-B49AC9135663}"/>
                  </a:ext>
                </a:extLst>
              </p:cNvPr>
              <p:cNvSpPr>
                <a:spLocks noChangeArrowheads="1"/>
              </p:cNvSpPr>
              <p:nvPr/>
            </p:nvSpPr>
            <p:spPr bwMode="auto">
              <a:xfrm>
                <a:off x="5267" y="988"/>
                <a:ext cx="364" cy="364"/>
              </a:xfrm>
              <a:prstGeom prst="ellipse">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7" name="Line 49">
                <a:extLst>
                  <a:ext uri="{FF2B5EF4-FFF2-40B4-BE49-F238E27FC236}">
                    <a16:creationId xmlns:a16="http://schemas.microsoft.com/office/drawing/2014/main" id="{56278AC8-D0C5-4C28-9E0B-2FFC48159226}"/>
                  </a:ext>
                </a:extLst>
              </p:cNvPr>
              <p:cNvSpPr>
                <a:spLocks noChangeShapeType="1"/>
              </p:cNvSpPr>
              <p:nvPr/>
            </p:nvSpPr>
            <p:spPr bwMode="auto">
              <a:xfrm>
                <a:off x="4597" y="1166"/>
                <a:ext cx="662" cy="0"/>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8" name="Rectangle 50">
                <a:extLst>
                  <a:ext uri="{FF2B5EF4-FFF2-40B4-BE49-F238E27FC236}">
                    <a16:creationId xmlns:a16="http://schemas.microsoft.com/office/drawing/2014/main" id="{5712AA61-5B7A-4765-AE8C-1EBE6893C1E1}"/>
                  </a:ext>
                </a:extLst>
              </p:cNvPr>
              <p:cNvSpPr>
                <a:spLocks noChangeArrowheads="1"/>
              </p:cNvSpPr>
              <p:nvPr/>
            </p:nvSpPr>
            <p:spPr bwMode="auto">
              <a:xfrm>
                <a:off x="2011" y="988"/>
                <a:ext cx="364" cy="364"/>
              </a:xfrm>
              <a:prstGeom prst="rect">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19" name="Oval 51">
                <a:extLst>
                  <a:ext uri="{FF2B5EF4-FFF2-40B4-BE49-F238E27FC236}">
                    <a16:creationId xmlns:a16="http://schemas.microsoft.com/office/drawing/2014/main" id="{9B8C1206-30D9-4622-8B79-2A199AC39366}"/>
                  </a:ext>
                </a:extLst>
              </p:cNvPr>
              <p:cNvSpPr>
                <a:spLocks noChangeArrowheads="1"/>
              </p:cNvSpPr>
              <p:nvPr/>
            </p:nvSpPr>
            <p:spPr bwMode="auto">
              <a:xfrm>
                <a:off x="3034" y="988"/>
                <a:ext cx="363" cy="364"/>
              </a:xfrm>
              <a:prstGeom prst="ellipse">
                <a:avLst/>
              </a:prstGeom>
              <a:solidFill>
                <a:srgbClr val="A6A6A6"/>
              </a:solidFill>
              <a:ln w="0">
                <a:solidFill>
                  <a:srgbClr val="000000"/>
                </a:solidFill>
                <a:prstDash val="solid"/>
                <a:round/>
                <a:headEnd/>
                <a:tailEnd/>
              </a:ln>
            </p:spPr>
            <p:txBody>
              <a:bodyPr vert="horz" wrap="square" lIns="91356" tIns="45677" rIns="91356" bIns="45677" numCol="1" anchor="t" anchorCtr="0" compatLnSpc="1">
                <a:prstTxWarp prst="textNoShape">
                  <a:avLst/>
                </a:prstTxWarp>
              </a:bodyPr>
              <a:lstStyle/>
              <a:p>
                <a:endParaRPr lang="en-US" sz="1799"/>
              </a:p>
            </p:txBody>
          </p:sp>
          <p:sp>
            <p:nvSpPr>
              <p:cNvPr id="20" name="Oval 52">
                <a:extLst>
                  <a:ext uri="{FF2B5EF4-FFF2-40B4-BE49-F238E27FC236}">
                    <a16:creationId xmlns:a16="http://schemas.microsoft.com/office/drawing/2014/main" id="{E91B9810-0CAB-4590-9556-DBB778917976}"/>
                  </a:ext>
                </a:extLst>
              </p:cNvPr>
              <p:cNvSpPr>
                <a:spLocks noChangeArrowheads="1"/>
              </p:cNvSpPr>
              <p:nvPr/>
            </p:nvSpPr>
            <p:spPr bwMode="auto">
              <a:xfrm>
                <a:off x="3034" y="988"/>
                <a:ext cx="363" cy="364"/>
              </a:xfrm>
              <a:prstGeom prst="ellipse">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1" name="Line 53">
                <a:extLst>
                  <a:ext uri="{FF2B5EF4-FFF2-40B4-BE49-F238E27FC236}">
                    <a16:creationId xmlns:a16="http://schemas.microsoft.com/office/drawing/2014/main" id="{3160E282-9EC4-428C-ACD2-3EE50695E04A}"/>
                  </a:ext>
                </a:extLst>
              </p:cNvPr>
              <p:cNvSpPr>
                <a:spLocks noChangeShapeType="1"/>
              </p:cNvSpPr>
              <p:nvPr/>
            </p:nvSpPr>
            <p:spPr bwMode="auto">
              <a:xfrm>
                <a:off x="2371" y="1166"/>
                <a:ext cx="662" cy="0"/>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2" name="Line 54">
                <a:extLst>
                  <a:ext uri="{FF2B5EF4-FFF2-40B4-BE49-F238E27FC236}">
                    <a16:creationId xmlns:a16="http://schemas.microsoft.com/office/drawing/2014/main" id="{5BF75F65-D800-4B9C-9372-EA643F4B4D9A}"/>
                  </a:ext>
                </a:extLst>
              </p:cNvPr>
              <p:cNvSpPr>
                <a:spLocks noChangeShapeType="1"/>
              </p:cNvSpPr>
              <p:nvPr/>
            </p:nvSpPr>
            <p:spPr bwMode="auto">
              <a:xfrm>
                <a:off x="4340" y="1637"/>
                <a:ext cx="0" cy="287"/>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3" name="Line 55">
                <a:extLst>
                  <a:ext uri="{FF2B5EF4-FFF2-40B4-BE49-F238E27FC236}">
                    <a16:creationId xmlns:a16="http://schemas.microsoft.com/office/drawing/2014/main" id="{E186F37F-AE31-4F9A-807B-AF580B93BCA2}"/>
                  </a:ext>
                </a:extLst>
              </p:cNvPr>
              <p:cNvSpPr>
                <a:spLocks noChangeShapeType="1"/>
              </p:cNvSpPr>
              <p:nvPr/>
            </p:nvSpPr>
            <p:spPr bwMode="auto">
              <a:xfrm>
                <a:off x="3318" y="1637"/>
                <a:ext cx="0" cy="287"/>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4" name="Line 56">
                <a:extLst>
                  <a:ext uri="{FF2B5EF4-FFF2-40B4-BE49-F238E27FC236}">
                    <a16:creationId xmlns:a16="http://schemas.microsoft.com/office/drawing/2014/main" id="{2B8029BE-3FFB-4F3E-9FC8-2676D5A7D8DE}"/>
                  </a:ext>
                </a:extLst>
              </p:cNvPr>
              <p:cNvSpPr>
                <a:spLocks noChangeShapeType="1"/>
              </p:cNvSpPr>
              <p:nvPr/>
            </p:nvSpPr>
            <p:spPr bwMode="auto">
              <a:xfrm flipV="1">
                <a:off x="4332" y="1637"/>
                <a:ext cx="1221" cy="6"/>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5" name="Line 57">
                <a:extLst>
                  <a:ext uri="{FF2B5EF4-FFF2-40B4-BE49-F238E27FC236}">
                    <a16:creationId xmlns:a16="http://schemas.microsoft.com/office/drawing/2014/main" id="{88415A83-A7AA-404E-991D-FC31B8A62EF9}"/>
                  </a:ext>
                </a:extLst>
              </p:cNvPr>
              <p:cNvSpPr>
                <a:spLocks noChangeShapeType="1"/>
              </p:cNvSpPr>
              <p:nvPr/>
            </p:nvSpPr>
            <p:spPr bwMode="auto">
              <a:xfrm>
                <a:off x="2106" y="1622"/>
                <a:ext cx="1218" cy="10"/>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6" name="Line 58">
                <a:extLst>
                  <a:ext uri="{FF2B5EF4-FFF2-40B4-BE49-F238E27FC236}">
                    <a16:creationId xmlns:a16="http://schemas.microsoft.com/office/drawing/2014/main" id="{D246E60D-B99C-4AFB-9BC3-0581F8C91B23}"/>
                  </a:ext>
                </a:extLst>
              </p:cNvPr>
              <p:cNvSpPr>
                <a:spLocks noChangeShapeType="1"/>
              </p:cNvSpPr>
              <p:nvPr/>
            </p:nvSpPr>
            <p:spPr bwMode="auto">
              <a:xfrm flipH="1">
                <a:off x="2689" y="1166"/>
                <a:ext cx="13" cy="468"/>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7" name="Line 59">
                <a:extLst>
                  <a:ext uri="{FF2B5EF4-FFF2-40B4-BE49-F238E27FC236}">
                    <a16:creationId xmlns:a16="http://schemas.microsoft.com/office/drawing/2014/main" id="{71111602-F822-43AC-B3CF-0115ACD17076}"/>
                  </a:ext>
                </a:extLst>
              </p:cNvPr>
              <p:cNvSpPr>
                <a:spLocks noChangeShapeType="1"/>
              </p:cNvSpPr>
              <p:nvPr/>
            </p:nvSpPr>
            <p:spPr bwMode="auto">
              <a:xfrm>
                <a:off x="4930" y="1166"/>
                <a:ext cx="0" cy="472"/>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28" name="Oval 60">
                <a:extLst>
                  <a:ext uri="{FF2B5EF4-FFF2-40B4-BE49-F238E27FC236}">
                    <a16:creationId xmlns:a16="http://schemas.microsoft.com/office/drawing/2014/main" id="{5707C68E-67D1-4F7A-8622-4CFA596A06C1}"/>
                  </a:ext>
                </a:extLst>
              </p:cNvPr>
              <p:cNvSpPr>
                <a:spLocks noChangeArrowheads="1"/>
              </p:cNvSpPr>
              <p:nvPr/>
            </p:nvSpPr>
            <p:spPr bwMode="auto">
              <a:xfrm>
                <a:off x="1936" y="2831"/>
                <a:ext cx="363" cy="364"/>
              </a:xfrm>
              <a:prstGeom prst="ellipse">
                <a:avLst/>
              </a:prstGeom>
              <a:solidFill>
                <a:schemeClr val="bg1">
                  <a:lumMod val="65000"/>
                </a:schemeClr>
              </a:solidFill>
              <a:ln w="36513" cap="flat">
                <a:solidFill>
                  <a:srgbClr val="000000"/>
                </a:solidFill>
                <a:prstDash val="solid"/>
                <a:round/>
                <a:headEnd/>
                <a:tailEnd/>
              </a:ln>
            </p:spPr>
            <p:txBody>
              <a:bodyPr vert="horz" wrap="square" lIns="91356" tIns="45677" rIns="91356" bIns="45677" numCol="1" anchor="t" anchorCtr="0" compatLnSpc="1">
                <a:prstTxWarp prst="textNoShape">
                  <a:avLst/>
                </a:prstTxWarp>
              </a:bodyPr>
              <a:lstStyle/>
              <a:p>
                <a:endParaRPr lang="en-US" sz="1799"/>
              </a:p>
            </p:txBody>
          </p:sp>
          <p:sp>
            <p:nvSpPr>
              <p:cNvPr id="29" name="Line 61">
                <a:extLst>
                  <a:ext uri="{FF2B5EF4-FFF2-40B4-BE49-F238E27FC236}">
                    <a16:creationId xmlns:a16="http://schemas.microsoft.com/office/drawing/2014/main" id="{C8597699-2F77-4B72-B025-DF9C371CA768}"/>
                  </a:ext>
                </a:extLst>
              </p:cNvPr>
              <p:cNvSpPr>
                <a:spLocks noChangeShapeType="1"/>
              </p:cNvSpPr>
              <p:nvPr/>
            </p:nvSpPr>
            <p:spPr bwMode="auto">
              <a:xfrm>
                <a:off x="5559" y="1622"/>
                <a:ext cx="0" cy="301"/>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0" name="Line 62">
                <a:extLst>
                  <a:ext uri="{FF2B5EF4-FFF2-40B4-BE49-F238E27FC236}">
                    <a16:creationId xmlns:a16="http://schemas.microsoft.com/office/drawing/2014/main" id="{2650AE9F-1F35-43CF-A9CB-14DDA33356FC}"/>
                  </a:ext>
                </a:extLst>
              </p:cNvPr>
              <p:cNvSpPr>
                <a:spLocks noChangeShapeType="1"/>
              </p:cNvSpPr>
              <p:nvPr/>
            </p:nvSpPr>
            <p:spPr bwMode="auto">
              <a:xfrm flipV="1">
                <a:off x="1932" y="924"/>
                <a:ext cx="502" cy="490"/>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1" name="Line 63">
                <a:extLst>
                  <a:ext uri="{FF2B5EF4-FFF2-40B4-BE49-F238E27FC236}">
                    <a16:creationId xmlns:a16="http://schemas.microsoft.com/office/drawing/2014/main" id="{089CABC8-11B5-4EAF-A9E9-9D4736943D73}"/>
                  </a:ext>
                </a:extLst>
              </p:cNvPr>
              <p:cNvSpPr>
                <a:spLocks noChangeShapeType="1"/>
              </p:cNvSpPr>
              <p:nvPr/>
            </p:nvSpPr>
            <p:spPr bwMode="auto">
              <a:xfrm flipV="1">
                <a:off x="2962" y="924"/>
                <a:ext cx="502" cy="490"/>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2" name="Freeform 64">
                <a:extLst>
                  <a:ext uri="{FF2B5EF4-FFF2-40B4-BE49-F238E27FC236}">
                    <a16:creationId xmlns:a16="http://schemas.microsoft.com/office/drawing/2014/main" id="{94D97876-EEFD-475A-96CA-12148F43EC55}"/>
                  </a:ext>
                </a:extLst>
              </p:cNvPr>
              <p:cNvSpPr>
                <a:spLocks noEditPoints="1"/>
              </p:cNvSpPr>
              <p:nvPr/>
            </p:nvSpPr>
            <p:spPr bwMode="auto">
              <a:xfrm rot="10178564">
                <a:off x="4645" y="2785"/>
                <a:ext cx="216" cy="142"/>
              </a:xfrm>
              <a:custGeom>
                <a:avLst/>
                <a:gdLst>
                  <a:gd name="T0" fmla="*/ 9 w 457"/>
                  <a:gd name="T1" fmla="*/ 299 h 299"/>
                  <a:gd name="T2" fmla="*/ 448 w 457"/>
                  <a:gd name="T3" fmla="*/ 16 h 299"/>
                  <a:gd name="T4" fmla="*/ 439 w 457"/>
                  <a:gd name="T5" fmla="*/ 2 h 299"/>
                  <a:gd name="T6" fmla="*/ 0 w 457"/>
                  <a:gd name="T7" fmla="*/ 286 h 299"/>
                  <a:gd name="T8" fmla="*/ 9 w 457"/>
                  <a:gd name="T9" fmla="*/ 299 h 299"/>
                  <a:gd name="T10" fmla="*/ 384 w 457"/>
                  <a:gd name="T11" fmla="*/ 145 h 299"/>
                  <a:gd name="T12" fmla="*/ 457 w 457"/>
                  <a:gd name="T13" fmla="*/ 0 h 299"/>
                  <a:gd name="T14" fmla="*/ 295 w 457"/>
                  <a:gd name="T15" fmla="*/ 8 h 299"/>
                  <a:gd name="T16" fmla="*/ 288 w 457"/>
                  <a:gd name="T17" fmla="*/ 16 h 299"/>
                  <a:gd name="T18" fmla="*/ 296 w 457"/>
                  <a:gd name="T19" fmla="*/ 24 h 299"/>
                  <a:gd name="T20" fmla="*/ 444 w 457"/>
                  <a:gd name="T21" fmla="*/ 17 h 299"/>
                  <a:gd name="T22" fmla="*/ 437 w 457"/>
                  <a:gd name="T23" fmla="*/ 5 h 299"/>
                  <a:gd name="T24" fmla="*/ 369 w 457"/>
                  <a:gd name="T25" fmla="*/ 138 h 299"/>
                  <a:gd name="T26" fmla="*/ 373 w 457"/>
                  <a:gd name="T27" fmla="*/ 148 h 299"/>
                  <a:gd name="T28" fmla="*/ 384 w 457"/>
                  <a:gd name="T29" fmla="*/ 14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299">
                    <a:moveTo>
                      <a:pt x="9" y="299"/>
                    </a:moveTo>
                    <a:lnTo>
                      <a:pt x="448" y="16"/>
                    </a:lnTo>
                    <a:lnTo>
                      <a:pt x="439" y="2"/>
                    </a:lnTo>
                    <a:lnTo>
                      <a:pt x="0" y="286"/>
                    </a:lnTo>
                    <a:lnTo>
                      <a:pt x="9" y="299"/>
                    </a:lnTo>
                    <a:close/>
                    <a:moveTo>
                      <a:pt x="384" y="145"/>
                    </a:moveTo>
                    <a:lnTo>
                      <a:pt x="457" y="0"/>
                    </a:lnTo>
                    <a:lnTo>
                      <a:pt x="295" y="8"/>
                    </a:lnTo>
                    <a:cubicBezTo>
                      <a:pt x="291" y="8"/>
                      <a:pt x="287" y="12"/>
                      <a:pt x="288" y="16"/>
                    </a:cubicBezTo>
                    <a:cubicBezTo>
                      <a:pt x="288" y="20"/>
                      <a:pt x="292" y="24"/>
                      <a:pt x="296" y="24"/>
                    </a:cubicBezTo>
                    <a:lnTo>
                      <a:pt x="444" y="17"/>
                    </a:lnTo>
                    <a:lnTo>
                      <a:pt x="437" y="5"/>
                    </a:lnTo>
                    <a:lnTo>
                      <a:pt x="369" y="138"/>
                    </a:lnTo>
                    <a:cubicBezTo>
                      <a:pt x="367" y="142"/>
                      <a:pt x="369" y="146"/>
                      <a:pt x="373" y="148"/>
                    </a:cubicBezTo>
                    <a:cubicBezTo>
                      <a:pt x="377" y="150"/>
                      <a:pt x="382" y="149"/>
                      <a:pt x="384" y="145"/>
                    </a:cubicBezTo>
                    <a:close/>
                  </a:path>
                </a:pathLst>
              </a:custGeom>
              <a:solidFill>
                <a:srgbClr val="000000"/>
              </a:solidFill>
              <a:ln w="0" cap="flat">
                <a:solidFill>
                  <a:srgbClr val="000000"/>
                </a:solidFill>
                <a:prstDash val="solid"/>
                <a:round/>
                <a:headEnd/>
                <a:tailEnd/>
              </a:ln>
            </p:spPr>
            <p:txBody>
              <a:bodyPr vert="horz" wrap="square" lIns="91356" tIns="45677" rIns="91356" bIns="45677" numCol="1" anchor="t" anchorCtr="0" compatLnSpc="1">
                <a:prstTxWarp prst="textNoShape">
                  <a:avLst/>
                </a:prstTxWarp>
              </a:bodyPr>
              <a:lstStyle/>
              <a:p>
                <a:endParaRPr lang="en-US" sz="1799"/>
              </a:p>
            </p:txBody>
          </p:sp>
          <p:sp>
            <p:nvSpPr>
              <p:cNvPr id="33" name="Oval 65">
                <a:extLst>
                  <a:ext uri="{FF2B5EF4-FFF2-40B4-BE49-F238E27FC236}">
                    <a16:creationId xmlns:a16="http://schemas.microsoft.com/office/drawing/2014/main" id="{DAF61754-D646-4242-A381-5B2E9C279300}"/>
                  </a:ext>
                </a:extLst>
              </p:cNvPr>
              <p:cNvSpPr>
                <a:spLocks noChangeArrowheads="1"/>
              </p:cNvSpPr>
              <p:nvPr/>
            </p:nvSpPr>
            <p:spPr bwMode="auto">
              <a:xfrm>
                <a:off x="3147" y="2831"/>
                <a:ext cx="364" cy="364"/>
              </a:xfrm>
              <a:prstGeom prst="ellipse">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4" name="Rectangle 66">
                <a:extLst>
                  <a:ext uri="{FF2B5EF4-FFF2-40B4-BE49-F238E27FC236}">
                    <a16:creationId xmlns:a16="http://schemas.microsoft.com/office/drawing/2014/main" id="{32B3C266-E354-42D8-AAB3-E220DF45177E}"/>
                  </a:ext>
                </a:extLst>
              </p:cNvPr>
              <p:cNvSpPr>
                <a:spLocks noChangeArrowheads="1"/>
              </p:cNvSpPr>
              <p:nvPr/>
            </p:nvSpPr>
            <p:spPr bwMode="auto">
              <a:xfrm>
                <a:off x="4162" y="2831"/>
                <a:ext cx="363" cy="3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56" tIns="45677" rIns="91356" bIns="45677" numCol="1" anchor="t" anchorCtr="0" compatLnSpc="1">
                <a:prstTxWarp prst="textNoShape">
                  <a:avLst/>
                </a:prstTxWarp>
              </a:bodyPr>
              <a:lstStyle/>
              <a:p>
                <a:endParaRPr lang="en-US" sz="1799"/>
              </a:p>
            </p:txBody>
          </p:sp>
          <p:sp>
            <p:nvSpPr>
              <p:cNvPr id="35" name="Rectangle 67">
                <a:extLst>
                  <a:ext uri="{FF2B5EF4-FFF2-40B4-BE49-F238E27FC236}">
                    <a16:creationId xmlns:a16="http://schemas.microsoft.com/office/drawing/2014/main" id="{D7D67AD8-C624-42A0-9639-D506A00E04E5}"/>
                  </a:ext>
                </a:extLst>
              </p:cNvPr>
              <p:cNvSpPr>
                <a:spLocks noChangeArrowheads="1"/>
              </p:cNvSpPr>
              <p:nvPr/>
            </p:nvSpPr>
            <p:spPr bwMode="auto">
              <a:xfrm>
                <a:off x="4162" y="2831"/>
                <a:ext cx="363" cy="364"/>
              </a:xfrm>
              <a:prstGeom prst="rect">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6" name="Line 68">
                <a:extLst>
                  <a:ext uri="{FF2B5EF4-FFF2-40B4-BE49-F238E27FC236}">
                    <a16:creationId xmlns:a16="http://schemas.microsoft.com/office/drawing/2014/main" id="{882D57E4-D832-45F8-AE0A-4E0B74397306}"/>
                  </a:ext>
                </a:extLst>
              </p:cNvPr>
              <p:cNvSpPr>
                <a:spLocks noChangeShapeType="1"/>
              </p:cNvSpPr>
              <p:nvPr/>
            </p:nvSpPr>
            <p:spPr bwMode="auto">
              <a:xfrm>
                <a:off x="3318" y="2638"/>
                <a:ext cx="1025" cy="6"/>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7" name="Line 69">
                <a:extLst>
                  <a:ext uri="{FF2B5EF4-FFF2-40B4-BE49-F238E27FC236}">
                    <a16:creationId xmlns:a16="http://schemas.microsoft.com/office/drawing/2014/main" id="{980A1DE3-6835-4845-AE5E-8DF412D970E2}"/>
                  </a:ext>
                </a:extLst>
              </p:cNvPr>
              <p:cNvSpPr>
                <a:spLocks noChangeShapeType="1"/>
              </p:cNvSpPr>
              <p:nvPr/>
            </p:nvSpPr>
            <p:spPr bwMode="auto">
              <a:xfrm>
                <a:off x="3325" y="2638"/>
                <a:ext cx="0" cy="187"/>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8" name="Line 70">
                <a:extLst>
                  <a:ext uri="{FF2B5EF4-FFF2-40B4-BE49-F238E27FC236}">
                    <a16:creationId xmlns:a16="http://schemas.microsoft.com/office/drawing/2014/main" id="{0577F66B-ED16-45E1-B2BD-D49EC8428C46}"/>
                  </a:ext>
                </a:extLst>
              </p:cNvPr>
              <p:cNvSpPr>
                <a:spLocks noChangeShapeType="1"/>
              </p:cNvSpPr>
              <p:nvPr/>
            </p:nvSpPr>
            <p:spPr bwMode="auto">
              <a:xfrm>
                <a:off x="4332" y="2638"/>
                <a:ext cx="0" cy="187"/>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39" name="Rectangle 71">
                <a:extLst>
                  <a:ext uri="{FF2B5EF4-FFF2-40B4-BE49-F238E27FC236}">
                    <a16:creationId xmlns:a16="http://schemas.microsoft.com/office/drawing/2014/main" id="{02E25155-9D1D-4F54-A6B2-981EBE4FBF32}"/>
                  </a:ext>
                </a:extLst>
              </p:cNvPr>
              <p:cNvSpPr>
                <a:spLocks noChangeArrowheads="1"/>
              </p:cNvSpPr>
              <p:nvPr/>
            </p:nvSpPr>
            <p:spPr bwMode="auto">
              <a:xfrm>
                <a:off x="4753" y="1914"/>
                <a:ext cx="363" cy="364"/>
              </a:xfrm>
              <a:prstGeom prst="rect">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40" name="Line 72">
                <a:extLst>
                  <a:ext uri="{FF2B5EF4-FFF2-40B4-BE49-F238E27FC236}">
                    <a16:creationId xmlns:a16="http://schemas.microsoft.com/office/drawing/2014/main" id="{FAED0E8D-276D-4E65-AE2A-12BD99F1F545}"/>
                  </a:ext>
                </a:extLst>
              </p:cNvPr>
              <p:cNvSpPr>
                <a:spLocks noChangeShapeType="1"/>
              </p:cNvSpPr>
              <p:nvPr/>
            </p:nvSpPr>
            <p:spPr bwMode="auto">
              <a:xfrm>
                <a:off x="4930" y="1622"/>
                <a:ext cx="0" cy="287"/>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41" name="Rectangle 73">
                <a:extLst>
                  <a:ext uri="{FF2B5EF4-FFF2-40B4-BE49-F238E27FC236}">
                    <a16:creationId xmlns:a16="http://schemas.microsoft.com/office/drawing/2014/main" id="{DB0F5D52-4779-42DC-BF24-1E9AB9008736}"/>
                  </a:ext>
                </a:extLst>
              </p:cNvPr>
              <p:cNvSpPr>
                <a:spLocks noChangeArrowheads="1"/>
              </p:cNvSpPr>
              <p:nvPr/>
            </p:nvSpPr>
            <p:spPr bwMode="auto">
              <a:xfrm>
                <a:off x="1936" y="1914"/>
                <a:ext cx="363" cy="364"/>
              </a:xfrm>
              <a:prstGeom prst="rect">
                <a:avLst/>
              </a:prstGeom>
              <a:noFill/>
              <a:ln w="365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42" name="Line 74">
                <a:extLst>
                  <a:ext uri="{FF2B5EF4-FFF2-40B4-BE49-F238E27FC236}">
                    <a16:creationId xmlns:a16="http://schemas.microsoft.com/office/drawing/2014/main" id="{05BDEA8A-7D13-45FD-8A2C-E02C6FCAC0A7}"/>
                  </a:ext>
                </a:extLst>
              </p:cNvPr>
              <p:cNvSpPr>
                <a:spLocks noChangeShapeType="1"/>
              </p:cNvSpPr>
              <p:nvPr/>
            </p:nvSpPr>
            <p:spPr bwMode="auto">
              <a:xfrm>
                <a:off x="2114" y="1629"/>
                <a:ext cx="0" cy="288"/>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sp>
            <p:nvSpPr>
              <p:cNvPr id="43" name="Line 75">
                <a:extLst>
                  <a:ext uri="{FF2B5EF4-FFF2-40B4-BE49-F238E27FC236}">
                    <a16:creationId xmlns:a16="http://schemas.microsoft.com/office/drawing/2014/main" id="{C417ABD7-8AD4-4BD7-A658-99EC316BA39B}"/>
                  </a:ext>
                </a:extLst>
              </p:cNvPr>
              <p:cNvSpPr>
                <a:spLocks noChangeShapeType="1"/>
              </p:cNvSpPr>
              <p:nvPr/>
            </p:nvSpPr>
            <p:spPr bwMode="auto">
              <a:xfrm>
                <a:off x="2114" y="2274"/>
                <a:ext cx="0" cy="552"/>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grpSp>
        <p:sp>
          <p:nvSpPr>
            <p:cNvPr id="9" name="Line 63">
              <a:extLst>
                <a:ext uri="{FF2B5EF4-FFF2-40B4-BE49-F238E27FC236}">
                  <a16:creationId xmlns:a16="http://schemas.microsoft.com/office/drawing/2014/main" id="{0AC416C8-99C6-4A60-AB04-A45ED7F63CE8}"/>
                </a:ext>
              </a:extLst>
            </p:cNvPr>
            <p:cNvSpPr>
              <a:spLocks noChangeShapeType="1"/>
            </p:cNvSpPr>
            <p:nvPr/>
          </p:nvSpPr>
          <p:spPr bwMode="auto">
            <a:xfrm flipV="1">
              <a:off x="8071825" y="3273794"/>
              <a:ext cx="659034" cy="639839"/>
            </a:xfrm>
            <a:prstGeom prst="line">
              <a:avLst/>
            </a:prstGeom>
            <a:noFill/>
            <a:ln w="238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356" tIns="45677" rIns="91356" bIns="45677" numCol="1" anchor="t" anchorCtr="0" compatLnSpc="1">
              <a:prstTxWarp prst="textNoShape">
                <a:avLst/>
              </a:prstTxWarp>
            </a:bodyPr>
            <a:lstStyle/>
            <a:p>
              <a:endParaRPr lang="en-US" sz="1799"/>
            </a:p>
          </p:txBody>
        </p:sp>
      </p:grpSp>
      <p:sp>
        <p:nvSpPr>
          <p:cNvPr id="46" name="Title 1">
            <a:extLst>
              <a:ext uri="{FF2B5EF4-FFF2-40B4-BE49-F238E27FC236}">
                <a16:creationId xmlns:a16="http://schemas.microsoft.com/office/drawing/2014/main" id="{72940A83-7995-44D9-B304-A940C41650AF}"/>
              </a:ext>
            </a:extLst>
          </p:cNvPr>
          <p:cNvSpPr txBox="1">
            <a:spLocks/>
          </p:cNvSpPr>
          <p:nvPr/>
        </p:nvSpPr>
        <p:spPr>
          <a:xfrm>
            <a:off x="337624" y="194934"/>
            <a:ext cx="10515600" cy="865716"/>
          </a:xfrm>
          <a:prstGeom prst="rect">
            <a:avLst/>
          </a:prstGeom>
        </p:spPr>
        <p:txBody>
          <a:bodyPr/>
          <a:lstStyle>
            <a:lvl1pPr algn="l" defTabSz="457200" rtl="0" eaLnBrk="1" latinLnBrk="0" hangingPunct="1">
              <a:spcBef>
                <a:spcPct val="0"/>
              </a:spcBef>
              <a:buNone/>
              <a:defRPr sz="3600" kern="1200">
                <a:solidFill>
                  <a:schemeClr val="tx1"/>
                </a:solidFill>
                <a:latin typeface="+mn-lt"/>
                <a:ea typeface="+mj-ea"/>
                <a:cs typeface="+mj-cs"/>
              </a:defRPr>
            </a:lvl1pPr>
          </a:lstStyle>
          <a:p>
            <a:endParaRPr lang="en-US" sz="4800"/>
          </a:p>
        </p:txBody>
      </p:sp>
      <p:sp>
        <p:nvSpPr>
          <p:cNvPr id="2" name="Title 1">
            <a:extLst>
              <a:ext uri="{FF2B5EF4-FFF2-40B4-BE49-F238E27FC236}">
                <a16:creationId xmlns:a16="http://schemas.microsoft.com/office/drawing/2014/main" id="{1A7B6561-FD3A-4E31-90B0-B88B747B4D1E}"/>
              </a:ext>
            </a:extLst>
          </p:cNvPr>
          <p:cNvSpPr>
            <a:spLocks noGrp="1"/>
          </p:cNvSpPr>
          <p:nvPr>
            <p:ph type="title"/>
          </p:nvPr>
        </p:nvSpPr>
        <p:spPr/>
        <p:txBody>
          <a:bodyPr>
            <a:normAutofit/>
          </a:bodyPr>
          <a:lstStyle/>
          <a:p>
            <a:r>
              <a:rPr lang="en-US" dirty="0"/>
              <a:t>Evaluation Tools</a:t>
            </a:r>
          </a:p>
        </p:txBody>
      </p:sp>
      <p:graphicFrame>
        <p:nvGraphicFramePr>
          <p:cNvPr id="48" name="Content Placeholder 2">
            <a:extLst>
              <a:ext uri="{FF2B5EF4-FFF2-40B4-BE49-F238E27FC236}">
                <a16:creationId xmlns:a16="http://schemas.microsoft.com/office/drawing/2014/main" id="{9BE93088-D499-C24A-F584-89389F4B7565}"/>
              </a:ext>
            </a:extLst>
          </p:cNvPr>
          <p:cNvGraphicFramePr>
            <a:graphicFrameLocks noGrp="1"/>
          </p:cNvGraphicFramePr>
          <p:nvPr>
            <p:ph sz="half" idx="1"/>
            <p:extLst>
              <p:ext uri="{D42A27DB-BD31-4B8C-83A1-F6EECF244321}">
                <p14:modId xmlns:p14="http://schemas.microsoft.com/office/powerpoint/2010/main" val="266433033"/>
              </p:ext>
            </p:extLst>
          </p:nvPr>
        </p:nvGraphicFramePr>
        <p:xfrm>
          <a:off x="804144" y="1968369"/>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6A93C8F8-A08F-6E35-8693-257672B4B7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9554341"/>
      </p:ext>
    </p:extLst>
  </p:cSld>
  <p:clrMapOvr>
    <a:masterClrMapping/>
  </p:clrMapOvr>
  <mc:AlternateContent xmlns:mc="http://schemas.openxmlformats.org/markup-compatibility/2006" xmlns:p14="http://schemas.microsoft.com/office/powerpoint/2010/main">
    <mc:Choice Requires="p14">
      <p:transition spd="slow" p14:dur="2000" advTm="72985"/>
    </mc:Choice>
    <mc:Fallback xmlns="">
      <p:transition spd="slow" advTm="7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195256"/>
            <a:ext cx="11029616" cy="1013800"/>
          </a:xfrm>
        </p:spPr>
        <p:txBody>
          <a:bodyPr>
            <a:normAutofit/>
          </a:bodyPr>
          <a:lstStyle/>
          <a:p>
            <a:r>
              <a:rPr lang="en-US" dirty="0"/>
              <a:t>Genetic Counseling Appointment</a:t>
            </a:r>
          </a:p>
        </p:txBody>
      </p:sp>
      <p:sp>
        <p:nvSpPr>
          <p:cNvPr id="3" name="Content Placeholder 2"/>
          <p:cNvSpPr>
            <a:spLocks noGrp="1"/>
          </p:cNvSpPr>
          <p:nvPr>
            <p:ph idx="1"/>
          </p:nvPr>
        </p:nvSpPr>
        <p:spPr>
          <a:xfrm>
            <a:off x="581191" y="1510301"/>
            <a:ext cx="6816203" cy="5066951"/>
          </a:xfrm>
        </p:spPr>
        <p:txBody>
          <a:bodyPr>
            <a:normAutofit/>
          </a:bodyPr>
          <a:lstStyle/>
          <a:p>
            <a:pPr marL="305435" indent="-305435">
              <a:lnSpc>
                <a:spcPct val="90000"/>
              </a:lnSpc>
            </a:pPr>
            <a:r>
              <a:rPr lang="en-US" altLang="en-US" sz="2000" dirty="0"/>
              <a:t>Establish mutual goals, address patient’s expectations</a:t>
            </a:r>
            <a:endParaRPr lang="en-US" sz="2000" dirty="0"/>
          </a:p>
          <a:p>
            <a:pPr marL="305435" indent="-305435">
              <a:lnSpc>
                <a:spcPct val="90000"/>
              </a:lnSpc>
            </a:pPr>
            <a:r>
              <a:rPr lang="en-US" altLang="en-US" sz="2000" dirty="0"/>
              <a:t>Review medical history</a:t>
            </a:r>
          </a:p>
          <a:p>
            <a:pPr marL="305435" indent="-305435">
              <a:lnSpc>
                <a:spcPct val="90000"/>
              </a:lnSpc>
            </a:pPr>
            <a:r>
              <a:rPr lang="en-US" altLang="en-US" sz="2000" dirty="0"/>
              <a:t>Family history: Take a detailed 3 generation pedigree</a:t>
            </a:r>
          </a:p>
          <a:p>
            <a:pPr marL="305435" indent="-305435">
              <a:lnSpc>
                <a:spcPct val="90000"/>
              </a:lnSpc>
            </a:pPr>
            <a:r>
              <a:rPr lang="en-US" altLang="en-US" sz="2000" dirty="0"/>
              <a:t>Risk assessment: Analyze medical and family history, assess inheritance patterns</a:t>
            </a:r>
          </a:p>
          <a:p>
            <a:pPr marL="305435" indent="-305435">
              <a:lnSpc>
                <a:spcPct val="90000"/>
              </a:lnSpc>
            </a:pPr>
            <a:r>
              <a:rPr lang="en-US" altLang="en-US" sz="2000" dirty="0"/>
              <a:t>Discuss genetic testing options</a:t>
            </a:r>
          </a:p>
          <a:p>
            <a:pPr marL="629920" lvl="1" indent="-305435">
              <a:lnSpc>
                <a:spcPct val="90000"/>
              </a:lnSpc>
            </a:pPr>
            <a:r>
              <a:rPr lang="en-US" altLang="en-US" sz="2000" dirty="0"/>
              <a:t>Balancing discussion about what makes most sense medically, financially</a:t>
            </a:r>
          </a:p>
          <a:p>
            <a:pPr marL="629920" lvl="1" indent="-305435">
              <a:lnSpc>
                <a:spcPct val="90000"/>
              </a:lnSpc>
            </a:pPr>
            <a:r>
              <a:rPr lang="en-US" altLang="en-US" sz="2000" dirty="0"/>
              <a:t>Consider DNA banking</a:t>
            </a:r>
          </a:p>
          <a:p>
            <a:pPr marL="305435" indent="-305435">
              <a:lnSpc>
                <a:spcPct val="90000"/>
              </a:lnSpc>
            </a:pPr>
            <a:r>
              <a:rPr lang="en-US" altLang="en-US" sz="2000" dirty="0"/>
              <a:t>Obtain informed consent, review expectations</a:t>
            </a:r>
          </a:p>
          <a:p>
            <a:pPr marL="629920" lvl="1" indent="-305435">
              <a:lnSpc>
                <a:spcPct val="90000"/>
              </a:lnSpc>
            </a:pPr>
            <a:r>
              <a:rPr lang="en-US" altLang="en-US" sz="2000" i="1" dirty="0"/>
              <a:t>Address insurance concerns</a:t>
            </a:r>
            <a:r>
              <a:rPr lang="en-US" altLang="en-US" sz="2000" dirty="0"/>
              <a:t>, review genetic discrimination laws</a:t>
            </a:r>
          </a:p>
          <a:p>
            <a:pPr marL="629920" lvl="1" indent="-305435">
              <a:lnSpc>
                <a:spcPct val="90000"/>
              </a:lnSpc>
            </a:pPr>
            <a:r>
              <a:rPr lang="en-US" altLang="en-US" sz="2000" dirty="0"/>
              <a:t>What will happen, possible results (positive, negative, inconclusive), turnaround time</a:t>
            </a:r>
          </a:p>
          <a:p>
            <a:pPr marL="305435" indent="-305435">
              <a:lnSpc>
                <a:spcPct val="90000"/>
              </a:lnSpc>
            </a:pPr>
            <a:r>
              <a:rPr lang="en-US" altLang="en-US" sz="2000" dirty="0"/>
              <a:t>Psychological impact of test for patient and other family members</a:t>
            </a:r>
          </a:p>
          <a:p>
            <a:pPr marL="305435" indent="-305435">
              <a:lnSpc>
                <a:spcPct val="90000"/>
              </a:lnSpc>
            </a:pPr>
            <a:r>
              <a:rPr lang="en-US" altLang="en-US" sz="2000" b="1" dirty="0"/>
              <a:t>Genetic counselors are not physicians, they do not perform clinical exams and do not provide medical management.</a:t>
            </a:r>
          </a:p>
          <a:p>
            <a:pPr marL="0" indent="0">
              <a:lnSpc>
                <a:spcPct val="90000"/>
              </a:lnSpc>
              <a:buNone/>
            </a:pPr>
            <a:endParaRPr lang="en-US" altLang="en-US" sz="2000" dirty="0"/>
          </a:p>
        </p:txBody>
      </p:sp>
      <p:pic>
        <p:nvPicPr>
          <p:cNvPr id="5" name="Picture 4">
            <a:extLst>
              <a:ext uri="{FF2B5EF4-FFF2-40B4-BE49-F238E27FC236}">
                <a16:creationId xmlns:a16="http://schemas.microsoft.com/office/drawing/2014/main" id="{61833555-7D4B-3DAB-8D2C-1947E81A1309}"/>
              </a:ext>
            </a:extLst>
          </p:cNvPr>
          <p:cNvPicPr>
            <a:picLocks noChangeAspect="1"/>
          </p:cNvPicPr>
          <p:nvPr/>
        </p:nvPicPr>
        <p:blipFill rotWithShape="1">
          <a:blip r:embed="rId6">
            <a:alphaModFix/>
          </a:blip>
          <a:srcRect r="15479" b="420"/>
          <a:stretch/>
        </p:blipFill>
        <p:spPr>
          <a:xfrm>
            <a:off x="7397394" y="1899758"/>
            <a:ext cx="4469258" cy="3514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udio 5">
            <a:hlinkClick r:id="" action="ppaction://media"/>
            <a:extLst>
              <a:ext uri="{FF2B5EF4-FFF2-40B4-BE49-F238E27FC236}">
                <a16:creationId xmlns:a16="http://schemas.microsoft.com/office/drawing/2014/main" id="{E3C120C6-F1E8-A64A-775B-046DFB8E8F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76718764"/>
      </p:ext>
    </p:extLst>
  </p:cSld>
  <p:clrMapOvr>
    <a:masterClrMapping/>
  </p:clrMapOvr>
  <mc:AlternateContent xmlns:mc="http://schemas.openxmlformats.org/markup-compatibility/2006" xmlns:p14="http://schemas.microsoft.com/office/powerpoint/2010/main">
    <mc:Choice Requires="p14">
      <p:transition spd="slow" p14:dur="2000" advTm="128156"/>
    </mc:Choice>
    <mc:Fallback xmlns="">
      <p:transition spd="slow" advTm="12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61DBA-725E-440D-895F-ABDFA66A0C03}"/>
              </a:ext>
            </a:extLst>
          </p:cNvPr>
          <p:cNvSpPr>
            <a:spLocks noGrp="1"/>
          </p:cNvSpPr>
          <p:nvPr>
            <p:ph type="title"/>
          </p:nvPr>
        </p:nvSpPr>
        <p:spPr>
          <a:xfrm>
            <a:off x="746228" y="1037967"/>
            <a:ext cx="3054091" cy="4709131"/>
          </a:xfrm>
        </p:spPr>
        <p:txBody>
          <a:bodyPr anchor="ctr">
            <a:normAutofit/>
          </a:bodyPr>
          <a:lstStyle/>
          <a:p>
            <a:r>
              <a:rPr lang="en-US">
                <a:solidFill>
                  <a:schemeClr val="accent1"/>
                </a:solidFill>
              </a:rPr>
              <a:t>Genetic Testing</a:t>
            </a:r>
          </a:p>
        </p:txBody>
      </p:sp>
      <p:graphicFrame>
        <p:nvGraphicFramePr>
          <p:cNvPr id="15" name="Content Placeholder 12">
            <a:extLst>
              <a:ext uri="{FF2B5EF4-FFF2-40B4-BE49-F238E27FC236}">
                <a16:creationId xmlns:a16="http://schemas.microsoft.com/office/drawing/2014/main" id="{9D08D75D-6934-5EC8-B959-D307F37392E4}"/>
              </a:ext>
            </a:extLst>
          </p:cNvPr>
          <p:cNvGraphicFramePr>
            <a:graphicFrameLocks noGrp="1"/>
          </p:cNvGraphicFramePr>
          <p:nvPr>
            <p:ph idx="1"/>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6D7AF05-B66F-C20C-5044-7D63C1231F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6398046"/>
      </p:ext>
    </p:extLst>
  </p:cSld>
  <p:clrMapOvr>
    <a:masterClrMapping/>
  </p:clrMapOvr>
  <mc:AlternateContent xmlns:mc="http://schemas.openxmlformats.org/markup-compatibility/2006" xmlns:p14="http://schemas.microsoft.com/office/powerpoint/2010/main">
    <mc:Choice Requires="p14">
      <p:transition spd="slow" p14:dur="2000" advTm="99408"/>
    </mc:Choice>
    <mc:Fallback xmlns="">
      <p:transition spd="slow" advTm="9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AEFB-5851-4279-BE65-682590F42F3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Reasons to not pursue testing</a:t>
            </a:r>
          </a:p>
        </p:txBody>
      </p:sp>
      <p:sp>
        <p:nvSpPr>
          <p:cNvPr id="3" name="Content Placeholder 2">
            <a:extLst>
              <a:ext uri="{FF2B5EF4-FFF2-40B4-BE49-F238E27FC236}">
                <a16:creationId xmlns:a16="http://schemas.microsoft.com/office/drawing/2014/main" id="{01EE3A82-E63F-475C-8321-05625BB43032}"/>
              </a:ext>
            </a:extLst>
          </p:cNvPr>
          <p:cNvSpPr>
            <a:spLocks noGrp="1"/>
          </p:cNvSpPr>
          <p:nvPr>
            <p:ph sz="half" idx="1"/>
          </p:nvPr>
        </p:nvSpPr>
        <p:spPr>
          <a:xfrm>
            <a:off x="4965431" y="2438400"/>
            <a:ext cx="6855781" cy="3785419"/>
          </a:xfrm>
        </p:spPr>
        <p:txBody>
          <a:bodyPr vert="horz" lIns="91440" tIns="45720" rIns="91440" bIns="45720" rtlCol="0">
            <a:normAutofit/>
          </a:bodyPr>
          <a:lstStyle/>
          <a:p>
            <a:r>
              <a:rPr lang="en-US" sz="2000" dirty="0"/>
              <a:t>Diagnosis is made on clinical exam </a:t>
            </a:r>
          </a:p>
          <a:p>
            <a:r>
              <a:rPr lang="en-US" sz="2000" dirty="0"/>
              <a:t>History is not suggestive of a hereditary condition</a:t>
            </a:r>
          </a:p>
          <a:p>
            <a:r>
              <a:rPr lang="en-US" sz="2000" dirty="0"/>
              <a:t>Ineffective detection/prevention options for at risk individuals</a:t>
            </a:r>
          </a:p>
          <a:p>
            <a:r>
              <a:rPr lang="en-US" sz="2000" dirty="0"/>
              <a:t>‘I don’t want to know’ (knowledge=burden)</a:t>
            </a:r>
          </a:p>
          <a:p>
            <a:r>
              <a:rPr lang="en-US" sz="2000" dirty="0"/>
              <a:t>Not a good time</a:t>
            </a:r>
          </a:p>
          <a:p>
            <a:r>
              <a:rPr lang="en-US" sz="2000" dirty="0"/>
              <a:t>Other family members?  </a:t>
            </a:r>
          </a:p>
        </p:txBody>
      </p:sp>
      <p:pic>
        <p:nvPicPr>
          <p:cNvPr id="6" name="Content Placeholder 5" descr="Person wearing bonnet">
            <a:extLst>
              <a:ext uri="{FF2B5EF4-FFF2-40B4-BE49-F238E27FC236}">
                <a16:creationId xmlns:a16="http://schemas.microsoft.com/office/drawing/2014/main" id="{A8DD48A8-601F-4B0D-8DD3-B9FC86DD19DE}"/>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866" r="47014" b="-1"/>
          <a:stretch/>
        </p:blipFill>
        <p:spPr>
          <a:xfrm>
            <a:off x="20" y="10"/>
            <a:ext cx="4635571" cy="6857990"/>
          </a:xfrm>
          <a:prstGeom prst="rect">
            <a:avLst/>
          </a:prstGeom>
          <a:effectLst/>
        </p:spPr>
      </p:pic>
      <p:pic>
        <p:nvPicPr>
          <p:cNvPr id="4" name="Audio 3">
            <a:hlinkClick r:id="" action="ppaction://media"/>
            <a:extLst>
              <a:ext uri="{FF2B5EF4-FFF2-40B4-BE49-F238E27FC236}">
                <a16:creationId xmlns:a16="http://schemas.microsoft.com/office/drawing/2014/main" id="{4B70E76B-3EDB-91FA-FFBA-69B71FE85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9272797"/>
      </p:ext>
    </p:extLst>
  </p:cSld>
  <p:clrMapOvr>
    <a:masterClrMapping/>
  </p:clrMapOvr>
  <mc:AlternateContent xmlns:mc="http://schemas.openxmlformats.org/markup-compatibility/2006" xmlns:p14="http://schemas.microsoft.com/office/powerpoint/2010/main">
    <mc:Choice Requires="p14">
      <p:transition spd="slow" p14:dur="2000" advTm="142348"/>
    </mc:Choice>
    <mc:Fallback xmlns="">
      <p:transition spd="slow" advTm="14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82B-1D17-4DD2-90F5-FADD6843478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Reasons to pursue testing</a:t>
            </a:r>
          </a:p>
        </p:txBody>
      </p:sp>
      <p:sp>
        <p:nvSpPr>
          <p:cNvPr id="3" name="Content Placeholder 2">
            <a:extLst>
              <a:ext uri="{FF2B5EF4-FFF2-40B4-BE49-F238E27FC236}">
                <a16:creationId xmlns:a16="http://schemas.microsoft.com/office/drawing/2014/main" id="{88199E9E-781D-4233-ADEE-8F6F3DD854D8}"/>
              </a:ext>
            </a:extLst>
          </p:cNvPr>
          <p:cNvSpPr>
            <a:spLocks noGrp="1"/>
          </p:cNvSpPr>
          <p:nvPr>
            <p:ph sz="half" idx="1"/>
          </p:nvPr>
        </p:nvSpPr>
        <p:spPr>
          <a:xfrm>
            <a:off x="4965431" y="2438400"/>
            <a:ext cx="6846355" cy="3785419"/>
          </a:xfrm>
        </p:spPr>
        <p:txBody>
          <a:bodyPr vert="horz" lIns="91440" tIns="45720" rIns="91440" bIns="45720" rtlCol="0">
            <a:normAutofit/>
          </a:bodyPr>
          <a:lstStyle/>
          <a:p>
            <a:r>
              <a:rPr lang="en-US" sz="2000" dirty="0"/>
              <a:t>Proactive Health: Effective early detection and risk reduction options </a:t>
            </a:r>
          </a:p>
          <a:p>
            <a:r>
              <a:rPr lang="en-US" sz="2000" dirty="0"/>
              <a:t>Screening based on family history alone is burdensome, invasive or expensive</a:t>
            </a:r>
          </a:p>
          <a:p>
            <a:r>
              <a:rPr lang="en-US" sz="2000" dirty="0"/>
              <a:t>‘I want to know’ (knowledge=power)</a:t>
            </a:r>
          </a:p>
          <a:p>
            <a:r>
              <a:rPr lang="en-US" sz="2000" dirty="0"/>
              <a:t>This can impact my immediate treatment</a:t>
            </a:r>
          </a:p>
          <a:p>
            <a:r>
              <a:rPr lang="en-US" sz="2000" dirty="0"/>
              <a:t>Children are approaching ‘that age’</a:t>
            </a:r>
          </a:p>
          <a:p>
            <a:r>
              <a:rPr lang="en-US" sz="2000" dirty="0"/>
              <a:t>Other family members?  </a:t>
            </a:r>
          </a:p>
        </p:txBody>
      </p:sp>
      <p:pic>
        <p:nvPicPr>
          <p:cNvPr id="5" name="Content Placeholder 5" descr="Mother kissing baby girl">
            <a:extLst>
              <a:ext uri="{FF2B5EF4-FFF2-40B4-BE49-F238E27FC236}">
                <a16:creationId xmlns:a16="http://schemas.microsoft.com/office/drawing/2014/main" id="{09C0F263-F1C5-42F5-8483-5FE6321FFC03}"/>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43940" r="10940" b="-1"/>
          <a:stretch/>
        </p:blipFill>
        <p:spPr>
          <a:xfrm>
            <a:off x="20" y="10"/>
            <a:ext cx="4635571" cy="6857990"/>
          </a:xfrm>
          <a:prstGeom prst="rect">
            <a:avLst/>
          </a:prstGeom>
          <a:effectLst/>
        </p:spPr>
      </p:pic>
      <p:pic>
        <p:nvPicPr>
          <p:cNvPr id="4" name="Audio 3">
            <a:hlinkClick r:id="" action="ppaction://media"/>
            <a:extLst>
              <a:ext uri="{FF2B5EF4-FFF2-40B4-BE49-F238E27FC236}">
                <a16:creationId xmlns:a16="http://schemas.microsoft.com/office/drawing/2014/main" id="{C6F23C75-930F-28A5-3785-0080BBAD8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4427301"/>
      </p:ext>
    </p:extLst>
  </p:cSld>
  <p:clrMapOvr>
    <a:masterClrMapping/>
  </p:clrMapOvr>
  <mc:AlternateContent xmlns:mc="http://schemas.openxmlformats.org/markup-compatibility/2006" xmlns:p14="http://schemas.microsoft.com/office/powerpoint/2010/main">
    <mc:Choice Requires="p14">
      <p:transition spd="slow" p14:dur="2000" advTm="90911"/>
    </mc:Choice>
    <mc:Fallback xmlns="">
      <p:transition spd="slow" advTm="9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4294967295"/>
          </p:nvPr>
        </p:nvSpPr>
        <p:spPr>
          <a:xfrm>
            <a:off x="4425245" y="812800"/>
            <a:ext cx="7370234" cy="5690835"/>
          </a:xfrm>
        </p:spPr>
        <p:txBody>
          <a:bodyPr>
            <a:normAutofit/>
          </a:bodyPr>
          <a:lstStyle/>
          <a:p>
            <a:r>
              <a:rPr lang="en-US" altLang="en-US" sz="2133" dirty="0"/>
              <a:t>Federal law that prevents </a:t>
            </a:r>
            <a:r>
              <a:rPr lang="en-US" altLang="en-US" sz="2133" u="sng" dirty="0"/>
              <a:t>health insurance </a:t>
            </a:r>
            <a:r>
              <a:rPr lang="en-US" altLang="en-US" sz="2133" dirty="0"/>
              <a:t>companies and </a:t>
            </a:r>
            <a:r>
              <a:rPr lang="en-US" altLang="en-US" sz="2133" u="sng" dirty="0"/>
              <a:t>employers</a:t>
            </a:r>
            <a:r>
              <a:rPr lang="en-US" altLang="en-US" sz="2133" dirty="0"/>
              <a:t> from using genetic information for discrimination purposes</a:t>
            </a:r>
          </a:p>
          <a:p>
            <a:pPr marL="0" indent="0">
              <a:buNone/>
            </a:pPr>
            <a:endParaRPr lang="en-US" altLang="en-US" sz="2133" dirty="0"/>
          </a:p>
          <a:p>
            <a:r>
              <a:rPr lang="en-US" altLang="en-US" sz="2133" dirty="0"/>
              <a:t>Genetic information</a:t>
            </a:r>
          </a:p>
          <a:p>
            <a:pPr lvl="1"/>
            <a:r>
              <a:rPr lang="en-US" altLang="en-US" sz="2133" dirty="0"/>
              <a:t>Family history information</a:t>
            </a:r>
          </a:p>
          <a:p>
            <a:pPr lvl="1"/>
            <a:r>
              <a:rPr lang="en-US" altLang="en-US" sz="2133" dirty="0"/>
              <a:t>Whether or not someone has had genetic counseling</a:t>
            </a:r>
          </a:p>
          <a:p>
            <a:pPr lvl="1"/>
            <a:r>
              <a:rPr lang="en-US" altLang="en-US" sz="2133" dirty="0"/>
              <a:t>Genetic test results </a:t>
            </a:r>
          </a:p>
          <a:p>
            <a:pPr lvl="1"/>
            <a:endParaRPr lang="en-US" altLang="en-US" sz="2133" dirty="0"/>
          </a:p>
          <a:p>
            <a:r>
              <a:rPr lang="en-US" altLang="en-US" sz="2133" dirty="0"/>
              <a:t>Does NOT apply to life insurance, long term care, or disability insurance</a:t>
            </a:r>
          </a:p>
          <a:p>
            <a:endParaRPr lang="en-US" altLang="en-US" sz="2133" dirty="0"/>
          </a:p>
          <a:p>
            <a:r>
              <a:rPr lang="en-US" altLang="en-US" sz="2133" dirty="0"/>
              <a:t>Does NOT apply to members of the military enrolled in Tricare, veterans receiving care at the VA, Indian Health Service, federal employees enrolled in the Federal Employee Health Benefits plan, small employers (&lt;15 employees)</a:t>
            </a:r>
          </a:p>
          <a:p>
            <a:endParaRPr lang="en-US" altLang="en-US" sz="2133" dirty="0"/>
          </a:p>
          <a:p>
            <a:r>
              <a:rPr lang="en-US" altLang="en-US" sz="2133" dirty="0">
                <a:hlinkClick r:id="rId6"/>
              </a:rPr>
              <a:t>www.GinaHelp.org</a:t>
            </a:r>
            <a:endParaRPr lang="en-US" altLang="en-US" sz="2133" dirty="0"/>
          </a:p>
        </p:txBody>
      </p:sp>
      <p:pic>
        <p:nvPicPr>
          <p:cNvPr id="2" name="Picture 1">
            <a:extLst>
              <a:ext uri="{FF2B5EF4-FFF2-40B4-BE49-F238E27FC236}">
                <a16:creationId xmlns:a16="http://schemas.microsoft.com/office/drawing/2014/main" id="{00722CE5-3ED6-4DC7-8C61-9941A5226AAE}"/>
              </a:ext>
            </a:extLst>
          </p:cNvPr>
          <p:cNvPicPr>
            <a:picLocks noChangeAspect="1"/>
          </p:cNvPicPr>
          <p:nvPr/>
        </p:nvPicPr>
        <p:blipFill>
          <a:blip r:embed="rId7"/>
          <a:stretch>
            <a:fillRect/>
          </a:stretch>
        </p:blipFill>
        <p:spPr>
          <a:xfrm>
            <a:off x="893233" y="2259526"/>
            <a:ext cx="2819400" cy="1619250"/>
          </a:xfrm>
          <a:prstGeom prst="rect">
            <a:avLst/>
          </a:prstGeom>
          <a:ln w="88900" cap="sq" cmpd="thickThin">
            <a:solidFill>
              <a:srgbClr val="000000"/>
            </a:solidFill>
            <a:prstDash val="solid"/>
            <a:miter lim="800000"/>
          </a:ln>
          <a:effectLst>
            <a:innerShdw blurRad="76200">
              <a:srgbClr val="000000"/>
            </a:innerShdw>
          </a:effectLst>
        </p:spPr>
      </p:pic>
      <p:pic>
        <p:nvPicPr>
          <p:cNvPr id="5" name="Audio 4">
            <a:hlinkClick r:id="" action="ppaction://media"/>
            <a:extLst>
              <a:ext uri="{FF2B5EF4-FFF2-40B4-BE49-F238E27FC236}">
                <a16:creationId xmlns:a16="http://schemas.microsoft.com/office/drawing/2014/main" id="{1E9E7CA2-A033-686C-7EAB-F707ECC0B58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74421083"/>
      </p:ext>
    </p:extLst>
  </p:cSld>
  <p:clrMapOvr>
    <a:masterClrMapping/>
  </p:clrMapOvr>
  <mc:AlternateContent xmlns:mc="http://schemas.openxmlformats.org/markup-compatibility/2006" xmlns:p14="http://schemas.microsoft.com/office/powerpoint/2010/main">
    <mc:Choice Requires="p14">
      <p:transition spd="slow" p14:dur="2000" advTm="80183"/>
    </mc:Choice>
    <mc:Fallback xmlns="">
      <p:transition spd="slow" advTm="8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5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F2676F4F-BC0A-ED6C-AA92-F49FCE616E35}"/>
              </a:ext>
            </a:extLst>
          </p:cNvPr>
          <p:cNvPicPr>
            <a:picLocks noGrp="1" noChangeAspect="1"/>
          </p:cNvPicPr>
          <p:nvPr>
            <p:ph type="pic" idx="1"/>
          </p:nvPr>
        </p:nvPicPr>
        <p:blipFill rotWithShape="1">
          <a:blip r:embed="rId6"/>
          <a:srcRect t="-370" b="-251"/>
          <a:stretch/>
        </p:blipFill>
        <p:spPr>
          <a:xfrm>
            <a:off x="5787822" y="371102"/>
            <a:ext cx="5993873" cy="6098747"/>
          </a:xfrm>
        </p:spPr>
      </p:pic>
      <p:pic>
        <p:nvPicPr>
          <p:cNvPr id="3" name="Picture 2">
            <a:extLst>
              <a:ext uri="{FF2B5EF4-FFF2-40B4-BE49-F238E27FC236}">
                <a16:creationId xmlns:a16="http://schemas.microsoft.com/office/drawing/2014/main" id="{A91207B8-B8C5-20C6-159A-F42E8AB74828}"/>
              </a:ext>
            </a:extLst>
          </p:cNvPr>
          <p:cNvPicPr>
            <a:picLocks noChangeAspect="1"/>
          </p:cNvPicPr>
          <p:nvPr/>
        </p:nvPicPr>
        <p:blipFill>
          <a:blip r:embed="rId7"/>
          <a:stretch>
            <a:fillRect/>
          </a:stretch>
        </p:blipFill>
        <p:spPr>
          <a:xfrm>
            <a:off x="1071936" y="2404153"/>
            <a:ext cx="3440111" cy="2296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0EEC1B2-C6CA-AA3F-D8D8-F261AD7DE65C}"/>
              </a:ext>
            </a:extLst>
          </p:cNvPr>
          <p:cNvSpPr txBox="1"/>
          <p:nvPr/>
        </p:nvSpPr>
        <p:spPr>
          <a:xfrm>
            <a:off x="133025" y="357138"/>
            <a:ext cx="7567135"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ea typeface="Calibri Light"/>
                <a:cs typeface="Calibri Light"/>
              </a:rPr>
              <a:t>Informed Decision Making</a:t>
            </a:r>
            <a:endParaRPr kumimoji="0" lang="en-US" sz="3600" b="0"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D2969DDF-958D-F2D3-3CC3-5704FE4DE47C}"/>
              </a:ext>
            </a:extLst>
          </p:cNvPr>
          <p:cNvSpPr txBox="1"/>
          <p:nvPr/>
        </p:nvSpPr>
        <p:spPr>
          <a:xfrm>
            <a:off x="302766" y="6299200"/>
            <a:ext cx="6123398" cy="276999"/>
          </a:xfrm>
          <a:prstGeom prst="rect">
            <a:avLst/>
          </a:prstGeom>
          <a:noFill/>
        </p:spPr>
        <p:txBody>
          <a:bodyPr wrap="square">
            <a:spAutoFit/>
          </a:bodyPr>
          <a:lstStyle/>
          <a:p>
            <a:r>
              <a:rPr lang="en-US" sz="1200" strike="noStrike" spc="-1" dirty="0">
                <a:solidFill>
                  <a:srgbClr val="000000"/>
                </a:solidFill>
                <a:latin typeface="Arial"/>
              </a:rPr>
              <a:t>Sarah </a:t>
            </a:r>
            <a:r>
              <a:rPr lang="en-US" sz="1200" strike="noStrike" spc="-1" dirty="0" err="1">
                <a:solidFill>
                  <a:srgbClr val="000000"/>
                </a:solidFill>
                <a:latin typeface="Arial"/>
              </a:rPr>
              <a:t>Moharem-Elgamal</a:t>
            </a:r>
            <a:r>
              <a:rPr lang="en-US" sz="1200" strike="noStrike" spc="-1" dirty="0">
                <a:solidFill>
                  <a:srgbClr val="000000"/>
                </a:solidFill>
                <a:latin typeface="Arial"/>
              </a:rPr>
              <a:t> et al. </a:t>
            </a:r>
            <a:r>
              <a:rPr lang="en-US" sz="1200" i="1" strike="noStrike" spc="-1" dirty="0">
                <a:solidFill>
                  <a:srgbClr val="000000"/>
                </a:solidFill>
                <a:latin typeface="Arial"/>
              </a:rPr>
              <a:t>J Am Coll </a:t>
            </a:r>
            <a:r>
              <a:rPr lang="en-US" sz="1200" i="1" strike="noStrike" spc="-1" dirty="0" err="1">
                <a:solidFill>
                  <a:srgbClr val="000000"/>
                </a:solidFill>
                <a:latin typeface="Arial"/>
              </a:rPr>
              <a:t>Cardiol</a:t>
            </a:r>
            <a:r>
              <a:rPr lang="en-US" sz="1200" i="1" strike="noStrike" spc="-1" dirty="0">
                <a:solidFill>
                  <a:srgbClr val="000000"/>
                </a:solidFill>
                <a:latin typeface="Arial"/>
              </a:rPr>
              <a:t> Case Rep</a:t>
            </a:r>
            <a:r>
              <a:rPr lang="en-US" sz="1200" strike="noStrike" spc="-1" dirty="0">
                <a:solidFill>
                  <a:srgbClr val="000000"/>
                </a:solidFill>
                <a:latin typeface="Arial"/>
              </a:rPr>
              <a:t> 2020; 2:392-395.</a:t>
            </a:r>
          </a:p>
        </p:txBody>
      </p:sp>
      <p:pic>
        <p:nvPicPr>
          <p:cNvPr id="10" name="Audio 9">
            <a:hlinkClick r:id="" action="ppaction://media"/>
            <a:extLst>
              <a:ext uri="{FF2B5EF4-FFF2-40B4-BE49-F238E27FC236}">
                <a16:creationId xmlns:a16="http://schemas.microsoft.com/office/drawing/2014/main" id="{1679324A-EA5B-AFAE-4A29-6DEBAA4B10C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78691330"/>
      </p:ext>
    </p:extLst>
  </p:cSld>
  <p:clrMapOvr>
    <a:masterClrMapping/>
  </p:clrMapOvr>
  <mc:AlternateContent xmlns:mc="http://schemas.openxmlformats.org/markup-compatibility/2006" xmlns:p14="http://schemas.microsoft.com/office/powerpoint/2010/main">
    <mc:Choice Requires="p14">
      <p:transition spd="slow" p14:dur="2000" advTm="78056"/>
    </mc:Choice>
    <mc:Fallback xmlns="">
      <p:transition spd="slow" advTm="7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2209800" y="33125"/>
            <a:ext cx="7772400" cy="1143000"/>
          </a:xfrm>
        </p:spPr>
        <p:txBody>
          <a:bodyPr/>
          <a:lstStyle/>
          <a:p>
            <a:pPr algn="ctr"/>
            <a:r>
              <a:rPr lang="en-US">
                <a:cs typeface="Times New Roman" charset="0"/>
              </a:rPr>
              <a:t>Outline &amp; Readings</a:t>
            </a:r>
            <a:endParaRPr lang="en-US" dirty="0">
              <a:cs typeface="Times New Roman" charset="0"/>
            </a:endParaRPr>
          </a:p>
        </p:txBody>
      </p:sp>
      <p:sp>
        <p:nvSpPr>
          <p:cNvPr id="4" name="TextBox 3">
            <a:extLst>
              <a:ext uri="{FF2B5EF4-FFF2-40B4-BE49-F238E27FC236}">
                <a16:creationId xmlns:a16="http://schemas.microsoft.com/office/drawing/2014/main" id="{EEAE31D0-1CED-4D0D-930E-86A5EB718042}"/>
              </a:ext>
            </a:extLst>
          </p:cNvPr>
          <p:cNvSpPr txBox="1"/>
          <p:nvPr/>
        </p:nvSpPr>
        <p:spPr>
          <a:xfrm>
            <a:off x="935421" y="1323927"/>
            <a:ext cx="10697779" cy="4472763"/>
          </a:xfrm>
          <a:prstGeom prst="rect">
            <a:avLst/>
          </a:prstGeom>
          <a:noFill/>
        </p:spPr>
        <p:txBody>
          <a:bodyPr wrap="square" rtlCol="0">
            <a:spAutoFit/>
          </a:bodyPr>
          <a:lstStyle/>
          <a:p>
            <a:pPr marL="457200" indent="-457200">
              <a:buFont typeface="+mj-lt"/>
              <a:buAutoNum type="arabicPeriod"/>
              <a:defRPr/>
            </a:pPr>
            <a:r>
              <a:rPr lang="en-US" sz="2000" dirty="0">
                <a:solidFill>
                  <a:srgbClr val="000000"/>
                </a:solidFill>
                <a:latin typeface="Calibri" panose="020F0502020204030204" pitchFamily="34" charset="0"/>
              </a:rPr>
              <a:t>Construct a family pedigree</a:t>
            </a:r>
          </a:p>
          <a:p>
            <a:pPr marL="742950" lvl="1" indent="-285750">
              <a:buFont typeface="Arial" panose="020B0604020202020204" pitchFamily="34" charset="0"/>
              <a:buChar char="•"/>
              <a:defRPr/>
            </a:pPr>
            <a:r>
              <a:rPr lang="en-US" sz="2000" b="0" i="0" dirty="0">
                <a:solidFill>
                  <a:srgbClr val="000000"/>
                </a:solidFill>
                <a:effectLst/>
              </a:rPr>
              <a:t>Standardized pedigree nomenclature update centered on sex and gender inclusivity: A practice resource of the National Society of Genetic Counselors. </a:t>
            </a:r>
            <a:r>
              <a:rPr lang="en-US" sz="2000" b="1" i="0" u="sng" strike="noStrike" dirty="0">
                <a:solidFill>
                  <a:srgbClr val="0563C1"/>
                </a:solidFill>
                <a:effectLst/>
                <a:hlinkClick r:id="rId6"/>
              </a:rPr>
              <a:t>https://doi.org/10.1002/jgc4.1621</a:t>
            </a:r>
            <a:r>
              <a:rPr lang="en-US" sz="2000" b="0" i="0" dirty="0">
                <a:solidFill>
                  <a:srgbClr val="000000"/>
                </a:solidFill>
                <a:effectLst/>
              </a:rPr>
              <a:t> </a:t>
            </a:r>
          </a:p>
          <a:p>
            <a:pPr marL="1371600" lvl="2" indent="-457200">
              <a:lnSpc>
                <a:spcPct val="107000"/>
              </a:lnSpc>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Times New Roman" panose="02020603050405020304" pitchFamily="18" charset="0"/>
              </a:rPr>
              <a:t>Pedigree nomenclature</a:t>
            </a:r>
          </a:p>
          <a:p>
            <a:pPr marL="1371600" lvl="2" indent="-457200">
              <a:lnSpc>
                <a:spcPct val="107000"/>
              </a:lnSpc>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Times New Roman" panose="02020603050405020304" pitchFamily="18" charset="0"/>
              </a:rPr>
              <a:t>Constructing pedigrees </a:t>
            </a:r>
            <a:endParaRPr lang="en-US" sz="20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Distinguish factors that influence phenotype and inheritance pattern. </a:t>
            </a:r>
          </a:p>
          <a:p>
            <a:pPr marL="742950" lvl="1" indent="-285750">
              <a:buFont typeface="Arial" panose="020B0604020202020204" pitchFamily="34" charset="0"/>
              <a:buChar char="•"/>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Jorde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S Gothic" panose="020B0609070205080204" pitchFamily="49" charset="-128"/>
                <a:cs typeface="Times New Roman" panose="02020603050405020304" pitchFamily="18" charset="0"/>
              </a:rPr>
              <a:t>LB, Carey,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S Gothic" panose="020B0609070205080204" pitchFamily="49" charset="-128"/>
                <a:cs typeface="Times New Roman" panose="02020603050405020304" pitchFamily="18" charset="0"/>
              </a:rPr>
              <a:t>Bamshad</a:t>
            </a:r>
            <a:r>
              <a:rPr kumimoji="0" lang="en-US" sz="2000" b="0" i="0" u="none" strike="noStrike" kern="1200" cap="none" spc="0" normalizeH="0" baseline="0" noProof="0" dirty="0">
                <a:ln>
                  <a:noFill/>
                </a:ln>
                <a:solidFill>
                  <a:prstClr val="black"/>
                </a:solidFill>
                <a:effectLst/>
                <a:uLnTx/>
                <a:uFillTx/>
                <a:latin typeface="Calibri" panose="020F0502020204030204"/>
                <a:ea typeface="MS Gothic" panose="020B0609070205080204" pitchFamily="49" charset="-128"/>
                <a:cs typeface="Times New Roman" panose="02020603050405020304" pitchFamily="18" charset="0"/>
              </a:rPr>
              <a:t>. </a:t>
            </a:r>
            <a:r>
              <a:rPr kumimoji="0" lang="en-US" sz="2000" b="1" i="1" u="sng" strike="noStrike" kern="1200" cap="none" spc="0" normalizeH="0" baseline="0" noProof="0" dirty="0">
                <a:ln>
                  <a:noFill/>
                </a:ln>
                <a:solidFill>
                  <a:srgbClr val="FF9933"/>
                </a:solidFill>
                <a:effectLst/>
                <a:uLnTx/>
                <a:uFillTx/>
                <a:latin typeface="Calibri" panose="020F0502020204030204"/>
                <a:ea typeface="MS Gothic" panose="020B0609070205080204" pitchFamily="49" charset="-128"/>
                <a:cs typeface="Times New Roman" panose="02020603050405020304" pitchFamily="18" charset="0"/>
                <a:hlinkClick r:id="rId7">
                  <a:extLst>
                    <a:ext uri="{A12FA001-AC4F-418D-AE19-62706E023703}">
                      <ahyp:hlinkClr xmlns:ahyp="http://schemas.microsoft.com/office/drawing/2018/hyperlinkcolor" val="tx"/>
                    </a:ext>
                  </a:extLst>
                </a:hlinkClick>
              </a:rPr>
              <a:t>Medical Genetics</a:t>
            </a:r>
            <a:r>
              <a:rPr kumimoji="0" lang="en-US" sz="2000" b="0" i="1" u="none" strike="noStrike" kern="1200" cap="none" spc="0" normalizeH="0" baseline="0" noProof="0" dirty="0">
                <a:ln>
                  <a:noFill/>
                </a:ln>
                <a:solidFill>
                  <a:prstClr val="black"/>
                </a:solidFill>
                <a:effectLst/>
                <a:uLnTx/>
                <a:uFillTx/>
                <a:latin typeface="Calibri" panose="020F0502020204030204"/>
                <a:ea typeface="MS Gothic" panose="020B0609070205080204" pitchFamily="49" charset="-128"/>
                <a:cs typeface="Times New Roman" panose="02020603050405020304" pitchFamily="18" charset="0"/>
              </a:rPr>
              <a:t>. </a:t>
            </a:r>
            <a:r>
              <a:rPr lang="en-US" sz="2000" i="1" dirty="0">
                <a:solidFill>
                  <a:prstClr val="black"/>
                </a:solidFill>
                <a:latin typeface="Calibri" panose="020F0502020204030204"/>
                <a:ea typeface="MS Gothic" panose="020B0609070205080204" pitchFamily="49" charset="-128"/>
                <a:cs typeface="Times New Roman" panose="02020603050405020304" pitchFamily="18" charset="0"/>
              </a:rPr>
              <a:t>Chapter 4, section: Factors that affect expression of disease-causing genes</a:t>
            </a:r>
          </a:p>
          <a:p>
            <a:pPr marL="1257300" lvl="2" indent="-342900">
              <a:buFont typeface="Wingdings" panose="05000000000000000000" pitchFamily="2" charset="2"/>
              <a:buChar char="Ø"/>
              <a:defRPr/>
            </a:pPr>
            <a:r>
              <a:rPr lang="en-US" sz="2000" dirty="0">
                <a:solidFill>
                  <a:prstClr val="black"/>
                </a:solidFill>
                <a:latin typeface="Calibri" panose="020F0502020204030204"/>
                <a:ea typeface="Calibri" panose="020F0502020204030204" pitchFamily="34" charset="0"/>
                <a:cs typeface="Times New Roman" panose="02020603050405020304" pitchFamily="18" charset="0"/>
              </a:rPr>
              <a:t>Inheritance of genetic traits</a:t>
            </a:r>
          </a:p>
          <a:p>
            <a:pPr marL="1257300" lvl="2" indent="-342900">
              <a:buFont typeface="Wingdings" panose="05000000000000000000" pitchFamily="2" charset="2"/>
              <a:buChar char="Ø"/>
              <a:defRPr/>
            </a:pPr>
            <a:r>
              <a:rPr lang="en-US" sz="2000" dirty="0">
                <a:solidFill>
                  <a:prstClr val="black"/>
                </a:solidFill>
                <a:latin typeface="Calibri" panose="020F0502020204030204"/>
                <a:ea typeface="MS Gothic" panose="020B0609070205080204" pitchFamily="49" charset="-128"/>
                <a:cs typeface="Times New Roman" panose="02020603050405020304" pitchFamily="18" charset="0"/>
              </a:rPr>
              <a:t>Interpreting Pedigrees</a:t>
            </a:r>
          </a:p>
          <a:p>
            <a:pPr marL="457200" indent="-457200">
              <a:buFont typeface="+mj-lt"/>
              <a:buAutoNum type="arabicPeriod"/>
              <a:defRPr/>
            </a:pPr>
            <a:r>
              <a:rPr lang="en-US" sz="2000" dirty="0">
                <a:solidFill>
                  <a:prstClr val="black"/>
                </a:solidFill>
                <a:latin typeface="Calibri" panose="020F0502020204030204"/>
              </a:rPr>
              <a:t>Summarize the elements of informed decision making in genetic counseling</a:t>
            </a:r>
          </a:p>
          <a:p>
            <a:pPr marL="800100" lvl="1" indent="-342900">
              <a:buFont typeface="Arial" panose="020B0604020202020204" pitchFamily="34" charset="0"/>
              <a:buChar char="•"/>
              <a:defRPr/>
            </a:pPr>
            <a:r>
              <a:rPr lang="en-US" sz="2000" dirty="0">
                <a:solidFill>
                  <a:prstClr val="black"/>
                </a:solidFill>
                <a:latin typeface="Calibri" panose="020F0502020204030204"/>
              </a:rPr>
              <a:t>Genetic </a:t>
            </a:r>
            <a:r>
              <a:rPr lang="en-US" sz="2000" dirty="0">
                <a:solidFill>
                  <a:prstClr val="black"/>
                </a:solidFill>
              </a:rPr>
              <a:t>Counseling and the Central Tenets of Practice </a:t>
            </a:r>
            <a:r>
              <a:rPr lang="en-US" sz="2000" b="0" i="0" dirty="0" err="1">
                <a:solidFill>
                  <a:srgbClr val="5B616B"/>
                </a:solidFill>
                <a:effectLst/>
                <a:hlinkClick r:id="rId8"/>
              </a:rPr>
              <a:t>doi</a:t>
            </a:r>
            <a:r>
              <a:rPr lang="en-US" sz="2000" b="0" i="0" dirty="0">
                <a:solidFill>
                  <a:srgbClr val="5B616B"/>
                </a:solidFill>
                <a:effectLst/>
                <a:hlinkClick r:id="rId8"/>
              </a:rPr>
              <a:t>: 10.1101/cshperspect.a038968</a:t>
            </a:r>
            <a:endParaRPr lang="en-US" sz="2000" dirty="0">
              <a:solidFill>
                <a:prstClr val="black"/>
              </a:solidFill>
            </a:endParaRPr>
          </a:p>
          <a:p>
            <a:pPr marL="1371600" lvl="2" indent="-457200">
              <a:lnSpc>
                <a:spcPct val="107000"/>
              </a:lnSpc>
              <a:buFont typeface="Wingdings" panose="05000000000000000000" pitchFamily="2" charset="2"/>
              <a:buChar char="Ø"/>
            </a:pPr>
            <a:r>
              <a:rPr lang="en-US" sz="2000" dirty="0">
                <a:solidFill>
                  <a:prstClr val="black"/>
                </a:solidFill>
                <a:latin typeface="Calibri" panose="020F0502020204030204"/>
              </a:rPr>
              <a:t>Communicating information</a:t>
            </a:r>
          </a:p>
          <a:p>
            <a:pPr marL="1371600" lvl="2" indent="-457200">
              <a:lnSpc>
                <a:spcPct val="107000"/>
              </a:lnSpc>
              <a:buFont typeface="Wingdings" panose="05000000000000000000" pitchFamily="2" charset="2"/>
              <a:buChar char="Ø"/>
            </a:pPr>
            <a:r>
              <a:rPr lang="en-US" sz="2000" dirty="0">
                <a:solidFill>
                  <a:prstClr val="black"/>
                </a:solidFill>
                <a:latin typeface="Calibri" panose="020F0502020204030204"/>
              </a:rPr>
              <a:t>Psychotherapeutic counseling</a:t>
            </a:r>
          </a:p>
        </p:txBody>
      </p:sp>
      <p:pic>
        <p:nvPicPr>
          <p:cNvPr id="9" name="Audio 8">
            <a:hlinkClick r:id="" action="ppaction://media"/>
            <a:extLst>
              <a:ext uri="{FF2B5EF4-FFF2-40B4-BE49-F238E27FC236}">
                <a16:creationId xmlns:a16="http://schemas.microsoft.com/office/drawing/2014/main" id="{A03BBD8C-461B-50AA-94C6-9961261D8E9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21184999"/>
      </p:ext>
    </p:extLst>
  </p:cSld>
  <p:clrMapOvr>
    <a:masterClrMapping/>
  </p:clrMapOvr>
  <mc:AlternateContent xmlns:mc="http://schemas.openxmlformats.org/markup-compatibility/2006" xmlns:p14="http://schemas.microsoft.com/office/powerpoint/2010/main">
    <mc:Choice Requires="p14">
      <p:transition spd="slow" p14:dur="2000" advTm="12182"/>
    </mc:Choice>
    <mc:Fallback xmlns="">
      <p:transition spd="slow" advTm="1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1A9E14-EBB2-43DD-A0C4-37715767E6D2}"/>
              </a:ext>
            </a:extLst>
          </p:cNvPr>
          <p:cNvSpPr>
            <a:spLocks noGrp="1"/>
          </p:cNvSpPr>
          <p:nvPr>
            <p:ph type="body" idx="1"/>
          </p:nvPr>
        </p:nvSpPr>
        <p:spPr>
          <a:xfrm>
            <a:off x="839788" y="1681163"/>
            <a:ext cx="5781729" cy="823912"/>
          </a:xfrm>
        </p:spPr>
        <p:txBody>
          <a:bodyPr/>
          <a:lstStyle/>
          <a:p>
            <a:r>
              <a:rPr lang="en-US" dirty="0"/>
              <a:t>How will this impact Kaysha &amp; her family?</a:t>
            </a:r>
          </a:p>
        </p:txBody>
      </p:sp>
      <p:sp>
        <p:nvSpPr>
          <p:cNvPr id="5" name="Text Placeholder 4">
            <a:extLst>
              <a:ext uri="{FF2B5EF4-FFF2-40B4-BE49-F238E27FC236}">
                <a16:creationId xmlns:a16="http://schemas.microsoft.com/office/drawing/2014/main" id="{D5B26950-C186-4E26-A9AB-6DD3C2E4AB82}"/>
              </a:ext>
            </a:extLst>
          </p:cNvPr>
          <p:cNvSpPr>
            <a:spLocks noGrp="1"/>
          </p:cNvSpPr>
          <p:nvPr>
            <p:ph type="body" sz="quarter" idx="3"/>
          </p:nvPr>
        </p:nvSpPr>
        <p:spPr>
          <a:xfrm>
            <a:off x="8130448" y="1681163"/>
            <a:ext cx="3224940" cy="823912"/>
          </a:xfrm>
        </p:spPr>
        <p:txBody>
          <a:bodyPr/>
          <a:lstStyle/>
          <a:p>
            <a:r>
              <a:rPr lang="en-US" dirty="0"/>
              <a:t>Pedigree</a:t>
            </a:r>
          </a:p>
        </p:txBody>
      </p:sp>
      <p:pic>
        <p:nvPicPr>
          <p:cNvPr id="4" name="Content Placeholder 3">
            <a:extLst>
              <a:ext uri="{FF2B5EF4-FFF2-40B4-BE49-F238E27FC236}">
                <a16:creationId xmlns:a16="http://schemas.microsoft.com/office/drawing/2014/main" id="{C207143F-0DE7-40DD-B58D-FD6C100A37C3}"/>
              </a:ext>
            </a:extLst>
          </p:cNvPr>
          <p:cNvPicPr>
            <a:picLocks noGrp="1" noChangeAspect="1"/>
          </p:cNvPicPr>
          <p:nvPr>
            <p:ph sz="quarter" idx="4"/>
          </p:nvPr>
        </p:nvPicPr>
        <p:blipFill rotWithShape="1">
          <a:blip r:embed="rId6"/>
          <a:srcRect t="13615"/>
          <a:stretch/>
        </p:blipFill>
        <p:spPr>
          <a:xfrm>
            <a:off x="6307402" y="2755900"/>
            <a:ext cx="4912784" cy="3182937"/>
          </a:xfrm>
          <a:prstGeom prst="rect">
            <a:avLst/>
          </a:prstGeom>
        </p:spPr>
      </p:pic>
      <p:cxnSp>
        <p:nvCxnSpPr>
          <p:cNvPr id="9" name="Straight Arrow Connector 8">
            <a:extLst>
              <a:ext uri="{FF2B5EF4-FFF2-40B4-BE49-F238E27FC236}">
                <a16:creationId xmlns:a16="http://schemas.microsoft.com/office/drawing/2014/main" id="{66569FC0-1626-4C26-9786-37FA4FB203DF}"/>
              </a:ext>
            </a:extLst>
          </p:cNvPr>
          <p:cNvCxnSpPr>
            <a:cxnSpLocks/>
          </p:cNvCxnSpPr>
          <p:nvPr/>
        </p:nvCxnSpPr>
        <p:spPr>
          <a:xfrm flipH="1">
            <a:off x="8130448" y="4736163"/>
            <a:ext cx="253388" cy="111259"/>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30F81B8-2C32-49D5-8DFC-C4505321B17E}"/>
              </a:ext>
            </a:extLst>
          </p:cNvPr>
          <p:cNvSpPr txBox="1"/>
          <p:nvPr/>
        </p:nvSpPr>
        <p:spPr>
          <a:xfrm>
            <a:off x="3816030" y="341046"/>
            <a:ext cx="4407553"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Calibri Light" panose="020F0302020204030204"/>
                <a:ea typeface="+mn-ea"/>
                <a:cs typeface="+mn-cs"/>
              </a:rPr>
              <a:t>Test Your Knowledge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pic>
        <p:nvPicPr>
          <p:cNvPr id="10" name="Content Placeholder 9">
            <a:extLst>
              <a:ext uri="{FF2B5EF4-FFF2-40B4-BE49-F238E27FC236}">
                <a16:creationId xmlns:a16="http://schemas.microsoft.com/office/drawing/2014/main" id="{A5F05F37-85DD-1121-D708-E544F5BBF448}"/>
              </a:ext>
            </a:extLst>
          </p:cNvPr>
          <p:cNvPicPr>
            <a:picLocks noGrp="1" noChangeAspect="1"/>
          </p:cNvPicPr>
          <p:nvPr>
            <p:ph sz="half" idx="2"/>
          </p:nvPr>
        </p:nvPicPr>
        <p:blipFill>
          <a:blip r:embed="rId7"/>
          <a:stretch>
            <a:fillRect/>
          </a:stretch>
        </p:blipFill>
        <p:spPr>
          <a:xfrm>
            <a:off x="839787" y="2755900"/>
            <a:ext cx="5157787" cy="3443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7288B400-84B8-5528-15F4-711F0FE660E6}"/>
              </a:ext>
            </a:extLst>
          </p:cNvPr>
          <p:cNvSpPr txBox="1"/>
          <p:nvPr/>
        </p:nvSpPr>
        <p:spPr>
          <a:xfrm>
            <a:off x="7052442" y="5076498"/>
            <a:ext cx="515006" cy="276999"/>
          </a:xfrm>
          <a:prstGeom prst="rect">
            <a:avLst/>
          </a:prstGeom>
          <a:noFill/>
        </p:spPr>
        <p:txBody>
          <a:bodyPr wrap="square" rtlCol="0">
            <a:spAutoFit/>
          </a:bodyPr>
          <a:lstStyle/>
          <a:p>
            <a:r>
              <a:rPr lang="en-US" sz="1200" dirty="0"/>
              <a:t>AFAB</a:t>
            </a:r>
          </a:p>
        </p:txBody>
      </p:sp>
      <p:pic>
        <p:nvPicPr>
          <p:cNvPr id="8" name="Audio 7">
            <a:hlinkClick r:id="" action="ppaction://media"/>
            <a:extLst>
              <a:ext uri="{FF2B5EF4-FFF2-40B4-BE49-F238E27FC236}">
                <a16:creationId xmlns:a16="http://schemas.microsoft.com/office/drawing/2014/main" id="{44D692A6-923F-AA87-E1D8-EB5DD9A4B40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83755522"/>
      </p:ext>
    </p:extLst>
  </p:cSld>
  <p:clrMapOvr>
    <a:masterClrMapping/>
  </p:clrMapOvr>
  <mc:AlternateContent xmlns:mc="http://schemas.openxmlformats.org/markup-compatibility/2006" xmlns:p14="http://schemas.microsoft.com/office/powerpoint/2010/main">
    <mc:Choice Requires="p14">
      <p:transition spd="slow" p14:dur="2000" advTm="264111"/>
    </mc:Choice>
    <mc:Fallback xmlns="">
      <p:transition spd="slow" advTm="26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3598F5-B921-4AD8-966E-8F831177B99D}"/>
              </a:ext>
            </a:extLst>
          </p:cNvPr>
          <p:cNvSpPr txBox="1"/>
          <p:nvPr/>
        </p:nvSpPr>
        <p:spPr>
          <a:xfrm>
            <a:off x="2983622" y="292703"/>
            <a:ext cx="622478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Genetic Counseling Summary</a:t>
            </a:r>
          </a:p>
        </p:txBody>
      </p:sp>
      <p:sp>
        <p:nvSpPr>
          <p:cNvPr id="3" name="TextBox 2">
            <a:extLst>
              <a:ext uri="{FF2B5EF4-FFF2-40B4-BE49-F238E27FC236}">
                <a16:creationId xmlns:a16="http://schemas.microsoft.com/office/drawing/2014/main" id="{DFDF7E5D-A04B-4001-99CC-48680A1F2C39}"/>
              </a:ext>
            </a:extLst>
          </p:cNvPr>
          <p:cNvSpPr txBox="1"/>
          <p:nvPr/>
        </p:nvSpPr>
        <p:spPr>
          <a:xfrm>
            <a:off x="1135912" y="2086498"/>
            <a:ext cx="9920176" cy="4154984"/>
          </a:xfrm>
          <a:prstGeom prst="rect">
            <a:avLst/>
          </a:prstGeom>
          <a:noFill/>
        </p:spPr>
        <p:txBody>
          <a:bodyPr wrap="square" lIns="91440" tIns="45720" rIns="91440" bIns="45720" rtlCol="0" anchor="t">
            <a:spAutoFit/>
          </a:bodyPr>
          <a:lstStyle/>
          <a:p>
            <a:pPr algn="ctr">
              <a:defRPr/>
            </a:pPr>
            <a:r>
              <a:rPr kumimoji="0" lang="en-US" sz="2400" b="0" i="0" u="none" strike="noStrike" kern="1200" cap="none" spc="0" normalizeH="0" baseline="0" noProof="0" dirty="0">
                <a:ln>
                  <a:noFill/>
                </a:ln>
                <a:effectLst/>
                <a:uLnTx/>
                <a:uFillTx/>
                <a:latin typeface="Calibri" panose="020F0502020204030204"/>
                <a:ea typeface="+mn-ea"/>
                <a:cs typeface="+mn-cs"/>
              </a:rPr>
              <a:t>Genetic counselors are advanced practice members of the health care team who :</a:t>
            </a:r>
            <a:r>
              <a:rPr lang="en-US" sz="2400" dirty="0">
                <a:latin typeface="Calibri" panose="020F0502020204030204"/>
              </a:rPr>
              <a:t> </a:t>
            </a:r>
          </a:p>
          <a:p>
            <a:pPr algn="ct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-practice a psychoeducational model of client-centered care</a:t>
            </a:r>
          </a:p>
          <a:p>
            <a:pPr marR="0" lvl="0" algn="ctr"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collect &amp; interpret pedigrees</a:t>
            </a:r>
          </a:p>
          <a:p>
            <a:pPr marR="0" lvl="0" algn="ctr"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-provide risk assessment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identify available genetic testing &amp; appropriate testing strategy</a:t>
            </a:r>
          </a:p>
          <a:p>
            <a:pPr algn="ctr">
              <a:defRPr/>
            </a:pPr>
            <a:r>
              <a:rPr lang="en-US" sz="2400" dirty="0">
                <a:latin typeface="Calibri" panose="020F0502020204030204"/>
              </a:rPr>
              <a:t>-provide informed consent to facilitate informed decision making</a:t>
            </a:r>
          </a:p>
          <a:p>
            <a:pPr algn="ctr">
              <a:defRPr/>
            </a:pPr>
            <a:r>
              <a:rPr lang="en-US" sz="2400" dirty="0">
                <a:latin typeface="Calibri" panose="020F0502020204030204"/>
                <a:ea typeface="Calibri"/>
                <a:cs typeface="Calibri"/>
              </a:rPr>
              <a:t>-order &amp; interpret genetic test results</a:t>
            </a:r>
          </a:p>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-explore the </a:t>
            </a:r>
            <a:r>
              <a:rPr lang="en-US" sz="2400" dirty="0">
                <a:solidFill>
                  <a:prstClr val="black"/>
                </a:solidFill>
                <a:latin typeface="Calibri" panose="020F0502020204030204"/>
              </a:rPr>
              <a:t>psychological impact for the patient &amp; family</a:t>
            </a:r>
          </a:p>
          <a:p>
            <a:pPr algn="ctr">
              <a:defRPr/>
            </a:pPr>
            <a:r>
              <a:rPr lang="en-US" altLang="en-US" sz="2400" dirty="0"/>
              <a:t>-they do not perform clinical exams and do not provide medical management.</a:t>
            </a:r>
          </a:p>
          <a:p>
            <a:pPr marR="0" lvl="0" algn="ctr"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25642AD0-DC34-59B7-5F76-F1E9643766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3012141"/>
      </p:ext>
    </p:extLst>
  </p:cSld>
  <p:clrMapOvr>
    <a:masterClrMapping/>
  </p:clrMapOvr>
  <mc:AlternateContent xmlns:mc="http://schemas.openxmlformats.org/markup-compatibility/2006" xmlns:p14="http://schemas.microsoft.com/office/powerpoint/2010/main">
    <mc:Choice Requires="p14">
      <p:transition spd="slow" p14:dur="2000" advTm="40862"/>
    </mc:Choice>
    <mc:Fallback xmlns="">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7A75-8678-4156-B6FA-C92E5EAAE35B}"/>
              </a:ext>
            </a:extLst>
          </p:cNvPr>
          <p:cNvSpPr>
            <a:spLocks noGrp="1"/>
          </p:cNvSpPr>
          <p:nvPr>
            <p:ph type="title"/>
          </p:nvPr>
        </p:nvSpPr>
        <p:spPr>
          <a:xfrm>
            <a:off x="831850" y="442642"/>
            <a:ext cx="10515600" cy="1725524"/>
          </a:xfrm>
        </p:spPr>
        <p:txBody>
          <a:bodyPr/>
          <a:lstStyle/>
          <a:p>
            <a:r>
              <a:rPr lang="en-US" b="1"/>
              <a:t>Pedigree Nomenclature</a:t>
            </a:r>
            <a:endParaRPr lang="en-US" b="1" dirty="0"/>
          </a:p>
        </p:txBody>
      </p:sp>
      <p:pic>
        <p:nvPicPr>
          <p:cNvPr id="6" name="Picture 5">
            <a:extLst>
              <a:ext uri="{FF2B5EF4-FFF2-40B4-BE49-F238E27FC236}">
                <a16:creationId xmlns:a16="http://schemas.microsoft.com/office/drawing/2014/main" id="{D9A56153-5E23-49A7-AD3B-DA234ED667D5}"/>
              </a:ext>
            </a:extLst>
          </p:cNvPr>
          <p:cNvPicPr>
            <a:picLocks noChangeAspect="1"/>
          </p:cNvPicPr>
          <p:nvPr/>
        </p:nvPicPr>
        <p:blipFill>
          <a:blip r:embed="rId5"/>
          <a:stretch>
            <a:fillRect/>
          </a:stretch>
        </p:blipFill>
        <p:spPr>
          <a:xfrm>
            <a:off x="2964054" y="2820643"/>
            <a:ext cx="6005700" cy="2543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Audio 3">
            <a:hlinkClick r:id="" action="ppaction://media"/>
            <a:extLst>
              <a:ext uri="{FF2B5EF4-FFF2-40B4-BE49-F238E27FC236}">
                <a16:creationId xmlns:a16="http://schemas.microsoft.com/office/drawing/2014/main" id="{791304F0-365A-AFCB-74BC-CA7576704C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4612" y="6007847"/>
            <a:ext cx="406400" cy="406400"/>
          </a:xfrm>
          <a:prstGeom prst="rect">
            <a:avLst/>
          </a:prstGeom>
        </p:spPr>
      </p:pic>
    </p:spTree>
    <p:extLst>
      <p:ext uri="{BB962C8B-B14F-4D97-AF65-F5344CB8AC3E}">
        <p14:creationId xmlns:p14="http://schemas.microsoft.com/office/powerpoint/2010/main" val="1941712023"/>
      </p:ext>
    </p:extLst>
  </p:cSld>
  <p:clrMapOvr>
    <a:masterClrMapping/>
  </p:clrMapOvr>
  <mc:AlternateContent xmlns:mc="http://schemas.openxmlformats.org/markup-compatibility/2006" xmlns:p14="http://schemas.microsoft.com/office/powerpoint/2010/main">
    <mc:Choice Requires="p14">
      <p:transition spd="slow" p14:dur="2000" advTm="16868"/>
    </mc:Choice>
    <mc:Fallback xmlns="">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3C98-1B6A-4AE9-A253-9A0CE7973D27}"/>
              </a:ext>
            </a:extLst>
          </p:cNvPr>
          <p:cNvSpPr>
            <a:spLocks noGrp="1"/>
          </p:cNvSpPr>
          <p:nvPr>
            <p:ph type="title"/>
          </p:nvPr>
        </p:nvSpPr>
        <p:spPr/>
        <p:txBody>
          <a:bodyPr>
            <a:normAutofit/>
          </a:bodyPr>
          <a:lstStyle/>
          <a:p>
            <a:r>
              <a:rPr lang="en-US" sz="6000" b="1"/>
              <a:t>Pedigree Construction</a:t>
            </a:r>
            <a:endParaRPr lang="en-US" sz="6000" b="1" dirty="0"/>
          </a:p>
        </p:txBody>
      </p:sp>
      <p:sp>
        <p:nvSpPr>
          <p:cNvPr id="4" name="Content Placeholder 3">
            <a:extLst>
              <a:ext uri="{FF2B5EF4-FFF2-40B4-BE49-F238E27FC236}">
                <a16:creationId xmlns:a16="http://schemas.microsoft.com/office/drawing/2014/main" id="{315B47F0-74B5-4450-9D58-E5A532E924A8}"/>
              </a:ext>
            </a:extLst>
          </p:cNvPr>
          <p:cNvSpPr>
            <a:spLocks noGrp="1"/>
          </p:cNvSpPr>
          <p:nvPr>
            <p:ph sz="half" idx="2"/>
          </p:nvPr>
        </p:nvSpPr>
        <p:spPr>
          <a:xfrm>
            <a:off x="6172200" y="1825625"/>
            <a:ext cx="5181600" cy="3521075"/>
          </a:xfrm>
        </p:spPr>
        <p:txBody>
          <a:bodyPr/>
          <a:lstStyle/>
          <a:p>
            <a:pPr>
              <a:lnSpc>
                <a:spcPct val="107000"/>
              </a:lnSpc>
            </a:pPr>
            <a:r>
              <a:rPr lang="en-US" b="1" i="1">
                <a:effectLst/>
                <a:latin typeface="Calibri" panose="020F0502020204030204" pitchFamily="34" charset="0"/>
                <a:ea typeface="Calibri" panose="020F0502020204030204" pitchFamily="34" charset="0"/>
                <a:cs typeface="Times New Roman" panose="02020603050405020304" pitchFamily="18" charset="0"/>
              </a:rPr>
              <a:t>Relationship line </a:t>
            </a:r>
            <a:r>
              <a:rPr lang="en-US" i="1">
                <a:effectLst/>
                <a:latin typeface="Calibri" panose="020F0502020204030204" pitchFamily="34" charset="0"/>
                <a:ea typeface="Calibri" panose="020F0502020204030204" pitchFamily="34" charset="0"/>
                <a:cs typeface="Times New Roman" panose="02020603050405020304" pitchFamily="18" charset="0"/>
              </a:rPr>
              <a:t>– horizontal line connecting spouses or partners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i="1">
                <a:effectLst/>
                <a:latin typeface="Calibri" panose="020F0502020204030204" pitchFamily="34" charset="0"/>
                <a:ea typeface="Calibri" panose="020F0502020204030204" pitchFamily="34" charset="0"/>
                <a:cs typeface="Times New Roman" panose="02020603050405020304" pitchFamily="18" charset="0"/>
              </a:rPr>
              <a:t>Sibship line </a:t>
            </a:r>
            <a:r>
              <a:rPr lang="en-US" i="1">
                <a:effectLst/>
                <a:latin typeface="Calibri" panose="020F0502020204030204" pitchFamily="34" charset="0"/>
                <a:ea typeface="Calibri" panose="020F0502020204030204" pitchFamily="34" charset="0"/>
                <a:cs typeface="Times New Roman" panose="02020603050405020304" pitchFamily="18" charset="0"/>
              </a:rPr>
              <a:t>– horizontal line connecting offspring in a row from a relationship</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i="1">
                <a:effectLst/>
                <a:latin typeface="Calibri" panose="020F0502020204030204" pitchFamily="34" charset="0"/>
                <a:ea typeface="Calibri" panose="020F0502020204030204" pitchFamily="34" charset="0"/>
                <a:cs typeface="Times New Roman" panose="02020603050405020304" pitchFamily="18" charset="0"/>
              </a:rPr>
              <a:t>Line of descent </a:t>
            </a:r>
            <a:r>
              <a:rPr lang="en-US" i="1">
                <a:effectLst/>
                <a:latin typeface="Calibri" panose="020F0502020204030204" pitchFamily="34" charset="0"/>
                <a:ea typeface="Calibri" panose="020F0502020204030204" pitchFamily="34" charset="0"/>
                <a:cs typeface="Times New Roman" panose="02020603050405020304" pitchFamily="18" charset="0"/>
              </a:rPr>
              <a:t>– vertical line that connects the offspring from relationship line to the sibship line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pic>
        <p:nvPicPr>
          <p:cNvPr id="5" name="Content Placeholder 4">
            <a:extLst>
              <a:ext uri="{FF2B5EF4-FFF2-40B4-BE49-F238E27FC236}">
                <a16:creationId xmlns:a16="http://schemas.microsoft.com/office/drawing/2014/main" id="{0FB97E15-ABC8-446C-8051-918397555A8A}"/>
              </a:ext>
            </a:extLst>
          </p:cNvPr>
          <p:cNvPicPr>
            <a:picLocks noGrp="1"/>
          </p:cNvPicPr>
          <p:nvPr>
            <p:ph sz="half" idx="1"/>
          </p:nvPr>
        </p:nvPicPr>
        <p:blipFill rotWithShape="1">
          <a:blip r:embed="rId5">
            <a:extLst>
              <a:ext uri="{28A0092B-C50C-407E-A947-70E740481C1C}">
                <a14:useLocalDpi xmlns:a14="http://schemas.microsoft.com/office/drawing/2010/main" val="0"/>
              </a:ext>
            </a:extLst>
          </a:blip>
          <a:srcRect l="5309" r="8067"/>
          <a:stretch/>
        </p:blipFill>
        <p:spPr bwMode="auto">
          <a:xfrm>
            <a:off x="800101" y="1816878"/>
            <a:ext cx="5219700" cy="3224244"/>
          </a:xfrm>
          <a:prstGeom prst="rect">
            <a:avLst/>
          </a:prstGeom>
          <a:ln>
            <a:noFill/>
          </a:ln>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9064FBF0-4ED6-7BA4-BA77-15AB5BC28F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3853844"/>
      </p:ext>
    </p:extLst>
  </p:cSld>
  <p:clrMapOvr>
    <a:masterClrMapping/>
  </p:clrMapOvr>
  <mc:AlternateContent xmlns:mc="http://schemas.openxmlformats.org/markup-compatibility/2006" xmlns:p14="http://schemas.microsoft.com/office/powerpoint/2010/main">
    <mc:Choice Requires="p14">
      <p:transition spd="slow" p14:dur="2000" advTm="29044"/>
    </mc:Choice>
    <mc:Fallback xmlns="">
      <p:transition spd="slow" advTm="2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E171-2F45-3F84-26EB-49C24BF0E82F}"/>
              </a:ext>
            </a:extLst>
          </p:cNvPr>
          <p:cNvSpPr>
            <a:spLocks noGrp="1"/>
          </p:cNvSpPr>
          <p:nvPr>
            <p:ph type="title"/>
          </p:nvPr>
        </p:nvSpPr>
        <p:spPr/>
        <p:txBody>
          <a:bodyPr/>
          <a:lstStyle/>
          <a:p>
            <a:r>
              <a:rPr lang="en-US"/>
              <a:t>Test Your Knowledge</a:t>
            </a:r>
            <a:endParaRPr lang="en-US" dirty="0"/>
          </a:p>
        </p:txBody>
      </p:sp>
      <p:sp>
        <p:nvSpPr>
          <p:cNvPr id="3" name="Content Placeholder 2">
            <a:extLst>
              <a:ext uri="{FF2B5EF4-FFF2-40B4-BE49-F238E27FC236}">
                <a16:creationId xmlns:a16="http://schemas.microsoft.com/office/drawing/2014/main" id="{94089D17-9570-BBA1-EC7B-C822B7D2466A}"/>
              </a:ext>
            </a:extLst>
          </p:cNvPr>
          <p:cNvSpPr>
            <a:spLocks noGrp="1"/>
          </p:cNvSpPr>
          <p:nvPr>
            <p:ph sz="half" idx="1"/>
          </p:nvPr>
        </p:nvSpPr>
        <p:spPr>
          <a:xfrm>
            <a:off x="838200" y="2948683"/>
            <a:ext cx="5181600" cy="3228280"/>
          </a:xfrm>
        </p:spPr>
        <p:txBody>
          <a:bodyPr/>
          <a:lstStyle/>
          <a:p>
            <a:r>
              <a:rPr lang="en-US"/>
              <a:t>Pause the recording</a:t>
            </a:r>
          </a:p>
          <a:p>
            <a:r>
              <a:rPr lang="en-US"/>
              <a:t>Draw a pedigree from the following family history narrative….</a:t>
            </a:r>
            <a:endParaRPr lang="en-US" dirty="0"/>
          </a:p>
        </p:txBody>
      </p:sp>
      <p:sp>
        <p:nvSpPr>
          <p:cNvPr id="7" name="Text Placeholder 2">
            <a:extLst>
              <a:ext uri="{FF2B5EF4-FFF2-40B4-BE49-F238E27FC236}">
                <a16:creationId xmlns:a16="http://schemas.microsoft.com/office/drawing/2014/main" id="{1C3C2DCA-6B77-99F8-D64B-979542963186}"/>
              </a:ext>
            </a:extLst>
          </p:cNvPr>
          <p:cNvSpPr txBox="1">
            <a:spLocks/>
          </p:cNvSpPr>
          <p:nvPr/>
        </p:nvSpPr>
        <p:spPr>
          <a:xfrm>
            <a:off x="6196013" y="2024009"/>
            <a:ext cx="5157787" cy="468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Arial Black" panose="020B0A04020102020204" pitchFamily="34" charset="0"/>
              </a:rPr>
              <a:t>Family History Narrative</a:t>
            </a:r>
            <a:endParaRPr lang="en-US" sz="2000" b="1" dirty="0">
              <a:latin typeface="Arial Black" panose="020B0A04020102020204" pitchFamily="34" charset="0"/>
            </a:endParaRPr>
          </a:p>
        </p:txBody>
      </p:sp>
      <p:sp>
        <p:nvSpPr>
          <p:cNvPr id="8" name="Content Placeholder 2">
            <a:extLst>
              <a:ext uri="{FF2B5EF4-FFF2-40B4-BE49-F238E27FC236}">
                <a16:creationId xmlns:a16="http://schemas.microsoft.com/office/drawing/2014/main" id="{D3447D25-CF9C-7409-B386-C48B5F7E3084}"/>
              </a:ext>
            </a:extLst>
          </p:cNvPr>
          <p:cNvSpPr>
            <a:spLocks noGrp="1"/>
          </p:cNvSpPr>
          <p:nvPr>
            <p:ph sz="half" idx="2"/>
          </p:nvPr>
        </p:nvSpPr>
        <p:spPr>
          <a:xfrm>
            <a:off x="6196013" y="2492375"/>
            <a:ext cx="5157787" cy="3684588"/>
          </a:xfrm>
        </p:spPr>
        <p:txBody>
          <a:bodyPr>
            <a:normAutofit fontScale="85000" lnSpcReduction="10000"/>
          </a:bodyPr>
          <a:lstStyle/>
          <a:p>
            <a:r>
              <a:rPr lang="en-US"/>
              <a:t>Kaysha is 37 yrs old and recently diagnosed with colon cancer. She has a brother who is alive and well and was assigned female at birth.</a:t>
            </a:r>
          </a:p>
          <a:p>
            <a:r>
              <a:rPr lang="en-US"/>
              <a:t>Her mother and father are alive and well.</a:t>
            </a:r>
          </a:p>
          <a:p>
            <a:r>
              <a:rPr lang="en-US"/>
              <a:t>She has 2 maternal uncles, one of whom had colon cancer at age 42.  The other is alive and well and has a daughter that is alive and well.</a:t>
            </a:r>
          </a:p>
          <a:p>
            <a:r>
              <a:rPr lang="en-US"/>
              <a:t>She has one maternal aunt who died and was diagnosed with endometrial cancer 53.</a:t>
            </a:r>
          </a:p>
          <a:p>
            <a:r>
              <a:rPr lang="en-US"/>
              <a:t>Her maternal grandfather died and was diagnosed with colon cancer at age 59.</a:t>
            </a:r>
          </a:p>
          <a:p>
            <a:r>
              <a:rPr lang="en-US"/>
              <a:t>Her maternal grandmother died from unknown causes at an unknown age.</a:t>
            </a:r>
          </a:p>
          <a:p>
            <a:pPr marL="0" indent="0">
              <a:buNone/>
            </a:pPr>
            <a:endParaRPr lang="en-US" dirty="0"/>
          </a:p>
        </p:txBody>
      </p:sp>
      <p:pic>
        <p:nvPicPr>
          <p:cNvPr id="10" name="Audio 9">
            <a:hlinkClick r:id="" action="ppaction://media"/>
            <a:extLst>
              <a:ext uri="{FF2B5EF4-FFF2-40B4-BE49-F238E27FC236}">
                <a16:creationId xmlns:a16="http://schemas.microsoft.com/office/drawing/2014/main" id="{C1CB1C84-0424-93AE-8670-EB86674E0A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5882212"/>
      </p:ext>
    </p:extLst>
  </p:cSld>
  <p:clrMapOvr>
    <a:masterClrMapping/>
  </p:clrMapOvr>
  <mc:AlternateContent xmlns:mc="http://schemas.openxmlformats.org/markup-compatibility/2006" xmlns:p14="http://schemas.microsoft.com/office/powerpoint/2010/main">
    <mc:Choice Requires="p14">
      <p:transition spd="slow" p14:dur="2000" advTm="23118"/>
    </mc:Choice>
    <mc:Fallback xmlns="">
      <p:transition spd="slow" advTm="2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1A9E14-EBB2-43DD-A0C4-37715767E6D2}"/>
              </a:ext>
            </a:extLst>
          </p:cNvPr>
          <p:cNvSpPr>
            <a:spLocks noGrp="1"/>
          </p:cNvSpPr>
          <p:nvPr>
            <p:ph type="body" idx="1"/>
          </p:nvPr>
        </p:nvSpPr>
        <p:spPr/>
        <p:txBody>
          <a:bodyPr/>
          <a:lstStyle/>
          <a:p>
            <a:r>
              <a:rPr lang="en-US" dirty="0"/>
              <a:t>Family History Narrative</a:t>
            </a:r>
          </a:p>
        </p:txBody>
      </p:sp>
      <p:sp>
        <p:nvSpPr>
          <p:cNvPr id="5" name="Text Placeholder 4">
            <a:extLst>
              <a:ext uri="{FF2B5EF4-FFF2-40B4-BE49-F238E27FC236}">
                <a16:creationId xmlns:a16="http://schemas.microsoft.com/office/drawing/2014/main" id="{D5B26950-C186-4E26-A9AB-6DD3C2E4AB82}"/>
              </a:ext>
            </a:extLst>
          </p:cNvPr>
          <p:cNvSpPr>
            <a:spLocks noGrp="1"/>
          </p:cNvSpPr>
          <p:nvPr>
            <p:ph type="body" sz="quarter" idx="3"/>
          </p:nvPr>
        </p:nvSpPr>
        <p:spPr/>
        <p:txBody>
          <a:bodyPr/>
          <a:lstStyle/>
          <a:p>
            <a:r>
              <a:rPr lang="en-US" dirty="0"/>
              <a:t>Pedigree</a:t>
            </a:r>
          </a:p>
        </p:txBody>
      </p:sp>
      <p:pic>
        <p:nvPicPr>
          <p:cNvPr id="4" name="Content Placeholder 3">
            <a:extLst>
              <a:ext uri="{FF2B5EF4-FFF2-40B4-BE49-F238E27FC236}">
                <a16:creationId xmlns:a16="http://schemas.microsoft.com/office/drawing/2014/main" id="{C207143F-0DE7-40DD-B58D-FD6C100A37C3}"/>
              </a:ext>
            </a:extLst>
          </p:cNvPr>
          <p:cNvPicPr>
            <a:picLocks noGrp="1" noChangeAspect="1"/>
          </p:cNvPicPr>
          <p:nvPr>
            <p:ph sz="quarter" idx="4"/>
          </p:nvPr>
        </p:nvPicPr>
        <p:blipFill rotWithShape="1">
          <a:blip r:embed="rId6"/>
          <a:srcRect t="13615"/>
          <a:stretch/>
        </p:blipFill>
        <p:spPr>
          <a:xfrm>
            <a:off x="6307402" y="2755900"/>
            <a:ext cx="4912784" cy="3182937"/>
          </a:xfrm>
          <a:prstGeom prst="rect">
            <a:avLst/>
          </a:prstGeom>
        </p:spPr>
      </p:pic>
      <p:sp>
        <p:nvSpPr>
          <p:cNvPr id="7" name="Content Placeholder 2">
            <a:extLst>
              <a:ext uri="{FF2B5EF4-FFF2-40B4-BE49-F238E27FC236}">
                <a16:creationId xmlns:a16="http://schemas.microsoft.com/office/drawing/2014/main" id="{FCDCA55A-72B4-4286-8962-116CCB1E8E9E}"/>
              </a:ext>
            </a:extLst>
          </p:cNvPr>
          <p:cNvSpPr>
            <a:spLocks noGrp="1"/>
          </p:cNvSpPr>
          <p:nvPr>
            <p:ph sz="half" idx="2"/>
          </p:nvPr>
        </p:nvSpPr>
        <p:spPr>
          <a:xfrm>
            <a:off x="839788" y="2505075"/>
            <a:ext cx="5157787" cy="3684588"/>
          </a:xfrm>
        </p:spPr>
        <p:txBody>
          <a:bodyPr>
            <a:normAutofit fontScale="85000" lnSpcReduction="10000"/>
          </a:bodyPr>
          <a:lstStyle/>
          <a:p>
            <a:r>
              <a:rPr lang="en-US" dirty="0"/>
              <a:t>Kaysha is 37 </a:t>
            </a:r>
            <a:r>
              <a:rPr lang="en-US" dirty="0" err="1"/>
              <a:t>yrs</a:t>
            </a:r>
            <a:r>
              <a:rPr lang="en-US" dirty="0"/>
              <a:t> old and recently diagnosed with colon cancer. She has a brother who is alive and well and was assigned female at birth.</a:t>
            </a:r>
          </a:p>
          <a:p>
            <a:r>
              <a:rPr lang="en-US" dirty="0"/>
              <a:t>Her mother and father are alive and well.</a:t>
            </a:r>
          </a:p>
          <a:p>
            <a:r>
              <a:rPr lang="en-US" dirty="0"/>
              <a:t>She has 2 maternal uncles, one of whom had colon cancer at age 42.  The other is alive and well and has a daughter that is alive and well.</a:t>
            </a:r>
          </a:p>
          <a:p>
            <a:r>
              <a:rPr lang="en-US" dirty="0"/>
              <a:t>She has one maternal aunt who died and was diagnosed with endometrial cancer 53.</a:t>
            </a:r>
          </a:p>
          <a:p>
            <a:r>
              <a:rPr lang="en-US" dirty="0"/>
              <a:t>Her maternal grandfather died and was diagnosed with colon cancer at age 59.</a:t>
            </a:r>
          </a:p>
          <a:p>
            <a:r>
              <a:rPr lang="en-US" dirty="0"/>
              <a:t>Her maternal grandmother died from unknown causes at an unknown age.</a:t>
            </a:r>
          </a:p>
          <a:p>
            <a:pPr marL="0" indent="0">
              <a:buNone/>
            </a:pPr>
            <a:endParaRPr lang="en-US" dirty="0"/>
          </a:p>
        </p:txBody>
      </p:sp>
      <p:grpSp>
        <p:nvGrpSpPr>
          <p:cNvPr id="8" name="Group 7">
            <a:extLst>
              <a:ext uri="{FF2B5EF4-FFF2-40B4-BE49-F238E27FC236}">
                <a16:creationId xmlns:a16="http://schemas.microsoft.com/office/drawing/2014/main" id="{92835963-DD5D-A44C-FBB0-B47FC2E56E85}"/>
              </a:ext>
            </a:extLst>
          </p:cNvPr>
          <p:cNvGrpSpPr/>
          <p:nvPr/>
        </p:nvGrpSpPr>
        <p:grpSpPr>
          <a:xfrm>
            <a:off x="7052442" y="4736163"/>
            <a:ext cx="1331394" cy="617334"/>
            <a:chOff x="7052442" y="4736163"/>
            <a:chExt cx="1331394" cy="617334"/>
          </a:xfrm>
        </p:grpSpPr>
        <p:cxnSp>
          <p:nvCxnSpPr>
            <p:cNvPr id="9" name="Straight Arrow Connector 8">
              <a:extLst>
                <a:ext uri="{FF2B5EF4-FFF2-40B4-BE49-F238E27FC236}">
                  <a16:creationId xmlns:a16="http://schemas.microsoft.com/office/drawing/2014/main" id="{66569FC0-1626-4C26-9786-37FA4FB203DF}"/>
                </a:ext>
              </a:extLst>
            </p:cNvPr>
            <p:cNvCxnSpPr>
              <a:cxnSpLocks/>
            </p:cNvCxnSpPr>
            <p:nvPr/>
          </p:nvCxnSpPr>
          <p:spPr>
            <a:xfrm flipH="1">
              <a:off x="8130448" y="4736163"/>
              <a:ext cx="253388" cy="111259"/>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1D29E40-A0A0-2B13-7C91-E7EE7E735AC7}"/>
                </a:ext>
              </a:extLst>
            </p:cNvPr>
            <p:cNvSpPr txBox="1"/>
            <p:nvPr/>
          </p:nvSpPr>
          <p:spPr>
            <a:xfrm>
              <a:off x="7052442" y="5076498"/>
              <a:ext cx="515006" cy="276999"/>
            </a:xfrm>
            <a:prstGeom prst="rect">
              <a:avLst/>
            </a:prstGeom>
            <a:noFill/>
          </p:spPr>
          <p:txBody>
            <a:bodyPr wrap="square" rtlCol="0">
              <a:spAutoFit/>
            </a:bodyPr>
            <a:lstStyle/>
            <a:p>
              <a:r>
                <a:rPr lang="en-US" sz="1200" dirty="0"/>
                <a:t>AFAB</a:t>
              </a:r>
            </a:p>
          </p:txBody>
        </p:sp>
      </p:grpSp>
      <p:sp>
        <p:nvSpPr>
          <p:cNvPr id="6" name="Title 1">
            <a:extLst>
              <a:ext uri="{FF2B5EF4-FFF2-40B4-BE49-F238E27FC236}">
                <a16:creationId xmlns:a16="http://schemas.microsoft.com/office/drawing/2014/main" id="{E11B817A-1D5D-AFB2-6CFF-DADAF4A2D4D1}"/>
              </a:ext>
            </a:extLst>
          </p:cNvPr>
          <p:cNvSpPr>
            <a:spLocks noGrp="1"/>
          </p:cNvSpPr>
          <p:nvPr>
            <p:ph type="title"/>
          </p:nvPr>
        </p:nvSpPr>
        <p:spPr>
          <a:xfrm>
            <a:off x="838200" y="112544"/>
            <a:ext cx="10515600" cy="1084217"/>
          </a:xfrm>
        </p:spPr>
        <p:txBody>
          <a:bodyPr/>
          <a:lstStyle/>
          <a:p>
            <a:r>
              <a:rPr lang="en-US" dirty="0"/>
              <a:t>Answer</a:t>
            </a:r>
          </a:p>
        </p:txBody>
      </p:sp>
      <p:pic>
        <p:nvPicPr>
          <p:cNvPr id="17" name="Audio 16">
            <a:hlinkClick r:id="" action="ppaction://media"/>
            <a:extLst>
              <a:ext uri="{FF2B5EF4-FFF2-40B4-BE49-F238E27FC236}">
                <a16:creationId xmlns:a16="http://schemas.microsoft.com/office/drawing/2014/main" id="{84549546-AE71-0F66-B19D-7EE9FB0A90D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6406404"/>
      </p:ext>
    </p:extLst>
  </p:cSld>
  <p:clrMapOvr>
    <a:masterClrMapping/>
  </p:clrMapOvr>
  <mc:AlternateContent xmlns:mc="http://schemas.openxmlformats.org/markup-compatibility/2006" xmlns:p14="http://schemas.microsoft.com/office/powerpoint/2010/main">
    <mc:Choice Requires="p14">
      <p:transition spd="slow" p14:dur="2000" advTm="45286"/>
    </mc:Choice>
    <mc:Fallback xmlns="">
      <p:transition spd="slow" advTm="4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ACCF-D396-C17E-E98D-E62ABACEDF43}"/>
              </a:ext>
            </a:extLst>
          </p:cNvPr>
          <p:cNvSpPr>
            <a:spLocks noGrp="1"/>
          </p:cNvSpPr>
          <p:nvPr>
            <p:ph type="title"/>
          </p:nvPr>
        </p:nvSpPr>
        <p:spPr/>
        <p:txBody>
          <a:bodyPr>
            <a:normAutofit/>
          </a:bodyPr>
          <a:lstStyle/>
          <a:p>
            <a:r>
              <a:rPr lang="en-US" sz="6000" b="1" dirty="0"/>
              <a:t>Interpreting Pedigrees</a:t>
            </a:r>
          </a:p>
        </p:txBody>
      </p:sp>
      <p:pic>
        <p:nvPicPr>
          <p:cNvPr id="1026" name="Picture 2" descr="A diagram of a structure&#10;&#10;Description automatically generated">
            <a:extLst>
              <a:ext uri="{FF2B5EF4-FFF2-40B4-BE49-F238E27FC236}">
                <a16:creationId xmlns:a16="http://schemas.microsoft.com/office/drawing/2014/main" id="{12230837-B309-1086-F82B-3446E9C51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864" y="1447636"/>
            <a:ext cx="9942643" cy="474295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72B3317-D657-699F-4986-D91C1ECF5C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0852106"/>
      </p:ext>
    </p:extLst>
  </p:cSld>
  <p:clrMapOvr>
    <a:masterClrMapping/>
  </p:clrMapOvr>
  <mc:AlternateContent xmlns:mc="http://schemas.openxmlformats.org/markup-compatibility/2006" xmlns:p14="http://schemas.microsoft.com/office/powerpoint/2010/main">
    <mc:Choice Requires="p14">
      <p:transition spd="slow" p14:dur="2000" advTm="133460"/>
    </mc:Choice>
    <mc:Fallback xmlns="">
      <p:transition spd="slow" advTm="13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8759" x="2271713" y="6738938"/>
          <p14:tracePt t="8762" x="2271713" y="6713538"/>
          <p14:tracePt t="8773" x="2263775" y="6670675"/>
          <p14:tracePt t="8782" x="2246313" y="6611938"/>
          <p14:tracePt t="8786" x="2228850" y="6569075"/>
          <p14:tracePt t="8797" x="2228850" y="6518275"/>
          <p14:tracePt t="8803" x="2220913" y="6500813"/>
          <p14:tracePt t="8813" x="2220913" y="6475413"/>
          <p14:tracePt t="8825" x="2220913" y="6440488"/>
          <p14:tracePt t="8830" x="2220913" y="6407150"/>
          <p14:tracePt t="8839" x="2211388" y="6372225"/>
          <p14:tracePt t="8843" x="2203450" y="6356350"/>
          <p14:tracePt t="8855" x="2195513" y="6321425"/>
          <p14:tracePt t="8870" x="2195513" y="6296025"/>
          <p14:tracePt t="8878" x="2185988" y="6288088"/>
          <p14:tracePt t="8882" x="2178050" y="6270625"/>
          <p14:tracePt t="8892" x="2170113" y="6253163"/>
          <p14:tracePt t="8903" x="2170113" y="6245225"/>
          <p14:tracePt t="8909" x="2152650" y="6211888"/>
          <p14:tracePt t="8919" x="2144713" y="6202363"/>
          <p14:tracePt t="8924" x="2144713" y="6194425"/>
          <p14:tracePt t="8933" x="2117725" y="6176963"/>
          <p14:tracePt t="8943" x="2101850" y="6134100"/>
          <p14:tracePt t="8948" x="2076450" y="6108700"/>
          <p14:tracePt t="8960" x="2041525" y="6092825"/>
          <p14:tracePt t="8963" x="2008188" y="6049963"/>
          <p14:tracePt t="8975" x="1947863" y="6015038"/>
          <p14:tracePt t="8984" x="1889125" y="5973763"/>
          <p14:tracePt t="8988" x="1846263" y="5930900"/>
          <p14:tracePt t="8999" x="1785938" y="5895975"/>
          <p14:tracePt t="9005" x="1727200" y="5862638"/>
          <p14:tracePt t="9014" x="1684338" y="5827713"/>
          <p14:tracePt t="9028" x="1633538" y="5776913"/>
          <p14:tracePt t="9030" x="1600200" y="5768975"/>
          <p14:tracePt t="9039" x="1539875" y="5718175"/>
          <p14:tracePt t="9047" x="1489075" y="5683250"/>
          <p14:tracePt t="9057" x="1446213" y="5649913"/>
          <p14:tracePt t="9065" x="1420813" y="5624513"/>
          <p14:tracePt t="9069" x="1370013" y="5589588"/>
          <p14:tracePt t="9079" x="1327150" y="5573713"/>
          <p14:tracePt t="9085" x="1301750" y="5522913"/>
          <p14:tracePt t="9095" x="1258888" y="5462588"/>
          <p14:tracePt t="9106" x="1208088" y="5386388"/>
          <p14:tracePt t="9110" x="1131888" y="5310188"/>
          <p14:tracePt t="9121" x="1096963" y="5267325"/>
          <p14:tracePt t="9125" x="1071563" y="5232400"/>
          <p14:tracePt t="9135" x="1020763" y="5156200"/>
          <p14:tracePt t="9145" x="995363" y="5138738"/>
          <p14:tracePt t="9150" x="977900" y="5097463"/>
          <p14:tracePt t="9161" x="969963" y="5097463"/>
          <p14:tracePt t="9165" x="962025" y="5087938"/>
          <p14:tracePt t="9175" x="962025" y="5070475"/>
          <p14:tracePt t="9184" x="952500" y="5054600"/>
          <p14:tracePt t="9192" x="944563" y="5029200"/>
          <p14:tracePt t="9201" x="944563" y="5011738"/>
          <p14:tracePt t="9205" x="936625" y="4994275"/>
          <p14:tracePt t="9217" x="936625" y="4976813"/>
          <p14:tracePt t="9227" x="936625" y="4943475"/>
          <p14:tracePt t="9230" x="927100" y="4926013"/>
          <p14:tracePt t="9242" x="919163" y="4900613"/>
          <p14:tracePt t="9247" x="919163" y="4875213"/>
          <p14:tracePt t="9259" x="909638" y="4857750"/>
          <p14:tracePt t="9266" x="909638" y="4849813"/>
          <p14:tracePt t="9270" x="901700" y="4824413"/>
          <p14:tracePt t="9280" x="893763" y="4773613"/>
          <p14:tracePt t="9286" x="884238" y="4748213"/>
          <p14:tracePt t="9297" x="868363" y="4679950"/>
          <p14:tracePt t="9308" x="858838" y="4654550"/>
          <p14:tracePt t="9310" x="842963" y="4594225"/>
          <p14:tracePt t="9324" x="825500" y="4525963"/>
          <p14:tracePt t="9326" x="800100" y="4432300"/>
          <p14:tracePt t="9336" x="790575" y="4330700"/>
          <p14:tracePt t="9347" x="774700" y="4229100"/>
          <p14:tracePt t="9354" x="765175" y="4135438"/>
          <p14:tracePt t="9362" x="749300" y="4033838"/>
          <p14:tracePt t="9369" x="739775" y="3948113"/>
          <p14:tracePt t="9378" x="723900" y="3846513"/>
          <p14:tracePt t="9382" x="714375" y="3735388"/>
          <p14:tracePt t="9393" x="696913" y="3633788"/>
          <p14:tracePt t="9403" x="688975" y="3514725"/>
          <p14:tracePt t="9408" x="671513" y="3395663"/>
          <p14:tracePt t="9418" x="646113" y="3267075"/>
          <p14:tracePt t="9422" x="620713" y="3148013"/>
          <p14:tracePt t="9434" x="595313" y="3046413"/>
          <p14:tracePt t="9443" x="577850" y="2952750"/>
          <p14:tracePt t="9448" x="569913" y="2867025"/>
          <p14:tracePt t="9459" x="569913" y="2782888"/>
          <p14:tracePt t="9468" x="552450" y="2714625"/>
          <p14:tracePt t="9472" x="552450" y="2638425"/>
          <p14:tracePt t="9482" x="552450" y="2570163"/>
          <p14:tracePt t="9488" x="552450" y="2484438"/>
          <p14:tracePt t="9499" x="552450" y="2416175"/>
          <p14:tracePt t="9509" x="552450" y="2332038"/>
          <p14:tracePt t="9513" x="552450" y="2246313"/>
          <p14:tracePt t="9526" x="552450" y="2178050"/>
          <p14:tracePt t="9528" x="552450" y="2109788"/>
          <p14:tracePt t="9539" x="552450" y="2051050"/>
          <p14:tracePt t="9548" x="561975" y="2000250"/>
          <p14:tracePt t="9552" x="569913" y="1939925"/>
          <p14:tracePt t="9565" x="595313" y="1889125"/>
          <p14:tracePt t="9568" x="604838" y="1846263"/>
          <p14:tracePt t="9578" x="620713" y="1803400"/>
          <p14:tracePt t="9589" x="646113" y="1744663"/>
          <p14:tracePt t="9597" x="671513" y="1684338"/>
          <p14:tracePt t="9604" x="706438" y="1625600"/>
          <p14:tracePt t="9608" x="739775" y="1582738"/>
          <p14:tracePt t="9619" x="774700" y="1522413"/>
          <p14:tracePt t="9633" x="808038" y="1481138"/>
          <p14:tracePt t="9634" x="825500" y="1438275"/>
          <p14:tracePt t="9644" x="850900" y="1420813"/>
          <p14:tracePt t="9648" x="884238" y="1403350"/>
          <p14:tracePt t="9658" x="919163" y="1387475"/>
          <p14:tracePt t="9681" x="944563" y="1352550"/>
          <p14:tracePt t="9685" x="969963" y="1335088"/>
          <p14:tracePt t="9693" x="995363" y="1327150"/>
          <p14:tracePt t="9702" x="1038225" y="1309688"/>
          <p14:tracePt t="9711" x="1089025" y="1293813"/>
          <p14:tracePt t="9717" x="1165225" y="1258888"/>
          <p14:tracePt t="9724" x="1190625" y="1258888"/>
          <p14:tracePt t="9732" x="1258888" y="1250950"/>
          <p14:tracePt t="9745" x="1327150" y="1233488"/>
          <p14:tracePt t="9750" x="1403350" y="1225550"/>
          <p14:tracePt t="9754" x="1454150" y="1225550"/>
          <p14:tracePt t="9764" x="1506538" y="1225550"/>
          <p14:tracePt t="9770" x="1557338" y="1225550"/>
          <p14:tracePt t="9780" x="1600200" y="1225550"/>
          <p14:tracePt t="9793" x="1633538" y="1225550"/>
          <p14:tracePt t="9797" x="1676400" y="1225550"/>
          <p14:tracePt t="9809" x="1701800" y="1225550"/>
          <p14:tracePt t="9811" x="1709738" y="1225550"/>
          <p14:tracePt t="9821" x="1727200" y="1225550"/>
          <p14:tracePt t="9838" x="1752600" y="1225550"/>
          <p14:tracePt t="9848" x="1760538" y="1225550"/>
          <p14:tracePt t="9851" x="1770063" y="1225550"/>
          <p14:tracePt t="9866" x="1795463" y="1233488"/>
          <p14:tracePt t="9870" x="1812925" y="1243013"/>
          <p14:tracePt t="9876" x="1863725" y="1276350"/>
          <p14:tracePt t="9886" x="1922463" y="1284288"/>
          <p14:tracePt t="9890" x="1973263" y="1309688"/>
          <p14:tracePt t="9904" x="2016125" y="1327150"/>
          <p14:tracePt t="9912" x="2092325" y="1344613"/>
          <p14:tracePt t="9916" x="2127250" y="1352550"/>
          <p14:tracePt t="9930" x="2203450" y="1362075"/>
          <p14:tracePt t="9932" x="2271713" y="1377950"/>
          <p14:tracePt t="9943" x="2357438" y="1377950"/>
          <p14:tracePt t="9953" x="2451100" y="1387475"/>
          <p14:tracePt t="9957" x="2517775" y="1387475"/>
          <p14:tracePt t="9967" x="2552700" y="1387475"/>
          <p14:tracePt t="9977" x="2595563" y="1387475"/>
          <p14:tracePt t="9982" x="2611438" y="1387475"/>
          <p14:tracePt t="9992" x="2620963" y="1387475"/>
          <p14:tracePt t="10007" x="2636838" y="1387475"/>
          <p14:tracePt t="10013" x="2646363" y="1387475"/>
          <p14:tracePt t="10023" x="2662238" y="1387475"/>
          <p14:tracePt t="10035" x="2679700" y="1387475"/>
          <p14:tracePt t="10039" x="2697163" y="1387475"/>
          <p14:tracePt t="10050" x="2747963" y="1387475"/>
          <p14:tracePt t="10055" x="2816225" y="1387475"/>
          <p14:tracePt t="10063" x="2867025" y="1387475"/>
          <p14:tracePt t="10074" x="2917825" y="1387475"/>
          <p14:tracePt t="10077" x="2995613" y="1403350"/>
          <p14:tracePt t="10086" x="3028950" y="1403350"/>
          <p14:tracePt t="10100" x="3071813" y="1412875"/>
          <p14:tracePt t="10102" x="3105150" y="1412875"/>
          <p14:tracePt t="10112" x="3155950" y="1412875"/>
          <p14:tracePt t="10116" x="3198813" y="1412875"/>
          <p14:tracePt t="10129" x="3224213" y="1412875"/>
          <p14:tracePt t="10139" x="3249613" y="1420813"/>
          <p14:tracePt t="10147" x="3284538" y="1420813"/>
          <p14:tracePt t="10151" x="3284538" y="1428750"/>
          <p14:tracePt t="10162" x="3309938" y="1428750"/>
          <p14:tracePt t="10167" x="3317875" y="1446213"/>
          <p14:tracePt t="10231" x="3327400" y="1446213"/>
          <p14:tracePt t="10242" x="3335338" y="1446213"/>
          <p14:tracePt t="10246" x="3360738" y="1455738"/>
          <p14:tracePt t="10259" x="3386138" y="1455738"/>
          <p14:tracePt t="10265" x="3446463" y="1471613"/>
          <p14:tracePt t="10275" x="3479800" y="1497013"/>
          <p14:tracePt t="10281" x="3540125" y="1506538"/>
          <p14:tracePt t="10292" x="3565525" y="1506538"/>
          <p14:tracePt t="10294" x="3590925" y="1514475"/>
          <p14:tracePt t="10304" x="3606800" y="1514475"/>
          <p14:tracePt t="10317" x="3632200" y="1531938"/>
          <p14:tracePt t="10320" x="3649663" y="1539875"/>
          <p14:tracePt t="10401" x="3667125" y="1539875"/>
          <p14:tracePt t="10417" x="3675063" y="1547813"/>
          <p14:tracePt t="10427" x="3692525" y="1547813"/>
          <p14:tracePt t="10436" x="3709988" y="1565275"/>
          <p14:tracePt t="10440" x="3717925" y="1565275"/>
          <p14:tracePt t="10451" x="3725863" y="1565275"/>
          <p14:tracePt t="10456" x="3743325" y="1565275"/>
          <p14:tracePt t="10467" x="3768725" y="1574800"/>
          <p14:tracePt t="10477" x="3778250" y="1582738"/>
          <p14:tracePt t="10482" x="3794125" y="1590675"/>
          <p14:tracePt t="10492" x="3811588" y="1608138"/>
          <p14:tracePt t="10497" x="3829050" y="1616075"/>
          <p14:tracePt t="10506" x="3836988" y="1625600"/>
          <p14:tracePt t="10522" x="3854450" y="1641475"/>
          <p14:tracePt t="10535" x="3862388" y="1651000"/>
          <p14:tracePt t="10536" x="3879850" y="1668463"/>
          <p14:tracePt t="10546" x="3922713" y="1709738"/>
          <p14:tracePt t="10556" x="3938588" y="1727200"/>
          <p14:tracePt t="10562" x="3963988" y="1744663"/>
          <p14:tracePt t="10572" x="3981450" y="1770063"/>
          <p14:tracePt t="10577" x="3998913" y="1795463"/>
          <p14:tracePt t="10586" x="4016375" y="1812925"/>
          <p14:tracePt t="10598" x="4041775" y="1838325"/>
          <p14:tracePt t="10602" x="4084638" y="1897063"/>
          <p14:tracePt t="10612" x="4084638" y="1906588"/>
          <p14:tracePt t="10618" x="4110038" y="1931988"/>
          <p14:tracePt t="10628" x="4117975" y="1957388"/>
          <p14:tracePt t="10638" x="4135438" y="1990725"/>
          <p14:tracePt t="10642" x="4168775" y="2016125"/>
          <p14:tracePt t="10652" x="4186238" y="2058988"/>
          <p14:tracePt t="10658" x="4194175" y="2084388"/>
          <p14:tracePt t="10669" x="4229100" y="2127250"/>
          <p14:tracePt t="10679" x="4244975" y="2160588"/>
          <p14:tracePt t="10682" x="4262438" y="2185988"/>
          <p14:tracePt t="10693" x="4270375" y="2212975"/>
          <p14:tracePt t="10699" x="4295775" y="2271713"/>
          <p14:tracePt t="10710" x="4330700" y="2332038"/>
          <p14:tracePt t="10733" x="4364038" y="2390775"/>
          <p14:tracePt t="10735" x="4373563" y="2441575"/>
          <p14:tracePt t="10739" x="4389438" y="2484438"/>
          <p14:tracePt t="10752" x="4389438" y="2527300"/>
          <p14:tracePt t="10758" x="4398963" y="2544763"/>
          <p14:tracePt t="10764" x="4432300" y="2595563"/>
          <p14:tracePt t="10776" x="4432300" y="2611438"/>
          <p14:tracePt t="10780" x="4432300" y="2628900"/>
          <p14:tracePt t="10792" x="4441825" y="2654300"/>
          <p14:tracePt t="10796" x="4441825" y="2679700"/>
          <p14:tracePt t="10804" x="4441825" y="2697163"/>
          <p14:tracePt t="10815" x="4449763" y="2705100"/>
          <p14:tracePt t="10821" x="4449763" y="2722563"/>
          <p14:tracePt t="10830" x="4449763" y="2730500"/>
          <p14:tracePt t="10837" x="4449763" y="2757488"/>
          <p14:tracePt t="10846" x="4449763" y="2765425"/>
          <p14:tracePt t="10863" x="4457700" y="2782888"/>
          <p14:tracePt t="10876" x="4457700" y="2798763"/>
          <p14:tracePt t="10887" x="4457700" y="2816225"/>
          <p14:tracePt t="10901" x="4457700" y="2833688"/>
          <p14:tracePt t="10910" x="4457700" y="2841625"/>
          <p14:tracePt t="10917" x="4457700" y="2859088"/>
          <p14:tracePt t="10937" x="4457700" y="2884488"/>
          <p14:tracePt t="10944" x="4457700" y="2901950"/>
          <p14:tracePt t="10953" x="4457700" y="2927350"/>
          <p14:tracePt t="10958" x="4457700" y="2943225"/>
          <p14:tracePt t="10967" x="4457700" y="2960688"/>
          <p14:tracePt t="10977" x="4457700" y="2978150"/>
          <p14:tracePt t="10986" x="4457700" y="2995613"/>
          <p14:tracePt t="10992" x="4457700" y="3003550"/>
          <p14:tracePt t="10996" x="4457700" y="3021013"/>
          <p14:tracePt t="11007" x="4457700" y="3036888"/>
          <p14:tracePt t="11016" x="4457700" y="3046413"/>
          <p14:tracePt t="11033" x="4457700" y="3054350"/>
          <p14:tracePt t="11037" x="4457700" y="3071813"/>
          <p14:tracePt t="11046" x="4457700" y="3079750"/>
          <p14:tracePt t="11065" x="4457700" y="3114675"/>
          <p14:tracePt t="11073" x="4457700" y="3122613"/>
          <p14:tracePt t="11079" x="4457700" y="3140075"/>
          <p14:tracePt t="11103" x="4457700" y="3155950"/>
          <p14:tracePt t="11130" x="4457700" y="3173413"/>
          <p14:tracePt t="11138" x="4457700" y="3182938"/>
          <p14:tracePt t="11239" x="4457700" y="3190875"/>
          <p14:tracePt t="11249" x="4457700" y="3198813"/>
          <p14:tracePt t="11264" x="4457700" y="3208338"/>
          <p14:tracePt t="11290" x="4457700" y="3216275"/>
          <p14:tracePt t="11300" x="4457700" y="3224213"/>
          <p14:tracePt t="11304" x="4457700" y="3241675"/>
          <p14:tracePt t="11325" x="4457700" y="3259138"/>
          <p14:tracePt t="11330" x="4457700" y="3267075"/>
          <p14:tracePt t="11340" x="4457700" y="3276600"/>
          <p14:tracePt t="11355" x="4457700" y="3284538"/>
          <p14:tracePt t="11385" x="4457700" y="3292475"/>
          <p14:tracePt t="11397" x="4449763" y="3309938"/>
          <p14:tracePt t="11414" x="4449763" y="3317875"/>
          <p14:tracePt t="11427" x="4449763" y="3335338"/>
          <p14:tracePt t="11438" x="4449763" y="3343275"/>
          <p14:tracePt t="11450" x="4432300" y="3360738"/>
          <p14:tracePt t="11478" x="4424363" y="3378200"/>
          <p14:tracePt t="11491" x="4424363" y="3386138"/>
          <p14:tracePt t="11507" x="4416425" y="3395663"/>
          <p14:tracePt t="11575" x="4416425" y="3411538"/>
          <p14:tracePt t="11582" x="4416425" y="3421063"/>
          <p14:tracePt t="11597" x="4406900" y="3429000"/>
          <p14:tracePt t="11629" x="4398963" y="3429000"/>
          <p14:tracePt t="11645" x="4389438" y="3429000"/>
          <p14:tracePt t="11653" x="4381500" y="3446463"/>
          <p14:tracePt t="11666" x="4373563" y="3446463"/>
          <p14:tracePt t="11670" x="4364038" y="3454400"/>
          <p14:tracePt t="11683" x="4356100" y="3454400"/>
          <p14:tracePt t="11695" x="4348163" y="3462338"/>
          <p14:tracePt t="11702" x="4338638" y="3462338"/>
          <p14:tracePt t="11709" x="4330700" y="3471863"/>
          <p14:tracePt t="11718" x="4322763" y="3471863"/>
          <p14:tracePt t="11745" x="4305300" y="3471863"/>
          <p14:tracePt t="11775" x="4305300" y="3479800"/>
          <p14:tracePt t="11785" x="4295775" y="3479800"/>
          <p14:tracePt t="11799" x="4287838" y="3479800"/>
          <p14:tracePt t="11824" x="4254500" y="3489325"/>
          <p14:tracePt t="11839" x="4237038" y="3489325"/>
          <p14:tracePt t="11856" x="4229100" y="3489325"/>
          <p14:tracePt t="11865" x="4203700" y="3497263"/>
          <p14:tracePt t="11872" x="4194175" y="3505200"/>
          <p14:tracePt t="11885" x="4186238" y="3505200"/>
          <p14:tracePt t="11911" x="4176713" y="3505200"/>
          <p14:tracePt t="11934" x="4168775" y="3505200"/>
          <p14:tracePt t="11944" x="4160838" y="3505200"/>
          <p14:tracePt t="11950" x="4151313" y="3505200"/>
          <p14:tracePt t="11960" x="4143375" y="3505200"/>
          <p14:tracePt t="11965" x="4135438" y="3505200"/>
          <p14:tracePt t="11976" x="4125913" y="3505200"/>
          <p14:tracePt t="11986" x="4110038" y="3505200"/>
          <p14:tracePt t="11990" x="4092575" y="3505200"/>
          <p14:tracePt t="12000" x="4075113" y="3505200"/>
          <p14:tracePt t="12007" x="4067175" y="3505200"/>
          <p14:tracePt t="12016" x="4041775" y="3505200"/>
          <p14:tracePt t="12028" x="4024313" y="3505200"/>
          <p14:tracePt t="12031" x="4006850" y="3505200"/>
          <p14:tracePt t="12052" x="3990975" y="3505200"/>
          <p14:tracePt t="12056" x="3981450" y="3505200"/>
          <p14:tracePt t="12071" x="3963988" y="3505200"/>
          <p14:tracePt t="12082" x="3956050" y="3505200"/>
          <p14:tracePt t="12086" x="3948113" y="3505200"/>
          <p14:tracePt t="12099" x="3938588" y="3505200"/>
          <p14:tracePt t="12107" x="3922713" y="3505200"/>
          <p14:tracePt t="12113" x="3897313" y="3505200"/>
          <p14:tracePt t="12124" x="3879850" y="3505200"/>
          <p14:tracePt t="12128" x="3862388" y="3505200"/>
          <p14:tracePt t="12138" x="3854450" y="3505200"/>
          <p14:tracePt t="12149" x="3844925" y="3505200"/>
          <p14:tracePt t="12153" x="3829050" y="3505200"/>
          <p14:tracePt t="12168" x="3811588" y="3505200"/>
          <p14:tracePt t="12186" x="3803650" y="3505200"/>
          <p14:tracePt t="12204" x="3786188" y="3505200"/>
          <p14:tracePt t="12219" x="3760788" y="3505200"/>
          <p14:tracePt t="12230" x="3751263" y="3505200"/>
          <p14:tracePt t="12233" x="3743325" y="3505200"/>
          <p14:tracePt t="12250" x="3735388" y="3505200"/>
          <p14:tracePt t="12259" x="3709988" y="3505200"/>
          <p14:tracePt t="12269" x="3700463" y="3505200"/>
          <p14:tracePt t="12273" x="3684588" y="3505200"/>
          <p14:tracePt t="12289" x="3616325" y="3505200"/>
          <p14:tracePt t="12298" x="3598863" y="3505200"/>
          <p14:tracePt t="12310" x="3573463" y="3505200"/>
          <p14:tracePt t="12312" x="3556000" y="3505200"/>
          <p14:tracePt t="12325" x="3540125" y="3505200"/>
          <p14:tracePt t="12329" x="3522663" y="3505200"/>
          <p14:tracePt t="12340" x="3513138" y="3505200"/>
          <p14:tracePt t="12350" x="3479800" y="3505200"/>
          <p14:tracePt t="12355" x="3471863" y="3505200"/>
          <p14:tracePt t="12364" x="3462338" y="3505200"/>
          <p14:tracePt t="12368" x="3446463" y="3505200"/>
          <p14:tracePt t="12378" x="3429000" y="3505200"/>
          <p14:tracePt t="12390" x="3411538" y="3505200"/>
          <p14:tracePt t="12395" x="3386138" y="3505200"/>
          <p14:tracePt t="12405" x="3352800" y="3505200"/>
          <p14:tracePt t="12414" x="3309938" y="3505200"/>
          <p14:tracePt t="12418" x="3249613" y="3505200"/>
          <p14:tracePt t="12428" x="3224213" y="3505200"/>
          <p14:tracePt t="12434" x="3165475" y="3505200"/>
          <p14:tracePt t="12444" x="3122613" y="3505200"/>
          <p14:tracePt t="12450" x="3087688" y="3505200"/>
          <p14:tracePt t="12462" x="3071813" y="3505200"/>
          <p14:tracePt t="12472" x="3036888" y="3505200"/>
          <p14:tracePt t="12475" x="3028950" y="3505200"/>
          <p14:tracePt t="12485" x="3011488" y="3505200"/>
          <p14:tracePt t="12491" x="2995613" y="3505200"/>
          <p14:tracePt t="12502" x="2986088" y="3505200"/>
          <p14:tracePt t="12512" x="2968625" y="3505200"/>
          <p14:tracePt t="12515" x="2960688" y="3505200"/>
          <p14:tracePt t="12525" x="2935288" y="3497263"/>
          <p14:tracePt t="12540" x="2909888" y="3497263"/>
          <p14:tracePt t="12550" x="2884488" y="3497263"/>
          <p14:tracePt t="12556" x="2841625" y="3489325"/>
          <p14:tracePt t="12567" x="2816225" y="3489325"/>
          <p14:tracePt t="12571" x="2782888" y="3489325"/>
          <p14:tracePt t="12582" x="2740025" y="3471863"/>
          <p14:tracePt t="12591" x="2671763" y="3471863"/>
          <p14:tracePt t="12596" x="2620963" y="3471863"/>
          <p14:tracePt t="12607" x="2560638" y="3462338"/>
          <p14:tracePt t="12611" x="2509838" y="3462338"/>
          <p14:tracePt t="12621" x="2441575" y="3462338"/>
          <p14:tracePt t="12631" x="2398713" y="3462338"/>
          <p14:tracePt t="12637" x="2347913" y="3462338"/>
          <p14:tracePt t="12647" x="2279650" y="3462338"/>
          <p14:tracePt t="12651" x="2254250" y="3462338"/>
          <p14:tracePt t="12668" x="2228850" y="3462338"/>
          <p14:tracePt t="12673" x="2178050" y="3454400"/>
          <p14:tracePt t="12677" x="2135188" y="3454400"/>
          <p14:tracePt t="12687" x="2084388" y="3446463"/>
          <p14:tracePt t="12695" x="2033588" y="3446463"/>
          <p14:tracePt t="12702" x="1973263" y="3429000"/>
          <p14:tracePt t="12712" x="1922463" y="3429000"/>
          <p14:tracePt t="12717" x="1854200" y="3429000"/>
          <p14:tracePt t="12728" x="1785938" y="3429000"/>
          <p14:tracePt t="12734" x="1735138" y="3429000"/>
          <p14:tracePt t="12744" x="1658938" y="3429000"/>
          <p14:tracePt t="12752" x="1590675" y="3429000"/>
          <p14:tracePt t="12756" x="1557338" y="3429000"/>
          <p14:tracePt t="12766" x="1514475" y="3429000"/>
          <p14:tracePt t="12772" x="1497013" y="3429000"/>
          <p14:tracePt t="12783" x="1471613" y="3429000"/>
          <p14:tracePt t="12794" x="1454150" y="3429000"/>
          <p14:tracePt t="12799" x="1446213" y="3429000"/>
          <p14:tracePt t="12812" x="1438275" y="3429000"/>
          <p14:tracePt t="12822" x="1428750" y="3429000"/>
          <p14:tracePt t="12832" x="1420813" y="3429000"/>
          <p14:tracePt t="12838" x="1403350" y="3429000"/>
          <p14:tracePt t="12849" x="1387475" y="3429000"/>
          <p14:tracePt t="12852" x="1370013" y="3429000"/>
          <p14:tracePt t="12862" x="1335088" y="3429000"/>
          <p14:tracePt t="12872" x="1319213" y="3429000"/>
          <p14:tracePt t="12878" x="1293813" y="3429000"/>
          <p14:tracePt t="12888" x="1268413" y="3429000"/>
          <p14:tracePt t="12894" x="1250950" y="3429000"/>
          <p14:tracePt t="12904" x="1233488" y="3429000"/>
          <p14:tracePt t="12914" x="1216025" y="3421063"/>
          <p14:tracePt t="12918" x="1208088" y="3421063"/>
          <p14:tracePt t="12928" x="1182688" y="3421063"/>
          <p14:tracePt t="12934" x="1174750" y="3421063"/>
          <p14:tracePt t="12968" x="1165225" y="3421063"/>
          <p14:tracePt t="12974" x="1157288" y="3421063"/>
          <p14:tracePt t="12984" x="1149350" y="3421063"/>
          <p14:tracePt t="12994" x="1114425" y="3421063"/>
          <p14:tracePt t="12999" x="1081088" y="3421063"/>
          <p14:tracePt t="13010" x="1028700" y="3421063"/>
          <p14:tracePt t="13014" x="969963" y="3429000"/>
          <p14:tracePt t="13024" x="901700" y="3454400"/>
          <p14:tracePt t="13034" x="858838" y="3462338"/>
          <p14:tracePt t="13040" x="790575" y="3471863"/>
          <p14:tracePt t="13050" x="663575" y="3497263"/>
          <p14:tracePt t="13054" x="561975" y="3522663"/>
          <p14:tracePt t="13064" x="442913" y="3556000"/>
          <p14:tracePt t="13074" x="314325" y="3565525"/>
          <p14:tracePt t="13080" x="195263" y="3590925"/>
          <p14:tracePt t="13090" x="93663" y="3608388"/>
          <p14:tracePt t="13094" x="85725" y="3616325"/>
          <p14:tracePt t="13650" x="60325" y="3616325"/>
          <p14:tracePt t="13696" x="50800" y="3616325"/>
          <p14:tracePt t="13780" x="42863" y="3616325"/>
          <p14:tracePt t="13783" x="33338" y="3616325"/>
          <p14:tracePt t="13808" x="17463" y="3616325"/>
          <p14:tracePt t="13817" x="7938" y="3616325"/>
          <p14:tracePt t="13824" x="0" y="3616325"/>
          <p14:tracePt t="34616" x="2451100" y="6797675"/>
          <p14:tracePt t="34626" x="2433638" y="6781800"/>
          <p14:tracePt t="34632" x="2390775" y="6738938"/>
          <p14:tracePt t="34642" x="2357438" y="6731000"/>
          <p14:tracePt t="34652" x="2314575" y="6696075"/>
          <p14:tracePt t="34668" x="2246313" y="6637338"/>
          <p14:tracePt t="34672" x="2195513" y="6584950"/>
          <p14:tracePt t="34682" x="2117725" y="6526213"/>
          <p14:tracePt t="34692" x="2076450" y="6475413"/>
          <p14:tracePt t="34696" x="2025650" y="6415088"/>
          <p14:tracePt t="34709" x="1947863" y="6356350"/>
          <p14:tracePt t="34712" x="1897063" y="6321425"/>
          <p14:tracePt t="34723" x="1820863" y="6237288"/>
          <p14:tracePt t="34733" x="1744663" y="6143625"/>
          <p14:tracePt t="34738" x="1676400" y="6067425"/>
          <p14:tracePt t="34749" x="1625600" y="6007100"/>
          <p14:tracePt t="34753" x="1573213" y="5948363"/>
          <p14:tracePt t="34762" x="1514475" y="5880100"/>
          <p14:tracePt t="34772" x="1471613" y="5837238"/>
          <p14:tracePt t="34779" x="1420813" y="5786438"/>
          <p14:tracePt t="34788" x="1377950" y="5751513"/>
          <p14:tracePt t="34792" x="1335088" y="5726113"/>
          <p14:tracePt t="34802" x="1293813" y="5692775"/>
          <p14:tracePt t="34812" x="1258888" y="5657850"/>
          <p14:tracePt t="34818" x="1233488" y="5632450"/>
          <p14:tracePt t="34832" x="1200150" y="5599113"/>
          <p14:tracePt t="34839" x="1182688" y="5581650"/>
          <p14:tracePt t="34842" x="1114425" y="5548313"/>
          <p14:tracePt t="34852" x="1096963" y="5538788"/>
          <p14:tracePt t="34858" x="1055688" y="5505450"/>
          <p14:tracePt t="34869" x="1028700" y="5487988"/>
          <p14:tracePt t="34874" x="987425" y="5470525"/>
          <p14:tracePt t="34885" x="944563" y="5437188"/>
          <p14:tracePt t="34895" x="893763" y="5402263"/>
          <p14:tracePt t="34899" x="850900" y="5368925"/>
          <p14:tracePt t="34908" x="808038" y="5335588"/>
          <p14:tracePt t="34914" x="790575" y="5318125"/>
          <p14:tracePt t="34924" x="774700" y="5300663"/>
          <p14:tracePt t="34941" x="757238" y="5283200"/>
          <p14:tracePt t="34950" x="749300" y="5267325"/>
          <p14:tracePt t="34965" x="739775" y="5257800"/>
          <p14:tracePt t="34982" x="739775" y="5249863"/>
          <p14:tracePt t="35001" x="739775" y="5241925"/>
          <p14:tracePt t="35004" x="731838" y="5224463"/>
          <p14:tracePt t="35014" x="731838" y="5189538"/>
          <p14:tracePt t="35021" x="731838" y="5173663"/>
          <p14:tracePt t="35031" x="731838" y="5164138"/>
          <p14:tracePt t="35035" x="731838" y="5138738"/>
          <p14:tracePt t="35047" x="731838" y="5087938"/>
          <p14:tracePt t="35058" x="739775" y="5070475"/>
          <p14:tracePt t="35060" x="757238" y="5037138"/>
          <p14:tracePt t="35070" x="782638" y="4986338"/>
          <p14:tracePt t="35077" x="800100" y="4968875"/>
          <p14:tracePt t="35087" x="817563" y="4918075"/>
          <p14:tracePt t="35096" x="825500" y="4900613"/>
          <p14:tracePt t="35100" x="850900" y="4892675"/>
          <p14:tracePt t="35110" x="858838" y="4875213"/>
          <p14:tracePt t="35122" x="868363" y="4841875"/>
          <p14:tracePt t="35126" x="876300" y="4824413"/>
          <p14:tracePt t="35137" x="884238" y="4799013"/>
          <p14:tracePt t="35151" x="884238" y="4781550"/>
          <p14:tracePt t="35157" x="893763" y="4738688"/>
          <p14:tracePt t="35167" x="901700" y="4713288"/>
          <p14:tracePt t="35177" x="909638" y="4662488"/>
          <p14:tracePt t="35184" x="909638" y="4619625"/>
          <p14:tracePt t="35192" x="919163" y="4568825"/>
          <p14:tracePt t="35196" x="944563" y="4500563"/>
          <p14:tracePt t="35207" x="944563" y="4459288"/>
          <p14:tracePt t="35217" x="962025" y="4406900"/>
          <p14:tracePt t="35222" x="969963" y="4338638"/>
          <p14:tracePt t="35234" x="977900" y="4262438"/>
          <p14:tracePt t="35236" x="977900" y="4237038"/>
          <p14:tracePt t="35246" x="995363" y="4186238"/>
          <p14:tracePt t="35256" x="995363" y="4160838"/>
          <p14:tracePt t="35262" x="1003300" y="4117975"/>
          <p14:tracePt t="35272" x="1020763" y="4075113"/>
          <p14:tracePt t="35276" x="1020763" y="4059238"/>
          <p14:tracePt t="35289" x="1020763" y="4041775"/>
          <p14:tracePt t="35298" x="1046163" y="3990975"/>
          <p14:tracePt t="35303" x="1055688" y="3973513"/>
          <p14:tracePt t="35313" x="1055688" y="3956050"/>
          <p14:tracePt t="35321" x="1071563" y="3922713"/>
          <p14:tracePt t="35329" x="1081088" y="3905250"/>
          <p14:tracePt t="35338" x="1089025" y="3879850"/>
          <p14:tracePt t="35342" x="1106488" y="3862388"/>
          <p14:tracePt t="35353" x="1114425" y="3836988"/>
          <p14:tracePt t="35359" x="1139825" y="3821113"/>
          <p14:tracePt t="35368" x="1157288" y="3794125"/>
          <p14:tracePt t="35380" x="1182688" y="3752850"/>
          <p14:tracePt t="35385" x="1208088" y="3727450"/>
          <p14:tracePt t="35396" x="1225550" y="3717925"/>
          <p14:tracePt t="35399" x="1250950" y="3692525"/>
          <p14:tracePt t="35409" x="1268413" y="3659188"/>
          <p14:tracePt t="35418" x="1293813" y="3641725"/>
          <p14:tracePt t="35424" x="1293813" y="3633788"/>
          <p14:tracePt t="35435" x="1301750" y="3616325"/>
          <p14:tracePt t="35439" x="1309688" y="3616325"/>
          <p14:tracePt t="35448" x="1319213" y="3598863"/>
          <p14:tracePt t="35462" x="1335088" y="3590925"/>
          <p14:tracePt t="35464" x="1352550" y="3581400"/>
          <p14:tracePt t="35474" x="1370013" y="3556000"/>
          <p14:tracePt t="35479" x="1403350" y="3548063"/>
          <p14:tracePt t="35489" x="1420813" y="3540125"/>
          <p14:tracePt t="35501" x="1446213" y="3530600"/>
          <p14:tracePt t="35506" x="1506538" y="3497263"/>
          <p14:tracePt t="35515" x="1557338" y="3489325"/>
          <p14:tracePt t="35521" x="1633538" y="3479800"/>
          <p14:tracePt t="35531" x="1701800" y="3462338"/>
          <p14:tracePt t="35542" x="1770063" y="3454400"/>
          <p14:tracePt t="35544" x="1846263" y="3436938"/>
          <p14:tracePt t="35554" x="1879600" y="3429000"/>
          <p14:tracePt t="35560" x="1939925" y="3421063"/>
          <p14:tracePt t="35570" x="2025650" y="3411538"/>
          <p14:tracePt t="35581" x="2117725" y="3395663"/>
          <p14:tracePt t="35584" x="2220913" y="3386138"/>
          <p14:tracePt t="35596" x="2322513" y="3368675"/>
          <p14:tracePt t="35601" x="2441575" y="3352800"/>
          <p14:tracePt t="35611" x="2543175" y="3343275"/>
          <p14:tracePt t="35622" x="2646363" y="3343275"/>
          <p14:tracePt t="35624" x="2740025" y="3343275"/>
          <p14:tracePt t="35636" x="2808288" y="3343275"/>
          <p14:tracePt t="35640" x="2892425" y="3343275"/>
          <p14:tracePt t="35651" x="2960688" y="3343275"/>
          <p14:tracePt t="35671" x="3130550" y="3343275"/>
          <p14:tracePt t="35678" x="3216275" y="3343275"/>
          <p14:tracePt t="35680" x="3317875" y="3343275"/>
          <p14:tracePt t="35691" x="3403600" y="3343275"/>
          <p14:tracePt t="35702" x="3487738" y="3343275"/>
          <p14:tracePt t="35707" x="3573463" y="3343275"/>
          <p14:tracePt t="35719" x="3649663" y="3343275"/>
          <p14:tracePt t="35722" x="3717925" y="3343275"/>
          <p14:tracePt t="35731" x="3735388" y="3343275"/>
          <p14:tracePt t="35741" x="3743325" y="3343275"/>
          <p14:tracePt t="35828" x="3751263" y="3343275"/>
          <p14:tracePt t="35854" x="3760788" y="3343275"/>
          <p14:tracePt t="35885" x="3778250" y="3352800"/>
          <p14:tracePt t="35912" x="3786188" y="3352800"/>
          <p14:tracePt t="35925" x="3794125" y="3360738"/>
          <p14:tracePt t="35937" x="3803650" y="3368675"/>
          <p14:tracePt t="35942" x="3811588" y="3378200"/>
          <p14:tracePt t="35955" x="3829050" y="3386138"/>
          <p14:tracePt t="35965" x="3844925" y="3395663"/>
          <p14:tracePt t="35977" x="3854450" y="3403600"/>
          <p14:tracePt t="35990" x="3862388" y="3411538"/>
          <p14:tracePt t="36002" x="3871913" y="3421063"/>
          <p14:tracePt t="36006" x="3879850" y="3429000"/>
          <p14:tracePt t="36016" x="3887788" y="3429000"/>
          <p14:tracePt t="36020" x="3897313" y="3436938"/>
          <p14:tracePt t="36031" x="3905250" y="3454400"/>
          <p14:tracePt t="36037" x="3913188" y="3462338"/>
          <p14:tracePt t="36049" x="3930650" y="3462338"/>
          <p14:tracePt t="36057" x="3938588" y="3462338"/>
          <p14:tracePt t="36064" x="3948113" y="3479800"/>
          <p14:tracePt t="36073" x="3956050" y="3479800"/>
          <p14:tracePt t="36078" x="3981450" y="3497263"/>
          <p14:tracePt t="36086" x="3990975" y="3505200"/>
          <p14:tracePt t="36092" x="4006850" y="3522663"/>
          <p14:tracePt t="36103" x="4024313" y="3540125"/>
          <p14:tracePt t="36114" x="4032250" y="3540125"/>
          <p14:tracePt t="36119" x="4041775" y="3556000"/>
          <p14:tracePt t="36131" x="4049713" y="3565525"/>
          <p14:tracePt t="36134" x="4067175" y="3573463"/>
          <p14:tracePt t="36143" x="4084638" y="3598863"/>
          <p14:tracePt t="36159" x="4110038" y="3616325"/>
          <p14:tracePt t="36171" x="4125913" y="3624263"/>
          <p14:tracePt t="36174" x="4135438" y="3649663"/>
          <p14:tracePt t="36192" x="4151313" y="3675063"/>
          <p14:tracePt t="36199" x="4160838" y="3684588"/>
          <p14:tracePt t="36208" x="4168775" y="3692525"/>
          <p14:tracePt t="36214" x="4176713" y="3709988"/>
          <p14:tracePt t="36224" x="4186238" y="3760788"/>
          <p14:tracePt t="36236" x="4203700" y="3778250"/>
          <p14:tracePt t="36238" x="4229100" y="3821113"/>
          <p14:tracePt t="36249" x="4237038" y="3846513"/>
          <p14:tracePt t="36254" x="4254500" y="3887788"/>
          <p14:tracePt t="36265" x="4270375" y="3897313"/>
          <p14:tracePt t="36276" x="4295775" y="3948113"/>
          <p14:tracePt t="36281" x="4305300" y="3981450"/>
          <p14:tracePt t="36290" x="4313238" y="4006850"/>
          <p14:tracePt t="36294" x="4338638" y="4049713"/>
          <p14:tracePt t="36304" x="4338638" y="4067175"/>
          <p14:tracePt t="36315" x="4348163" y="4084638"/>
          <p14:tracePt t="36324" x="4356100" y="4110038"/>
          <p14:tracePt t="36330" x="4364038" y="4127500"/>
          <p14:tracePt t="36334" x="4364038" y="4143375"/>
          <p14:tracePt t="36345" x="4373563" y="4168775"/>
          <p14:tracePt t="36358" x="4381500" y="4203700"/>
          <p14:tracePt t="36360" x="4389438" y="4219575"/>
          <p14:tracePt t="36371" x="4389438" y="4237038"/>
          <p14:tracePt t="36388" x="4398963" y="4271963"/>
          <p14:tracePt t="36394" x="4398963" y="4279900"/>
          <p14:tracePt t="36405" x="4406900" y="4297363"/>
          <p14:tracePt t="36410" x="4406900" y="4313238"/>
          <p14:tracePt t="36418" x="4406900" y="4356100"/>
          <p14:tracePt t="36432" x="4406900" y="4381500"/>
          <p14:tracePt t="36442" x="4406900" y="4398963"/>
          <p14:tracePt t="36453" x="4406900" y="4424363"/>
          <p14:tracePt t="36459" x="4406900" y="4441825"/>
          <p14:tracePt t="36467" x="4406900" y="4484688"/>
          <p14:tracePt t="36473" x="4406900" y="4518025"/>
          <p14:tracePt t="36484" x="4406900" y="4535488"/>
          <p14:tracePt t="36493" x="4406900" y="4586288"/>
          <p14:tracePt t="36498" x="4406900" y="4629150"/>
          <p14:tracePt t="36506" x="4406900" y="4654550"/>
          <p14:tracePt t="36513" x="4406900" y="4687888"/>
          <p14:tracePt t="36527" x="4406900" y="4730750"/>
          <p14:tracePt t="36532" x="4398963" y="4773613"/>
          <p14:tracePt t="36536" x="4373563" y="4816475"/>
          <p14:tracePt t="36548" x="4373563" y="4867275"/>
          <p14:tracePt t="36553" x="4356100" y="4910138"/>
          <p14:tracePt t="36564" x="4338638" y="4960938"/>
          <p14:tracePt t="36573" x="4322763" y="5003800"/>
          <p14:tracePt t="36579" x="4305300" y="5062538"/>
          <p14:tracePt t="36592" x="4262438" y="5105400"/>
          <p14:tracePt t="36594" x="4237038" y="5164138"/>
          <p14:tracePt t="36604" x="4229100" y="5189538"/>
          <p14:tracePt t="36614" x="4194175" y="5249863"/>
          <p14:tracePt t="36618" x="4186238" y="5275263"/>
          <p14:tracePt t="36628" x="4168775" y="5318125"/>
          <p14:tracePt t="36632" x="4135438" y="5376863"/>
          <p14:tracePt t="36643" x="4110038" y="5402263"/>
          <p14:tracePt t="36657" x="4100513" y="5445125"/>
          <p14:tracePt t="36660" x="4057650" y="5480050"/>
          <p14:tracePt t="36670" x="4032250" y="5505450"/>
          <p14:tracePt t="36675" x="3998913" y="5548313"/>
          <p14:tracePt t="36686" x="3963988" y="5556250"/>
          <p14:tracePt t="36695" x="3938588" y="5589588"/>
          <p14:tracePt t="36700" x="3879850" y="5624513"/>
          <p14:tracePt t="36708" x="3844925" y="5657850"/>
          <p14:tracePt t="36714" x="3819525" y="5675313"/>
          <p14:tracePt t="36725" x="3794125" y="5692775"/>
          <p14:tracePt t="36734" x="3778250" y="5708650"/>
          <p14:tracePt t="36739" x="3735388" y="5735638"/>
          <p14:tracePt t="36748" x="3717925" y="5743575"/>
          <p14:tracePt t="36755" x="3684588" y="5751513"/>
          <p14:tracePt t="36764" x="3659188" y="5768975"/>
          <p14:tracePt t="36774" x="3632200" y="5768975"/>
          <p14:tracePt t="36781" x="3606800" y="5776913"/>
          <p14:tracePt t="36791" x="3540125" y="5802313"/>
          <p14:tracePt t="36796" x="3497263" y="5811838"/>
          <p14:tracePt t="36804" x="3446463" y="5811838"/>
          <p14:tracePt t="36814" x="3386138" y="5819775"/>
          <p14:tracePt t="36821" x="3317875" y="5819775"/>
          <p14:tracePt t="36832" x="3284538" y="5827713"/>
          <p14:tracePt t="36836" x="3224213" y="5827713"/>
          <p14:tracePt t="36844" x="3173413" y="5827713"/>
          <p14:tracePt t="36856" x="3105150" y="5845175"/>
          <p14:tracePt t="36860" x="3054350" y="5845175"/>
          <p14:tracePt t="36871" x="3021013" y="5845175"/>
          <p14:tracePt t="36874" x="2986088" y="5845175"/>
          <p14:tracePt t="36885" x="2935288" y="5845175"/>
          <p14:tracePt t="36898" x="2867025" y="5845175"/>
          <p14:tracePt t="36903" x="2798763" y="5845175"/>
          <p14:tracePt t="36910" x="2730500" y="5845175"/>
          <p14:tracePt t="36916" x="2654300" y="5845175"/>
          <p14:tracePt t="36926" x="2586038" y="5845175"/>
          <p14:tracePt t="36937" x="2501900" y="5845175"/>
          <p14:tracePt t="36940" x="2433638" y="5845175"/>
          <p14:tracePt t="36953" x="2398713" y="5845175"/>
          <p14:tracePt t="36956" x="2347913" y="5845175"/>
          <p14:tracePt t="36966" x="2305050" y="5845175"/>
          <p14:tracePt t="36976" x="2271713" y="5845175"/>
          <p14:tracePt t="36980" x="2238375" y="5845175"/>
          <p14:tracePt t="36991" x="2203450" y="5854700"/>
          <p14:tracePt t="36999" x="2178050" y="5854700"/>
          <p14:tracePt t="37006" x="2135188" y="5862638"/>
          <p14:tracePt t="37017" x="2101850" y="5862638"/>
          <p14:tracePt t="37023" x="2058988" y="5870575"/>
          <p14:tracePt t="37033" x="2016125" y="5880100"/>
          <p14:tracePt t="37040" x="1965325" y="5880100"/>
          <p14:tracePt t="37047" x="1922463" y="5888038"/>
          <p14:tracePt t="37057" x="1914525" y="5888038"/>
          <p14:tracePt t="37062" x="1871663" y="5905500"/>
          <p14:tracePt t="37076" x="1828800" y="5905500"/>
          <p14:tracePt t="37078" x="1803400" y="5913438"/>
          <p14:tracePt t="37088" x="1770063" y="5913438"/>
          <p14:tracePt t="37092" x="1735138" y="5921375"/>
          <p14:tracePt t="37103" x="1701800" y="5930900"/>
          <p14:tracePt t="37112" x="1651000" y="5930900"/>
          <p14:tracePt t="37119" x="1616075" y="5930900"/>
          <p14:tracePt t="37128" x="1582738" y="5930900"/>
          <p14:tracePt t="37134" x="1531938" y="5930900"/>
          <p14:tracePt t="37144" x="1489075" y="5930900"/>
          <p14:tracePt t="37155" x="1438275" y="5930900"/>
          <p14:tracePt t="37158" x="1387475" y="5938838"/>
          <p14:tracePt t="37169" x="1362075" y="5938838"/>
          <p14:tracePt t="37174" x="1293813" y="5956300"/>
          <p14:tracePt t="37184" x="1258888" y="5956300"/>
          <p14:tracePt t="37194" x="1200150" y="5973763"/>
          <p14:tracePt t="37198" x="1149350" y="5973763"/>
          <p14:tracePt t="37208" x="1122363" y="5973763"/>
          <p14:tracePt t="37214" x="1071563" y="5973763"/>
          <p14:tracePt t="37224" x="995363" y="5981700"/>
          <p14:tracePt t="37234" x="927100" y="5999163"/>
          <p14:tracePt t="37241" x="825500" y="6007100"/>
          <p14:tracePt t="37250" x="714375" y="6024563"/>
          <p14:tracePt t="37255" x="612775" y="6032500"/>
          <p14:tracePt t="37264" x="544513" y="6057900"/>
          <p14:tracePt t="37277" x="450850" y="6083300"/>
          <p14:tracePt t="37281" x="365125" y="6108700"/>
          <p14:tracePt t="37290" x="273050" y="6134100"/>
          <p14:tracePt t="37294" x="179388" y="6176963"/>
          <p14:tracePt t="37305" x="111125" y="6202363"/>
          <p14:tracePt t="37314" x="17463" y="6227763"/>
          <p14:tracePt t="38089" x="584200" y="6299200"/>
          <p14:tracePt t="38107" x="768350" y="6076950"/>
          <p14:tracePt t="38122" x="850900" y="5969000"/>
          <p14:tracePt t="38139" x="1028700" y="5765800"/>
          <p14:tracePt t="38156" x="1098550" y="5670550"/>
          <p14:tracePt t="38172" x="1130300" y="5594350"/>
          <p14:tracePt t="38188" x="1155700" y="5537200"/>
          <p14:tracePt t="38206" x="1174750" y="5480050"/>
          <p14:tracePt t="38223" x="1174750" y="5429250"/>
          <p14:tracePt t="38226" x="1174750" y="5403850"/>
          <p14:tracePt t="38240" x="1174750" y="5384800"/>
          <p14:tracePt t="38243" x="1174750" y="5365750"/>
          <p14:tracePt t="38256" x="1174750" y="5346700"/>
          <p14:tracePt t="38272" x="1174750" y="5308600"/>
          <p14:tracePt t="38289" x="1162050" y="5219700"/>
          <p14:tracePt t="38306" x="1130300" y="5149850"/>
          <p14:tracePt t="38322" x="1111250" y="5118100"/>
          <p14:tracePt t="38339" x="1073150" y="5067300"/>
          <p14:tracePt t="38356" x="1041400" y="5048250"/>
          <p14:tracePt t="38372" x="984250" y="5029200"/>
          <p14:tracePt t="38389" x="882650" y="5010150"/>
          <p14:tracePt t="38406" x="774700" y="4984750"/>
          <p14:tracePt t="38423" x="609600" y="4953000"/>
          <p14:tracePt t="38429" x="527050" y="4940300"/>
          <p14:tracePt t="38439" x="431800" y="4927600"/>
          <p14:tracePt t="38457" x="184150" y="4883150"/>
          <p14:tracePt t="38518" x="12065000" y="4857750"/>
          <p14:tracePt t="38526" x="11442700" y="4857750"/>
          <p14:tracePt t="38533" x="10788650" y="4857750"/>
          <p14:tracePt t="38543" x="10193338" y="4867275"/>
          <p14:tracePt t="38550" x="9520238" y="4943475"/>
          <p14:tracePt t="38554" x="8780463" y="5070475"/>
          <p14:tracePt t="38565" x="8031163" y="5173663"/>
          <p14:tracePt t="38571" x="7258050" y="5310188"/>
          <p14:tracePt t="38582" x="6440488" y="5411788"/>
          <p14:tracePt t="38593" x="5632450" y="5538788"/>
          <p14:tracePt t="38603" x="4781550" y="5675313"/>
          <p14:tracePt t="38604" x="3938588" y="5802313"/>
          <p14:tracePt t="38610" x="3087688" y="5938838"/>
          <p14:tracePt t="38620" x="2211388" y="6040438"/>
          <p14:tracePt t="38631" x="1370013" y="6151563"/>
          <p14:tracePt t="38637" x="468313" y="6202363"/>
          <p14:tracePt t="80696" x="6235700" y="6815138"/>
          <p14:tracePt t="80699" x="6169025" y="6797675"/>
          <p14:tracePt t="80709" x="6108700" y="6772275"/>
          <p14:tracePt t="80715" x="6049963" y="6738938"/>
          <p14:tracePt t="80725" x="5972175" y="6696075"/>
          <p14:tracePt t="80734" x="5913438" y="6662738"/>
          <p14:tracePt t="80740" x="5819775" y="6619875"/>
          <p14:tracePt t="80754" x="5743575" y="6569075"/>
          <p14:tracePt t="80773" x="5564188" y="6483350"/>
          <p14:tracePt t="80885" x="5556250" y="6483350"/>
          <p14:tracePt t="80925" x="5556250" y="6492875"/>
          <p14:tracePt t="80935" x="5556250" y="6508750"/>
          <p14:tracePt t="80941" x="5546725" y="6526213"/>
          <p14:tracePt t="80966" x="5538788" y="6534150"/>
          <p14:tracePt t="81001" x="5538788" y="6543675"/>
          <p14:tracePt t="81007" x="5530850" y="6551613"/>
          <p14:tracePt t="81019" x="5521325" y="6551613"/>
          <p14:tracePt t="81026" x="5513388" y="6551613"/>
          <p14:tracePt t="81029" x="5495925" y="6559550"/>
          <p14:tracePt t="81040" x="5487988" y="6559550"/>
          <p14:tracePt t="81049" x="5453063" y="6559550"/>
          <p14:tracePt t="81057" x="5427663" y="6559550"/>
          <p14:tracePt t="81064" x="5402263" y="6559550"/>
          <p14:tracePt t="81068" x="5376863" y="6551613"/>
          <p14:tracePt t="81080" x="5308600" y="6518275"/>
          <p14:tracePt t="81091" x="5224463" y="6440488"/>
          <p14:tracePt t="81094" x="5181600" y="6407150"/>
          <p14:tracePt t="81107" x="5156200" y="6381750"/>
          <p14:tracePt t="81111" x="5087938" y="6313488"/>
          <p14:tracePt t="81123" x="4994275" y="6237288"/>
          <p14:tracePt t="81131" x="4900613" y="6151563"/>
          <p14:tracePt t="81135" x="4806950" y="6075363"/>
          <p14:tracePt t="81145" x="4695825" y="5973763"/>
          <p14:tracePt t="81154" x="4594225" y="5880100"/>
          <p14:tracePt t="81161" x="4518025" y="5802313"/>
          <p14:tracePt t="81175" x="4398963" y="5614988"/>
          <p14:tracePt t="81185" x="4348163" y="5538788"/>
          <p14:tracePt t="81190" x="4322763" y="5462588"/>
          <p14:tracePt t="81200" x="4295775" y="5402263"/>
          <p14:tracePt t="81212" x="4287838" y="5351463"/>
          <p14:tracePt t="81217" x="4279900" y="5310188"/>
          <p14:tracePt t="81227" x="4270375" y="5267325"/>
          <p14:tracePt t="81230" x="4262438" y="5249863"/>
          <p14:tracePt t="81241" x="4254500" y="5232400"/>
          <p14:tracePt t="81252" x="4254500" y="5216525"/>
          <p14:tracePt t="81258" x="4244975" y="5216525"/>
          <p14:tracePt t="81269" x="4237038" y="5199063"/>
          <p14:tracePt t="81272" x="4237038" y="5181600"/>
          <p14:tracePt t="81281" x="4203700" y="5122863"/>
          <p14:tracePt t="81290" x="4194175" y="5097463"/>
          <p14:tracePt t="81296" x="4194175" y="5062538"/>
          <p14:tracePt t="81307" x="4186238" y="4994275"/>
          <p14:tracePt t="81310" x="4186238" y="4875213"/>
          <p14:tracePt t="81323" x="4186238" y="4722813"/>
          <p14:tracePt t="81340" x="4186238" y="4348163"/>
          <p14:tracePt t="81347" x="4186238" y="4143375"/>
          <p14:tracePt t="81353" x="4203700" y="3914775"/>
          <p14:tracePt t="81362" x="4237038" y="3743325"/>
          <p14:tracePt t="81375" x="4262438" y="3590925"/>
          <p14:tracePt t="81377" x="4287838" y="3454400"/>
          <p14:tracePt t="81388" x="4305300" y="3335338"/>
          <p14:tracePt t="81393" x="4313238" y="3224213"/>
          <p14:tracePt t="81406" x="4330700" y="3122613"/>
          <p14:tracePt t="81414" x="4338638" y="3036888"/>
          <p14:tracePt t="81416" x="4356100" y="2960688"/>
          <p14:tracePt t="81428" x="4356100" y="2876550"/>
          <p14:tracePt t="81432" x="4356100" y="2824163"/>
          <p14:tracePt t="81443" x="4356100" y="2773363"/>
          <p14:tracePt t="81454" x="4356100" y="2722563"/>
          <p14:tracePt t="81459" x="4356100" y="2679700"/>
          <p14:tracePt t="81469" x="4356100" y="2663825"/>
          <p14:tracePt t="81474" x="4356100" y="2638425"/>
          <p14:tracePt t="81483" x="4356100" y="2611438"/>
          <p14:tracePt t="81494" x="4356100" y="2595563"/>
          <p14:tracePt t="81499" x="4356100" y="2578100"/>
          <p14:tracePt t="81509" x="4356100" y="2552700"/>
          <p14:tracePt t="81512" x="4356100" y="2509838"/>
          <p14:tracePt t="81524" x="4356100" y="2476500"/>
          <p14:tracePt t="81530" x="4330700" y="2433638"/>
          <p14:tracePt t="81540" x="4322763" y="2390775"/>
          <p14:tracePt t="81546" x="4295775" y="2332038"/>
          <p14:tracePt t="81559" x="4295775" y="2297113"/>
          <p14:tracePt t="81562" x="4287838" y="2246313"/>
          <p14:tracePt t="81573" x="4279900" y="2170113"/>
          <p14:tracePt t="81583" x="4262438" y="2101850"/>
          <p14:tracePt t="81587" x="4262438" y="2076450"/>
          <p14:tracePt t="81597" x="4262438" y="2033588"/>
          <p14:tracePt t="81602" x="4262438" y="1982788"/>
          <p14:tracePt t="81613" x="4262438" y="1931988"/>
          <p14:tracePt t="81624" x="4262438" y="1914525"/>
          <p14:tracePt t="81629" x="4262438" y="1889125"/>
          <p14:tracePt t="81636" x="4262438" y="1871663"/>
          <p14:tracePt t="81642" x="4262438" y="1854200"/>
          <p14:tracePt t="81652" x="4262438" y="1828800"/>
          <p14:tracePt t="81676" x="4270375" y="1795463"/>
          <p14:tracePt t="81679" x="4287838" y="1760538"/>
          <p14:tracePt t="81686" x="4305300" y="1735138"/>
          <p14:tracePt t="81694" x="4322763" y="1719263"/>
          <p14:tracePt t="81698" x="4330700" y="1709738"/>
          <p14:tracePt t="81708" x="4348163" y="1684338"/>
          <p14:tracePt t="81720" x="4356100" y="1676400"/>
          <p14:tracePt t="81727" x="4389438" y="1651000"/>
          <p14:tracePt t="81736" x="4406900" y="1641475"/>
          <p14:tracePt t="81740" x="4424363" y="1616075"/>
          <p14:tracePt t="81748" x="4441825" y="1608138"/>
          <p14:tracePt t="81759" x="4457700" y="1590675"/>
          <p14:tracePt t="81765" x="4467225" y="1590675"/>
          <p14:tracePt t="81776" x="4508500" y="1557338"/>
          <p14:tracePt t="81780" x="4543425" y="1547813"/>
          <p14:tracePt t="81791" x="4560888" y="1522413"/>
          <p14:tracePt t="81802" x="4602163" y="1497013"/>
          <p14:tracePt t="81805" x="4645025" y="1481138"/>
          <p14:tracePt t="81814" x="4654550" y="1481138"/>
          <p14:tracePt t="81820" x="4679950" y="1471613"/>
          <p14:tracePt t="81830" x="4705350" y="1463675"/>
          <p14:tracePt t="81845" x="4738688" y="1438275"/>
          <p14:tracePt t="81854" x="4748213" y="1428750"/>
          <p14:tracePt t="81860" x="4764088" y="1428750"/>
          <p14:tracePt t="81870" x="4781550" y="1420813"/>
          <p14:tracePt t="81882" x="4806950" y="1412875"/>
          <p14:tracePt t="81886" x="4824413" y="1403350"/>
          <p14:tracePt t="81896" x="4867275" y="1403350"/>
          <p14:tracePt t="81903" x="4883150" y="1403350"/>
          <p14:tracePt t="81910" x="4908550" y="1403350"/>
          <p14:tracePt t="81921" x="4951413" y="1403350"/>
          <p14:tracePt t="81927" x="4986338" y="1403350"/>
          <p14:tracePt t="81937" x="5037138" y="1403350"/>
          <p14:tracePt t="81942" x="5105400" y="1403350"/>
          <p14:tracePt t="81954" x="5130800" y="1403350"/>
          <p14:tracePt t="81960" x="5199063" y="1403350"/>
          <p14:tracePt t="81966" x="5283200" y="1403350"/>
          <p14:tracePt t="81976" x="5384800" y="1403350"/>
          <p14:tracePt t="81980" x="5470525" y="1403350"/>
          <p14:tracePt t="81990" x="5572125" y="1403350"/>
          <p14:tracePt t="82003" x="5675313" y="1403350"/>
          <p14:tracePt t="82010" x="5776913" y="1403350"/>
          <p14:tracePt t="82016" x="5878513" y="1403350"/>
          <p14:tracePt t="82026" x="5981700" y="1403350"/>
          <p14:tracePt t="82032" x="6057900" y="1403350"/>
          <p14:tracePt t="82043" x="6108700" y="1403350"/>
          <p14:tracePt t="82047" x="6142038" y="1403350"/>
          <p14:tracePt t="82060" x="6184900" y="1403350"/>
          <p14:tracePt t="82062" x="6210300" y="1403350"/>
          <p14:tracePt t="82083" x="6227763" y="1403350"/>
          <p14:tracePt t="82089" x="6253163" y="1403350"/>
          <p14:tracePt t="82097" x="6278563" y="1403350"/>
          <p14:tracePt t="82104" x="6303963" y="1403350"/>
          <p14:tracePt t="82113" x="6372225" y="1403350"/>
          <p14:tracePt t="82125" x="6423025" y="1403350"/>
          <p14:tracePt t="82129" x="6491288" y="1403350"/>
          <p14:tracePt t="82139" x="6526213" y="1403350"/>
          <p14:tracePt t="82144" x="6577013" y="1403350"/>
          <p14:tracePt t="82153" x="6627813" y="1403350"/>
          <p14:tracePt t="82168" x="6721475" y="1412875"/>
          <p14:tracePt t="82250" x="6746875" y="1428750"/>
          <p14:tracePt t="82259" x="6754813" y="1438275"/>
          <p14:tracePt t="82265" x="6772275" y="1455738"/>
          <p14:tracePt t="82276" x="6797675" y="1489075"/>
          <p14:tracePt t="82284" x="6832600" y="1514475"/>
          <p14:tracePt t="82290" x="6873875" y="1547813"/>
          <p14:tracePt t="82301" x="6926263" y="1625600"/>
          <p14:tracePt t="82304" x="6977063" y="1684338"/>
          <p14:tracePt t="82316" x="7035800" y="1752600"/>
          <p14:tracePt t="82321" x="7096125" y="1795463"/>
          <p14:tracePt t="82331" x="7146925" y="1863725"/>
          <p14:tracePt t="82341" x="7180263" y="1889125"/>
          <p14:tracePt t="82345" x="7205663" y="1922463"/>
          <p14:tracePt t="82358" x="7240588" y="1947863"/>
          <p14:tracePt t="82360" x="7273925" y="1990725"/>
          <p14:tracePt t="82371" x="7291388" y="2008188"/>
          <p14:tracePt t="82380" x="7299325" y="2041525"/>
          <p14:tracePt t="82386" x="7316788" y="2066925"/>
          <p14:tracePt t="82397" x="7324725" y="2076450"/>
          <p14:tracePt t="82401" x="7342188" y="2109788"/>
          <p14:tracePt t="82410" x="7351713" y="2119313"/>
          <p14:tracePt t="82420" x="7359650" y="2127250"/>
          <p14:tracePt t="82426" x="7359650" y="2160588"/>
          <p14:tracePt t="82437" x="7367588" y="2185988"/>
          <p14:tracePt t="82442" x="7377113" y="2228850"/>
          <p14:tracePt t="82452" x="7385050" y="2254250"/>
          <p14:tracePt t="82461" x="7392988" y="2289175"/>
          <p14:tracePt t="82466" x="7418388" y="2347913"/>
          <p14:tracePt t="82477" x="7443788" y="2425700"/>
          <p14:tracePt t="82482" x="7453313" y="2451100"/>
          <p14:tracePt t="82492" x="7486650" y="2519363"/>
          <p14:tracePt t="82502" x="7521575" y="2560638"/>
          <p14:tracePt t="82508" x="7546975" y="2638425"/>
          <p14:tracePt t="82517" x="7580313" y="2679700"/>
          <p14:tracePt t="82523" x="7597775" y="2722563"/>
          <p14:tracePt t="82532" x="7605713" y="2765425"/>
          <p14:tracePt t="82543" x="7631113" y="2824163"/>
          <p14:tracePt t="82547" x="7631113" y="2851150"/>
          <p14:tracePt t="82561" x="7640638" y="2884488"/>
          <p14:tracePt t="82562" x="7656513" y="2960688"/>
          <p14:tracePt t="82572" x="7666038" y="3011488"/>
          <p14:tracePt t="82578" x="7666038" y="3079750"/>
          <p14:tracePt t="82592" x="7716838" y="3165475"/>
          <p14:tracePt t="82594" x="7716838" y="3233738"/>
          <p14:tracePt t="82604" x="7742238" y="3302000"/>
          <p14:tracePt t="82614" x="7750175" y="3378200"/>
          <p14:tracePt t="82620" x="7750175" y="3446463"/>
          <p14:tracePt t="82630" x="7750175" y="3514725"/>
          <p14:tracePt t="82635" x="7767638" y="3581400"/>
          <p14:tracePt t="82644" x="7767638" y="3624263"/>
          <p14:tracePt t="82660" x="7775575" y="3735388"/>
          <p14:tracePt t="82671" x="7775575" y="3821113"/>
          <p14:tracePt t="82676" x="7785100" y="3887788"/>
          <p14:tracePt t="82686" x="7785100" y="3956050"/>
          <p14:tracePt t="82692" x="7793038" y="4033838"/>
          <p14:tracePt t="82704" x="7793038" y="4100513"/>
          <p14:tracePt t="82712" x="7793038" y="4152900"/>
          <p14:tracePt t="82716" x="7793038" y="4186238"/>
          <p14:tracePt t="82727" x="7793038" y="4203700"/>
          <p14:tracePt t="82732" x="7793038" y="4237038"/>
          <p14:tracePt t="82743" x="7793038" y="4254500"/>
          <p14:tracePt t="82752" x="7793038" y="4262438"/>
          <p14:tracePt t="82764" x="7775575" y="4297363"/>
          <p14:tracePt t="82785" x="7775575" y="4305300"/>
          <p14:tracePt t="82789" x="7767638" y="4305300"/>
          <p14:tracePt t="82798" x="7759700" y="4305300"/>
          <p14:tracePt t="82804" x="7724775" y="4313238"/>
          <p14:tracePt t="82814" x="7708900" y="4313238"/>
          <p14:tracePt t="82826" x="7699375" y="4313238"/>
          <p14:tracePt t="82831" x="7673975" y="4330700"/>
          <p14:tracePt t="82841" x="7648575" y="4338638"/>
          <p14:tracePt t="82844" x="7640638" y="4338638"/>
          <p14:tracePt t="82854" x="7615238" y="4373563"/>
          <p14:tracePt t="82864" x="7572375" y="4381500"/>
          <p14:tracePt t="82870" x="7546975" y="4398963"/>
          <p14:tracePt t="82880" x="7529513" y="4406900"/>
          <p14:tracePt t="82885" x="7504113" y="4416425"/>
          <p14:tracePt t="82894" x="7470775" y="4424363"/>
          <p14:tracePt t="82904" x="7427913" y="4449763"/>
          <p14:tracePt t="82910" x="7377113" y="4449763"/>
          <p14:tracePt t="82920" x="7316788" y="4467225"/>
          <p14:tracePt t="82925" x="7291388" y="4467225"/>
          <p14:tracePt t="82936" x="7231063" y="4484688"/>
          <p14:tracePt t="82946" x="7189788" y="4484688"/>
          <p14:tracePt t="82950" x="7138988" y="4484688"/>
          <p14:tracePt t="82961" x="7112000" y="4484688"/>
          <p14:tracePt t="82966" x="7070725" y="4484688"/>
          <p14:tracePt t="82976" x="7010400" y="4484688"/>
          <p14:tracePt t="82986" x="6926263" y="4484688"/>
          <p14:tracePt t="82991" x="6840538" y="4484688"/>
          <p14:tracePt t="83003" x="6754813" y="4484688"/>
          <p14:tracePt t="83007" x="6645275" y="4484688"/>
          <p14:tracePt t="83017" x="6542088" y="4484688"/>
          <p14:tracePt t="83029" x="6457950" y="4484688"/>
          <p14:tracePt t="83031" x="6354763" y="4484688"/>
          <p14:tracePt t="83041" x="6253163" y="4475163"/>
          <p14:tracePt t="83048" x="6134100" y="4459288"/>
          <p14:tracePt t="83056" x="6015038" y="4432300"/>
          <p14:tracePt t="83066" x="5870575" y="4424363"/>
          <p14:tracePt t="83072" x="5751513" y="4406900"/>
          <p14:tracePt t="83083" x="5649913" y="4398963"/>
          <p14:tracePt t="83086" x="5546725" y="4381500"/>
          <p14:tracePt t="83097" x="5437188" y="4356100"/>
          <p14:tracePt t="83106" x="5351463" y="4338638"/>
          <p14:tracePt t="83112" x="5283200" y="4330700"/>
          <p14:tracePt t="83123" x="5265738" y="4330700"/>
          <p14:tracePt t="83128" x="5224463" y="4322763"/>
          <p14:tracePt t="83147" x="5214938" y="4322763"/>
          <p14:tracePt t="83268" x="5207000" y="4313238"/>
          <p14:tracePt t="83272" x="5207000" y="4305300"/>
          <p14:tracePt t="83286" x="5240338" y="4287838"/>
          <p14:tracePt t="83289" x="5292725" y="4254500"/>
          <p14:tracePt t="83298" x="5308600" y="4246563"/>
          <p14:tracePt t="83314" x="5334000" y="4237038"/>
          <p14:tracePt t="83315" x="5343525" y="4229100"/>
          <p14:tracePt t="83324" x="5359400" y="4219575"/>
          <p14:tracePt t="83329" x="5384800" y="4211638"/>
          <p14:tracePt t="83339" x="5402263" y="4203700"/>
          <p14:tracePt t="83349" x="5427663" y="4186238"/>
          <p14:tracePt t="83355" x="5470525" y="4178300"/>
          <p14:tracePt t="83364" x="5495925" y="4178300"/>
          <p14:tracePt t="83372" x="5521325" y="4168775"/>
          <p14:tracePt t="83378" x="5556250" y="4160838"/>
          <p14:tracePt t="83391" x="5581650" y="4160838"/>
          <p14:tracePt t="83394" x="5614988" y="4160838"/>
          <p14:tracePt t="83405" x="5649913" y="4160838"/>
          <p14:tracePt t="83412" x="5708650" y="4160838"/>
          <p14:tracePt t="83421" x="5759450" y="4160838"/>
          <p14:tracePt t="83433" x="5819775" y="4160838"/>
          <p14:tracePt t="83435" x="5853113" y="4160838"/>
          <p14:tracePt t="83445" x="5903913" y="4168775"/>
          <p14:tracePt t="83451" x="5981700" y="4194175"/>
          <p14:tracePt t="83464" x="6057900" y="4229100"/>
          <p14:tracePt t="83470" x="6151563" y="4287838"/>
          <p14:tracePt t="83474" x="6227763" y="4338638"/>
          <p14:tracePt t="83484" x="6288088" y="4373563"/>
          <p14:tracePt t="83490" x="6346825" y="4424363"/>
          <p14:tracePt t="83501" x="6364288" y="4441825"/>
          <p14:tracePt t="83514" x="6397625" y="4484688"/>
          <p14:tracePt t="83516" x="6440488" y="4518025"/>
          <p14:tracePt t="83526" x="6457950" y="4535488"/>
          <p14:tracePt t="83530" x="6500813" y="4578350"/>
          <p14:tracePt t="83540" x="6551613" y="4619625"/>
          <p14:tracePt t="83551" x="6577013" y="4654550"/>
          <p14:tracePt t="83557" x="6635750" y="4672013"/>
          <p14:tracePt t="83566" x="6661150" y="4705350"/>
          <p14:tracePt t="83570" x="6670675" y="4713288"/>
          <p14:tracePt t="83580" x="6686550" y="4738688"/>
          <p14:tracePt t="83590" x="6721475" y="4748213"/>
          <p14:tracePt t="83596" x="6746875" y="4773613"/>
          <p14:tracePt t="83606" x="6789738" y="4781550"/>
          <p14:tracePt t="83610" x="6840538" y="4799013"/>
          <p14:tracePt t="83622" x="6883400" y="4832350"/>
          <p14:tracePt t="83633" x="6926263" y="4849813"/>
          <p14:tracePt t="83636" x="6951663" y="4867275"/>
          <p14:tracePt t="83647" x="6985000" y="4875213"/>
          <p14:tracePt t="83663" x="7078663" y="4960938"/>
          <p14:tracePt t="83673" x="7138988" y="4986338"/>
          <p14:tracePt t="83678" x="7164388" y="5003800"/>
          <p14:tracePt t="83686" x="7215188" y="5019675"/>
          <p14:tracePt t="83693" x="7308850" y="5045075"/>
          <p14:tracePt t="83704" x="7410450" y="5080000"/>
          <p14:tracePt t="83713" x="7537450" y="5113338"/>
          <p14:tracePt t="83716" x="7691438" y="5148263"/>
          <p14:tracePt t="83727" x="7878763" y="5173663"/>
          <p14:tracePt t="83732" x="8107363" y="5207000"/>
          <p14:tracePt t="83743" x="8413750" y="5267325"/>
          <p14:tracePt t="83754" x="8780463" y="5326063"/>
          <p14:tracePt t="83759" x="9145588" y="5386388"/>
          <p14:tracePt t="83772" x="9555163" y="5454650"/>
          <p14:tracePt t="83773" x="9945688" y="5487988"/>
          <p14:tracePt t="83783" x="10379075" y="5556250"/>
          <p14:tracePt t="83793" x="10890250" y="5649913"/>
          <p14:tracePt t="83798" x="11333163" y="5735638"/>
          <p14:tracePt t="83809" x="11834813" y="5827713"/>
          <p14:tracePt t="83920" x="158750" y="6102350"/>
          <p14:tracePt t="83928" x="241300" y="6108700"/>
          <p14:tracePt t="83943" x="317500" y="6115050"/>
          <p14:tracePt t="83960" x="438150" y="6134100"/>
          <p14:tracePt t="83977" x="450850" y="6134100"/>
          <p14:tracePt t="83993" x="457200" y="6134100"/>
          <p14:tracePt t="84050" x="463550" y="6134100"/>
          <p14:tracePt t="84054" x="463550" y="6127750"/>
          <p14:tracePt t="84064" x="463550" y="6108700"/>
          <p14:tracePt t="84077" x="463550" y="6089650"/>
          <p14:tracePt t="84093" x="425450" y="6032500"/>
          <p14:tracePt t="84110" x="361950" y="5969000"/>
          <p14:tracePt t="84127" x="279400" y="5911850"/>
          <p14:tracePt t="84144" x="209550" y="5861050"/>
          <p14:tracePt t="84160" x="158750" y="5822950"/>
          <p14:tracePt t="84177" x="133350" y="5791200"/>
          <p14:tracePt t="84194" x="127000" y="5791200"/>
          <p14:tracePt t="84210" x="120650" y="5784850"/>
          <p14:tracePt t="84227" x="95250" y="5759450"/>
          <p14:tracePt t="84244" x="82550" y="5740400"/>
          <p14:tracePt t="84260" x="76200" y="5721350"/>
          <p14:tracePt t="84277" x="31750" y="5676900"/>
          <p14:tracePt t="84294" x="6350" y="5657850"/>
          <p14:tracePt t="98646" x="11987213" y="6559550"/>
          <p14:tracePt t="98666" x="11698288" y="6584950"/>
          <p14:tracePt t="98672" x="11561763" y="6594475"/>
          <p14:tracePt t="98676" x="11409363" y="6611938"/>
          <p14:tracePt t="98687" x="11272838" y="6627813"/>
          <p14:tracePt t="98698" x="11136313" y="6627813"/>
          <p14:tracePt t="98704" x="11017250" y="6627813"/>
          <p14:tracePt t="98712" x="10898188" y="6627813"/>
          <p14:tracePt t="98716" x="10796588" y="6637338"/>
          <p14:tracePt t="98728" x="10685463" y="6653213"/>
          <p14:tracePt t="98736" x="10566400" y="6662738"/>
          <p14:tracePt t="98743" x="10464800" y="6678613"/>
          <p14:tracePt t="98752" x="10345738" y="6678613"/>
          <p14:tracePt t="98763" x="10209213" y="6678613"/>
          <p14:tracePt t="98766" x="10074275" y="6678613"/>
          <p14:tracePt t="98778" x="9937750" y="6678613"/>
          <p14:tracePt t="98783" x="9801225" y="6678613"/>
          <p14:tracePt t="98793" x="9664700" y="6678613"/>
          <p14:tracePt t="98803" x="9529763" y="6678613"/>
          <p14:tracePt t="98809" x="9393238" y="6688138"/>
          <p14:tracePt t="98816" x="9274175" y="6705600"/>
          <p14:tracePt t="98822" x="9170988" y="6705600"/>
          <p14:tracePt t="98832" x="9069388" y="6705600"/>
          <p14:tracePt t="98843" x="8950325" y="6705600"/>
          <p14:tracePt t="98847" x="8831263" y="6705600"/>
          <p14:tracePt t="98859" x="8694738" y="6705600"/>
          <p14:tracePt t="98864" x="8559800" y="6705600"/>
          <p14:tracePt t="98873" x="8423275" y="6705600"/>
          <p14:tracePt t="98883" x="8269288" y="6705600"/>
          <p14:tracePt t="98889" x="8150225" y="6705600"/>
          <p14:tracePt t="98899" x="8015288" y="6705600"/>
          <p14:tracePt t="98905" x="7878763" y="6705600"/>
          <p14:tracePt t="98916" x="7775575" y="6705600"/>
          <p14:tracePt t="98921" x="7691438" y="6705600"/>
          <p14:tracePt t="98929" x="7623175" y="6705600"/>
          <p14:tracePt t="98939" x="7572375" y="6705600"/>
          <p14:tracePt t="98946" x="7537450" y="6705600"/>
          <p14:tracePt t="98955" x="7496175" y="6705600"/>
          <p14:tracePt t="98958" x="7461250" y="6705600"/>
          <p14:tracePt t="98971" x="7418388" y="6705600"/>
          <p14:tracePt t="98980" x="7367588" y="6713538"/>
          <p14:tracePt t="98985" x="7324725" y="6713538"/>
          <p14:tracePt t="98996" x="7273925" y="6713538"/>
          <p14:tracePt t="99000" x="7205663" y="6713538"/>
          <p14:tracePt t="99011" x="7138988" y="6713538"/>
          <p14:tracePt t="99021" x="7070725" y="6713538"/>
          <p14:tracePt t="99027" x="6967538" y="6713538"/>
          <p14:tracePt t="99035" x="6865938" y="6713538"/>
          <p14:tracePt t="99044" x="6746875" y="6713538"/>
          <p14:tracePt t="99050" x="6610350" y="6713538"/>
          <p14:tracePt t="99060" x="6491288" y="6713538"/>
          <p14:tracePt t="99065" x="6354763" y="6713538"/>
          <p14:tracePt t="99075" x="6219825" y="6678613"/>
          <p14:tracePt t="99081" x="6065838" y="6653213"/>
          <p14:tracePt t="99091" x="5921375" y="6611938"/>
          <p14:tracePt t="99102" x="5784850" y="6569075"/>
          <p14:tracePt t="99106" x="5640388" y="6543675"/>
          <p14:tracePt t="99118" x="5505450" y="6518275"/>
          <p14:tracePt t="99121" x="5368925" y="6483350"/>
          <p14:tracePt t="99133" x="5232400" y="6457950"/>
          <p14:tracePt t="99141" x="5105400" y="6432550"/>
          <p14:tracePt t="99147" x="5002213" y="6407150"/>
          <p14:tracePt t="99156" x="4918075" y="6389688"/>
          <p14:tracePt t="99161" x="4900613" y="6381750"/>
          <p14:tracePt t="99170" x="4892675" y="6381750"/>
          <p14:tracePt t="99247" x="4883150" y="6372225"/>
          <p14:tracePt t="99253" x="4867275" y="6346825"/>
          <p14:tracePt t="99263" x="4867275" y="6330950"/>
          <p14:tracePt t="99266" x="4857750" y="6313488"/>
          <p14:tracePt t="99276" x="4832350" y="6253163"/>
          <p14:tracePt t="99282" x="4824413" y="6227763"/>
          <p14:tracePt t="99293" x="4789488" y="6159500"/>
          <p14:tracePt t="99303" x="4764088" y="6134100"/>
          <p14:tracePt t="99307" x="4738688" y="6100763"/>
          <p14:tracePt t="99319" x="4721225" y="6067425"/>
          <p14:tracePt t="99323" x="4687888" y="6015038"/>
          <p14:tracePt t="99333" x="4654550" y="5973763"/>
          <p14:tracePt t="99343" x="4637088" y="5956300"/>
          <p14:tracePt t="99349" x="4602163" y="5905500"/>
          <p14:tracePt t="99371" x="4594225" y="5870575"/>
          <p14:tracePt t="99372" x="4586288" y="5845175"/>
          <p14:tracePt t="99382" x="4576763" y="5819775"/>
          <p14:tracePt t="99388" x="4560888" y="5776913"/>
          <p14:tracePt t="99399" x="4543425" y="5700713"/>
          <p14:tracePt t="99404" x="4508500" y="5632450"/>
          <p14:tracePt t="99415" x="4492625" y="5556250"/>
          <p14:tracePt t="99422" x="4483100" y="5530850"/>
          <p14:tracePt t="99429" x="4475163" y="5480050"/>
          <p14:tracePt t="99440" x="4467225" y="5402263"/>
          <p14:tracePt t="99445" x="4467225" y="5351463"/>
          <p14:tracePt t="99455" x="4467225" y="5300663"/>
          <p14:tracePt t="99465" x="4449763" y="5241925"/>
          <p14:tracePt t="99471" x="4449763" y="5189538"/>
          <p14:tracePt t="99481" x="4449763" y="5156200"/>
          <p14:tracePt t="99486" x="4449763" y="5113338"/>
          <p14:tracePt t="99495" x="4449763" y="5097463"/>
          <p14:tracePt t="99505" x="4449763" y="5070475"/>
          <p14:tracePt t="99509" x="4449763" y="5054600"/>
          <p14:tracePt t="99518" x="4449763" y="5029200"/>
          <p14:tracePt t="99525" x="4449763" y="5011738"/>
          <p14:tracePt t="99538" x="4449763" y="4994275"/>
          <p14:tracePt t="99545" x="4449763" y="4986338"/>
          <p14:tracePt t="99562" x="4441825" y="4960938"/>
          <p14:tracePt t="99585" x="4441825" y="4943475"/>
          <p14:tracePt t="99592" x="4441825" y="4935538"/>
          <p14:tracePt t="99601" x="4441825" y="4910138"/>
          <p14:tracePt t="99604" x="4441825" y="4892675"/>
          <p14:tracePt t="99614" x="4441825" y="4857750"/>
          <p14:tracePt t="99626" x="4457700" y="4799013"/>
          <p14:tracePt t="99632" x="4475163" y="4756150"/>
          <p14:tracePt t="99642" x="4500563" y="4687888"/>
          <p14:tracePt t="99644" x="4508500" y="4654550"/>
          <p14:tracePt t="99654" x="4535488" y="4603750"/>
          <p14:tracePt t="99667" x="4535488" y="4586288"/>
          <p14:tracePt t="99670" x="4543425" y="4560888"/>
          <p14:tracePt t="99681" x="4551363" y="4551363"/>
          <p14:tracePt t="99686" x="4568825" y="4518025"/>
          <p14:tracePt t="99697" x="4576763" y="4500563"/>
          <p14:tracePt t="99706" x="4586288" y="4484688"/>
          <p14:tracePt t="99711" x="4602163" y="4467225"/>
          <p14:tracePt t="99733" x="4611688" y="4432300"/>
          <p14:tracePt t="99737" x="4619625" y="4424363"/>
          <p14:tracePt t="99749" x="4645025" y="4406900"/>
          <p14:tracePt t="99769" x="4713288" y="4365625"/>
          <p14:tracePt t="99779" x="4748213" y="4356100"/>
          <p14:tracePt t="99788" x="4773613" y="4338638"/>
          <p14:tracePt t="99790" x="4832350" y="4322763"/>
          <p14:tracePt t="99800" x="4883150" y="4313238"/>
          <p14:tracePt t="99811" x="4908550" y="4313238"/>
          <p14:tracePt t="99820" x="4994275" y="4287838"/>
          <p14:tracePt t="99826" x="5095875" y="4279900"/>
          <p14:tracePt t="99831" x="5232400" y="4254500"/>
          <p14:tracePt t="99842" x="5402263" y="4237038"/>
          <p14:tracePt t="99851" x="5589588" y="4219575"/>
          <p14:tracePt t="99856" x="5776913" y="4211638"/>
          <p14:tracePt t="99867" x="5929313" y="4194175"/>
          <p14:tracePt t="99870" x="6083300" y="4194175"/>
          <p14:tracePt t="99882" x="6202363" y="4194175"/>
          <p14:tracePt t="99893" x="6288088" y="4194175"/>
          <p14:tracePt t="99899" x="6338888" y="4194175"/>
          <p14:tracePt t="99914" x="6354763" y="4194175"/>
          <p14:tracePt t="99915" x="6364288" y="4194175"/>
          <p14:tracePt t="99964" x="6389688" y="4194175"/>
          <p14:tracePt t="99973" x="6423025" y="4194175"/>
          <p14:tracePt t="99980" x="6465888" y="4194175"/>
          <p14:tracePt t="99986" x="6516688" y="4194175"/>
          <p14:tracePt t="99993" x="6619875" y="4194175"/>
          <p14:tracePt t="100002" x="6738938" y="4194175"/>
          <p14:tracePt t="100013" x="6873875" y="4194175"/>
          <p14:tracePt t="100021" x="7045325" y="4194175"/>
          <p14:tracePt t="100028" x="7231063" y="4194175"/>
          <p14:tracePt t="100032" x="7392988" y="4194175"/>
          <p14:tracePt t="100044" x="7562850" y="4194175"/>
          <p14:tracePt t="100052" x="7716838" y="4194175"/>
          <p14:tracePt t="100059" x="7802563" y="4194175"/>
          <p14:tracePt t="100068" x="7861300" y="4211638"/>
          <p14:tracePt t="100156" x="7878763" y="4219575"/>
          <p14:tracePt t="100175" x="7896225" y="4237038"/>
          <p14:tracePt t="100178" x="7896225" y="4246563"/>
          <p14:tracePt t="100189" x="7896225" y="4254500"/>
          <p14:tracePt t="100194" x="7904163" y="4262438"/>
          <p14:tracePt t="100205" x="7912100" y="4279900"/>
          <p14:tracePt t="100219" x="7929563" y="4322763"/>
          <p14:tracePt t="100228" x="7929563" y="4330700"/>
          <p14:tracePt t="100235" x="7929563" y="4348163"/>
          <p14:tracePt t="100244" x="7929563" y="4365625"/>
          <p14:tracePt t="100255" x="7929563" y="4391025"/>
          <p14:tracePt t="100261" x="7929563" y="4416425"/>
          <p14:tracePt t="100270" x="7929563" y="4441825"/>
          <p14:tracePt t="100274" x="7937500" y="4449763"/>
          <p14:tracePt t="100285" x="7937500" y="4484688"/>
          <p14:tracePt t="100294" x="7937500" y="4500563"/>
          <p14:tracePt t="100300" x="7947025" y="4525963"/>
          <p14:tracePt t="100310" x="7947025" y="4568825"/>
          <p14:tracePt t="100315" x="7947025" y="4603750"/>
          <p14:tracePt t="100326" x="7947025" y="4645025"/>
          <p14:tracePt t="100330" x="7962900" y="4713288"/>
          <p14:tracePt t="100342" x="7962900" y="4748213"/>
          <p14:tracePt t="100351" x="7962900" y="4799013"/>
          <p14:tracePt t="100356" x="7962900" y="4824413"/>
          <p14:tracePt t="100366" x="7962900" y="4867275"/>
          <p14:tracePt t="100374" x="7962900" y="4918075"/>
          <p14:tracePt t="100382" x="7962900" y="4968875"/>
          <p14:tracePt t="100392" x="7962900" y="5019675"/>
          <p14:tracePt t="100396" x="7962900" y="5087938"/>
          <p14:tracePt t="100406" x="7962900" y="5156200"/>
          <p14:tracePt t="100412" x="7962900" y="5249863"/>
          <p14:tracePt t="100422" x="7962900" y="5318125"/>
          <p14:tracePt t="100432" x="7972425" y="5402263"/>
          <p14:tracePt t="100436" x="7988300" y="5487988"/>
          <p14:tracePt t="100446" x="7988300" y="5589588"/>
          <p14:tracePt t="100452" x="7997825" y="5683250"/>
          <p14:tracePt t="100463" x="8015288" y="5751513"/>
          <p14:tracePt t="100473" x="8015288" y="5819775"/>
          <p14:tracePt t="100479" x="8015288" y="5870575"/>
          <p14:tracePt t="100489" x="8015288" y="5913438"/>
          <p14:tracePt t="100493" x="8015288" y="5948363"/>
          <p14:tracePt t="100504" x="8015288" y="5964238"/>
          <p14:tracePt t="100515" x="8015288" y="5999163"/>
          <p14:tracePt t="100519" x="8015288" y="6024563"/>
          <p14:tracePt t="100529" x="8015288" y="6057900"/>
          <p14:tracePt t="100535" x="8015288" y="6100763"/>
          <p14:tracePt t="100543" x="8015288" y="6134100"/>
          <p14:tracePt t="100555" x="8015288" y="6176963"/>
          <p14:tracePt t="100560" x="8015288" y="6202363"/>
          <p14:tracePt t="100568" x="8015288" y="6227763"/>
          <p14:tracePt t="100572" x="8005763" y="6253163"/>
          <p14:tracePt t="100583" x="7997825" y="6270625"/>
          <p14:tracePt t="100594" x="7980363" y="6296025"/>
          <p14:tracePt t="100600" x="7980363" y="6313488"/>
          <p14:tracePt t="100609" x="7980363" y="6346825"/>
          <p14:tracePt t="100619" x="7980363" y="6364288"/>
          <p14:tracePt t="100625" x="7980363" y="6381750"/>
          <p14:tracePt t="100635" x="7980363" y="6389688"/>
          <p14:tracePt t="100641" x="7980363" y="6415088"/>
          <p14:tracePt t="100672" x="7980363" y="6440488"/>
          <p14:tracePt t="100675" x="7980363" y="6450013"/>
          <p14:tracePt t="100679" x="7980363" y="6475413"/>
          <p14:tracePt t="100690" x="7997825" y="6492875"/>
          <p14:tracePt t="100695" x="8015288" y="6500813"/>
          <p14:tracePt t="100706" x="8048625" y="6526213"/>
          <p14:tracePt t="100715" x="8074025" y="6543675"/>
          <p14:tracePt t="100722" x="8116888" y="6584950"/>
          <p14:tracePt t="100731" x="8175625" y="6611938"/>
          <p14:tracePt t="100737" x="8218488" y="6645275"/>
          <p14:tracePt t="100745" x="8253413" y="6662738"/>
          <p14:tracePt t="100757" x="8304213" y="6670675"/>
          <p14:tracePt t="100761" x="8380413" y="6705600"/>
          <p14:tracePt t="100772" x="8466138" y="6746875"/>
          <p14:tracePt t="100778" x="8559800" y="6789738"/>
          <p14:tracePt t="100784" x="8686800" y="6824663"/>
          <p14:tracePt t="101376" x="146050" y="6546850"/>
          <p14:tracePt t="101387" x="146050" y="6521450"/>
          <p14:tracePt t="101388" x="158750" y="6483350"/>
          <p14:tracePt t="101402" x="165100" y="6451600"/>
          <p14:tracePt t="101405" x="171450" y="6413500"/>
          <p14:tracePt t="101418" x="177800" y="6375400"/>
          <p14:tracePt t="101433" x="184150" y="6305550"/>
          <p14:tracePt t="101452" x="190500" y="6235700"/>
          <p14:tracePt t="101469" x="190500" y="6178550"/>
          <p14:tracePt t="101471" x="190500" y="6159500"/>
          <p14:tracePt t="101486" x="190500" y="6115050"/>
          <p14:tracePt t="101503" x="190500" y="6108700"/>
          <p14:tracePt t="101520" x="190500" y="6083300"/>
          <p14:tracePt t="101540" x="190500" y="6057900"/>
          <p14:tracePt t="101551" x="190500" y="6038850"/>
          <p14:tracePt t="101570" x="190500" y="5994400"/>
          <p14:tracePt t="101586" x="190500" y="5962650"/>
          <p14:tracePt t="101603" x="190500" y="5930900"/>
          <p14:tracePt t="101608" x="190500" y="5918200"/>
          <p14:tracePt t="101618" x="184150" y="5905500"/>
          <p14:tracePt t="101637" x="184150" y="5892800"/>
          <p14:tracePt t="101653" x="171450" y="5873750"/>
          <p14:tracePt t="101670" x="165100" y="5861050"/>
          <p14:tracePt t="101685" x="165100" y="5835650"/>
          <p14:tracePt t="101703" x="158750" y="5822950"/>
          <p14:tracePt t="101721" x="158750" y="5810250"/>
          <p14:tracePt t="101737" x="158750" y="5803900"/>
          <p14:tracePt t="101753" x="152400" y="5797550"/>
          <p14:tracePt t="101770" x="146050" y="5772150"/>
          <p14:tracePt t="101787" x="139700" y="5765800"/>
          <p14:tracePt t="101802" x="133350" y="5759450"/>
          <p14:tracePt t="101818" x="114300" y="5727700"/>
          <p14:tracePt t="101835" x="101600" y="5715000"/>
          <p14:tracePt t="101851" x="88900" y="5708650"/>
          <p14:tracePt t="101868" x="63500" y="5689600"/>
          <p14:tracePt t="101885" x="44450" y="5676900"/>
          <p14:tracePt t="101902" x="0" y="5651500"/>
          <p14:tracePt t="111260" x="12115800" y="4373563"/>
          <p14:tracePt t="111270" x="12080875" y="4365625"/>
          <p14:tracePt t="111274" x="12012613" y="4313238"/>
          <p14:tracePt t="111284" x="11979275" y="4305300"/>
          <p14:tracePt t="111294" x="11918950" y="4287838"/>
          <p14:tracePt t="111300" x="11885613" y="4279900"/>
          <p14:tracePt t="111310" x="11842750" y="4271963"/>
          <p14:tracePt t="111316" x="11799888" y="4254500"/>
          <p14:tracePt t="111327" x="11749088" y="4254500"/>
          <p14:tracePt t="111336" x="11707813" y="4219575"/>
          <p14:tracePt t="111341" x="11664950" y="4219575"/>
          <p14:tracePt t="111350" x="11639550" y="4211638"/>
          <p14:tracePt t="111358" x="11571288" y="4211638"/>
          <p14:tracePt t="111374" x="11520488" y="4194175"/>
          <p14:tracePt t="111377" x="11460163" y="4186238"/>
          <p14:tracePt t="111380" x="11434763" y="4186238"/>
          <p14:tracePt t="111391" x="11383963" y="4186238"/>
          <p14:tracePt t="111396" x="11323638" y="4160838"/>
          <p14:tracePt t="111408" x="11239500" y="4135438"/>
          <p14:tracePt t="111416" x="11163300" y="4127500"/>
          <p14:tracePt t="111420" x="11077575" y="4110038"/>
          <p14:tracePt t="111433" x="11009313" y="4100513"/>
          <p14:tracePt t="111439" x="10933113" y="4075113"/>
          <p14:tracePt t="111446" x="10847388" y="4067175"/>
          <p14:tracePt t="111458" x="10753725" y="4041775"/>
          <p14:tracePt t="111464" x="10669588" y="4024313"/>
          <p14:tracePt t="111474" x="10591800" y="4016375"/>
          <p14:tracePt t="111477" x="10525125" y="3990975"/>
          <p14:tracePt t="111487" x="10414000" y="3973513"/>
          <p14:tracePt t="111497" x="10328275" y="3965575"/>
          <p14:tracePt t="111503" x="10226675" y="3948113"/>
          <p14:tracePt t="111513" x="10133013" y="3940175"/>
          <p14:tracePt t="111516" x="10047288" y="3914775"/>
          <p14:tracePt t="111528" x="9963150" y="3897313"/>
          <p14:tracePt t="111537" x="9886950" y="3887788"/>
          <p14:tracePt t="111543" x="9801225" y="3879850"/>
          <p14:tracePt t="111552" x="9725025" y="3862388"/>
          <p14:tracePt t="111558" x="9656763" y="3854450"/>
          <p14:tracePt t="111569" x="9588500" y="3836988"/>
          <p14:tracePt t="111580" x="9545638" y="3829050"/>
          <p14:tracePt t="111583" x="9529763" y="3829050"/>
          <p14:tracePt t="111594" x="9502775" y="3829050"/>
          <p14:tracePt t="111599" x="9477375" y="3811588"/>
          <p14:tracePt t="111611" x="9469438" y="3803650"/>
          <p14:tracePt t="111615" x="9418638" y="3803650"/>
          <p14:tracePt t="111627" x="9393238" y="3794125"/>
          <p14:tracePt t="111635" x="9367838" y="3794125"/>
          <p14:tracePt t="111640" x="9342438" y="3786188"/>
          <p14:tracePt t="111650" x="9299575" y="3778250"/>
          <p14:tracePt t="111654" x="9248775" y="3760788"/>
          <p14:tracePt t="111667" x="9213850" y="3743325"/>
          <p14:tracePt t="111674" x="9170988" y="3709988"/>
          <p14:tracePt t="111680" x="9155113" y="3702050"/>
          <p14:tracePt t="111692" x="9137650" y="3692525"/>
          <p14:tracePt t="111694" x="9086850" y="3675063"/>
          <p14:tracePt t="111706" x="9069388" y="3667125"/>
          <p14:tracePt t="111716" x="9051925" y="3667125"/>
          <p14:tracePt t="111720" x="9043988" y="3667125"/>
          <p14:tracePt t="111745" x="9026525" y="3659188"/>
          <p14:tracePt t="111949" x="9018588" y="3659188"/>
          <p14:tracePt t="111973" x="9001125" y="3659188"/>
          <p14:tracePt t="111986" x="8975725" y="3659188"/>
          <p14:tracePt t="111997" x="8942388" y="3659188"/>
          <p14:tracePt t="112002" x="8891588" y="3633788"/>
          <p14:tracePt t="112012" x="8848725" y="3624263"/>
          <p14:tracePt t="112019" x="8813800" y="3624263"/>
          <p14:tracePt t="112031" x="8763000" y="3616325"/>
          <p14:tracePt t="112039" x="8720138" y="3598863"/>
          <p14:tracePt t="112044" x="8678863" y="3581400"/>
          <p14:tracePt t="112053" x="8661400" y="3573463"/>
          <p14:tracePt t="112061" x="8651875" y="3573463"/>
          <p14:tracePt t="112080" x="8643938" y="3556000"/>
          <p14:tracePt t="112082" x="8636000" y="3556000"/>
          <p14:tracePt t="112094" x="8626475" y="3556000"/>
          <p14:tracePt t="112098" x="8618538" y="3548063"/>
          <p14:tracePt t="112110" x="8601075" y="3540125"/>
          <p14:tracePt t="112119" x="8559800" y="3505200"/>
          <p14:tracePt t="112125" x="8550275" y="3489325"/>
          <p14:tracePt t="112134" x="8532813" y="3462338"/>
          <p14:tracePt t="112138" x="8507413" y="3429000"/>
          <p14:tracePt t="112149" x="8491538" y="3403600"/>
          <p14:tracePt t="112160" x="8466138" y="3378200"/>
          <p14:tracePt t="112164" x="8440738" y="3335338"/>
          <p14:tracePt t="112176" x="8423275" y="3317875"/>
          <p14:tracePt t="112178" x="8405813" y="3276600"/>
          <p14:tracePt t="112189" x="8388350" y="3259138"/>
          <p14:tracePt t="112199" x="8380413" y="3241675"/>
          <p14:tracePt t="112215" x="8372475" y="3233738"/>
          <p14:tracePt t="112220" x="8355013" y="3208338"/>
          <p14:tracePt t="112228" x="8347075" y="3190875"/>
          <p14:tracePt t="112241" x="8329613" y="3173413"/>
          <p14:tracePt t="112244" x="8294688" y="3148013"/>
          <p14:tracePt t="112255" x="8286750" y="3122613"/>
          <p14:tracePt t="112261" x="8261350" y="3097213"/>
          <p14:tracePt t="112270" x="8235950" y="3063875"/>
          <p14:tracePt t="112280" x="8228013" y="3028950"/>
          <p14:tracePt t="112284" x="8193088" y="2978150"/>
          <p14:tracePt t="112295" x="8175625" y="2952750"/>
          <p14:tracePt t="112301" x="8159750" y="2927350"/>
          <p14:tracePt t="112311" x="8134350" y="2901950"/>
          <p14:tracePt t="112321" x="8107363" y="2867025"/>
          <p14:tracePt t="112330" x="8091488" y="2841625"/>
          <p14:tracePt t="112334" x="8074025" y="2824163"/>
          <p14:tracePt t="112340" x="8074025" y="2808288"/>
          <p14:tracePt t="112350" x="8056563" y="2782888"/>
          <p14:tracePt t="112367" x="8048625" y="2773363"/>
          <p14:tracePt t="112377" x="8048625" y="2757488"/>
          <p14:tracePt t="112381" x="8031163" y="2740025"/>
          <p14:tracePt t="112391" x="8023225" y="2705100"/>
          <p14:tracePt t="112400" x="8023225" y="2697163"/>
          <p14:tracePt t="112406" x="8005763" y="2671763"/>
          <p14:tracePt t="112416" x="7980363" y="2654300"/>
          <p14:tracePt t="112420" x="7980363" y="2628900"/>
          <p14:tracePt t="112431" x="7972425" y="2595563"/>
          <p14:tracePt t="112440" x="7962900" y="2578100"/>
          <p14:tracePt t="112447" x="7954963" y="2560638"/>
          <p14:tracePt t="112456" x="7954963" y="2535238"/>
          <p14:tracePt t="112460" x="7954963" y="2519363"/>
          <p14:tracePt t="112472" x="7954963" y="2492375"/>
          <p14:tracePt t="112482" x="7954963" y="2466975"/>
          <p14:tracePt t="112486" x="7954963" y="2451100"/>
          <p14:tracePt t="112497" x="7954963" y="2416175"/>
          <p14:tracePt t="112513" x="7954963" y="2390775"/>
          <p14:tracePt t="112522" x="7954963" y="2373313"/>
          <p14:tracePt t="112527" x="7954963" y="2357438"/>
          <p14:tracePt t="112536" x="7954963" y="2332038"/>
          <p14:tracePt t="112544" x="7980363" y="2297113"/>
          <p14:tracePt t="112552" x="7997825" y="2271713"/>
          <p14:tracePt t="112563" x="8015288" y="2246313"/>
          <p14:tracePt t="112566" x="8048625" y="2185988"/>
          <p14:tracePt t="112577" x="8066088" y="2170113"/>
          <p14:tracePt t="112582" x="8091488" y="2119313"/>
          <p14:tracePt t="112594" x="8124825" y="2066925"/>
          <p14:tracePt t="112602" x="8134350" y="2066925"/>
          <p14:tracePt t="112608" x="8142288" y="2058988"/>
          <p14:tracePt t="112619" x="8167688" y="2025650"/>
          <p14:tracePt t="112648" x="8167688" y="2016125"/>
          <p14:tracePt t="112661" x="8175625" y="2008188"/>
          <p14:tracePt t="112662" x="8185150" y="2008188"/>
          <p14:tracePt t="112673" x="8193088" y="2000250"/>
          <p14:tracePt t="112683" x="8210550" y="1990725"/>
          <p14:tracePt t="112688" x="8218488" y="1982788"/>
          <p14:tracePt t="112699" x="8228013" y="1965325"/>
          <p14:tracePt t="112704" x="8235950" y="1957388"/>
          <p14:tracePt t="112714" x="8243888" y="1947863"/>
          <p14:tracePt t="112724" x="8253413" y="1939925"/>
          <p14:tracePt t="112731" x="8278813" y="1931988"/>
          <p14:tracePt t="112741" x="8304213" y="1931988"/>
          <p14:tracePt t="112744" x="8329613" y="1914525"/>
          <p14:tracePt t="112754" x="8355013" y="1906588"/>
          <p14:tracePt t="112762" x="8372475" y="1889125"/>
          <p14:tracePt t="112769" x="8388350" y="1881188"/>
          <p14:tracePt t="112779" x="8413750" y="1881188"/>
          <p14:tracePt t="112788" x="8466138" y="1881188"/>
          <p14:tracePt t="112794" x="8482013" y="1881188"/>
          <p14:tracePt t="112802" x="8532813" y="1881188"/>
          <p14:tracePt t="112808" x="8559800" y="1881188"/>
          <p14:tracePt t="112818" x="8601075" y="1881188"/>
          <p14:tracePt t="112828" x="8651875" y="1881188"/>
          <p14:tracePt t="112835" x="8686800" y="1881188"/>
          <p14:tracePt t="112844" x="8737600" y="1881188"/>
          <p14:tracePt t="112849" x="8755063" y="1881188"/>
          <p14:tracePt t="112859" x="8797925" y="1881188"/>
          <p14:tracePt t="112868" x="8823325" y="1881188"/>
          <p14:tracePt t="112874" x="8848725" y="1881188"/>
          <p14:tracePt t="112884" x="8891588" y="1881188"/>
          <p14:tracePt t="112888" x="8916988" y="1881188"/>
          <p14:tracePt t="112898" x="8942388" y="1881188"/>
          <p14:tracePt t="112908" x="8958263" y="1881188"/>
          <p14:tracePt t="112914" x="8993188" y="1881188"/>
          <p14:tracePt t="112924" x="9036050" y="1881188"/>
          <p14:tracePt t="112931" x="9069388" y="1881188"/>
          <p14:tracePt t="112940" x="9120188" y="1881188"/>
          <p14:tracePt t="112951" x="9180513" y="1881188"/>
          <p14:tracePt t="112954" x="9248775" y="1881188"/>
          <p14:tracePt t="112965" x="9282113" y="1881188"/>
          <p14:tracePt t="112970" x="9307513" y="1881188"/>
          <p14:tracePt t="112980" x="9358313" y="1881188"/>
          <p14:tracePt t="112990" x="9426575" y="1881188"/>
          <p14:tracePt t="112994" x="9520238" y="1881188"/>
          <p14:tracePt t="113004" x="9605963" y="1881188"/>
          <p14:tracePt t="113010" x="9674225" y="1881188"/>
          <p14:tracePt t="113021" x="9740900" y="1881188"/>
          <p14:tracePt t="113027" x="9793288" y="1881188"/>
          <p14:tracePt t="113037" x="9844088" y="1881188"/>
          <p14:tracePt t="113047" x="9861550" y="1881188"/>
          <p14:tracePt t="113052" x="9902825" y="1881188"/>
          <p14:tracePt t="113064" x="9937750" y="1881188"/>
          <p14:tracePt t="113066" x="9953625" y="1881188"/>
          <p14:tracePt t="113078" x="9988550" y="1889125"/>
          <p14:tracePt t="113092" x="9996488" y="1889125"/>
          <p14:tracePt t="113132" x="10006013" y="1889125"/>
          <p14:tracePt t="113199" x="10031413" y="1889125"/>
          <p14:tracePt t="113209" x="10039350" y="1897063"/>
          <p14:tracePt t="113214" x="10056813" y="1897063"/>
          <p14:tracePt t="113223" x="10064750" y="1897063"/>
          <p14:tracePt t="113230" x="10074275" y="1897063"/>
          <p14:tracePt t="113239" x="10107613" y="1906588"/>
          <p14:tracePt t="113248" x="10125075" y="1914525"/>
          <p14:tracePt t="113252" x="10150475" y="1922463"/>
          <p14:tracePt t="113264" x="10201275" y="1922463"/>
          <p14:tracePt t="113268" x="10226675" y="1922463"/>
          <p14:tracePt t="113280" x="10277475" y="1939925"/>
          <p14:tracePt t="113285" x="10312400" y="1939925"/>
          <p14:tracePt t="113294" x="10363200" y="1947863"/>
          <p14:tracePt t="113304" x="10406063" y="1965325"/>
          <p14:tracePt t="113311" x="10439400" y="1965325"/>
          <p14:tracePt t="113320" x="10482263" y="1982788"/>
          <p14:tracePt t="113324" x="10515600" y="1982788"/>
          <p14:tracePt t="113335" x="10550525" y="1990725"/>
          <p14:tracePt t="113344" x="10575925" y="2000250"/>
          <p14:tracePt t="113351" x="10601325" y="2000250"/>
          <p14:tracePt t="113361" x="10618788" y="2000250"/>
          <p14:tracePt t="113365" x="10634663" y="2008188"/>
          <p14:tracePt t="113378" x="10652125" y="2008188"/>
          <p14:tracePt t="113382" x="10669588" y="2016125"/>
          <p14:tracePt t="113394" x="10694988" y="2025650"/>
          <p14:tracePt t="113398" x="10710863" y="2025650"/>
          <p14:tracePt t="113409" x="10753725" y="2033588"/>
          <p14:tracePt t="113415" x="10779125" y="2058988"/>
          <p14:tracePt t="113424" x="10814050" y="2058988"/>
          <p14:tracePt t="113435" x="10847388" y="2076450"/>
          <p14:tracePt t="113438" x="10907713" y="2093913"/>
          <p14:tracePt t="113448" x="10950575" y="2109788"/>
          <p14:tracePt t="113454" x="10975975" y="2127250"/>
          <p14:tracePt t="113465" x="11009313" y="2127250"/>
          <p14:tracePt t="113474" x="11034713" y="2152650"/>
          <p14:tracePt t="113478" x="11060113" y="2160588"/>
          <p14:tracePt t="113488" x="11085513" y="2170113"/>
          <p14:tracePt t="113494" x="11120438" y="2178050"/>
          <p14:tracePt t="113504" x="11136313" y="2185988"/>
          <p14:tracePt t="113514" x="11188700" y="2238375"/>
          <p14:tracePt t="113521" x="11204575" y="2246313"/>
          <p14:tracePt t="113531" x="11239500" y="2263775"/>
          <p14:tracePt t="113534" x="11255375" y="2271713"/>
          <p14:tracePt t="113544" x="11282363" y="2289175"/>
          <p14:tracePt t="113554" x="11341100" y="2339975"/>
          <p14:tracePt t="113561" x="11358563" y="2357438"/>
          <p14:tracePt t="113570" x="11401425" y="2398713"/>
          <p14:tracePt t="113574" x="11460163" y="2459038"/>
          <p14:tracePt t="113584" x="11510963" y="2509838"/>
          <p14:tracePt t="113594" x="11587163" y="2586038"/>
          <p14:tracePt t="113600" x="11664950" y="2663825"/>
          <p14:tracePt t="113611" x="11715750" y="2714625"/>
          <p14:tracePt t="113615" x="11791950" y="2773363"/>
          <p14:tracePt t="113630" x="11852275" y="2841625"/>
          <p14:tracePt t="113634" x="11918950" y="2917825"/>
          <p14:tracePt t="113643" x="11996738" y="2995613"/>
          <p14:tracePt t="113654" x="12047538" y="3046413"/>
          <p14:tracePt t="113664" x="12106275" y="3122613"/>
          <p14:tracePt t="113666" x="12158663" y="3165475"/>
          <p14:tracePt t="119133" x="12123738" y="3259138"/>
          <p14:tracePt t="119143" x="12065000" y="3241675"/>
          <p14:tracePt t="119151" x="12022138" y="3233738"/>
          <p14:tracePt t="119160" x="11971338" y="3224213"/>
          <p14:tracePt t="119169" x="11945938" y="3216275"/>
          <p14:tracePt t="119176" x="11903075" y="3208338"/>
          <p14:tracePt t="119186" x="11860213" y="3182938"/>
          <p14:tracePt t="119189" x="11817350" y="3165475"/>
          <p14:tracePt t="119198" x="11791950" y="3140075"/>
          <p14:tracePt t="119208" x="11749088" y="3130550"/>
          <p14:tracePt t="119215" x="11723688" y="3114675"/>
          <p14:tracePt t="119225" x="11680825" y="3105150"/>
          <p14:tracePt t="119228" x="11655425" y="3071813"/>
          <p14:tracePt t="119238" x="11622088" y="3071813"/>
          <p14:tracePt t="119248" x="11571288" y="3046413"/>
          <p14:tracePt t="119254" x="11553825" y="3036888"/>
          <p14:tracePt t="119265" x="11536363" y="3011488"/>
          <p14:tracePt t="119268" x="11520488" y="3003550"/>
          <p14:tracePt t="119291" x="11485563" y="2978150"/>
          <p14:tracePt t="119304" x="11460163" y="2960688"/>
          <p14:tracePt t="119310" x="11452225" y="2952750"/>
          <p14:tracePt t="119320" x="11442700" y="2952750"/>
          <p14:tracePt t="119330" x="11417300" y="2943225"/>
          <p14:tracePt t="119334" x="11409363" y="2935288"/>
          <p14:tracePt t="119344" x="11409363" y="2927350"/>
          <p14:tracePt t="119350" x="11401425" y="2927350"/>
          <p14:tracePt t="119358" x="11391900" y="2927350"/>
          <p14:tracePt t="119438" x="11383963" y="2927350"/>
          <p14:tracePt t="119449" x="11366500" y="2927350"/>
          <p14:tracePt t="119459" x="11349038" y="2909888"/>
          <p14:tracePt t="119464" x="11333163" y="2901950"/>
          <p14:tracePt t="119475" x="11315700" y="2892425"/>
          <p14:tracePt t="119478" x="11290300" y="2892425"/>
          <p14:tracePt t="119488" x="11272838" y="2884488"/>
          <p14:tracePt t="119498" x="11255375" y="2884488"/>
          <p14:tracePt t="119504" x="11239500" y="2876550"/>
          <p14:tracePt t="119514" x="11229975" y="2876550"/>
          <p14:tracePt t="119520" x="11204575" y="2867025"/>
          <p14:tracePt t="119597" x="11196638" y="2867025"/>
          <p14:tracePt t="119601" x="11179175" y="2867025"/>
          <p14:tracePt t="119611" x="11163300" y="2867025"/>
          <p14:tracePt t="119617" x="11153775" y="2867025"/>
          <p14:tracePt t="119630" x="11120438" y="2867025"/>
          <p14:tracePt t="119636" x="11102975" y="2867025"/>
          <p14:tracePt t="119653" x="11077575" y="2867025"/>
          <p14:tracePt t="119657" x="11060113" y="2867025"/>
          <p14:tracePt t="119666" x="11042650" y="2867025"/>
          <p14:tracePt t="119681" x="11026775" y="2867025"/>
          <p14:tracePt t="119684" x="11001375" y="2867025"/>
          <p14:tracePt t="119691" x="10991850" y="2867025"/>
          <p14:tracePt t="119763" x="10958513" y="2867025"/>
          <p14:tracePt t="119773" x="10950575" y="2867025"/>
          <p14:tracePt t="119780" x="10941050" y="2876550"/>
          <p14:tracePt t="119789" x="10915650" y="2884488"/>
          <p14:tracePt t="119800" x="10890250" y="2909888"/>
          <p14:tracePt t="119804" x="10882313" y="2909888"/>
          <p14:tracePt t="119813" x="10856913" y="2917825"/>
          <p14:tracePt t="119819" x="10847388" y="2927350"/>
          <p14:tracePt t="119838" x="10839450" y="2927350"/>
          <p14:tracePt t="119844" x="10829925" y="2927350"/>
          <p14:tracePt t="119855" x="10821988" y="2935288"/>
          <p14:tracePt t="119879" x="10814050" y="2935288"/>
          <p14:tracePt t="119895" x="10796588" y="2943225"/>
          <p14:tracePt t="119900" x="10788650" y="2943225"/>
          <p14:tracePt t="119919" x="10771188" y="2960688"/>
          <p14:tracePt t="119925" x="10763250" y="2960688"/>
          <p14:tracePt t="119934" x="10737850" y="2978150"/>
          <p14:tracePt t="119938" x="10728325" y="2978150"/>
          <p14:tracePt t="119949" x="10720388" y="2986088"/>
          <p14:tracePt t="119959" x="10710863" y="2986088"/>
          <p14:tracePt t="119965" x="10694988" y="2995613"/>
          <p14:tracePt t="119975" x="10685463" y="2995613"/>
          <p14:tracePt t="119982" x="10685463" y="3003550"/>
          <p14:tracePt t="119991" x="10677525" y="3003550"/>
          <p14:tracePt t="120002" x="10669588" y="3011488"/>
          <p14:tracePt t="120098" x="10652125" y="3011488"/>
          <p14:tracePt t="120124" x="10644188" y="3011488"/>
          <p14:tracePt t="120142" x="10634663" y="3021013"/>
          <p14:tracePt t="120451" x="10609263" y="3021013"/>
          <p14:tracePt t="120532" x="10591800" y="3003550"/>
          <p14:tracePt t="120571" x="10583863" y="2995613"/>
          <p14:tracePt t="120598" x="10575925" y="2978150"/>
          <p14:tracePt t="120622" x="10566400" y="2970213"/>
          <p14:tracePt t="120627" x="10558463" y="2960688"/>
          <p14:tracePt t="120637" x="10550525" y="2952750"/>
          <p14:tracePt t="120651" x="10541000" y="2952750"/>
          <p14:tracePt t="120668" x="10533063" y="2952750"/>
          <p14:tracePt t="120718" x="10533063" y="2943225"/>
          <p14:tracePt t="120725" x="10525125" y="2943225"/>
          <p14:tracePt t="120733" x="10515600" y="2935288"/>
          <p14:tracePt t="120743" x="10507663" y="2927350"/>
          <p14:tracePt t="120756" x="10498138" y="2927350"/>
          <p14:tracePt t="120785" x="10490200" y="2909888"/>
          <p14:tracePt t="120833" x="10464800" y="2892425"/>
          <p14:tracePt t="120853" x="10456863" y="2892425"/>
          <p14:tracePt t="120870" x="10439400" y="2892425"/>
          <p14:tracePt t="120880" x="10431463" y="2892425"/>
          <p14:tracePt t="120896" x="10421938" y="2892425"/>
          <p14:tracePt t="120989" x="10414000" y="2892425"/>
          <p14:tracePt t="121016" x="10406063" y="2892425"/>
          <p14:tracePt t="121065" x="10396538" y="2892425"/>
          <p14:tracePt t="121126" x="10388600" y="2892425"/>
          <p14:tracePt t="121176" x="10379075" y="2892425"/>
          <p14:tracePt t="121227" x="10371138" y="2901950"/>
          <p14:tracePt t="121242" x="10363200" y="2901950"/>
          <p14:tracePt t="121257" x="10345738" y="2909888"/>
          <p14:tracePt t="121352" x="10337800" y="2909888"/>
          <p14:tracePt t="121370" x="10328275" y="2909888"/>
          <p14:tracePt t="121402" x="10320338" y="2909888"/>
          <p14:tracePt t="121408" x="10312400" y="2917825"/>
          <p14:tracePt t="121525" x="10302875" y="2917825"/>
          <p14:tracePt t="121549" x="10294938" y="2927350"/>
          <p14:tracePt t="121555" x="10277475" y="2927350"/>
          <p14:tracePt t="121564" x="10260013" y="2935288"/>
          <p14:tracePt t="121568" x="10244138" y="2952750"/>
          <p14:tracePt t="121581" x="10226675" y="2978150"/>
          <p14:tracePt t="121590" x="10183813" y="2995613"/>
          <p14:tracePt t="121605" x="10175875" y="3011488"/>
          <p14:tracePt t="121621" x="10175875" y="3021013"/>
          <p14:tracePt t="121635" x="10175875" y="3028950"/>
          <p14:tracePt t="122563" x="10175875" y="3021013"/>
          <p14:tracePt t="122579" x="10175875" y="3003550"/>
          <p14:tracePt t="122593" x="10175875" y="2986088"/>
          <p14:tracePt t="122638" x="10175875" y="2978150"/>
          <p14:tracePt t="122646" x="10175875" y="2970213"/>
          <p14:tracePt t="122671" x="10175875" y="2960688"/>
          <p14:tracePt t="122725" x="10175875" y="2952750"/>
          <p14:tracePt t="122734" x="10166350" y="2943225"/>
          <p14:tracePt t="122751" x="10158413" y="2935288"/>
          <p14:tracePt t="122823" x="10150475" y="2917825"/>
          <p14:tracePt t="122835" x="10140950" y="2909888"/>
          <p14:tracePt t="122847" x="10140950" y="2901950"/>
          <p14:tracePt t="122872" x="10133013" y="2901950"/>
          <p14:tracePt t="122876" x="10125075" y="2901950"/>
          <p14:tracePt t="122886" x="10115550" y="2901950"/>
          <p14:tracePt t="122896" x="10107613" y="2901950"/>
          <p14:tracePt t="122900" x="10090150" y="2901950"/>
          <p14:tracePt t="122910" x="10056813" y="2892425"/>
          <p14:tracePt t="122916" x="10047288" y="2892425"/>
          <p14:tracePt t="122927" x="10031413" y="2884488"/>
          <p14:tracePt t="122936" x="10013950" y="2884488"/>
          <p14:tracePt t="122940" x="10006013" y="2884488"/>
          <p14:tracePt t="122952" x="9980613" y="2884488"/>
          <p14:tracePt t="122966" x="9953625" y="2876550"/>
          <p14:tracePt t="122978" x="9912350" y="2876550"/>
          <p14:tracePt t="122984" x="9886950" y="2876550"/>
          <p14:tracePt t="122996" x="9844088" y="2867025"/>
          <p14:tracePt t="123006" x="9809163" y="2841625"/>
          <p14:tracePt t="123018" x="9801225" y="2841625"/>
          <p14:tracePt t="123023" x="9793288" y="2841625"/>
          <p14:tracePt t="123047" x="9775825" y="2841625"/>
          <p14:tracePt t="123064" x="9758363" y="2841625"/>
          <p14:tracePt t="123074" x="9750425" y="2841625"/>
          <p14:tracePt t="123079" x="9740900" y="2841625"/>
          <p14:tracePt t="123089" x="9732963" y="2841625"/>
          <p14:tracePt t="123095" x="9715500" y="2841625"/>
          <p14:tracePt t="123115" x="9690100" y="2841625"/>
          <p14:tracePt t="123120" x="9656763" y="2851150"/>
          <p14:tracePt t="123129" x="9631363" y="2859088"/>
          <p14:tracePt t="123137" x="9605963" y="2876550"/>
          <p14:tracePt t="123145" x="9571038" y="2892425"/>
          <p14:tracePt t="123159" x="9529763" y="2901950"/>
          <p14:tracePt t="123254" x="9520238" y="2917825"/>
          <p14:tracePt t="123266" x="9520238" y="2927350"/>
          <p14:tracePt t="123283" x="9512300" y="2935288"/>
          <p14:tracePt t="123453" x="9502775" y="2952750"/>
          <p14:tracePt t="123469" x="9486900" y="2960688"/>
          <p14:tracePt t="123483" x="9477375" y="2970213"/>
          <p14:tracePt t="123499" x="9477375" y="2986088"/>
          <p14:tracePt t="123507" x="9477375" y="2995613"/>
          <p14:tracePt t="123518" x="9469438" y="3003550"/>
          <p14:tracePt t="124975" x="9461500" y="3003550"/>
          <p14:tracePt t="125368" x="9451975" y="3003550"/>
          <p14:tracePt t="125378" x="9444038" y="2995613"/>
          <p14:tracePt t="125382" x="9426575" y="2986088"/>
          <p14:tracePt t="125394" x="9409113" y="2970213"/>
          <p14:tracePt t="125399" x="9393238" y="2960688"/>
          <p14:tracePt t="125409" x="9375775" y="2952750"/>
          <p14:tracePt t="125419" x="9358313" y="2943225"/>
          <p14:tracePt t="125424" x="9317038" y="2927350"/>
          <p14:tracePt t="125434" x="9290050" y="2909888"/>
          <p14:tracePt t="125439" x="9264650" y="2892425"/>
          <p14:tracePt t="125448" x="9248775" y="2892425"/>
          <p14:tracePt t="125458" x="9213850" y="2876550"/>
          <p14:tracePt t="125474" x="9213850" y="2867025"/>
          <p14:tracePt t="125489" x="9205913" y="2867025"/>
          <p14:tracePt t="125498" x="9180513" y="2867025"/>
          <p14:tracePt t="125504" x="9170988" y="2859088"/>
          <p14:tracePt t="125520" x="9155113" y="2833688"/>
          <p14:tracePt t="125531" x="9145588" y="2833688"/>
          <p14:tracePt t="125541" x="9129713" y="2824163"/>
          <p14:tracePt t="125544" x="9104313" y="2808288"/>
          <p14:tracePt t="125554" x="9094788" y="2808288"/>
          <p14:tracePt t="125560" x="9077325" y="2798763"/>
          <p14:tracePt t="125570" x="9061450" y="2782888"/>
          <p14:tracePt t="125581" x="9043988" y="2782888"/>
          <p14:tracePt t="125584" x="9026525" y="2773363"/>
          <p14:tracePt t="125601" x="9010650" y="2757488"/>
          <p14:tracePt t="125627" x="8993188" y="2747963"/>
          <p14:tracePt t="125643" x="8975725" y="2740025"/>
          <p14:tracePt t="125661" x="8967788" y="2730500"/>
          <p14:tracePt t="125667" x="8958263" y="2722563"/>
          <p14:tracePt t="125677" x="8942388" y="2722563"/>
          <p14:tracePt t="125693" x="8924925" y="2714625"/>
          <p14:tracePt t="125707" x="8916988" y="2714625"/>
          <p14:tracePt t="125721" x="8907463" y="2705100"/>
          <p14:tracePt t="125789" x="8899525" y="2705100"/>
          <p14:tracePt t="125803" x="8891588" y="2705100"/>
          <p14:tracePt t="125829" x="8882063" y="2705100"/>
          <p14:tracePt t="125839" x="8864600" y="2705100"/>
          <p14:tracePt t="125844" x="8856663" y="2697163"/>
          <p14:tracePt t="125853" x="8848725" y="2697163"/>
          <p14:tracePt t="125862" x="8839200" y="2697163"/>
          <p14:tracePt t="125868" x="8823325" y="2697163"/>
          <p14:tracePt t="125884" x="8805863" y="2697163"/>
          <p14:tracePt t="125893" x="8788400" y="2697163"/>
          <p14:tracePt t="125904" x="8763000" y="2697163"/>
          <p14:tracePt t="125910" x="8737600" y="2697163"/>
          <p14:tracePt t="125923" x="8712200" y="2697163"/>
          <p14:tracePt t="125932" x="8686800" y="2697163"/>
          <p14:tracePt t="125943" x="8678863" y="2697163"/>
          <p14:tracePt t="125951" x="8661400" y="2697163"/>
          <p14:tracePt t="125958" x="8651875" y="2697163"/>
          <p14:tracePt t="125962" x="8643938" y="2697163"/>
          <p14:tracePt t="125975" x="8636000" y="2697163"/>
          <p14:tracePt t="125985" x="8618538" y="2697163"/>
          <p14:tracePt t="125988" x="8610600" y="2697163"/>
          <p14:tracePt t="126004" x="8593138" y="2697163"/>
          <p14:tracePt t="126015" x="8585200" y="2705100"/>
          <p14:tracePt t="126031" x="8567738" y="2705100"/>
          <p14:tracePt t="126069" x="8559800" y="2705100"/>
          <p14:tracePt t="126080" x="8542338" y="2714625"/>
          <p14:tracePt t="126094" x="8532813" y="2714625"/>
          <p14:tracePt t="126106" x="8524875" y="2722563"/>
          <p14:tracePt t="126111" x="8499475" y="2730500"/>
          <p14:tracePt t="126128" x="8482013" y="2730500"/>
          <p14:tracePt t="126146" x="8474075" y="2730500"/>
          <p14:tracePt t="126151" x="8466138" y="2747963"/>
          <p14:tracePt t="126161" x="8456613" y="2747963"/>
          <p14:tracePt t="126177" x="8440738" y="2757488"/>
          <p14:tracePt t="126186" x="8423275" y="2757488"/>
          <p14:tracePt t="126190" x="8413750" y="2765425"/>
          <p14:tracePt t="126201" x="8388350" y="2782888"/>
          <p14:tracePt t="126207" x="8362950" y="2782888"/>
          <p14:tracePt t="126218" x="8320088" y="2808288"/>
          <p14:tracePt t="126229" x="8312150" y="2824163"/>
          <p14:tracePt t="126234" x="8304213" y="2824163"/>
          <p14:tracePt t="126246" x="8286750" y="2833688"/>
          <p14:tracePt t="126247" x="8269288" y="2841625"/>
          <p14:tracePt t="126257" x="8261350" y="2841625"/>
          <p14:tracePt t="126266" x="8253413" y="2851150"/>
          <p14:tracePt t="126271" x="8243888" y="2859088"/>
          <p14:tracePt t="126281" x="8235950" y="2867025"/>
          <p14:tracePt t="126288" x="8218488" y="2867025"/>
          <p14:tracePt t="126307" x="8210550" y="2876550"/>
          <p14:tracePt t="126314" x="8201025" y="2892425"/>
          <p14:tracePt t="126323" x="8193088" y="2901950"/>
          <p14:tracePt t="126329" x="8167688" y="2917825"/>
          <p14:tracePt t="126337" x="8159750" y="2927350"/>
          <p14:tracePt t="126347" x="8134350" y="2935288"/>
          <p14:tracePt t="126352" x="8134350" y="2943225"/>
          <p14:tracePt t="126362" x="8124825" y="2943225"/>
          <p14:tracePt t="126366" x="8116888" y="2960688"/>
          <p14:tracePt t="126377" x="8107363" y="2970213"/>
          <p14:tracePt t="126398" x="8099425" y="2978150"/>
          <p14:tracePt t="126418" x="8081963" y="2986088"/>
          <p14:tracePt t="126433" x="8074025" y="2995613"/>
          <p14:tracePt t="126449" x="8074025" y="3003550"/>
          <p14:tracePt t="126474" x="8066088" y="3003550"/>
          <p14:tracePt t="126490" x="8066088" y="3011488"/>
          <p14:tracePt t="126500" x="8056563" y="3028950"/>
          <p14:tracePt t="126514" x="8056563" y="3046413"/>
          <p14:tracePt t="126529" x="8056563" y="3054350"/>
          <p14:tracePt t="126540" x="8056563" y="3063875"/>
          <p14:tracePt t="126549" x="8056563" y="3071813"/>
          <p14:tracePt t="126569" x="8056563" y="3079750"/>
          <p14:tracePt t="126589" x="8056563" y="3097213"/>
          <p14:tracePt t="126594" x="8056563" y="3105150"/>
          <p14:tracePt t="126611" x="8056563" y="3114675"/>
          <p14:tracePt t="126619" x="8056563" y="3122613"/>
          <p14:tracePt t="126635" x="8056563" y="3130550"/>
          <p14:tracePt t="126650" x="8056563" y="3140075"/>
          <p14:tracePt t="126664" x="8074025" y="3148013"/>
          <p14:tracePt t="126675" x="8081963" y="3165475"/>
          <p14:tracePt t="126686" x="8091488" y="3173413"/>
          <p14:tracePt t="126690" x="8099425" y="3182938"/>
          <p14:tracePt t="126716" x="8107363" y="3190875"/>
          <p14:tracePt t="126728" x="8116888" y="3198813"/>
          <p14:tracePt t="126731" x="8124825" y="3208338"/>
          <p14:tracePt t="126759" x="8142288" y="3216275"/>
          <p14:tracePt t="126765" x="8150225" y="3233738"/>
          <p14:tracePt t="126774" x="8167688" y="3233738"/>
          <p14:tracePt t="126781" x="8185150" y="3233738"/>
          <p14:tracePt t="126791" x="8218488" y="3241675"/>
          <p14:tracePt t="126807" x="8243888" y="3249613"/>
          <p14:tracePt t="126813" x="8278813" y="3249613"/>
          <p14:tracePt t="126820" x="8286750" y="3249613"/>
          <p14:tracePt t="126831" x="8304213" y="3259138"/>
          <p14:tracePt t="126837" x="8320088" y="3259138"/>
          <p14:tracePt t="126848" x="8362950" y="3259138"/>
          <p14:tracePt t="126851" x="8397875" y="3276600"/>
          <p14:tracePt t="126861" x="8431213" y="3276600"/>
          <p14:tracePt t="126872" x="8466138" y="3276600"/>
          <p14:tracePt t="126876" x="8491538" y="3276600"/>
          <p14:tracePt t="126887" x="8524875" y="3276600"/>
          <p14:tracePt t="126895" x="8532813" y="3276600"/>
          <p14:tracePt t="126902" x="8550275" y="3276600"/>
          <p14:tracePt t="126912" x="8559800" y="3276600"/>
          <p14:tracePt t="126916" x="8575675" y="3276600"/>
          <p14:tracePt t="126945" x="8585200" y="3276600"/>
          <p14:tracePt t="126957" x="8601075" y="3276600"/>
          <p14:tracePt t="126968" x="8610600" y="3276600"/>
          <p14:tracePt t="126973" x="8618538" y="3276600"/>
          <p14:tracePt t="126984" x="8626475" y="3276600"/>
          <p14:tracePt t="126997" x="8678863" y="3276600"/>
          <p14:tracePt t="127009" x="8712200" y="3259138"/>
          <p14:tracePt t="127012" x="8729663" y="3241675"/>
          <p14:tracePt t="127033" x="8755063" y="3233738"/>
          <p14:tracePt t="127049" x="8772525" y="3216275"/>
          <p14:tracePt t="127063" x="8788400" y="3208338"/>
          <p14:tracePt t="127074" x="8805863" y="3198813"/>
          <p14:tracePt t="127080" x="8813800" y="3190875"/>
          <p14:tracePt t="127091" x="8839200" y="3182938"/>
          <p14:tracePt t="127095" x="8848725" y="3155950"/>
          <p14:tracePt t="127113" x="8864600" y="3148013"/>
          <p14:tracePt t="127129" x="8882063" y="3140075"/>
          <p14:tracePt t="127135" x="8891588" y="3130550"/>
          <p14:tracePt t="127157" x="8899525" y="3130550"/>
          <p14:tracePt t="127162" x="8907463" y="3122613"/>
          <p14:tracePt t="127169" x="8916988" y="3114675"/>
          <p14:tracePt t="127175" x="8916988" y="3105150"/>
          <p14:tracePt t="127195" x="8924925" y="3097213"/>
          <p14:tracePt t="127211" x="8942388" y="3089275"/>
          <p14:tracePt t="127216" x="8942388" y="3079750"/>
          <p14:tracePt t="127225" x="8942388" y="3071813"/>
          <p14:tracePt t="127236" x="8942388" y="3063875"/>
          <p14:tracePt t="127251" x="8942388" y="3046413"/>
          <p14:tracePt t="127257" x="8950325" y="3036888"/>
          <p14:tracePt t="127275" x="8950325" y="3028950"/>
          <p14:tracePt t="127291" x="8950325" y="3021013"/>
          <p14:tracePt t="127297" x="8950325" y="3011488"/>
          <p14:tracePt t="127331" x="8950325" y="3003550"/>
          <p14:tracePt t="127357" x="8950325" y="2986088"/>
          <p14:tracePt t="127371" x="8950325" y="2978150"/>
          <p14:tracePt t="127378" x="8950325" y="2970213"/>
          <p14:tracePt t="127387" x="8950325" y="2960688"/>
          <p14:tracePt t="127399" x="8950325" y="2952750"/>
          <p14:tracePt t="127403" x="8950325" y="2943225"/>
          <p14:tracePt t="127410" x="8950325" y="2935288"/>
          <p14:tracePt t="127428" x="8932863" y="2917825"/>
          <p14:tracePt t="127467" x="8924925" y="2909888"/>
          <p14:tracePt t="127483" x="8907463" y="2901950"/>
          <p14:tracePt t="127507" x="8899525" y="2901950"/>
          <p14:tracePt t="127517" x="8891588" y="2901950"/>
          <p14:tracePt t="127524" x="8882063" y="2901950"/>
          <p14:tracePt t="127558" x="8874125" y="2901950"/>
          <p14:tracePt t="127579" x="8864600" y="2901950"/>
          <p14:tracePt t="127600" x="8848725" y="2901950"/>
          <p14:tracePt t="127605" x="8839200" y="2901950"/>
          <p14:tracePt t="127612" x="8823325" y="2901950"/>
          <p14:tracePt t="127629" x="8813800" y="2901950"/>
          <p14:tracePt t="127641" x="8797925" y="2901950"/>
          <p14:tracePt t="127646" x="8788400" y="2901950"/>
          <p14:tracePt t="127654" x="8772525" y="2901950"/>
          <p14:tracePt t="127660" x="8745538" y="2901950"/>
          <p14:tracePt t="127681" x="8720138" y="2901950"/>
          <p14:tracePt t="127685" x="8704263" y="2901950"/>
          <p14:tracePt t="127692" x="8686800" y="2901950"/>
          <p14:tracePt t="127698" x="8669338" y="2901950"/>
          <p14:tracePt t="127710" x="8651875" y="2901950"/>
          <p14:tracePt t="127725" x="8651875" y="2909888"/>
          <p14:tracePt t="127735" x="8643938" y="2909888"/>
          <p14:tracePt t="127749" x="8636000" y="2917825"/>
          <p14:tracePt t="127759" x="8626475" y="2927350"/>
          <p14:tracePt t="127764" x="8610600" y="2952750"/>
          <p14:tracePt t="127775" x="8610600" y="2960688"/>
          <p14:tracePt t="127779" x="8601075" y="2970213"/>
          <p14:tracePt t="127789" x="8593138" y="2970213"/>
          <p14:tracePt t="127799" x="8593138" y="2978150"/>
          <p14:tracePt t="127815" x="8593138" y="2986088"/>
          <p14:tracePt t="127832" x="8585200" y="3003550"/>
          <p14:tracePt t="127848" x="8567738" y="3046413"/>
          <p14:tracePt t="127864" x="8550275" y="3063875"/>
          <p14:tracePt t="127870" x="8550275" y="3071813"/>
          <p14:tracePt t="127880" x="8550275" y="3079750"/>
          <p14:tracePt t="127897" x="8550275" y="3097213"/>
          <p14:tracePt t="127901" x="8550275" y="3105150"/>
          <p14:tracePt t="127913" x="8550275" y="3122613"/>
          <p14:tracePt t="127922" x="8550275" y="3130550"/>
          <p14:tracePt t="127925" x="8550275" y="3148013"/>
          <p14:tracePt t="127938" x="8550275" y="3173413"/>
          <p14:tracePt t="127941" x="8550275" y="3190875"/>
          <p14:tracePt t="127951" x="8550275" y="3208338"/>
          <p14:tracePt t="127963" x="8550275" y="3216275"/>
          <p14:tracePt t="127970" x="8550275" y="3224213"/>
          <p14:tracePt t="127976" x="8550275" y="3249613"/>
          <p14:tracePt t="127980" x="8550275" y="3259138"/>
          <p14:tracePt t="128001" x="8550275" y="3276600"/>
          <p14:tracePt t="128008" x="8550275" y="3284538"/>
          <p14:tracePt t="128022" x="8550275" y="3292475"/>
          <p14:tracePt t="128032" x="8550275" y="3309938"/>
          <p14:tracePt t="128047" x="8550275" y="3317875"/>
          <p14:tracePt t="128064" x="8550275" y="3327400"/>
          <p14:tracePt t="128087" x="8550275" y="3335338"/>
          <p14:tracePt t="128185" x="8550275" y="3352800"/>
          <p14:tracePt t="128202" x="8559800" y="3360738"/>
          <p14:tracePt t="128208" x="8567738" y="3368675"/>
          <p14:tracePt t="128223" x="8575675" y="3395663"/>
          <p14:tracePt t="128248" x="8575675" y="3411538"/>
          <p14:tracePt t="128258" x="8575675" y="3429000"/>
          <p14:tracePt t="128263" x="8575675" y="3436938"/>
          <p14:tracePt t="128274" x="8575675" y="3471863"/>
          <p14:tracePt t="128284" x="8575675" y="3489325"/>
          <p14:tracePt t="128290" x="8575675" y="3505200"/>
          <p14:tracePt t="128299" x="8575675" y="3530600"/>
          <p14:tracePt t="128304" x="8575675" y="3548063"/>
          <p14:tracePt t="128314" x="8593138" y="3565525"/>
          <p14:tracePt t="128324" x="8636000" y="3598863"/>
          <p14:tracePt t="128329" x="8643938" y="3598863"/>
          <p14:tracePt t="128340" x="8669338" y="3616325"/>
          <p14:tracePt t="128346" x="8678863" y="3624263"/>
          <p14:tracePt t="128354" x="8704263" y="3633788"/>
          <p14:tracePt t="128364" x="8720138" y="3633788"/>
          <p14:tracePt t="128368" x="8745538" y="3659188"/>
          <p14:tracePt t="128379" x="8772525" y="3667125"/>
          <p14:tracePt t="128384" x="8805863" y="3702050"/>
          <p14:tracePt t="128396" x="8813800" y="3702050"/>
          <p14:tracePt t="128404" x="8874125" y="3727450"/>
          <p14:tracePt t="128410" x="8882063" y="3727450"/>
          <p14:tracePt t="128420" x="8916988" y="3752850"/>
          <p14:tracePt t="128424" x="8958263" y="3803650"/>
          <p14:tracePt t="128434" x="9001125" y="3821113"/>
          <p14:tracePt t="128444" x="9061450" y="3846513"/>
          <p14:tracePt t="128450" x="9086850" y="3854450"/>
          <p14:tracePt t="128460" x="9120188" y="3887788"/>
          <p14:tracePt t="128464" x="9137650" y="3897313"/>
          <p14:tracePt t="128476" x="9163050" y="3914775"/>
          <p14:tracePt t="128484" x="9196388" y="3922713"/>
          <p14:tracePt t="128490" x="9196388" y="3930650"/>
          <p14:tracePt t="128500" x="9205913" y="3930650"/>
          <p14:tracePt t="128506" x="9223375" y="3940175"/>
          <p14:tracePt t="128516" x="9231313" y="3948113"/>
          <p14:tracePt t="128526" x="9248775" y="3965575"/>
          <p14:tracePt t="128541" x="9274175" y="3981450"/>
          <p14:tracePt t="128559" x="9282113" y="3990975"/>
          <p14:tracePt t="128566" x="9307513" y="3998913"/>
          <p14:tracePt t="128571" x="9332913" y="4016375"/>
          <p14:tracePt t="128580" x="9358313" y="4041775"/>
          <p14:tracePt t="128588" x="9383713" y="4059238"/>
          <p14:tracePt t="128600" x="9444038" y="4110038"/>
          <p14:tracePt t="128607" x="9469438" y="4135438"/>
          <p14:tracePt t="128610" x="9545638" y="4203700"/>
          <p14:tracePt t="128623" x="9596438" y="4262438"/>
          <p14:tracePt t="128626" x="9674225" y="4330700"/>
          <p14:tracePt t="128636" x="9740900" y="4391025"/>
          <p14:tracePt t="128648" x="9801225" y="4441825"/>
          <p14:tracePt t="128653" x="9861550" y="4518025"/>
          <p14:tracePt t="128664" x="9894888" y="4551363"/>
          <p14:tracePt t="128666" x="9953625" y="4594225"/>
          <p14:tracePt t="128677" x="10013950" y="4645025"/>
          <p14:tracePt t="128686" x="10107613" y="4713288"/>
          <p14:tracePt t="128692" x="10201275" y="4781550"/>
          <p14:tracePt t="128702" x="10294938" y="4832350"/>
          <p14:tracePt t="128706" x="10388600" y="4900613"/>
          <p14:tracePt t="128716" x="10482263" y="4951413"/>
          <p14:tracePt t="128726" x="10591800" y="5019675"/>
          <p14:tracePt t="128732" x="10685463" y="5070475"/>
          <p14:tracePt t="128743" x="10796588" y="5130800"/>
          <p14:tracePt t="128748" x="10890250" y="5181600"/>
          <p14:tracePt t="128758" x="10975975" y="5224463"/>
          <p14:tracePt t="128768" x="11069638" y="5257800"/>
          <p14:tracePt t="128773" x="11145838" y="5300663"/>
          <p14:tracePt t="128782" x="11214100" y="5318125"/>
          <p14:tracePt t="128788" x="11272838" y="5343525"/>
          <p14:tracePt t="128798" x="11333163" y="5351463"/>
          <p14:tracePt t="128808" x="11409363" y="5394325"/>
          <p14:tracePt t="128814" x="11477625" y="5419725"/>
          <p14:tracePt t="128825" x="11553825" y="5454650"/>
          <p14:tracePt t="128829" x="11630025" y="5495925"/>
          <p14:tracePt t="128839" x="11707813" y="5530850"/>
          <p14:tracePt t="128848" x="11766550" y="5556250"/>
          <p14:tracePt t="128857" x="11826875" y="5589588"/>
          <p14:tracePt t="128865" x="11877675" y="5614988"/>
          <p14:tracePt t="128873" x="11918950" y="5632450"/>
          <p14:tracePt t="128876" x="11961813" y="5657850"/>
          <p14:tracePt t="128886" x="11996738" y="5675313"/>
          <p14:tracePt t="128897" x="12030075" y="5692775"/>
          <p14:tracePt t="128902" x="12072938" y="5718175"/>
          <p14:tracePt t="128913" x="12115800" y="5735638"/>
          <p14:tracePt t="128916" x="12158663" y="5761038"/>
          <p14:tracePt t="130396" x="9001125" y="6108700"/>
          <p14:tracePt t="130404" x="9971088" y="5751513"/>
          <p14:tracePt t="130411" x="11136313" y="5437188"/>
          <p14:tracePt t="130451" x="1123950" y="4762500"/>
          <p14:tracePt t="130465" x="1841500" y="4762500"/>
          <p14:tracePt t="130482" x="3175000" y="4762500"/>
          <p14:tracePt t="130499" x="4229100" y="4737100"/>
          <p14:tracePt t="130517" x="4895850" y="4635500"/>
          <p14:tracePt t="130533" x="5276850" y="4400550"/>
          <p14:tracePt t="130550" x="5334000" y="4191000"/>
          <p14:tracePt t="130566" x="5334000" y="4070350"/>
          <p14:tracePt t="130583" x="5130800" y="3460750"/>
          <p14:tracePt t="130599" x="4902200" y="3041650"/>
          <p14:tracePt t="130617" x="4673600" y="2698750"/>
          <p14:tracePt t="130633" x="4387850" y="2355850"/>
          <p14:tracePt t="130650" x="4051300" y="1993900"/>
          <p14:tracePt t="130657" x="3867150" y="1809750"/>
          <p14:tracePt t="130670" x="3448050" y="1416050"/>
          <p14:tracePt t="130683" x="3219450" y="1238250"/>
          <p14:tracePt t="130701" x="2686050" y="850900"/>
          <p14:tracePt t="130717" x="2139950" y="488950"/>
          <p14:tracePt t="130733" x="1555750" y="228600"/>
          <p14:tracePt t="130750" x="850900" y="0"/>
          <p14:tracePt t="130767" x="711200" y="0"/>
          <p14:tracePt t="130784" x="539750" y="0"/>
          <p14:tracePt t="130801" x="463550" y="0"/>
          <p14:tracePt t="130834" x="457200" y="0"/>
          <p14:tracePt t="130896" x="482600" y="0"/>
          <p14:tracePt t="130904" x="520700" y="0"/>
          <p14:tracePt t="130917" x="584200" y="0"/>
          <p14:tracePt t="130934" x="742950" y="0"/>
          <p14:tracePt t="130951" x="971550" y="0"/>
          <p14:tracePt t="130967" x="1320800" y="0"/>
          <p14:tracePt t="130971" x="1543050" y="0"/>
          <p14:tracePt t="130984" x="1816100" y="0"/>
          <p14:tracePt t="131001" x="2616200" y="0"/>
          <p14:tracePt t="131017" x="4044950" y="0"/>
          <p14:tracePt t="131034" x="4857750" y="0"/>
          <p14:tracePt t="131051" x="5168900" y="0"/>
          <p14:tracePt t="131067" x="5695950" y="0"/>
          <p14:tracePt t="131084" x="5791200" y="0"/>
          <p14:tracePt t="131219" x="5797550" y="0"/>
          <p14:tracePt t="131235" x="5810250" y="0"/>
          <p14:tracePt t="131243" x="5829300" y="0"/>
          <p14:tracePt t="131269" x="5880100" y="0"/>
          <p14:tracePt t="131272" x="5899150" y="0"/>
          <p14:tracePt t="131284" x="5943600" y="0"/>
          <p14:tracePt t="131285" x="5994400" y="0"/>
          <p14:tracePt t="131302" x="6216650" y="0"/>
          <p14:tracePt t="131318" x="6699250" y="0"/>
          <p14:tracePt t="131335" x="7016750" y="0"/>
          <p14:tracePt t="131351" x="7772400" y="0"/>
          <p14:tracePt t="131369" x="7975600" y="0"/>
          <p14:tracePt t="131385" x="8020050" y="0"/>
          <p14:tracePt t="131432" x="8032750" y="0"/>
          <p14:tracePt t="131444" x="8039100" y="0"/>
          <p14:tracePt t="131454" x="8051800" y="0"/>
          <p14:tracePt t="131485" x="8058150" y="0"/>
          <p14:tracePt t="131519" x="8064500" y="0"/>
          <p14:tracePt t="131536" x="8070850" y="0"/>
          <p14:tracePt t="131553" x="8115300" y="0"/>
          <p14:tracePt t="131568" x="8140700" y="0"/>
          <p14:tracePt t="131585" x="8147050" y="0"/>
          <p14:tracePt t="131619" x="8166100" y="0"/>
          <p14:tracePt t="131635" x="8185150" y="0"/>
          <p14:tracePt t="131652" x="8191500" y="0"/>
          <p14:tracePt t="131669" x="8216900" y="0"/>
          <p14:tracePt t="131672" x="8223250" y="0"/>
          <p14:tracePt t="131746" x="8216900" y="0"/>
          <p14:tracePt t="131784" x="8210550" y="0"/>
          <p14:tracePt t="131945" x="8197850" y="0"/>
          <p14:tracePt t="131955" x="8166100" y="0"/>
          <p14:tracePt t="131961" x="8147050" y="0"/>
          <p14:tracePt t="131991" x="7874000" y="0"/>
          <p14:tracePt t="132002" x="7239000" y="0"/>
          <p14:tracePt t="132020" x="6280150" y="0"/>
          <p14:tracePt t="132036" x="5632450" y="0"/>
          <p14:tracePt t="132053" x="2800350" y="69850"/>
          <p14:tracePt t="132070" x="38100" y="349250"/>
          <p14:tracePt t="132110" x="2424113" y="1243013"/>
          <p14:tracePt t="132121" x="298450" y="1735138"/>
          <p14:tracePt t="132382" x="230188" y="6424613"/>
          <p14:tracePt t="132389" x="246063" y="6134100"/>
          <p14:tracePt t="132399" x="263525" y="5811838"/>
          <p14:tracePt t="132402" x="306388" y="5419725"/>
          <p14:tracePt t="132414" x="357188" y="4884738"/>
          <p14:tracePt t="132418" x="425450" y="4313238"/>
          <p14:tracePt t="132430" x="476250" y="3717925"/>
          <p14:tracePt t="132440" x="493713" y="3190875"/>
          <p14:tracePt t="132444" x="493713" y="2671763"/>
          <p14:tracePt t="132456" x="484188" y="2254250"/>
          <p14:tracePt t="132460" x="400050" y="1881188"/>
          <p14:tracePt t="132472" x="255588" y="1547813"/>
          <p14:tracePt t="132480" x="127000" y="12842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E9C7-44A6-47AD-B700-790601D5CE94}"/>
              </a:ext>
            </a:extLst>
          </p:cNvPr>
          <p:cNvSpPr>
            <a:spLocks noGrp="1"/>
          </p:cNvSpPr>
          <p:nvPr>
            <p:ph type="title"/>
          </p:nvPr>
        </p:nvSpPr>
        <p:spPr/>
        <p:txBody>
          <a:bodyPr>
            <a:normAutofit fontScale="90000"/>
          </a:bodyPr>
          <a:lstStyle/>
          <a:p>
            <a:r>
              <a:rPr lang="en-US" dirty="0"/>
              <a:t>Genotype Doesn’t Always Predict </a:t>
            </a:r>
            <a:r>
              <a:rPr lang="en-US"/>
              <a:t>Same Phenotype</a:t>
            </a:r>
            <a:endParaRPr lang="en-US" dirty="0"/>
          </a:p>
        </p:txBody>
      </p:sp>
      <p:sp>
        <p:nvSpPr>
          <p:cNvPr id="4" name="Content Placeholder 3">
            <a:extLst>
              <a:ext uri="{FF2B5EF4-FFF2-40B4-BE49-F238E27FC236}">
                <a16:creationId xmlns:a16="http://schemas.microsoft.com/office/drawing/2014/main" id="{FFE20F5A-B82A-4072-A498-20AF3E2A8865}"/>
              </a:ext>
            </a:extLst>
          </p:cNvPr>
          <p:cNvSpPr>
            <a:spLocks noGrp="1"/>
          </p:cNvSpPr>
          <p:nvPr>
            <p:ph sz="half" idx="1"/>
          </p:nvPr>
        </p:nvSpPr>
        <p:spPr>
          <a:xfrm>
            <a:off x="508000" y="1223149"/>
            <a:ext cx="11401778" cy="5143784"/>
          </a:xfrm>
        </p:spPr>
        <p:txBody>
          <a:bodyPr>
            <a:normAutofit/>
          </a:bodyPr>
          <a:lstStyle/>
          <a:p>
            <a:r>
              <a:rPr lang="en-US" sz="3200" dirty="0"/>
              <a:t>Individuals can have the same genetic variants but different phenotypes</a:t>
            </a:r>
          </a:p>
          <a:p>
            <a:pPr lvl="1"/>
            <a:r>
              <a:rPr lang="en-US" sz="2800" dirty="0"/>
              <a:t>One may have the disease while the other does not</a:t>
            </a:r>
            <a:endParaRPr lang="en-US" sz="2800" b="1" u="sng" dirty="0"/>
          </a:p>
          <a:p>
            <a:pPr lvl="1"/>
            <a:r>
              <a:rPr lang="en-US" sz="2800" dirty="0"/>
              <a:t>They may both have the same disease but exhibit different symptoms or severity</a:t>
            </a:r>
            <a:endParaRPr lang="en-US" sz="2800" b="1" u="sng" dirty="0"/>
          </a:p>
          <a:p>
            <a:pPr>
              <a:spcBef>
                <a:spcPts val="1200"/>
              </a:spcBef>
              <a:spcAft>
                <a:spcPts val="1200"/>
              </a:spcAft>
            </a:pPr>
            <a:r>
              <a:rPr lang="en-US" sz="3200" dirty="0"/>
              <a:t>Individuals may have the same phenotype but different genetic causes</a:t>
            </a:r>
          </a:p>
          <a:p>
            <a:pPr>
              <a:spcAft>
                <a:spcPts val="1200"/>
              </a:spcAft>
            </a:pPr>
            <a:r>
              <a:rPr lang="en-US" sz="3200" b="1" u="sng" dirty="0"/>
              <a:t>What?! …it’s complicated</a:t>
            </a:r>
            <a:endParaRPr lang="en-US" sz="3200" dirty="0"/>
          </a:p>
          <a:p>
            <a:pPr>
              <a:spcAft>
                <a:spcPts val="1200"/>
              </a:spcAft>
            </a:pPr>
            <a:endParaRPr lang="en-US" sz="3200" dirty="0"/>
          </a:p>
          <a:p>
            <a:pPr>
              <a:spcAft>
                <a:spcPts val="1200"/>
              </a:spcAft>
            </a:pPr>
            <a:endParaRPr lang="en-US" sz="3200" dirty="0"/>
          </a:p>
        </p:txBody>
      </p:sp>
      <p:pic>
        <p:nvPicPr>
          <p:cNvPr id="5" name="Audio 4">
            <a:hlinkClick r:id="" action="ppaction://media"/>
            <a:extLst>
              <a:ext uri="{FF2B5EF4-FFF2-40B4-BE49-F238E27FC236}">
                <a16:creationId xmlns:a16="http://schemas.microsoft.com/office/drawing/2014/main" id="{1201D997-0D85-AB54-7C9C-3B26D50E79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1821585"/>
      </p:ext>
    </p:extLst>
  </p:cSld>
  <p:clrMapOvr>
    <a:masterClrMapping/>
  </p:clrMapOvr>
  <mc:AlternateContent xmlns:mc="http://schemas.openxmlformats.org/markup-compatibility/2006" xmlns:p14="http://schemas.microsoft.com/office/powerpoint/2010/main">
    <mc:Choice Requires="p14">
      <p:transition spd="slow" p14:dur="2000" advTm="48906"/>
    </mc:Choice>
    <mc:Fallback xmlns="">
      <p:transition spd="slow" advTm="4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9|23.2"/>
</p:tagLst>
</file>

<file path=ppt/tags/tag2.xml><?xml version="1.0" encoding="utf-8"?>
<p:tagLst xmlns:a="http://schemas.openxmlformats.org/drawingml/2006/main" xmlns:r="http://schemas.openxmlformats.org/officeDocument/2006/relationships" xmlns:p="http://schemas.openxmlformats.org/presentationml/2006/main">
  <p:tag name="TIMING" val="|8.4"/>
</p:tagLst>
</file>

<file path=ppt/tags/tag3.xml><?xml version="1.0" encoding="utf-8"?>
<p:tagLst xmlns:a="http://schemas.openxmlformats.org/drawingml/2006/main" xmlns:r="http://schemas.openxmlformats.org/officeDocument/2006/relationships" xmlns:p="http://schemas.openxmlformats.org/presentationml/2006/main">
  <p:tag name="TIMING" val="|56.6"/>
</p:tagLst>
</file>

<file path=ppt/tags/tag4.xml><?xml version="1.0" encoding="utf-8"?>
<p:tagLst xmlns:a="http://schemas.openxmlformats.org/drawingml/2006/main" xmlns:r="http://schemas.openxmlformats.org/officeDocument/2006/relationships" xmlns:p="http://schemas.openxmlformats.org/presentationml/2006/main">
  <p:tag name="TIMING" val="|12|8.4|12.5|10.2|33.8|28.2|10.5"/>
</p:tagLst>
</file>

<file path=ppt/tags/tag5.xml><?xml version="1.0" encoding="utf-8"?>
<p:tagLst xmlns:a="http://schemas.openxmlformats.org/drawingml/2006/main" xmlns:r="http://schemas.openxmlformats.org/officeDocument/2006/relationships" xmlns:p="http://schemas.openxmlformats.org/presentationml/2006/main">
  <p:tag name="TIMING" val="|7.5|10.7|3.6|7.2|8.7|30"/>
</p:tagLst>
</file>

<file path=ppt/tags/tag6.xml><?xml version="1.0" encoding="utf-8"?>
<p:tagLst xmlns:a="http://schemas.openxmlformats.org/drawingml/2006/main" xmlns:r="http://schemas.openxmlformats.org/officeDocument/2006/relationships" xmlns:p="http://schemas.openxmlformats.org/presentationml/2006/main">
  <p:tag name="TIMING" val="|41.2"/>
</p:tagLst>
</file>

<file path=ppt/tags/tag7.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CW Institutional Presentation 10 16 17b" id="{4491F7C0-1507-F344-9DD9-B386A4587102}" vid="{AAE65927-0195-7C4B-95D4-A7CABDA37433}"/>
    </a:ext>
  </a:extLst>
</a:theme>
</file>

<file path=ppt/theme/theme2.xml><?xml version="1.0" encoding="utf-8"?>
<a:theme xmlns:a="http://schemas.openxmlformats.org/drawingml/2006/main" name="1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smtClean="0">
            <a:solidFill>
              <a:schemeClr val="accent1"/>
            </a:solidFill>
            <a:latin typeface="Franklin Gothic Demi" charset="0"/>
            <a:ea typeface="Franklin Gothic Demi" charset="0"/>
            <a:cs typeface="Franklin Gothic Demi" charset="0"/>
          </a:defRPr>
        </a:defPPr>
      </a:lstStyle>
    </a:txDef>
  </a:objectDefaults>
  <a:extraClrSchemeLst/>
  <a:extLst>
    <a:ext uri="{05A4C25C-085E-4340-85A3-A5531E510DB2}">
      <thm15:themeFamily xmlns:thm15="http://schemas.microsoft.com/office/thememl/2012/main" name="MCW_PPT_Template_General Use 41918" id="{85EB703B-ACD9-9041-A67A-858F2108A459}" vid="{4A6E37AC-895A-E242-89EE-467F6F3D1217}"/>
    </a:ext>
  </a:extLst>
</a:theme>
</file>

<file path=ppt/theme/theme3.xml><?xml version="1.0" encoding="utf-8"?>
<a:theme xmlns:a="http://schemas.openxmlformats.org/drawingml/2006/main" name="2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smtClean="0">
            <a:solidFill>
              <a:schemeClr val="accent1"/>
            </a:solidFill>
            <a:latin typeface="Franklin Gothic Demi" charset="0"/>
            <a:ea typeface="Franklin Gothic Demi" charset="0"/>
            <a:cs typeface="Franklin Gothic Demi" charset="0"/>
          </a:defRPr>
        </a:defPPr>
      </a:lstStyle>
    </a:txDef>
  </a:objectDefaults>
  <a:extraClrSchemeLst/>
  <a:extLst>
    <a:ext uri="{05A4C25C-085E-4340-85A3-A5531E510DB2}">
      <thm15:themeFamily xmlns:thm15="http://schemas.microsoft.com/office/thememl/2012/main" name="MCW_PPT_Template_General Use 41918" id="{85EB703B-ACD9-9041-A67A-858F2108A459}" vid="{4A6E37AC-895A-E242-89EE-467F6F3D1217}"/>
    </a:ext>
  </a:extLst>
</a:theme>
</file>

<file path=ppt/theme/theme4.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77C6A0365E8D4588C4B3AE95D7F4A9" ma:contentTypeVersion="18" ma:contentTypeDescription="Create a new document." ma:contentTypeScope="" ma:versionID="57fe40d09c7ccbb0cfb9fc381b1a32ca">
  <xsd:schema xmlns:xsd="http://www.w3.org/2001/XMLSchema" xmlns:xs="http://www.w3.org/2001/XMLSchema" xmlns:p="http://schemas.microsoft.com/office/2006/metadata/properties" xmlns:ns2="d430183a-f9c1-419b-b23c-ec8bc9689e10" xmlns:ns3="6d0a44aa-26a1-460b-b30e-2ccc751d9344" targetNamespace="http://schemas.microsoft.com/office/2006/metadata/properties" ma:root="true" ma:fieldsID="e8a7da49ddcf9f6eec4cee8f05dc6222" ns2:_="" ns3:_="">
    <xsd:import namespace="d430183a-f9c1-419b-b23c-ec8bc9689e10"/>
    <xsd:import namespace="6d0a44aa-26a1-460b-b30e-2ccc751d9344"/>
    <xsd:element name="properties">
      <xsd:complexType>
        <xsd:sequence>
          <xsd:element name="documentManagement">
            <xsd:complexType>
              <xsd:all>
                <xsd:element ref="ns2:Details"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0183a-f9c1-419b-b23c-ec8bc9689e10" elementFormDefault="qualified">
    <xsd:import namespace="http://schemas.microsoft.com/office/2006/documentManagement/types"/>
    <xsd:import namespace="http://schemas.microsoft.com/office/infopath/2007/PartnerControls"/>
    <xsd:element name="Details" ma:index="3" nillable="true" ma:displayName="Details" ma:format="Dropdown" ma:internalName="Details"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dff210b-1a75-4f95-bf42-e73e2711a7c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0a44aa-26a1-460b-b30e-2ccc751d9344"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d0a44aa-26a1-460b-b30e-2ccc751d9344">
      <UserInfo>
        <DisplayName>Franco, Jose</DisplayName>
        <AccountId>13</AccountId>
        <AccountType/>
      </UserInfo>
      <UserInfo>
        <DisplayName>SharingLinks.2697a9f5-9bc3-4027-971c-06f31922175e.OrganizationEdit.906d30d1-8d78-4afa-aff3-37b9ee2411c3</DisplayName>
        <AccountId>235</AccountId>
        <AccountType/>
      </UserInfo>
      <UserInfo>
        <DisplayName>Desai, Nikhil</DisplayName>
        <AccountId>979</AccountId>
        <AccountType/>
      </UserInfo>
      <UserInfo>
        <DisplayName>Kim, Mingee</DisplayName>
        <AccountId>951</AccountId>
        <AccountType/>
      </UserInfo>
      <UserInfo>
        <DisplayName>DeLaat, Natalia</DisplayName>
        <AccountId>16</AccountId>
        <AccountType/>
      </UserInfo>
      <UserInfo>
        <DisplayName>Parsons, Lauren</DisplayName>
        <AccountId>397</AccountId>
        <AccountType/>
      </UserInfo>
      <UserInfo>
        <DisplayName>Kauppila, Beth</DisplayName>
        <AccountId>353</AccountId>
        <AccountType/>
      </UserInfo>
      <UserInfo>
        <DisplayName>Patitucci, Teresa</DisplayName>
        <AccountId>31</AccountId>
        <AccountType/>
      </UserInfo>
    </SharedWithUsers>
    <lcf76f155ced4ddcb4097134ff3c332f xmlns="d430183a-f9c1-419b-b23c-ec8bc9689e10">
      <Terms xmlns="http://schemas.microsoft.com/office/infopath/2007/PartnerControls"/>
    </lcf76f155ced4ddcb4097134ff3c332f>
    <Details xmlns="d430183a-f9c1-419b-b23c-ec8bc9689e10" xsi:nil="true"/>
    <_Flow_SignoffStatus xmlns="d430183a-f9c1-419b-b23c-ec8bc9689e10" xsi:nil="true"/>
  </documentManagement>
</p:properties>
</file>

<file path=customXml/itemProps1.xml><?xml version="1.0" encoding="utf-8"?>
<ds:datastoreItem xmlns:ds="http://schemas.openxmlformats.org/officeDocument/2006/customXml" ds:itemID="{520F11C2-8CA6-4C61-B8CE-FEA35AD91B10}">
  <ds:schemaRefs>
    <ds:schemaRef ds:uri="http://schemas.microsoft.com/sharepoint/v3/contenttype/forms"/>
  </ds:schemaRefs>
</ds:datastoreItem>
</file>

<file path=customXml/itemProps2.xml><?xml version="1.0" encoding="utf-8"?>
<ds:datastoreItem xmlns:ds="http://schemas.openxmlformats.org/officeDocument/2006/customXml" ds:itemID="{93B5D8A4-433C-4325-A47D-BF4324CC413F}">
  <ds:schemaRefs>
    <ds:schemaRef ds:uri="6d0a44aa-26a1-460b-b30e-2ccc751d9344"/>
    <ds:schemaRef ds:uri="d430183a-f9c1-419b-b23c-ec8bc9689e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858BC0B-D711-4825-9EBA-20D42FF4EB63}">
  <ds:schemaRefs>
    <ds:schemaRef ds:uri="6d0a44aa-26a1-460b-b30e-2ccc751d9344"/>
    <ds:schemaRef ds:uri="d430183a-f9c1-419b-b23c-ec8bc9689e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4812</TotalTime>
  <Words>3357</Words>
  <Application>Microsoft Office PowerPoint</Application>
  <PresentationFormat>Widescreen</PresentationFormat>
  <Paragraphs>360</Paragraphs>
  <Slides>31</Slides>
  <Notes>26</Notes>
  <HiddenSlides>0</HiddenSlides>
  <MMClips>31</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Custom Design</vt:lpstr>
      <vt:lpstr>1_Custom Design</vt:lpstr>
      <vt:lpstr>2_Custom Design</vt:lpstr>
      <vt:lpstr>Office Theme</vt:lpstr>
      <vt:lpstr>PowerPoint Presentation</vt:lpstr>
      <vt:lpstr>Learning Objectives</vt:lpstr>
      <vt:lpstr>Outline &amp; Readings</vt:lpstr>
      <vt:lpstr>Pedigree Nomenclature</vt:lpstr>
      <vt:lpstr>Pedigree Construction</vt:lpstr>
      <vt:lpstr>Test Your Knowledge</vt:lpstr>
      <vt:lpstr>Answer</vt:lpstr>
      <vt:lpstr>Interpreting Pedigrees</vt:lpstr>
      <vt:lpstr>Genotype Doesn’t Always Predict Same Phenotype</vt:lpstr>
      <vt:lpstr>Penetrance</vt:lpstr>
      <vt:lpstr>Expressivity</vt:lpstr>
      <vt:lpstr>Pleiotropy</vt:lpstr>
      <vt:lpstr>Genetic Heterogeneity</vt:lpstr>
      <vt:lpstr>Allelic Heterogeneity: Cystic Fibrosis</vt:lpstr>
      <vt:lpstr>Locus Heterogeneity</vt:lpstr>
      <vt:lpstr>Anticipation</vt:lpstr>
      <vt:lpstr>PowerPoint Presentation</vt:lpstr>
      <vt:lpstr>PowerPoint Presentation</vt:lpstr>
      <vt:lpstr>Genetic Counseling</vt:lpstr>
      <vt:lpstr>Masters Prepared – 2 years</vt:lpstr>
      <vt:lpstr>PowerPoint Presentation</vt:lpstr>
      <vt:lpstr>Genetic Counseling Tenents</vt:lpstr>
      <vt:lpstr>Evaluation Tools</vt:lpstr>
      <vt:lpstr>Genetic Counseling Appointment</vt:lpstr>
      <vt:lpstr>Genetic Testing</vt:lpstr>
      <vt:lpstr>Reasons to not pursue testing</vt:lpstr>
      <vt:lpstr>Reasons to pursue testing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MCW MSGC  Virtual Open HOUSE</dc:title>
  <dc:creator>Geurts, Jennifer</dc:creator>
  <cp:lastModifiedBy>Geurts, Jennifer</cp:lastModifiedBy>
  <cp:revision>11</cp:revision>
  <dcterms:created xsi:type="dcterms:W3CDTF">2020-09-19T01:01:45Z</dcterms:created>
  <dcterms:modified xsi:type="dcterms:W3CDTF">2023-08-09T17:27:44Z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0x0101003C77C6A0365E8D4588C4B3AE95D7F4A9</vt:lpwstr>
  </property>
  <property fmtid="{D5CDD505-2E9C-101B-9397-08002B2CF9AE}" pid="3" name="MediaServiceImageTags">
    <vt:lpwstr/>
  </property>
</Properties>
</file>