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50" r:id="rId4"/>
  </p:sldMasterIdLst>
  <p:notesMasterIdLst>
    <p:notesMasterId r:id="rId58"/>
  </p:notesMasterIdLst>
  <p:sldIdLst>
    <p:sldId id="1464" r:id="rId5"/>
    <p:sldId id="1469" r:id="rId6"/>
    <p:sldId id="1548" r:id="rId7"/>
    <p:sldId id="1471" r:id="rId8"/>
    <p:sldId id="1473" r:id="rId9"/>
    <p:sldId id="1581" r:id="rId10"/>
    <p:sldId id="1472" r:id="rId11"/>
    <p:sldId id="1580" r:id="rId12"/>
    <p:sldId id="1547" r:id="rId13"/>
    <p:sldId id="1522" r:id="rId14"/>
    <p:sldId id="1570" r:id="rId15"/>
    <p:sldId id="1526" r:id="rId16"/>
    <p:sldId id="1527" r:id="rId17"/>
    <p:sldId id="457" r:id="rId18"/>
    <p:sldId id="1552" r:id="rId19"/>
    <p:sldId id="1553" r:id="rId20"/>
    <p:sldId id="1557" r:id="rId21"/>
    <p:sldId id="1559" r:id="rId22"/>
    <p:sldId id="1554" r:id="rId23"/>
    <p:sldId id="1555" r:id="rId24"/>
    <p:sldId id="1556" r:id="rId25"/>
    <p:sldId id="1558" r:id="rId26"/>
    <p:sldId id="1560" r:id="rId27"/>
    <p:sldId id="1561" r:id="rId28"/>
    <p:sldId id="1562" r:id="rId29"/>
    <p:sldId id="1563" r:id="rId30"/>
    <p:sldId id="1568" r:id="rId31"/>
    <p:sldId id="1565" r:id="rId32"/>
    <p:sldId id="1566" r:id="rId33"/>
    <p:sldId id="1567" r:id="rId34"/>
    <p:sldId id="1582" r:id="rId35"/>
    <p:sldId id="1549" r:id="rId36"/>
    <p:sldId id="389" r:id="rId37"/>
    <p:sldId id="392" r:id="rId38"/>
    <p:sldId id="408" r:id="rId39"/>
    <p:sldId id="1530" r:id="rId40"/>
    <p:sldId id="405" r:id="rId41"/>
    <p:sldId id="313" r:id="rId42"/>
    <p:sldId id="1523" r:id="rId43"/>
    <p:sldId id="456" r:id="rId44"/>
    <p:sldId id="468" r:id="rId45"/>
    <p:sldId id="1572" r:id="rId46"/>
    <p:sldId id="1575" r:id="rId47"/>
    <p:sldId id="1573" r:id="rId48"/>
    <p:sldId id="1574" r:id="rId49"/>
    <p:sldId id="1577" r:id="rId50"/>
    <p:sldId id="1579" r:id="rId51"/>
    <p:sldId id="1578" r:id="rId52"/>
    <p:sldId id="1576" r:id="rId53"/>
    <p:sldId id="1476" r:id="rId54"/>
    <p:sldId id="1571" r:id="rId55"/>
    <p:sldId id="1532" r:id="rId56"/>
    <p:sldId id="799" r:id="rId57"/>
  </p:sldIdLst>
  <p:sldSz cx="9144000" cy="5143500" type="screen16x9"/>
  <p:notesSz cx="6858000" cy="9144000"/>
  <p:embeddedFontLst>
    <p:embeddedFont>
      <p:font typeface="Franklin Gothic Book" panose="020B0503020102020204" pitchFamily="34" charset="0"/>
      <p:regular r:id="rId59"/>
      <p:italic r:id="rId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sel, Donald" initials="BD" lastIdx="2" clrIdx="0">
    <p:extLst>
      <p:ext uri="{19B8F6BF-5375-455C-9EA6-DF929625EA0E}">
        <p15:presenceInfo xmlns:p15="http://schemas.microsoft.com/office/powerpoint/2012/main" userId="S::dbasel@mcw.edu::9cda5754-5f0c-4064-9379-70ec28ca163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182C3"/>
    <a:srgbClr val="0081E2"/>
    <a:srgbClr val="006F66"/>
    <a:srgbClr val="0066CC"/>
    <a:srgbClr val="0000FF"/>
    <a:srgbClr val="3366FF"/>
    <a:srgbClr val="0E233C"/>
    <a:srgbClr val="7F7E7F"/>
    <a:srgbClr val="888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DF9EDA-59DF-E341-6EB2-594FF16AF8A5}" v="2" dt="2024-02-01T21:07:02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68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192" y="102"/>
      </p:cViewPr>
      <p:guideLst>
        <p:guide orient="horz"/>
        <p:guide pos="57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commentAuthors" Target="comment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urer, John" userId="S::jmeurer@mcw.edu::13caeae6-5be2-4ab3-84f0-bd95d42da779" providerId="AD" clId="Web-{50DF9EDA-59DF-E341-6EB2-594FF16AF8A5}"/>
    <pc:docChg chg="modSld">
      <pc:chgData name="Meurer, John" userId="S::jmeurer@mcw.edu::13caeae6-5be2-4ab3-84f0-bd95d42da779" providerId="AD" clId="Web-{50DF9EDA-59DF-E341-6EB2-594FF16AF8A5}" dt="2024-02-01T21:07:02.502" v="1" actId="1076"/>
      <pc:docMkLst>
        <pc:docMk/>
      </pc:docMkLst>
      <pc:sldChg chg="modSp">
        <pc:chgData name="Meurer, John" userId="S::jmeurer@mcw.edu::13caeae6-5be2-4ab3-84f0-bd95d42da779" providerId="AD" clId="Web-{50DF9EDA-59DF-E341-6EB2-594FF16AF8A5}" dt="2024-02-01T21:07:02.502" v="1" actId="1076"/>
        <pc:sldMkLst>
          <pc:docMk/>
          <pc:sldMk cId="2130862162" sldId="1577"/>
        </pc:sldMkLst>
        <pc:picChg chg="mod">
          <ac:chgData name="Meurer, John" userId="S::jmeurer@mcw.edu::13caeae6-5be2-4ab3-84f0-bd95d42da779" providerId="AD" clId="Web-{50DF9EDA-59DF-E341-6EB2-594FF16AF8A5}" dt="2024-02-01T21:07:02.502" v="1" actId="1076"/>
          <ac:picMkLst>
            <pc:docMk/>
            <pc:sldMk cId="2130862162" sldId="1577"/>
            <ac:picMk id="5" creationId="{F01995FC-395D-4AAF-AA30-E9FE30D2884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52A9F-56CA-1149-BC8E-25C718DB4C14}" type="datetimeFigureOut"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A0A52-A99B-D345-93D6-FC41575408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5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62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/>
              <a:t>Basic breakdown of regions – don’t forget the skin </a:t>
            </a:r>
          </a:p>
        </p:txBody>
      </p:sp>
      <p:sp>
        <p:nvSpPr>
          <p:cNvPr id="109572" name="Slide Number Placeholder 3"/>
          <p:cNvSpPr txBox="1">
            <a:spLocks noGrp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59CFD752-2533-4673-8A59-65D8B8FA64BF}" type="slidenum">
              <a:rPr lang="en-US" sz="1300"/>
              <a:pPr algn="r" defTabSz="966788"/>
              <a:t>33</a:t>
            </a:fld>
            <a:endParaRPr 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8" name="Slide Number Placeholder 3"/>
          <p:cNvSpPr txBox="1">
            <a:spLocks noGrp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C98C85D9-D81E-415E-863B-4B02D7439ADA}" type="slidenum">
              <a:rPr lang="en-US" sz="1300"/>
              <a:pPr algn="r" defTabSz="966788"/>
              <a:t>34</a:t>
            </a:fld>
            <a:endParaRPr lang="en-US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79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25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22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95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71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63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68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6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23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9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936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64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46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34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62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1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328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6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DAF5A5-D76B-4D73-B248-8E4A72BCE8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23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/>
              </a:rPr>
              <a:t>How multiple genetic variants interact with each other as well as how the environmental exposure effect expression plays into the inheritance of diseases like diabetes, autoimmunity, and coronary artery disease.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BA0A52-A99B-D345-93D6-FC41575408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1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63451" y="4616287"/>
            <a:ext cx="1467619" cy="452412"/>
            <a:chOff x="163451" y="4626067"/>
            <a:chExt cx="1467619" cy="452412"/>
          </a:xfrm>
        </p:grpSpPr>
        <p:pic>
          <p:nvPicPr>
            <p:cNvPr id="7" name="Picture 6" descr="MCW_Logo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303"/>
            <a:stretch/>
          </p:blipFill>
          <p:spPr>
            <a:xfrm>
              <a:off x="163451" y="4629318"/>
              <a:ext cx="565134" cy="449161"/>
            </a:xfrm>
            <a:prstGeom prst="rect">
              <a:avLst/>
            </a:prstGeom>
          </p:spPr>
        </p:pic>
        <p:pic>
          <p:nvPicPr>
            <p:cNvPr id="8" name="Picture 7" descr="MCW_Logo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97"/>
            <a:stretch/>
          </p:blipFill>
          <p:spPr>
            <a:xfrm>
              <a:off x="772595" y="4626067"/>
              <a:ext cx="858475" cy="449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449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446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75"/>
              </a:spcBef>
              <a:defRPr/>
            </a:lvl1pPr>
            <a:lvl2pPr>
              <a:spcBef>
                <a:spcPts val="675"/>
              </a:spcBef>
              <a:defRPr/>
            </a:lvl2pPr>
            <a:lvl3pPr>
              <a:spcBef>
                <a:spcPts val="675"/>
              </a:spcBef>
              <a:defRPr/>
            </a:lvl3pPr>
            <a:lvl4pPr>
              <a:spcBef>
                <a:spcPts val="675"/>
              </a:spcBef>
              <a:defRPr/>
            </a:lvl4pPr>
            <a:lvl5pPr>
              <a:spcBef>
                <a:spcPts val="675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9654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3D7C4-C9CE-427F-B582-45DF318CD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32C24-5A28-4464-95A6-ED30684A5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665AC-1E8C-45D7-ACC6-91635B28C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31-5E82-4CE5-BC12-895044BBB92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5EB4-5C62-4E31-8635-17F66F2E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44B0-3637-434A-B90A-229B82BE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E822-D948-4C90-AFBC-48E0A44AB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11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9C970-FD3D-4765-B0FE-65C0E937E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BDBD2-EA42-4392-A5EE-370119C00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7E5D9-138E-4249-B704-25E5BAD5A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0EB17-1C17-458C-8F0F-F655E516B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A331-5E82-4CE5-BC12-895044BBB920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2CBEC-9EC5-4955-A402-D6E9290D3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7EE18-E083-4C94-A7B0-F0BAAEE04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2E822-D948-4C90-AFBC-48E0A44AB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14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544568"/>
            <a:ext cx="9144000" cy="612160"/>
          </a:xfrm>
          <a:prstGeom prst="rect">
            <a:avLst/>
          </a:prstGeom>
          <a:gradFill>
            <a:gsLst>
              <a:gs pos="96000">
                <a:srgbClr val="006F66">
                  <a:lumMod val="100000"/>
                </a:srgbClr>
              </a:gs>
              <a:gs pos="13000">
                <a:srgbClr val="0182C3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&lt;#&gt;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63451" y="4616287"/>
            <a:ext cx="1467619" cy="452412"/>
            <a:chOff x="163451" y="4626067"/>
            <a:chExt cx="1467619" cy="452412"/>
          </a:xfrm>
        </p:grpSpPr>
        <p:pic>
          <p:nvPicPr>
            <p:cNvPr id="8" name="Picture 7" descr="MCW_Logo.ai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303"/>
            <a:stretch/>
          </p:blipFill>
          <p:spPr>
            <a:xfrm>
              <a:off x="163451" y="4629318"/>
              <a:ext cx="565134" cy="449161"/>
            </a:xfrm>
            <a:prstGeom prst="rect">
              <a:avLst/>
            </a:prstGeom>
          </p:spPr>
        </p:pic>
        <p:pic>
          <p:nvPicPr>
            <p:cNvPr id="9" name="Picture 8" descr="MCW_Logo.ai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9697"/>
            <a:stretch/>
          </p:blipFill>
          <p:spPr>
            <a:xfrm>
              <a:off x="772595" y="4626067"/>
              <a:ext cx="858475" cy="44916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018E4B-B8D3-4B31-B250-D7619DB49B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53006" y="4592357"/>
            <a:ext cx="1427543" cy="49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6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books/NBK1330/?report=printable" TargetMode="Externa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ncbi.nlm.nih.gov/books/NBK1324/?report=printable" TargetMode="External"/><Relationship Id="rId5" Type="http://schemas.openxmlformats.org/officeDocument/2006/relationships/hyperlink" Target="http://www.ncbi.nlm.nih.gov/books/NBK1394/?report=printable" TargetMode="External"/><Relationship Id="rId4" Type="http://schemas.openxmlformats.org/officeDocument/2006/relationships/hyperlink" Target="http://www.ncbi.nlm.nih.gov/books/NBK1144/?report=printabl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229BD5-1BA3-4FAD-A333-412C3746E209}"/>
              </a:ext>
            </a:extLst>
          </p:cNvPr>
          <p:cNvSpPr txBox="1"/>
          <p:nvPr/>
        </p:nvSpPr>
        <p:spPr>
          <a:xfrm>
            <a:off x="2143555" y="702690"/>
            <a:ext cx="4619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Precision Medicine 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64BC3-1E2D-4783-856A-097539B48BC2}"/>
              </a:ext>
            </a:extLst>
          </p:cNvPr>
          <p:cNvSpPr txBox="1"/>
          <p:nvPr/>
        </p:nvSpPr>
        <p:spPr>
          <a:xfrm>
            <a:off x="122738" y="1774293"/>
            <a:ext cx="88985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Medical Genomics</a:t>
            </a:r>
            <a:endParaRPr lang="en-US" sz="54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A67140-7346-4B0F-9E48-C3897389FAAA}"/>
              </a:ext>
            </a:extLst>
          </p:cNvPr>
          <p:cNvSpPr txBox="1"/>
          <p:nvPr/>
        </p:nvSpPr>
        <p:spPr>
          <a:xfrm>
            <a:off x="2071901" y="4599500"/>
            <a:ext cx="46191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Donald Basel, </a:t>
            </a:r>
            <a:r>
              <a:rPr lang="en-US" sz="160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MBBCh FACMG </a:t>
            </a:r>
          </a:p>
        </p:txBody>
      </p:sp>
    </p:spTree>
    <p:extLst>
      <p:ext uri="{BB962C8B-B14F-4D97-AF65-F5344CB8AC3E}">
        <p14:creationId xmlns:p14="http://schemas.microsoft.com/office/powerpoint/2010/main" val="235319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A0ECC77-F2A4-4AA1-9EAA-43B4E94DE05B}"/>
              </a:ext>
            </a:extLst>
          </p:cNvPr>
          <p:cNvSpPr txBox="1">
            <a:spLocks/>
          </p:cNvSpPr>
          <p:nvPr/>
        </p:nvSpPr>
        <p:spPr>
          <a:xfrm>
            <a:off x="1295400" y="151449"/>
            <a:ext cx="6172200" cy="514351"/>
          </a:xfrm>
        </p:spPr>
        <p:txBody>
          <a:bodyPr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Areas of focus in Medical Genomics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47DD7A-0042-4AAB-9397-7B7E7D9F1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51" t="33704" r="16419" b="21852"/>
          <a:stretch/>
        </p:blipFill>
        <p:spPr>
          <a:xfrm>
            <a:off x="1828800" y="1012500"/>
            <a:ext cx="1714501" cy="1714500"/>
          </a:xfrm>
          <a:prstGeom prst="plaque">
            <a:avLst>
              <a:gd name="adj" fmla="val 23804"/>
            </a:avLst>
          </a:prstGeom>
          <a:ln>
            <a:solidFill>
              <a:schemeClr val="accent1"/>
            </a:solidFill>
          </a:ln>
        </p:spPr>
      </p:pic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id="{D6E018B6-87A1-4B65-B429-A510F3373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80" t="22838" r="48444" b="21123"/>
          <a:stretch/>
        </p:blipFill>
        <p:spPr>
          <a:xfrm>
            <a:off x="2278187" y="3469073"/>
            <a:ext cx="1085850" cy="1371601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19F677FD-A7CD-45F6-AD19-294AD9E8C2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11" t="11163" r="17311" b="30464"/>
          <a:stretch/>
        </p:blipFill>
        <p:spPr>
          <a:xfrm>
            <a:off x="5549563" y="1012500"/>
            <a:ext cx="2400300" cy="1428751"/>
          </a:xfrm>
          <a:prstGeom prst="rect">
            <a:avLst/>
          </a:prstGeom>
        </p:spPr>
      </p:pic>
      <p:pic>
        <p:nvPicPr>
          <p:cNvPr id="14" name="Picture 2" descr="C:\Users\ggeddes\Desktop\genetics images\sn-fetaldna.jpg">
            <a:extLst>
              <a:ext uri="{FF2B5EF4-FFF2-40B4-BE49-F238E27FC236}">
                <a16:creationId xmlns:a16="http://schemas.microsoft.com/office/drawing/2014/main" id="{13087E58-0A78-4370-B8D7-FFE3F489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235" y="3028481"/>
            <a:ext cx="1157288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16931849-96B6-4F3A-828D-007D2E445B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3" y="1085850"/>
            <a:ext cx="1285875" cy="280749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1C2F79D-E249-4EC6-A574-A7CD92199073}"/>
              </a:ext>
            </a:extLst>
          </p:cNvPr>
          <p:cNvSpPr/>
          <p:nvPr/>
        </p:nvSpPr>
        <p:spPr>
          <a:xfrm rot="2292485">
            <a:off x="2662758" y="982289"/>
            <a:ext cx="2951753" cy="2795013"/>
          </a:xfrm>
          <a:prstGeom prst="roundRect">
            <a:avLst/>
          </a:prstGeom>
          <a:blipFill dpi="0" rotWithShape="1">
            <a:blip r:embed="rId8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BE6760-11BE-4CBD-B852-91204B08786B}"/>
              </a:ext>
            </a:extLst>
          </p:cNvPr>
          <p:cNvSpPr txBox="1"/>
          <p:nvPr/>
        </p:nvSpPr>
        <p:spPr>
          <a:xfrm>
            <a:off x="1657350" y="4866501"/>
            <a:ext cx="25146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Treating undiagnosed diseases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0B1664-C61B-4863-8669-6A3C1C8F03B2}"/>
              </a:ext>
            </a:extLst>
          </p:cNvPr>
          <p:cNvSpPr txBox="1"/>
          <p:nvPr/>
        </p:nvSpPr>
        <p:spPr>
          <a:xfrm>
            <a:off x="2057400" y="2735776"/>
            <a:ext cx="14287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Cancer Genetics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5F902E-BCAA-4848-8E1B-9A5C8B4423FA}"/>
              </a:ext>
            </a:extLst>
          </p:cNvPr>
          <p:cNvSpPr txBox="1"/>
          <p:nvPr/>
        </p:nvSpPr>
        <p:spPr>
          <a:xfrm>
            <a:off x="5946604" y="4573484"/>
            <a:ext cx="18243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Prenatal Medicine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030B01-0A4D-40F9-9080-5A0940DA00AC}"/>
              </a:ext>
            </a:extLst>
          </p:cNvPr>
          <p:cNvSpPr txBox="1"/>
          <p:nvPr/>
        </p:nvSpPr>
        <p:spPr>
          <a:xfrm>
            <a:off x="5848318" y="2441251"/>
            <a:ext cx="21449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Pharmacogenetics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6D83E5-CB30-4523-9A5F-AC7322A063E8}"/>
              </a:ext>
            </a:extLst>
          </p:cNvPr>
          <p:cNvSpPr txBox="1"/>
          <p:nvPr/>
        </p:nvSpPr>
        <p:spPr>
          <a:xfrm>
            <a:off x="3773240" y="3919721"/>
            <a:ext cx="18366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  “One in  Billion” </a:t>
            </a:r>
          </a:p>
          <a:p>
            <a:r>
              <a:rPr lang="en-US" sz="1350">
                <a:solidFill>
                  <a:schemeClr val="bg1"/>
                </a:solidFill>
              </a:rPr>
              <a:t> ultra-rare diseases</a:t>
            </a:r>
          </a:p>
        </p:txBody>
      </p:sp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8AD4D500-C69A-4F8E-A421-C2E10EC5085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556" t="64867" r="25095" b="14118"/>
          <a:stretch/>
        </p:blipFill>
        <p:spPr>
          <a:xfrm>
            <a:off x="5549563" y="1010891"/>
            <a:ext cx="857250" cy="514351"/>
          </a:xfrm>
          <a:prstGeom prst="rect">
            <a:avLst/>
          </a:prstGeom>
        </p:spPr>
      </p:pic>
      <p:pic>
        <p:nvPicPr>
          <p:cNvPr id="23" name="Content Placeholder 3">
            <a:extLst>
              <a:ext uri="{FF2B5EF4-FFF2-40B4-BE49-F238E27FC236}">
                <a16:creationId xmlns:a16="http://schemas.microsoft.com/office/drawing/2014/main" id="{B6D2EEA0-D546-4AEF-824B-88E6740E80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199" t="25175" r="53907" b="24708"/>
          <a:stretch/>
        </p:blipFill>
        <p:spPr>
          <a:xfrm>
            <a:off x="1259036" y="2514600"/>
            <a:ext cx="704850" cy="1028700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79B903E2-C08C-4478-8C98-3C66C0ECF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19048" r="41528" b="7692"/>
          <a:stretch>
            <a:fillRect/>
          </a:stretch>
        </p:blipFill>
        <p:spPr bwMode="auto">
          <a:xfrm>
            <a:off x="6804466" y="3026277"/>
            <a:ext cx="1172766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428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25C9F-3BB3-4CC1-9AC9-82A052274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57" t="10000" r="14444" b="7037"/>
          <a:stretch/>
        </p:blipFill>
        <p:spPr>
          <a:xfrm>
            <a:off x="762000" y="30239"/>
            <a:ext cx="6626084" cy="508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77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698557-3324-4268-8AF9-BF65AD7C6F0E}"/>
              </a:ext>
            </a:extLst>
          </p:cNvPr>
          <p:cNvSpPr txBox="1">
            <a:spLocks/>
          </p:cNvSpPr>
          <p:nvPr/>
        </p:nvSpPr>
        <p:spPr>
          <a:xfrm>
            <a:off x="1027869" y="22601"/>
            <a:ext cx="7088257" cy="857250"/>
          </a:xfrm>
        </p:spPr>
        <p:txBody>
          <a:bodyPr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Generation of Personalized “Big Data”</a:t>
            </a:r>
          </a:p>
        </p:txBody>
      </p:sp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19D5AEE2-32C2-4907-9D55-C1720E955C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8" t="13499" r="35990" b="9449"/>
          <a:stretch/>
        </p:blipFill>
        <p:spPr>
          <a:xfrm>
            <a:off x="116446" y="563548"/>
            <a:ext cx="4601327" cy="39958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962BD74-C5CD-4A3F-844C-BDD771C2E368}"/>
              </a:ext>
            </a:extLst>
          </p:cNvPr>
          <p:cNvSpPr/>
          <p:nvPr/>
        </p:nvSpPr>
        <p:spPr>
          <a:xfrm>
            <a:off x="6071154" y="853100"/>
            <a:ext cx="2000250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>
                <a:solidFill>
                  <a:schemeClr val="bg1"/>
                </a:solidFill>
              </a:rPr>
              <a:t>Genome</a:t>
            </a:r>
          </a:p>
          <a:p>
            <a:endParaRPr lang="en-US" sz="1350">
              <a:solidFill>
                <a:schemeClr val="bg1"/>
              </a:solidFill>
            </a:endParaRPr>
          </a:p>
          <a:p>
            <a:r>
              <a:rPr lang="en-US" sz="1350">
                <a:solidFill>
                  <a:schemeClr val="bg1"/>
                </a:solidFill>
              </a:rPr>
              <a:t>Epigenome</a:t>
            </a:r>
          </a:p>
          <a:p>
            <a:endParaRPr lang="en-US" sz="1350">
              <a:solidFill>
                <a:schemeClr val="bg1"/>
              </a:solidFill>
            </a:endParaRPr>
          </a:p>
          <a:p>
            <a:r>
              <a:rPr lang="en-US" sz="1350">
                <a:solidFill>
                  <a:schemeClr val="bg1"/>
                </a:solidFill>
              </a:rPr>
              <a:t>Transcriptome</a:t>
            </a:r>
          </a:p>
          <a:p>
            <a:endParaRPr lang="en-US" sz="1350">
              <a:solidFill>
                <a:schemeClr val="bg1"/>
              </a:solidFill>
            </a:endParaRPr>
          </a:p>
          <a:p>
            <a:r>
              <a:rPr lang="en-US" sz="1350">
                <a:solidFill>
                  <a:schemeClr val="bg1"/>
                </a:solidFill>
              </a:rPr>
              <a:t>Proteome</a:t>
            </a:r>
          </a:p>
          <a:p>
            <a:endParaRPr lang="en-US" sz="1350">
              <a:solidFill>
                <a:schemeClr val="bg1"/>
              </a:solidFill>
            </a:endParaRPr>
          </a:p>
          <a:p>
            <a:r>
              <a:rPr lang="en-US" sz="1350">
                <a:solidFill>
                  <a:schemeClr val="bg1"/>
                </a:solidFill>
              </a:rPr>
              <a:t>Metabolome</a:t>
            </a:r>
          </a:p>
          <a:p>
            <a:endParaRPr lang="en-US" sz="1350">
              <a:solidFill>
                <a:schemeClr val="bg1"/>
              </a:solidFill>
            </a:endParaRPr>
          </a:p>
          <a:p>
            <a:r>
              <a:rPr lang="en-US" sz="1350" err="1">
                <a:solidFill>
                  <a:schemeClr val="bg1"/>
                </a:solidFill>
              </a:rPr>
              <a:t>Inflammasome</a:t>
            </a:r>
            <a:endParaRPr lang="en-US" sz="1350">
              <a:solidFill>
                <a:schemeClr val="bg1"/>
              </a:solidFill>
            </a:endParaRPr>
          </a:p>
          <a:p>
            <a:endParaRPr lang="en-US" sz="1350">
              <a:solidFill>
                <a:schemeClr val="bg1"/>
              </a:solidFill>
            </a:endParaRPr>
          </a:p>
          <a:p>
            <a:r>
              <a:rPr lang="en-US" sz="1350">
                <a:solidFill>
                  <a:schemeClr val="bg1"/>
                </a:solidFill>
              </a:rPr>
              <a:t>Microbiome</a:t>
            </a:r>
          </a:p>
        </p:txBody>
      </p:sp>
    </p:spTree>
    <p:extLst>
      <p:ext uri="{BB962C8B-B14F-4D97-AF65-F5344CB8AC3E}">
        <p14:creationId xmlns:p14="http://schemas.microsoft.com/office/powerpoint/2010/main" val="158519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FBA8DD-1ECF-40D3-B42C-06624082A310}"/>
              </a:ext>
            </a:extLst>
          </p:cNvPr>
          <p:cNvSpPr txBox="1"/>
          <p:nvPr/>
        </p:nvSpPr>
        <p:spPr>
          <a:xfrm>
            <a:off x="1148523" y="19549"/>
            <a:ext cx="7094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Health is the product of complex interacting  “omics” </a:t>
            </a:r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303E99C7-A59F-4EFA-ACBF-3A8B6582E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" t="18168" r="29764" b="10633"/>
          <a:stretch/>
        </p:blipFill>
        <p:spPr>
          <a:xfrm>
            <a:off x="1749563" y="583098"/>
            <a:ext cx="5715000" cy="39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085" t="13499" r="35990" b="14119"/>
          <a:stretch/>
        </p:blipFill>
        <p:spPr>
          <a:xfrm>
            <a:off x="2228850" y="905996"/>
            <a:ext cx="4514850" cy="4116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1" y="0"/>
            <a:ext cx="6172200" cy="8572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to do in Practice</a:t>
            </a:r>
          </a:p>
        </p:txBody>
      </p:sp>
    </p:spTree>
    <p:extLst>
      <p:ext uri="{BB962C8B-B14F-4D97-AF65-F5344CB8AC3E}">
        <p14:creationId xmlns:p14="http://schemas.microsoft.com/office/powerpoint/2010/main" val="3728445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181FF0-6A97-4DE6-84C0-DD4EFDF84607}"/>
              </a:ext>
            </a:extLst>
          </p:cNvPr>
          <p:cNvSpPr txBox="1">
            <a:spLocks/>
          </p:cNvSpPr>
          <p:nvPr/>
        </p:nvSpPr>
        <p:spPr>
          <a:xfrm>
            <a:off x="333703" y="-121603"/>
            <a:ext cx="8229600" cy="624217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Autosomal Dominant Inheritance</a:t>
            </a:r>
          </a:p>
        </p:txBody>
      </p:sp>
      <p:pic>
        <p:nvPicPr>
          <p:cNvPr id="11" name="Picture 2" descr="C:\Users\ggeddes\Desktop\Critical Reference\Genetic Counseling Aids\Greenwood 6th Edition\JPG\A-General Genetics\03-Autosomal Dominant Inheritance.jpg">
            <a:extLst>
              <a:ext uri="{FF2B5EF4-FFF2-40B4-BE49-F238E27FC236}">
                <a16:creationId xmlns:a16="http://schemas.microsoft.com/office/drawing/2014/main" id="{08BF93E7-756D-45A7-A575-216D1CCBB9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t="17310" r="10605" b="13789"/>
          <a:stretch/>
        </p:blipFill>
        <p:spPr bwMode="auto">
          <a:xfrm>
            <a:off x="1339419" y="563549"/>
            <a:ext cx="6320951" cy="400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02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7D92570-7EE5-4119-810E-1EB818F22F91}"/>
              </a:ext>
            </a:extLst>
          </p:cNvPr>
          <p:cNvSpPr txBox="1">
            <a:spLocks/>
          </p:cNvSpPr>
          <p:nvPr/>
        </p:nvSpPr>
        <p:spPr>
          <a:xfrm>
            <a:off x="907713" y="-135544"/>
            <a:ext cx="6738024" cy="815297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Penetrance and Expressivity</a:t>
            </a:r>
          </a:p>
        </p:txBody>
      </p:sp>
      <p:pic>
        <p:nvPicPr>
          <p:cNvPr id="11" name="Picture 2" descr="C:\Users\ggeddes\Desktop\Penetrance_vs_expresssivity.jpg">
            <a:extLst>
              <a:ext uri="{FF2B5EF4-FFF2-40B4-BE49-F238E27FC236}">
                <a16:creationId xmlns:a16="http://schemas.microsoft.com/office/drawing/2014/main" id="{00AF1E25-901A-4485-B633-BCE960EF8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" y="524659"/>
            <a:ext cx="7096761" cy="4055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392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4359C2-41B7-4736-B14E-ACAD71101010}"/>
              </a:ext>
            </a:extLst>
          </p:cNvPr>
          <p:cNvSpPr txBox="1">
            <a:spLocks/>
          </p:cNvSpPr>
          <p:nvPr/>
        </p:nvSpPr>
        <p:spPr>
          <a:xfrm>
            <a:off x="333703" y="-121603"/>
            <a:ext cx="8229600" cy="624217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Anticipation</a:t>
            </a:r>
          </a:p>
        </p:txBody>
      </p:sp>
      <p:pic>
        <p:nvPicPr>
          <p:cNvPr id="11" name="Picture 2" descr="C:\Users\ggeddes\Desktop\Critical Reference\Genetic Counseling Aids\Greenwood 6th Edition\JPG\D-Molecular Genetics\07-Trinucleotide Repeat Disorders.jpg">
            <a:extLst>
              <a:ext uri="{FF2B5EF4-FFF2-40B4-BE49-F238E27FC236}">
                <a16:creationId xmlns:a16="http://schemas.microsoft.com/office/drawing/2014/main" id="{E5DA0FDF-618B-4910-9FBF-FA62A4D15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22388" r="7808" b="17346"/>
          <a:stretch/>
        </p:blipFill>
        <p:spPr bwMode="auto">
          <a:xfrm>
            <a:off x="514085" y="636011"/>
            <a:ext cx="7162799" cy="394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ggeddes\Desktop\Critical Reference\Genetic Counseling Aids\Greenwood 6th Edition\JPG\D-Molecular Genetics\08-FMR1-Related Disorders.jpg">
            <a:extLst>
              <a:ext uri="{FF2B5EF4-FFF2-40B4-BE49-F238E27FC236}">
                <a16:creationId xmlns:a16="http://schemas.microsoft.com/office/drawing/2014/main" id="{0F6D0EDC-C415-4556-AE46-5B2CBAAFE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4" t="10098" r="7267" b="17589"/>
          <a:stretch/>
        </p:blipFill>
        <p:spPr bwMode="auto">
          <a:xfrm>
            <a:off x="4592964" y="646313"/>
            <a:ext cx="3083920" cy="195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653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" name="Picture 2" descr="http://ocw.tufts.edu/data/20/301035/301050_xlarge.jpg">
            <a:extLst>
              <a:ext uri="{FF2B5EF4-FFF2-40B4-BE49-F238E27FC236}">
                <a16:creationId xmlns:a16="http://schemas.microsoft.com/office/drawing/2014/main" id="{9FD17A42-832A-44C7-B548-D57727146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8" b="5523"/>
          <a:stretch/>
        </p:blipFill>
        <p:spPr bwMode="auto">
          <a:xfrm>
            <a:off x="1008962" y="411567"/>
            <a:ext cx="6897845" cy="40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essentialmedgen.com/images/FMR1.jpg">
            <a:extLst>
              <a:ext uri="{FF2B5EF4-FFF2-40B4-BE49-F238E27FC236}">
                <a16:creationId xmlns:a16="http://schemas.microsoft.com/office/drawing/2014/main" id="{2F93510E-2064-4FBD-9336-6A0F594C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9" t="34323" r="8966" b="4636"/>
          <a:stretch/>
        </p:blipFill>
        <p:spPr bwMode="auto">
          <a:xfrm>
            <a:off x="6561849" y="1266609"/>
            <a:ext cx="2353922" cy="159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B588D2-11AF-431F-80D6-8C074C4B41CA}"/>
              </a:ext>
            </a:extLst>
          </p:cNvPr>
          <p:cNvSpPr txBox="1"/>
          <p:nvPr/>
        </p:nvSpPr>
        <p:spPr>
          <a:xfrm>
            <a:off x="2376548" y="1497441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73B840-BE55-4D9D-A013-2470D92E1D30}"/>
              </a:ext>
            </a:extLst>
          </p:cNvPr>
          <p:cNvSpPr txBox="1"/>
          <p:nvPr/>
        </p:nvSpPr>
        <p:spPr>
          <a:xfrm>
            <a:off x="5330485" y="557869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9232D1-5C7B-403A-83AF-61DC525BDBE1}"/>
              </a:ext>
            </a:extLst>
          </p:cNvPr>
          <p:cNvSpPr txBox="1"/>
          <p:nvPr/>
        </p:nvSpPr>
        <p:spPr>
          <a:xfrm>
            <a:off x="5764112" y="1557323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C2B22E-769D-4056-8A73-628B26C9D221}"/>
              </a:ext>
            </a:extLst>
          </p:cNvPr>
          <p:cNvSpPr txBox="1"/>
          <p:nvPr/>
        </p:nvSpPr>
        <p:spPr>
          <a:xfrm>
            <a:off x="2986148" y="257175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779CCE-63F7-4E85-876E-EEE8BD063513}"/>
              </a:ext>
            </a:extLst>
          </p:cNvPr>
          <p:cNvSpPr txBox="1"/>
          <p:nvPr/>
        </p:nvSpPr>
        <p:spPr>
          <a:xfrm>
            <a:off x="1612197" y="2571750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65768F-3C50-442C-A86B-B5E23CC1703C}"/>
              </a:ext>
            </a:extLst>
          </p:cNvPr>
          <p:cNvSpPr txBox="1"/>
          <p:nvPr/>
        </p:nvSpPr>
        <p:spPr>
          <a:xfrm>
            <a:off x="3649385" y="1497441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7F19BF-FE11-4C87-8C33-87E4FC37FDF8}"/>
              </a:ext>
            </a:extLst>
          </p:cNvPr>
          <p:cNvSpPr txBox="1"/>
          <p:nvPr/>
        </p:nvSpPr>
        <p:spPr>
          <a:xfrm>
            <a:off x="3733331" y="839995"/>
            <a:ext cx="747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FXAS</a:t>
            </a:r>
          </a:p>
        </p:txBody>
      </p:sp>
    </p:spTree>
    <p:extLst>
      <p:ext uri="{BB962C8B-B14F-4D97-AF65-F5344CB8AC3E}">
        <p14:creationId xmlns:p14="http://schemas.microsoft.com/office/powerpoint/2010/main" val="1652774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" name="Picture 2" descr="C:\Users\ggeddes\Desktop\Critical Reference\Genetic Counseling Aids\Greenwood 6th Edition\JPG\A-General Genetics\07-Autosomal Recessive Inheritance.jpg">
            <a:extLst>
              <a:ext uri="{FF2B5EF4-FFF2-40B4-BE49-F238E27FC236}">
                <a16:creationId xmlns:a16="http://schemas.microsoft.com/office/drawing/2014/main" id="{6AD0918D-D3A5-4D6B-9B40-9D418D48E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16471" r="10252" b="12414"/>
          <a:stretch/>
        </p:blipFill>
        <p:spPr bwMode="auto">
          <a:xfrm>
            <a:off x="1168868" y="470830"/>
            <a:ext cx="6270213" cy="410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F0E28B3-2F60-4B7E-B148-6EFECB65EFBE}"/>
              </a:ext>
            </a:extLst>
          </p:cNvPr>
          <p:cNvSpPr txBox="1">
            <a:spLocks/>
          </p:cNvSpPr>
          <p:nvPr/>
        </p:nvSpPr>
        <p:spPr>
          <a:xfrm>
            <a:off x="333703" y="-121603"/>
            <a:ext cx="8229600" cy="624217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Autosomal Recessive Inheritance</a:t>
            </a:r>
          </a:p>
        </p:txBody>
      </p:sp>
    </p:spTree>
    <p:extLst>
      <p:ext uri="{BB962C8B-B14F-4D97-AF65-F5344CB8AC3E}">
        <p14:creationId xmlns:p14="http://schemas.microsoft.com/office/powerpoint/2010/main" val="1232598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98D0A63-1634-4581-9F44-F684B6451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85" t="25173" r="39104" b="21124"/>
          <a:stretch/>
        </p:blipFill>
        <p:spPr>
          <a:xfrm>
            <a:off x="1757567" y="739487"/>
            <a:ext cx="5247861" cy="3771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0DEB1-EFCD-4628-84DC-C99FA4E4C820}"/>
              </a:ext>
            </a:extLst>
          </p:cNvPr>
          <p:cNvSpPr txBox="1"/>
          <p:nvPr/>
        </p:nvSpPr>
        <p:spPr>
          <a:xfrm>
            <a:off x="1757567" y="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Obama announced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“Precision Medicine” Initiative</a:t>
            </a:r>
          </a:p>
        </p:txBody>
      </p:sp>
    </p:spTree>
    <p:extLst>
      <p:ext uri="{BB962C8B-B14F-4D97-AF65-F5344CB8AC3E}">
        <p14:creationId xmlns:p14="http://schemas.microsoft.com/office/powerpoint/2010/main" val="880377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" name="Picture 2" descr="C:\Users\ggeddes\Desktop\Critical Reference\Genetic Counseling Aids\Greenwood 6th Edition\JPG\D-Molecular Genetics\11-X Inactivation.jpg">
            <a:extLst>
              <a:ext uri="{FF2B5EF4-FFF2-40B4-BE49-F238E27FC236}">
                <a16:creationId xmlns:a16="http://schemas.microsoft.com/office/drawing/2014/main" id="{3E0EF75D-87C4-4038-8402-F0DD12DB1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t="16254" r="10432" b="10546"/>
          <a:stretch/>
        </p:blipFill>
        <p:spPr bwMode="auto">
          <a:xfrm>
            <a:off x="1362517" y="546032"/>
            <a:ext cx="6110733" cy="414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EDBA25D-6937-42BB-B2F8-02F03DD6DEF2}"/>
              </a:ext>
            </a:extLst>
          </p:cNvPr>
          <p:cNvSpPr txBox="1">
            <a:spLocks/>
          </p:cNvSpPr>
          <p:nvPr/>
        </p:nvSpPr>
        <p:spPr>
          <a:xfrm>
            <a:off x="333703" y="-121603"/>
            <a:ext cx="8229600" cy="624217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Lyonization = X </a:t>
            </a:r>
            <a:r>
              <a:rPr lang="en-US" sz="3800" dirty="0" err="1">
                <a:solidFill>
                  <a:schemeClr val="bg1"/>
                </a:solidFill>
              </a:rPr>
              <a:t>inactiviation</a:t>
            </a:r>
            <a:endParaRPr lang="en-US" sz="3800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www.bio.miami.edu/dana/pix/calico_overview.jpg">
            <a:extLst>
              <a:ext uri="{FF2B5EF4-FFF2-40B4-BE49-F238E27FC236}">
                <a16:creationId xmlns:a16="http://schemas.microsoft.com/office/drawing/2014/main" id="{D4D0D947-005A-4F7A-BC9B-51BFF52B3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10" y="522163"/>
            <a:ext cx="3869759" cy="41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pictures-of-cats.org/wp-content/uploads/2012/08/calico-cat-with-blaze.jpg">
            <a:extLst>
              <a:ext uri="{FF2B5EF4-FFF2-40B4-BE49-F238E27FC236}">
                <a16:creationId xmlns:a16="http://schemas.microsoft.com/office/drawing/2014/main" id="{D14AC0A9-1E3F-407F-8864-BE282E0BA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r="16007"/>
          <a:stretch/>
        </p:blipFill>
        <p:spPr bwMode="auto">
          <a:xfrm>
            <a:off x="695030" y="519507"/>
            <a:ext cx="3834580" cy="41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49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6B1146-59EA-4060-8959-7A192459B777}"/>
              </a:ext>
            </a:extLst>
          </p:cNvPr>
          <p:cNvSpPr txBox="1">
            <a:spLocks/>
          </p:cNvSpPr>
          <p:nvPr/>
        </p:nvSpPr>
        <p:spPr>
          <a:xfrm>
            <a:off x="333703" y="-121603"/>
            <a:ext cx="8229600" cy="624217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Mitochondrial Inheritance</a:t>
            </a:r>
          </a:p>
        </p:txBody>
      </p:sp>
      <p:pic>
        <p:nvPicPr>
          <p:cNvPr id="11" name="Picture 2" descr="C:\Users\ggeddes\Desktop\Critical Reference\Genetic Counseling Aids\Greenwood 6th Edition\JPG\A-General Genetics\20-Mitochondrial Inheritance.jpg">
            <a:extLst>
              <a:ext uri="{FF2B5EF4-FFF2-40B4-BE49-F238E27FC236}">
                <a16:creationId xmlns:a16="http://schemas.microsoft.com/office/drawing/2014/main" id="{85A7E4F2-BE20-4AE3-96FF-937021D41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16689" r="8593" b="12723"/>
          <a:stretch/>
        </p:blipFill>
        <p:spPr bwMode="auto">
          <a:xfrm>
            <a:off x="1049742" y="604355"/>
            <a:ext cx="6410793" cy="409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50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1" name="Picture 2" descr="C:\Users\ggeddes\Desktop\Critical Reference\Genetic Counseling Aids\Greenwood 6th Edition\JPG\A-General Genetics\18-Multifactorial Causation.jpg">
            <a:extLst>
              <a:ext uri="{FF2B5EF4-FFF2-40B4-BE49-F238E27FC236}">
                <a16:creationId xmlns:a16="http://schemas.microsoft.com/office/drawing/2014/main" id="{EFD5F284-61CF-4322-8E2D-744BAEE8C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7" t="18718" r="11268" b="13590"/>
          <a:stretch/>
        </p:blipFill>
        <p:spPr bwMode="auto">
          <a:xfrm>
            <a:off x="1269962" y="476250"/>
            <a:ext cx="6013526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34A876C-6DDD-4395-B759-81F4558A5841}"/>
              </a:ext>
            </a:extLst>
          </p:cNvPr>
          <p:cNvSpPr txBox="1">
            <a:spLocks/>
          </p:cNvSpPr>
          <p:nvPr/>
        </p:nvSpPr>
        <p:spPr>
          <a:xfrm>
            <a:off x="333703" y="-121603"/>
            <a:ext cx="8229600" cy="624217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Multifactorial Inheritance</a:t>
            </a:r>
          </a:p>
        </p:txBody>
      </p:sp>
    </p:spTree>
    <p:extLst>
      <p:ext uri="{BB962C8B-B14F-4D97-AF65-F5344CB8AC3E}">
        <p14:creationId xmlns:p14="http://schemas.microsoft.com/office/powerpoint/2010/main" val="2543999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2BCA2C-7BAE-49A6-AC1A-8682C2F93BA7}"/>
              </a:ext>
            </a:extLst>
          </p:cNvPr>
          <p:cNvSpPr txBox="1">
            <a:spLocks/>
          </p:cNvSpPr>
          <p:nvPr/>
        </p:nvSpPr>
        <p:spPr>
          <a:xfrm>
            <a:off x="333703" y="-121603"/>
            <a:ext cx="8229600" cy="624217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Epigenetic Imprinting</a:t>
            </a:r>
          </a:p>
        </p:txBody>
      </p:sp>
      <p:pic>
        <p:nvPicPr>
          <p:cNvPr id="11" name="Picture 2" descr="C:\Users\ggeddes\Desktop\Critical Reference\Genetic Counseling Aids\Greenwood 6th Edition\JPG\D-Molecular Genetics\10-Epigenetics and Methylation.jpg">
            <a:extLst>
              <a:ext uri="{FF2B5EF4-FFF2-40B4-BE49-F238E27FC236}">
                <a16:creationId xmlns:a16="http://schemas.microsoft.com/office/drawing/2014/main" id="{C5E8F346-F5AE-44EB-B580-D9808F102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t="9597" r="10408" b="13032"/>
          <a:stretch/>
        </p:blipFill>
        <p:spPr bwMode="auto">
          <a:xfrm>
            <a:off x="1580520" y="563549"/>
            <a:ext cx="5850562" cy="409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321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9254DD-8E33-415F-969B-320135E136C6}"/>
              </a:ext>
            </a:extLst>
          </p:cNvPr>
          <p:cNvSpPr txBox="1">
            <a:spLocks/>
          </p:cNvSpPr>
          <p:nvPr/>
        </p:nvSpPr>
        <p:spPr>
          <a:xfrm>
            <a:off x="341659" y="9087"/>
            <a:ext cx="8229600" cy="624217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Epigenetic Imprinting</a:t>
            </a:r>
          </a:p>
        </p:txBody>
      </p:sp>
      <p:pic>
        <p:nvPicPr>
          <p:cNvPr id="11" name="Picture 3" descr="C:\Users\ggeddes\Desktop\Critical Reference\Genetic Counseling Aids\Greenwood 6th Edition\JPG\D-Molecular Genetics\13-Inheritance of Prader-Willi Syndrome.jpg">
            <a:extLst>
              <a:ext uri="{FF2B5EF4-FFF2-40B4-BE49-F238E27FC236}">
                <a16:creationId xmlns:a16="http://schemas.microsoft.com/office/drawing/2014/main" id="{F67065E8-E133-4DB2-9A2A-ABAF96B85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" t="9383" r="17713" b="17313"/>
          <a:stretch/>
        </p:blipFill>
        <p:spPr bwMode="auto">
          <a:xfrm>
            <a:off x="341659" y="1096069"/>
            <a:ext cx="3830291" cy="283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ggeddes\Desktop\Critical Reference\Genetic Counseling Aids\Greenwood 6th Edition\JPG\D-Molecular Genetics\14-Inheritance of Angelman Syndrome.jpg">
            <a:extLst>
              <a:ext uri="{FF2B5EF4-FFF2-40B4-BE49-F238E27FC236}">
                <a16:creationId xmlns:a16="http://schemas.microsoft.com/office/drawing/2014/main" id="{2B3188ED-472D-4382-BE65-1F02E9860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10033" r="14348" b="17162"/>
          <a:stretch/>
        </p:blipFill>
        <p:spPr bwMode="auto">
          <a:xfrm>
            <a:off x="4646993" y="1094546"/>
            <a:ext cx="4070190" cy="282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606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5E06BB-8812-4999-A45B-566C66B31846}"/>
              </a:ext>
            </a:extLst>
          </p:cNvPr>
          <p:cNvSpPr txBox="1">
            <a:spLocks/>
          </p:cNvSpPr>
          <p:nvPr/>
        </p:nvSpPr>
        <p:spPr>
          <a:xfrm>
            <a:off x="457200" y="-58434"/>
            <a:ext cx="8229600" cy="646331"/>
          </a:xfrm>
        </p:spPr>
        <p:txBody>
          <a:bodyPr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bg1"/>
                </a:solidFill>
              </a:rPr>
              <a:t>Imprinting Disorders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4642758D-F36D-4D9D-A8A8-AACA972829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5900342"/>
              </p:ext>
            </p:extLst>
          </p:nvPr>
        </p:nvGraphicFramePr>
        <p:xfrm>
          <a:off x="224058" y="546521"/>
          <a:ext cx="8568716" cy="404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5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69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2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Disorder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Mechanism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15q11.2q13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3"/>
                        </a:rPr>
                        <a:t>Prader Willi Syndrome</a:t>
                      </a:r>
                      <a:endParaRPr lang="en-US" dirty="0"/>
                    </a:p>
                    <a:p>
                      <a:r>
                        <a:rPr lang="en-US" dirty="0"/>
                        <a:t>1 in 10,000-30,000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Paternal Allele</a:t>
                      </a:r>
                      <a:r>
                        <a:rPr lang="en-US" baseline="0" dirty="0"/>
                        <a:t> Loss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4"/>
                        </a:rPr>
                        <a:t>Angelman Syndrome</a:t>
                      </a:r>
                      <a:endParaRPr lang="en-US" dirty="0"/>
                    </a:p>
                    <a:p>
                      <a:r>
                        <a:rPr lang="en-US" dirty="0"/>
                        <a:t>1 in 12,000-24,000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Maternal Allele</a:t>
                      </a:r>
                      <a:r>
                        <a:rPr lang="en-US" baseline="0" dirty="0"/>
                        <a:t> Loss</a:t>
                      </a:r>
                    </a:p>
                    <a:p>
                      <a:r>
                        <a:rPr lang="en-US" baseline="0" dirty="0"/>
                        <a:t>UBE3A Loss of Function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11p15.5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5"/>
                        </a:rPr>
                        <a:t>Beckwith </a:t>
                      </a:r>
                      <a:r>
                        <a:rPr lang="en-US" dirty="0" err="1">
                          <a:hlinkClick r:id="rId5"/>
                        </a:rPr>
                        <a:t>Wiedemann</a:t>
                      </a:r>
                      <a:r>
                        <a:rPr lang="en-US" dirty="0">
                          <a:hlinkClick r:id="rId5"/>
                        </a:rPr>
                        <a:t> Syndrome</a:t>
                      </a:r>
                      <a:endParaRPr lang="en-US" dirty="0"/>
                    </a:p>
                    <a:p>
                      <a:r>
                        <a:rPr lang="en-US" dirty="0"/>
                        <a:t>1 in 13,700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Maternal Allele Loss</a:t>
                      </a:r>
                    </a:p>
                    <a:p>
                      <a:r>
                        <a:rPr lang="en-US" dirty="0"/>
                        <a:t>IC1 or IC2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hlinkClick r:id="rId6"/>
                        </a:rPr>
                        <a:t>Russell Silver Syndrome</a:t>
                      </a:r>
                      <a:endParaRPr lang="en-US" baseline="0" dirty="0"/>
                    </a:p>
                    <a:p>
                      <a:r>
                        <a:rPr lang="en-US" baseline="0" dirty="0"/>
                        <a:t>1 in 100,000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Paternal Allele</a:t>
                      </a:r>
                      <a:r>
                        <a:rPr lang="en-US" baseline="0" dirty="0"/>
                        <a:t> Loss</a:t>
                      </a:r>
                    </a:p>
                    <a:p>
                      <a:r>
                        <a:rPr lang="en-US" baseline="0" dirty="0"/>
                        <a:t>IC1 </a:t>
                      </a:r>
                      <a:r>
                        <a:rPr lang="en-US" baseline="0" dirty="0" err="1"/>
                        <a:t>hypomethylation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Russell Silver Syndrome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Paternal Allele Loss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20q13.2q13.3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Pseudohypoparathyroidism</a:t>
                      </a:r>
                      <a:endParaRPr lang="en-US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Maternal</a:t>
                      </a:r>
                      <a:r>
                        <a:rPr lang="en-US" baseline="0" dirty="0"/>
                        <a:t> GNAS Disruption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 err="1"/>
                        <a:t>Pseudopseudohypoparathyroidism</a:t>
                      </a:r>
                      <a:endParaRPr lang="en-US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Paternal GNAS Disruption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0E54E5D-2B3F-432E-B61A-3E92B1421CDC}"/>
              </a:ext>
            </a:extLst>
          </p:cNvPr>
          <p:cNvSpPr txBox="1"/>
          <p:nvPr/>
        </p:nvSpPr>
        <p:spPr>
          <a:xfrm>
            <a:off x="2346557" y="434691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sz="1800" dirty="0">
                <a:solidFill>
                  <a:schemeClr val="bg1"/>
                </a:solidFill>
              </a:rPr>
              <a:t>Imprinted Chromosomes: 6,7,11,14,15,20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296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36208" y="0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CD9A1B4-83D5-4200-95C3-121F3FE7DB1D}"/>
              </a:ext>
            </a:extLst>
          </p:cNvPr>
          <p:cNvSpPr txBox="1">
            <a:spLocks/>
          </p:cNvSpPr>
          <p:nvPr/>
        </p:nvSpPr>
        <p:spPr>
          <a:xfrm>
            <a:off x="0" y="168435"/>
            <a:ext cx="9144000" cy="725600"/>
          </a:xfr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G-Banded Karyotype (Chromosome Analysis) </a:t>
            </a:r>
          </a:p>
        </p:txBody>
      </p:sp>
      <p:pic>
        <p:nvPicPr>
          <p:cNvPr id="13" name="Picture 2" descr="C:\Users\ggeddes\Desktop\GeddesKaryotype.TIF">
            <a:extLst>
              <a:ext uri="{FF2B5EF4-FFF2-40B4-BE49-F238E27FC236}">
                <a16:creationId xmlns:a16="http://schemas.microsoft.com/office/drawing/2014/main" id="{37B0ABDE-5F4F-453F-AEAA-9107BA64B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3852" b="11304"/>
          <a:stretch/>
        </p:blipFill>
        <p:spPr bwMode="auto">
          <a:xfrm>
            <a:off x="145363" y="1070775"/>
            <a:ext cx="3708726" cy="260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09BCEF6-0127-4222-BC83-82E0BA7CDD57}"/>
              </a:ext>
            </a:extLst>
          </p:cNvPr>
          <p:cNvSpPr txBox="1">
            <a:spLocks/>
          </p:cNvSpPr>
          <p:nvPr/>
        </p:nvSpPr>
        <p:spPr>
          <a:xfrm>
            <a:off x="3933634" y="1434028"/>
            <a:ext cx="5065003" cy="1981199"/>
          </a:xfr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675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75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75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75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75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chemeClr val="bg1"/>
                </a:solidFill>
              </a:rPr>
              <a:t>Can detect deletions and duplications larger than 3-5 </a:t>
            </a:r>
            <a:r>
              <a:rPr lang="en-US" sz="2200" dirty="0" err="1">
                <a:solidFill>
                  <a:schemeClr val="bg1"/>
                </a:solidFill>
              </a:rPr>
              <a:t>Megabases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     (Several Hundred Genes)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Detects balanced translocations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9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8BA5A0-4E51-4214-9021-7DBADE629160}"/>
              </a:ext>
            </a:extLst>
          </p:cNvPr>
          <p:cNvSpPr txBox="1"/>
          <p:nvPr/>
        </p:nvSpPr>
        <p:spPr>
          <a:xfrm>
            <a:off x="1835725" y="-21226"/>
            <a:ext cx="54725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Chromosomal Translocations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E936FDE-CB51-4D1A-AEB0-F77291832981}"/>
              </a:ext>
            </a:extLst>
          </p:cNvPr>
          <p:cNvSpPr txBox="1">
            <a:spLocks/>
          </p:cNvSpPr>
          <p:nvPr/>
        </p:nvSpPr>
        <p:spPr>
          <a:xfrm>
            <a:off x="-409575" y="734291"/>
            <a:ext cx="9463520" cy="4525963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675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75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75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75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75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800" dirty="0">
                <a:solidFill>
                  <a:schemeClr val="bg1"/>
                </a:solidFill>
              </a:rPr>
              <a:t>History typically includes multiple miscarriages in the family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In an infant with a large chromosomal rearrangement, parental karyotypes are indicated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Translocations can have complex inheritance patterns and varying recurrence risk based on specific location- there are algorithms to determine these specific risks for genetic counseling 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12" name="Picture 11" descr="TranslocationMeiosis.jpeg">
            <a:extLst>
              <a:ext uri="{FF2B5EF4-FFF2-40B4-BE49-F238E27FC236}">
                <a16:creationId xmlns:a16="http://schemas.microsoft.com/office/drawing/2014/main" id="{E92EEFB1-AFC8-46BF-B103-C2DA10C6BB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" t="11897" r="5447"/>
          <a:stretch/>
        </p:blipFill>
        <p:spPr>
          <a:xfrm>
            <a:off x="2062273" y="2205173"/>
            <a:ext cx="4219354" cy="265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45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197FCA-8179-49DF-9789-8415102C67A4}"/>
              </a:ext>
            </a:extLst>
          </p:cNvPr>
          <p:cNvSpPr txBox="1"/>
          <p:nvPr/>
        </p:nvSpPr>
        <p:spPr>
          <a:xfrm>
            <a:off x="722868" y="-5049"/>
            <a:ext cx="7698259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Comparative Genomic Hybridization Array (Microarray)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73058-0F8E-42AD-9705-6B1291977C57}"/>
              </a:ext>
            </a:extLst>
          </p:cNvPr>
          <p:cNvSpPr txBox="1"/>
          <p:nvPr/>
        </p:nvSpPr>
        <p:spPr>
          <a:xfrm>
            <a:off x="179174" y="1217218"/>
            <a:ext cx="88783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Reports deletions larger than 0.2 </a:t>
            </a:r>
            <a:r>
              <a:rPr lang="en-US" dirty="0" err="1">
                <a:solidFill>
                  <a:schemeClr val="bg1"/>
                </a:solidFill>
              </a:rPr>
              <a:t>Megabases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Reports duplications larger than 0.5 </a:t>
            </a:r>
            <a:r>
              <a:rPr lang="en-US" dirty="0" err="1">
                <a:solidFill>
                  <a:schemeClr val="bg1"/>
                </a:solidFill>
              </a:rPr>
              <a:t>Megabases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Reports increased homozygosity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Microarray is current standard of care evaluation of Autism Spectrum Disorder, Developmental Delay, and Major Congenital Malformations</a:t>
            </a:r>
          </a:p>
        </p:txBody>
      </p:sp>
      <p:pic>
        <p:nvPicPr>
          <p:cNvPr id="12" name="Picture 4" descr="C:\Users\ggeddes\Desktop\genetics images\rainbow_plot.jpg">
            <a:extLst>
              <a:ext uri="{FF2B5EF4-FFF2-40B4-BE49-F238E27FC236}">
                <a16:creationId xmlns:a16="http://schemas.microsoft.com/office/drawing/2014/main" id="{7F104515-9E10-4B07-9711-0FD7B3674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01" y="2728874"/>
            <a:ext cx="5714849" cy="23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84A38-B335-436F-B6D3-076FA8F12488}"/>
              </a:ext>
            </a:extLst>
          </p:cNvPr>
          <p:cNvSpPr txBox="1"/>
          <p:nvPr/>
        </p:nvSpPr>
        <p:spPr>
          <a:xfrm>
            <a:off x="1136822" y="-141085"/>
            <a:ext cx="75190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Recurrent CNVs (copy number variants)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CAF41505-D672-43FB-835B-B937539BA4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9898466"/>
              </p:ext>
            </p:extLst>
          </p:nvPr>
        </p:nvGraphicFramePr>
        <p:xfrm>
          <a:off x="1295400" y="382332"/>
          <a:ext cx="6172200" cy="472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1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u="sng" dirty="0"/>
                        <a:t>Deletion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Location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u="sng" dirty="0"/>
                        <a:t>Duplication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TAR Syndrome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1q21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Variable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ID/Microcephaly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1q21.1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ID/Autism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3q29 Del Syndrome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3q29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Variable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/>
                        <a:t>Sotos</a:t>
                      </a:r>
                      <a:r>
                        <a:rPr lang="en-US" sz="1400" dirty="0"/>
                        <a:t> Syndrome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5q35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Short Stature,</a:t>
                      </a:r>
                      <a:r>
                        <a:rPr lang="en-US" sz="1400" baseline="0" dirty="0"/>
                        <a:t> Microcephaly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Williams Syndrome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7q11.23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Autism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8p23.1 Del Syndrome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8p23.1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Variable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 err="1"/>
                        <a:t>Prader</a:t>
                      </a:r>
                      <a:r>
                        <a:rPr lang="en-US" sz="1400" baseline="0" dirty="0"/>
                        <a:t> Will/</a:t>
                      </a:r>
                      <a:r>
                        <a:rPr lang="en-US" sz="1400" baseline="0" dirty="0" err="1"/>
                        <a:t>Angelman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15q11.2q13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Autism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ID/Epilepsy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15q13.2q13.3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Psychiatric Disorders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Autism/ID/Schizophrenia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16p13.11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Variable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Autism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16p11.2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Autism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HNPP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17p12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CMT1A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Smith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Magenis</a:t>
                      </a:r>
                      <a:r>
                        <a:rPr lang="en-US" sz="1400" baseline="0" dirty="0"/>
                        <a:t> Syndrome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17p11.2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Potocki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Lupski</a:t>
                      </a:r>
                      <a:r>
                        <a:rPr lang="en-US" sz="1400" dirty="0"/>
                        <a:t> Syndrome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Renal cysts,</a:t>
                      </a:r>
                      <a:r>
                        <a:rPr lang="en-US" sz="1400" baseline="0" dirty="0"/>
                        <a:t> DM, Autism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17q12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Epilepsy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17q21 Del Syndrome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17q21.31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Behavioral Problems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22q11.2 Del Syndrome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22q11.2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Variable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570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" name="Picture 8" descr="Image result for chromosomes inside cells">
            <a:extLst>
              <a:ext uri="{FF2B5EF4-FFF2-40B4-BE49-F238E27FC236}">
                <a16:creationId xmlns:a16="http://schemas.microsoft.com/office/drawing/2014/main" id="{B10774D5-BD3A-44CB-9860-FB18C9191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91"/>
          <a:stretch/>
        </p:blipFill>
        <p:spPr bwMode="auto">
          <a:xfrm>
            <a:off x="772425" y="256987"/>
            <a:ext cx="2537685" cy="406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1B5ADE-7F37-493C-9BC9-97144E8598DB}"/>
              </a:ext>
            </a:extLst>
          </p:cNvPr>
          <p:cNvSpPr txBox="1"/>
          <p:nvPr/>
        </p:nvSpPr>
        <p:spPr>
          <a:xfrm>
            <a:off x="1132885" y="3108906"/>
            <a:ext cx="24003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The Nucleus contains </a:t>
            </a:r>
            <a:r>
              <a:rPr lang="en-US" sz="2400"/>
              <a:t>Chromosomes</a:t>
            </a:r>
          </a:p>
          <a:p>
            <a:endParaRPr lang="en-US" sz="135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05D7A-C4BC-4E68-82BF-A3FA413E5FF7}"/>
              </a:ext>
            </a:extLst>
          </p:cNvPr>
          <p:cNvSpPr txBox="1"/>
          <p:nvPr/>
        </p:nvSpPr>
        <p:spPr>
          <a:xfrm>
            <a:off x="904351" y="386895"/>
            <a:ext cx="954518" cy="300082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schemeClr val="bg1"/>
                </a:solidFill>
              </a:rPr>
              <a:t>HUMAN</a:t>
            </a:r>
          </a:p>
        </p:txBody>
      </p:sp>
      <p:pic>
        <p:nvPicPr>
          <p:cNvPr id="13" name="Picture 12" descr="C:\Documents and Settings\serickson\Desktop\greenwood\GGC_Couns_Aids_5\JPEG Files\Section 1-Cytogenetics\1.03_Metaphase.jpg">
            <a:extLst>
              <a:ext uri="{FF2B5EF4-FFF2-40B4-BE49-F238E27FC236}">
                <a16:creationId xmlns:a16="http://schemas.microsoft.com/office/drawing/2014/main" id="{1AC768B2-7EFA-4F04-9BBC-196540FE4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3" t="16963" r="20276" b="10867"/>
          <a:stretch/>
        </p:blipFill>
        <p:spPr bwMode="auto">
          <a:xfrm>
            <a:off x="4796009" y="314136"/>
            <a:ext cx="3651753" cy="364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>
            <a:extLst>
              <a:ext uri="{FF2B5EF4-FFF2-40B4-BE49-F238E27FC236}">
                <a16:creationId xmlns:a16="http://schemas.microsoft.com/office/drawing/2014/main" id="{E8AF5717-1C5F-47F5-B113-983312FAC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428" y="1599363"/>
            <a:ext cx="1613832" cy="116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0788734-51C7-4498-9447-7638B6DDCA47}"/>
              </a:ext>
            </a:extLst>
          </p:cNvPr>
          <p:cNvCxnSpPr>
            <a:cxnSpLocks/>
          </p:cNvCxnSpPr>
          <p:nvPr/>
        </p:nvCxnSpPr>
        <p:spPr>
          <a:xfrm flipV="1">
            <a:off x="3004908" y="848485"/>
            <a:ext cx="2209398" cy="11801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D75EDDE-D490-4137-A10D-4FA2B6CE74B1}"/>
              </a:ext>
            </a:extLst>
          </p:cNvPr>
          <p:cNvCxnSpPr>
            <a:cxnSpLocks/>
          </p:cNvCxnSpPr>
          <p:nvPr/>
        </p:nvCxnSpPr>
        <p:spPr>
          <a:xfrm>
            <a:off x="3004908" y="2287597"/>
            <a:ext cx="2076852" cy="11765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:\Documents and Settings\serickson\Desktop\greenwood\GGC_Couns_Aids_5\JPEG Files\Section 1-Cytogenetics\1.03_Metaphase.jpg">
            <a:extLst>
              <a:ext uri="{FF2B5EF4-FFF2-40B4-BE49-F238E27FC236}">
                <a16:creationId xmlns:a16="http://schemas.microsoft.com/office/drawing/2014/main" id="{01026D8F-82A3-4445-BE24-458E9025F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6" t="91579" b="1082"/>
          <a:stretch/>
        </p:blipFill>
        <p:spPr bwMode="auto">
          <a:xfrm>
            <a:off x="6667629" y="324435"/>
            <a:ext cx="646332" cy="27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974AE1-431A-48CF-B8EA-FC2462672289}"/>
              </a:ext>
            </a:extLst>
          </p:cNvPr>
          <p:cNvSpPr/>
          <p:nvPr/>
        </p:nvSpPr>
        <p:spPr>
          <a:xfrm>
            <a:off x="7088765" y="3431343"/>
            <a:ext cx="119814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Chromosomes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F55CA7-AFA5-4809-B4EA-C726EA5E8C10}"/>
              </a:ext>
            </a:extLst>
          </p:cNvPr>
          <p:cNvSpPr txBox="1"/>
          <p:nvPr/>
        </p:nvSpPr>
        <p:spPr>
          <a:xfrm>
            <a:off x="3595972" y="4608079"/>
            <a:ext cx="279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40 trillion cells </a:t>
            </a:r>
          </a:p>
        </p:txBody>
      </p:sp>
    </p:spTree>
    <p:extLst>
      <p:ext uri="{BB962C8B-B14F-4D97-AF65-F5344CB8AC3E}">
        <p14:creationId xmlns:p14="http://schemas.microsoft.com/office/powerpoint/2010/main" val="1789022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65FEFD-9DA7-4AC7-A1D8-7331EBD3FD0D}"/>
              </a:ext>
            </a:extLst>
          </p:cNvPr>
          <p:cNvSpPr txBox="1"/>
          <p:nvPr/>
        </p:nvSpPr>
        <p:spPr>
          <a:xfrm>
            <a:off x="2285998" y="-2642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Chromosomal Deletions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13B816D-245B-4575-BBEB-60AFDBF72829}"/>
              </a:ext>
            </a:extLst>
          </p:cNvPr>
          <p:cNvSpPr txBox="1">
            <a:spLocks/>
          </p:cNvSpPr>
          <p:nvPr/>
        </p:nvSpPr>
        <p:spPr>
          <a:xfrm>
            <a:off x="217342" y="814469"/>
            <a:ext cx="8718839" cy="3376531"/>
          </a:xfr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675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675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675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675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675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Chromosomal Deletions detectable on Karyotype are always clinically significant due to the size (&gt;5-10 MB)</a:t>
            </a:r>
          </a:p>
          <a:p>
            <a:r>
              <a:rPr lang="en-US" sz="2400" dirty="0">
                <a:solidFill>
                  <a:schemeClr val="bg1"/>
                </a:solidFill>
              </a:rPr>
              <a:t>Smaller deletions, clinically detectable on microarray (&gt;0.2 MB), may have clinical significance or may have unknown significance.</a:t>
            </a:r>
          </a:p>
          <a:p>
            <a:r>
              <a:rPr lang="en-US" sz="2400" u="sng" dirty="0">
                <a:solidFill>
                  <a:schemeClr val="bg1"/>
                </a:solidFill>
              </a:rPr>
              <a:t>Deletions can predispose to autosomal recessive </a:t>
            </a:r>
            <a:r>
              <a:rPr lang="en-US" sz="2400" dirty="0">
                <a:solidFill>
                  <a:schemeClr val="bg1"/>
                </a:solidFill>
              </a:rPr>
              <a:t>conditions depending on what genes are involved and whether there is a disruption of the gene on the other chromosome</a:t>
            </a:r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8150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A90B765-C913-4623-8E97-E817857C2C3D}"/>
              </a:ext>
            </a:extLst>
          </p:cNvPr>
          <p:cNvSpPr txBox="1">
            <a:spLocks/>
          </p:cNvSpPr>
          <p:nvPr/>
        </p:nvSpPr>
        <p:spPr>
          <a:xfrm>
            <a:off x="1190625" y="1151466"/>
            <a:ext cx="6172200" cy="1822027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How do we approach thinking about etiology</a:t>
            </a:r>
          </a:p>
        </p:txBody>
      </p:sp>
    </p:spTree>
    <p:extLst>
      <p:ext uri="{BB962C8B-B14F-4D97-AF65-F5344CB8AC3E}">
        <p14:creationId xmlns:p14="http://schemas.microsoft.com/office/powerpoint/2010/main" val="3319021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9E3F0D0-8895-40C9-9A0A-79C7F6BD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1693" y="330877"/>
            <a:ext cx="5155668" cy="426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4861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143000" y="0"/>
            <a:ext cx="6858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Times New Roman" pitchFamily="18" charset="0"/>
            </a:endParaRPr>
          </a:p>
        </p:txBody>
      </p:sp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0785" y="0"/>
            <a:ext cx="536090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1353010" y="2000250"/>
            <a:ext cx="2072748" cy="1477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000"/>
              <a:t>Elements </a:t>
            </a:r>
          </a:p>
          <a:p>
            <a:pPr algn="ctr"/>
            <a:r>
              <a:rPr lang="en-US" sz="3000"/>
              <a:t>of </a:t>
            </a:r>
          </a:p>
          <a:p>
            <a:pPr algn="ctr"/>
            <a:r>
              <a:rPr lang="en-US" sz="3000"/>
              <a:t>Morphology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1CB866-F82D-4E41-8AE8-01983B0D1B7F}"/>
              </a:ext>
            </a:extLst>
          </p:cNvPr>
          <p:cNvSpPr txBox="1"/>
          <p:nvPr/>
        </p:nvSpPr>
        <p:spPr>
          <a:xfrm>
            <a:off x="3876065" y="1828800"/>
            <a:ext cx="2106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/>
              <a:t>HPO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EE54FA-6EDF-46DE-AE8C-FF0D8372FE6C}"/>
              </a:ext>
            </a:extLst>
          </p:cNvPr>
          <p:cNvSpPr txBox="1"/>
          <p:nvPr/>
        </p:nvSpPr>
        <p:spPr>
          <a:xfrm>
            <a:off x="3780654" y="2952659"/>
            <a:ext cx="220207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/>
              <a:t>Human Phenotype Ontology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225553" y="219982"/>
            <a:ext cx="6423813" cy="41915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Times New Roman" pitchFamily="18" charset="0"/>
            </a:endParaRPr>
          </a:p>
        </p:txBody>
      </p:sp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5932" y="857251"/>
            <a:ext cx="2378869" cy="322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7460" y="857250"/>
            <a:ext cx="306347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69AAA7-D8F0-45DC-A096-BCE27DF551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54187"/>
            <a:ext cx="9144000" cy="4504265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429125" y="657599"/>
            <a:ext cx="3571874" cy="4114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9373A-1EDB-4D57-82A0-988180BE837B}"/>
              </a:ext>
            </a:extLst>
          </p:cNvPr>
          <p:cNvSpPr txBox="1"/>
          <p:nvPr/>
        </p:nvSpPr>
        <p:spPr>
          <a:xfrm flipH="1">
            <a:off x="1000125" y="134861"/>
            <a:ext cx="6857999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75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Generation Phenotyping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69E4B7-F930-FD48-ACC4-E0B844B07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6" y="824564"/>
            <a:ext cx="8423168" cy="296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98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EDD4DF-4E52-42CC-9FBD-0CB5E7FF6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075"/>
          <a:stretch/>
        </p:blipFill>
        <p:spPr>
          <a:xfrm>
            <a:off x="2062018" y="0"/>
            <a:ext cx="4852776" cy="28315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0E9268-AD3D-433B-9207-A7BF8FF59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75"/>
          <a:stretch/>
        </p:blipFill>
        <p:spPr>
          <a:xfrm>
            <a:off x="2062018" y="2310297"/>
            <a:ext cx="4855615" cy="283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21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6629C22-E62D-46E6-A60B-D178658FD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39"/>
          <a:stretch/>
        </p:blipFill>
        <p:spPr>
          <a:xfrm>
            <a:off x="1572932" y="55233"/>
            <a:ext cx="5998136" cy="447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94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4203977-3DCE-4F31-BBD6-8A53D93675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550" y="18234"/>
            <a:ext cx="6855450" cy="512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3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" name="Content Placeholder 1">
            <a:extLst>
              <a:ext uri="{FF2B5EF4-FFF2-40B4-BE49-F238E27FC236}">
                <a16:creationId xmlns:a16="http://schemas.microsoft.com/office/drawing/2014/main" id="{5CD15B44-4383-4B1D-9B94-91CD1A5B8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857" y="50271"/>
            <a:ext cx="6125286" cy="457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9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4" name="Picture 2" descr="https://farm8.staticflickr.com/7230/26964377742_d7d32eef3d_o.jpg">
            <a:extLst>
              <a:ext uri="{FF2B5EF4-FFF2-40B4-BE49-F238E27FC236}">
                <a16:creationId xmlns:a16="http://schemas.microsoft.com/office/drawing/2014/main" id="{E33CEA4E-456B-4A79-AC5C-D45BEEE6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10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1101000703_400">
            <a:extLst>
              <a:ext uri="{FF2B5EF4-FFF2-40B4-BE49-F238E27FC236}">
                <a16:creationId xmlns:a16="http://schemas.microsoft.com/office/drawing/2014/main" id="{61646C48-597F-48BB-A0D4-C31A7F2C4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85875" cy="169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A01D84FF-A636-42C7-BC5D-054171EC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028950"/>
            <a:ext cx="588838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1856 Gregory Mendel  = inherited traits &amp; segregation 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1859 Darwin “Origin of Species”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1953 Watson &amp; Crick : DNA double helix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1977 Chemical sequencing </a:t>
            </a:r>
          </a:p>
          <a:p>
            <a:pPr lvl="1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Sanger ,  Maxam and Gilbert</a:t>
            </a: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3697AB8-F4EA-4F84-9CC3-2729A1F9ABAF}"/>
              </a:ext>
            </a:extLst>
          </p:cNvPr>
          <p:cNvSpPr/>
          <p:nvPr/>
        </p:nvSpPr>
        <p:spPr>
          <a:xfrm>
            <a:off x="6515101" y="742951"/>
            <a:ext cx="91439" cy="914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2EA8A2-1249-4FB2-97DA-D28439563E63}"/>
              </a:ext>
            </a:extLst>
          </p:cNvPr>
          <p:cNvSpPr txBox="1"/>
          <p:nvPr/>
        </p:nvSpPr>
        <p:spPr>
          <a:xfrm>
            <a:off x="6115050" y="742950"/>
            <a:ext cx="1143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“genomics”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6B46E0D-1AB5-4B7D-B743-23BC467AD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3540174"/>
            <a:ext cx="58883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1985 PCR invented </a:t>
            </a:r>
          </a:p>
          <a:p>
            <a:pPr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 2001 First Draft of Human Genome Published</a:t>
            </a:r>
          </a:p>
        </p:txBody>
      </p:sp>
    </p:spTree>
    <p:extLst>
      <p:ext uri="{BB962C8B-B14F-4D97-AF65-F5344CB8AC3E}">
        <p14:creationId xmlns:p14="http://schemas.microsoft.com/office/powerpoint/2010/main" val="420726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05D83-0287-41B6-8FB9-A3510EF9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46" y="1590469"/>
            <a:ext cx="6172200" cy="857250"/>
          </a:xfrm>
        </p:spPr>
        <p:txBody>
          <a:bodyPr/>
          <a:lstStyle/>
          <a:p>
            <a:r>
              <a:rPr lang="en-US"/>
              <a:t>TOOLS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312A0D-E009-4D6E-95EE-BA37073D5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7145"/>
            <a:ext cx="3204234" cy="1697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EC3AE-9E97-4A6F-9DDB-3BEA3D984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337" y="2392267"/>
            <a:ext cx="3131932" cy="23742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9B9F5A-A07C-4227-9958-F462DBAB2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269" y="81012"/>
            <a:ext cx="3403394" cy="1519189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4C54D91-39C9-45BF-869F-457E3BA50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526328" y="2392267"/>
            <a:ext cx="3441236" cy="2705880"/>
          </a:xfrm>
          <a:prstGeom prst="rect">
            <a:avLst/>
          </a:prstGeom>
          <a:solidFill>
            <a:schemeClr val="accent1"/>
          </a:solidFill>
          <a:ln w="635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862C8F-6B15-4B00-92E7-1EBA44C82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407" y="1056705"/>
            <a:ext cx="3156593" cy="117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2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159E-D73A-467D-88C1-7B0A7CD46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082FA3-2519-4912-B788-7F877C85E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9844" y="962463"/>
            <a:ext cx="6761156" cy="3559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21EF57-FAF2-47EC-BFB8-5A6BB4684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527" y="2228850"/>
            <a:ext cx="5765006" cy="614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40FBC-E926-46B0-A7D8-8237178C446F}"/>
              </a:ext>
            </a:extLst>
          </p:cNvPr>
          <p:cNvSpPr txBox="1"/>
          <p:nvPr/>
        </p:nvSpPr>
        <p:spPr>
          <a:xfrm>
            <a:off x="766037" y="3996371"/>
            <a:ext cx="184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www.omim.org</a:t>
            </a:r>
          </a:p>
        </p:txBody>
      </p:sp>
    </p:spTree>
    <p:extLst>
      <p:ext uri="{BB962C8B-B14F-4D97-AF65-F5344CB8AC3E}">
        <p14:creationId xmlns:p14="http://schemas.microsoft.com/office/powerpoint/2010/main" val="3405131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FD4B05-94B0-485B-AA80-56920BA65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415" y="19549"/>
            <a:ext cx="4465630" cy="50062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28F6B3E-0BF2-4E30-A6D4-69D62C541AE1}"/>
              </a:ext>
            </a:extLst>
          </p:cNvPr>
          <p:cNvSpPr/>
          <p:nvPr/>
        </p:nvSpPr>
        <p:spPr>
          <a:xfrm>
            <a:off x="2431627" y="4003040"/>
            <a:ext cx="2044676" cy="250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FF8CA7B-6962-49A3-8F07-A093338B628C}"/>
              </a:ext>
            </a:extLst>
          </p:cNvPr>
          <p:cNvSpPr/>
          <p:nvPr/>
        </p:nvSpPr>
        <p:spPr>
          <a:xfrm>
            <a:off x="2431627" y="4775199"/>
            <a:ext cx="2600960" cy="2506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16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E18DB9-B178-478B-B480-EE9EBE381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14" y="0"/>
            <a:ext cx="7595368" cy="459389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70F8D6-AED2-45FD-A268-9C050230D4E8}"/>
              </a:ext>
            </a:extLst>
          </p:cNvPr>
          <p:cNvSpPr/>
          <p:nvPr/>
        </p:nvSpPr>
        <p:spPr>
          <a:xfrm>
            <a:off x="2343574" y="3034453"/>
            <a:ext cx="1008356" cy="453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A5CF9C-8637-48BA-B87E-25E759673A1A}"/>
              </a:ext>
            </a:extLst>
          </p:cNvPr>
          <p:cNvSpPr/>
          <p:nvPr/>
        </p:nvSpPr>
        <p:spPr>
          <a:xfrm>
            <a:off x="7169575" y="1896533"/>
            <a:ext cx="707812" cy="1930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96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FA6F5-4796-469B-A0C8-82A6C52DC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94" y="115148"/>
            <a:ext cx="8017807" cy="434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88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F8AE12-0A28-451A-BC67-0D6F1155E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82" y="50670"/>
            <a:ext cx="8444036" cy="452928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1543EBD-CF05-4479-8557-766DA4BED85C}"/>
              </a:ext>
            </a:extLst>
          </p:cNvPr>
          <p:cNvSpPr/>
          <p:nvPr/>
        </p:nvSpPr>
        <p:spPr>
          <a:xfrm>
            <a:off x="5038490" y="1314026"/>
            <a:ext cx="1198880" cy="142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F5CDAB-ED05-4113-9535-60A21B8E583C}"/>
              </a:ext>
            </a:extLst>
          </p:cNvPr>
          <p:cNvSpPr/>
          <p:nvPr/>
        </p:nvSpPr>
        <p:spPr>
          <a:xfrm>
            <a:off x="4940277" y="1776783"/>
            <a:ext cx="1198880" cy="1807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72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995FC-395D-4AAF-AA30-E9FE30D28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7" y="623697"/>
            <a:ext cx="9067866" cy="39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621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27D75D-4438-4D3E-ABA7-C5EACCBDF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8" y="467345"/>
            <a:ext cx="9096442" cy="39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58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4C8EBD-FACE-45FA-B55F-7F7F3D052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72" y="19549"/>
            <a:ext cx="6743749" cy="475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54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AE706E-5183-4FBE-9176-1E91A02A7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054" y="19549"/>
            <a:ext cx="6285253" cy="476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2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8D09173-7631-4DA5-9E8E-BD2B8C763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71450"/>
            <a:ext cx="58293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3300" b="1"/>
          </a:p>
        </p:txBody>
      </p:sp>
      <p:pic>
        <p:nvPicPr>
          <p:cNvPr id="13" name="Picture 2" descr="https://www.genome.gov/images/content/dna_sequencing.jpg">
            <a:extLst>
              <a:ext uri="{FF2B5EF4-FFF2-40B4-BE49-F238E27FC236}">
                <a16:creationId xmlns:a16="http://schemas.microsoft.com/office/drawing/2014/main" id="{E25AA0D4-6B78-4629-A272-9E16FDF5F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5412"/>
            <a:ext cx="442912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novaseq-6000-rendering-left-web-graphic1">
            <a:extLst>
              <a:ext uri="{FF2B5EF4-FFF2-40B4-BE49-F238E27FC236}">
                <a16:creationId xmlns:a16="http://schemas.microsoft.com/office/drawing/2014/main" id="{DA736310-0F94-43BF-B464-EF01F40B6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904" y="0"/>
            <a:ext cx="480655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4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4D54D9-8801-495F-88C0-BFE97B352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171" y="19550"/>
            <a:ext cx="6002815" cy="493596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08C106A-4EC4-49CB-BE3D-0DC746D49DA5}"/>
              </a:ext>
            </a:extLst>
          </p:cNvPr>
          <p:cNvSpPr/>
          <p:nvPr/>
        </p:nvSpPr>
        <p:spPr>
          <a:xfrm>
            <a:off x="1834703" y="3210560"/>
            <a:ext cx="1198880" cy="6570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54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A0539F-8E3B-439E-8F52-96EBD07C4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" y="765387"/>
            <a:ext cx="9118622" cy="335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035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71950" y="1266609"/>
            <a:ext cx="2494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Genomic Literacy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AD083D-F2D9-46DC-98BE-40501689B614}"/>
              </a:ext>
            </a:extLst>
          </p:cNvPr>
          <p:cNvSpPr/>
          <p:nvPr/>
        </p:nvSpPr>
        <p:spPr>
          <a:xfrm>
            <a:off x="-2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84F61-0C68-448B-9C7F-6226DCB5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22712A-9C96-4E32-9E21-9CD045BF3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6758B6D-B381-49E9-9DF9-BB476660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9E0BA-17ED-46C6-A973-1773CC8DF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98"/>
            <a:ext cx="9144000" cy="46143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33D20A-C77B-4F4E-9C05-A5A71A2F5217}"/>
              </a:ext>
            </a:extLst>
          </p:cNvPr>
          <p:cNvSpPr/>
          <p:nvPr/>
        </p:nvSpPr>
        <p:spPr>
          <a:xfrm>
            <a:off x="415900" y="4008173"/>
            <a:ext cx="188224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/>
              <a:t>http://emedgene.com/</a:t>
            </a:r>
          </a:p>
        </p:txBody>
      </p:sp>
    </p:spTree>
    <p:extLst>
      <p:ext uri="{BB962C8B-B14F-4D97-AF65-F5344CB8AC3E}">
        <p14:creationId xmlns:p14="http://schemas.microsoft.com/office/powerpoint/2010/main" val="1462004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5183113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FDE1094-2C4A-4AE7-A2DE-934B0F625F19}"/>
              </a:ext>
            </a:extLst>
          </p:cNvPr>
          <p:cNvGrpSpPr/>
          <p:nvPr/>
        </p:nvGrpSpPr>
        <p:grpSpPr>
          <a:xfrm>
            <a:off x="1" y="4359697"/>
            <a:ext cx="9143999" cy="819912"/>
            <a:chOff x="-147918" y="8302704"/>
            <a:chExt cx="12191999" cy="1093216"/>
          </a:xfrm>
        </p:grpSpPr>
        <p:pic>
          <p:nvPicPr>
            <p:cNvPr id="5" name="Picture 4" descr="PPT slide.jpg">
              <a:extLst>
                <a:ext uri="{FF2B5EF4-FFF2-40B4-BE49-F238E27FC236}">
                  <a16:creationId xmlns:a16="http://schemas.microsoft.com/office/drawing/2014/main" id="{4B7C13C8-478E-4D7D-9F63-09EF9B4AA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918" y="8302704"/>
              <a:ext cx="12191999" cy="109321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5A06B93-0047-4E8F-809C-35C45F156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7376" y="8304673"/>
              <a:ext cx="1741692" cy="88256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B9020BA-E300-4A74-981E-69D15F57D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4758" y="1076959"/>
            <a:ext cx="6169213" cy="216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87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BAC1010-B3DC-4131-BFED-F49677A4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11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B74664-7F82-48F2-BE87-5478E06808BC}"/>
              </a:ext>
            </a:extLst>
          </p:cNvPr>
          <p:cNvSpPr txBox="1"/>
          <p:nvPr/>
        </p:nvSpPr>
        <p:spPr>
          <a:xfrm>
            <a:off x="2475652" y="4318341"/>
            <a:ext cx="58102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https://www.genome.gov/about-genomics/fact-sheets/Sequencing-Human-Genome-cost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4E0CD4-2FE4-41B8-B066-1D5C78D45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80"/>
            <a:ext cx="9144000" cy="510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6FEB40-7910-4404-825D-9289BA091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21" y="122218"/>
            <a:ext cx="7429554" cy="44577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B74664-7F82-48F2-BE87-5478E06808BC}"/>
              </a:ext>
            </a:extLst>
          </p:cNvPr>
          <p:cNvSpPr txBox="1"/>
          <p:nvPr/>
        </p:nvSpPr>
        <p:spPr>
          <a:xfrm>
            <a:off x="2475652" y="4318341"/>
            <a:ext cx="58102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https://www.genome.gov/about-genomics/fact-sheets/Sequencing-Human-Genome-cost</a:t>
            </a:r>
          </a:p>
        </p:txBody>
      </p:sp>
    </p:spTree>
    <p:extLst>
      <p:ext uri="{BB962C8B-B14F-4D97-AF65-F5344CB8AC3E}">
        <p14:creationId xmlns:p14="http://schemas.microsoft.com/office/powerpoint/2010/main" val="1722061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26F208-E724-414E-90FE-AFF44441B615}"/>
              </a:ext>
            </a:extLst>
          </p:cNvPr>
          <p:cNvSpPr/>
          <p:nvPr/>
        </p:nvSpPr>
        <p:spPr>
          <a:xfrm>
            <a:off x="0" y="0"/>
            <a:ext cx="9144000" cy="4579951"/>
          </a:xfrm>
          <a:prstGeom prst="rect">
            <a:avLst/>
          </a:prstGeom>
          <a:solidFill>
            <a:srgbClr val="068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D1F882-6CFA-C248-850C-1E9F3AEF2E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6" b="-5606"/>
          <a:stretch/>
        </p:blipFill>
        <p:spPr>
          <a:xfrm>
            <a:off x="4381500" y="19549"/>
            <a:ext cx="4762498" cy="54859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1F82EF2-3CBB-4146-93F0-EFA6CB3A8AEB}"/>
              </a:ext>
            </a:extLst>
          </p:cNvPr>
          <p:cNvSpPr txBox="1">
            <a:spLocks/>
          </p:cNvSpPr>
          <p:nvPr/>
        </p:nvSpPr>
        <p:spPr>
          <a:xfrm>
            <a:off x="4434613" y="362771"/>
            <a:ext cx="4000500" cy="85725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>
                <a:solidFill>
                  <a:schemeClr val="bg1"/>
                </a:solidFill>
              </a:rPr>
              <a:t>What’s in the code</a:t>
            </a:r>
            <a:endParaRPr lang="en-US" sz="330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6" name="Picture 2" descr="C:\Users\ggeddes\Desktop\Critical Reference\Genetic Counseling Aids\Edits\CentralDogma.jpg">
            <a:extLst>
              <a:ext uri="{FF2B5EF4-FFF2-40B4-BE49-F238E27FC236}">
                <a16:creationId xmlns:a16="http://schemas.microsoft.com/office/drawing/2014/main" id="{72033449-5E3A-46A0-A345-0C4E0584A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3" y="305621"/>
            <a:ext cx="3666476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genetic translation">
            <a:extLst>
              <a:ext uri="{FF2B5EF4-FFF2-40B4-BE49-F238E27FC236}">
                <a16:creationId xmlns:a16="http://schemas.microsoft.com/office/drawing/2014/main" id="{3418B86A-5CDD-49CE-88F2-721FDC2E7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413" y="1284315"/>
            <a:ext cx="3304609" cy="144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A742FF-6CEC-4698-9567-E1442D466E7C}"/>
              </a:ext>
            </a:extLst>
          </p:cNvPr>
          <p:cNvSpPr/>
          <p:nvPr/>
        </p:nvSpPr>
        <p:spPr>
          <a:xfrm>
            <a:off x="1368214" y="3448872"/>
            <a:ext cx="6229350" cy="113107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14313" indent="-214313">
              <a:buFont typeface="Wingdings" panose="05000000000000000000" pitchFamily="2" charset="2"/>
              <a:buChar char="v"/>
            </a:pPr>
            <a:r>
              <a:rPr lang="en-US" sz="1350">
                <a:solidFill>
                  <a:schemeClr val="bg1"/>
                </a:solidFill>
                <a:latin typeface="Helvetica Neue"/>
              </a:rPr>
              <a:t>DNA is  your blueprint 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endParaRPr lang="en-US" sz="1350">
              <a:solidFill>
                <a:schemeClr val="bg1"/>
              </a:solidFill>
              <a:latin typeface="Helvetica Neue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en-US" sz="1350">
                <a:solidFill>
                  <a:schemeClr val="bg1"/>
                </a:solidFill>
                <a:latin typeface="Helvetica Neue"/>
              </a:rPr>
              <a:t>99.9 percent identical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endParaRPr lang="en-US" sz="1350">
              <a:solidFill>
                <a:schemeClr val="bg1"/>
              </a:solidFill>
              <a:latin typeface="Helvetica Neue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en-US" sz="1350">
                <a:solidFill>
                  <a:schemeClr val="bg1"/>
                </a:solidFill>
                <a:latin typeface="Helvetica Neue"/>
              </a:rPr>
              <a:t>0.1 percent is what makes you unique</a:t>
            </a:r>
            <a:endParaRPr lang="en-US" sz="135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F0928F-1108-41ED-BDAB-55E1F2441F2E}"/>
              </a:ext>
            </a:extLst>
          </p:cNvPr>
          <p:cNvSpPr/>
          <p:nvPr/>
        </p:nvSpPr>
        <p:spPr>
          <a:xfrm>
            <a:off x="4571998" y="2388870"/>
            <a:ext cx="4572000" cy="1962076"/>
          </a:xfrm>
          <a:prstGeom prst="rect">
            <a:avLst/>
          </a:prstGeom>
        </p:spPr>
        <p:txBody>
          <a:bodyPr anchor="t">
            <a:spAutoFit/>
          </a:bodyPr>
          <a:lstStyle/>
          <a:p>
            <a:pPr marL="214313" indent="-214313">
              <a:buFont typeface="Wingdings" panose="05000000000000000000" pitchFamily="2" charset="2"/>
              <a:buChar char="v"/>
            </a:pPr>
            <a:endParaRPr lang="en-US" sz="1350" dirty="0">
              <a:latin typeface="Helvetica Neue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endParaRPr lang="en-US" sz="1350" b="1" dirty="0">
              <a:latin typeface="Helvetica Neue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en-US" sz="1350" b="1" dirty="0">
                <a:solidFill>
                  <a:schemeClr val="bg1"/>
                </a:solidFill>
              </a:rPr>
              <a:t>3 Billion base pairs</a:t>
            </a:r>
            <a:endParaRPr lang="en-US" sz="1350" b="1" dirty="0">
              <a:solidFill>
                <a:schemeClr val="bg1"/>
              </a:solidFill>
              <a:cs typeface="Calibri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endParaRPr lang="en-US" sz="1350" dirty="0">
              <a:solidFill>
                <a:schemeClr val="bg1"/>
              </a:solidFill>
              <a:cs typeface="Calibri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en-US" sz="1350" b="1" dirty="0">
                <a:solidFill>
                  <a:schemeClr val="bg1"/>
                </a:solidFill>
              </a:rPr>
              <a:t>~20,000 genes  - passed down from parents to children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endParaRPr lang="en-US" sz="1350" b="1" dirty="0">
              <a:solidFill>
                <a:schemeClr val="bg1"/>
              </a:solidFill>
              <a:cs typeface="Calibri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en-US" sz="1350" b="1" dirty="0">
                <a:solidFill>
                  <a:schemeClr val="bg1"/>
                </a:solidFill>
                <a:cs typeface="Calibri"/>
              </a:rPr>
              <a:t>3 Million genomic variants </a:t>
            </a:r>
          </a:p>
          <a:p>
            <a:pPr marL="214313" indent="-214313">
              <a:buFont typeface="Wingdings" panose="05000000000000000000" pitchFamily="2" charset="2"/>
              <a:buChar char="v"/>
            </a:pPr>
            <a:endParaRPr lang="en-US" sz="1350" b="1" dirty="0">
              <a:solidFill>
                <a:schemeClr val="bg1"/>
              </a:solidFill>
              <a:cs typeface="Calibri"/>
            </a:endParaRPr>
          </a:p>
          <a:p>
            <a:pPr marL="214313" indent="-214313">
              <a:buFont typeface="Wingdings" panose="05000000000000000000" pitchFamily="2" charset="2"/>
              <a:buChar char="v"/>
            </a:pPr>
            <a:r>
              <a:rPr lang="en-US" sz="1350" b="1" dirty="0">
                <a:solidFill>
                  <a:schemeClr val="bg1"/>
                </a:solidFill>
                <a:cs typeface="Calibri"/>
              </a:rPr>
              <a:t>20-40,000 variants in or close to exons</a:t>
            </a:r>
          </a:p>
        </p:txBody>
      </p:sp>
    </p:spTree>
    <p:extLst>
      <p:ext uri="{BB962C8B-B14F-4D97-AF65-F5344CB8AC3E}">
        <p14:creationId xmlns:p14="http://schemas.microsoft.com/office/powerpoint/2010/main" val="406053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MCW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6E65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tics CW MCW slide template" id="{3F2C2699-1B39-4178-8E25-A797A89B8D10}" vid="{1B297A95-5A72-430A-973C-E850D86145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F0038BD7FB9B4587BEAF09800AC6B3" ma:contentTypeVersion="6" ma:contentTypeDescription="Create a new document." ma:contentTypeScope="" ma:versionID="4a20db27f297e4b2698369143c699392">
  <xsd:schema xmlns:xsd="http://www.w3.org/2001/XMLSchema" xmlns:xs="http://www.w3.org/2001/XMLSchema" xmlns:p="http://schemas.microsoft.com/office/2006/metadata/properties" xmlns:ns2="50bfa219-b9b3-4c24-a59b-b2ec2b663636" xmlns:ns3="0ba99321-fe51-4f50-970b-33b29ba951c6" targetNamespace="http://schemas.microsoft.com/office/2006/metadata/properties" ma:root="true" ma:fieldsID="1ec3fd7a5293c7f0cfb0783f4d6f64e1" ns2:_="" ns3:_="">
    <xsd:import namespace="50bfa219-b9b3-4c24-a59b-b2ec2b663636"/>
    <xsd:import namespace="0ba99321-fe51-4f50-970b-33b29ba951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bfa219-b9b3-4c24-a59b-b2ec2b6636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99321-fe51-4f50-970b-33b29ba951c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616C0C-93BC-4809-BAD7-6F7335CA233F}">
  <ds:schemaRefs>
    <ds:schemaRef ds:uri="0ba99321-fe51-4f50-970b-33b29ba951c6"/>
    <ds:schemaRef ds:uri="50bfa219-b9b3-4c24-a59b-b2ec2b66363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FC82DD6-F941-4112-9C54-D288D50BDE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8CB59A-E698-4848-825F-5F633CAE67B3}">
  <ds:schemaRefs>
    <ds:schemaRef ds:uri="0ba99321-fe51-4f50-970b-33b29ba951c6"/>
    <ds:schemaRef ds:uri="50bfa219-b9b3-4c24-a59b-b2ec2b66363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</TotalTime>
  <Words>817</Words>
  <Application>Microsoft Office PowerPoint</Application>
  <PresentationFormat>On-screen Show (16:9)</PresentationFormat>
  <Paragraphs>331</Paragraphs>
  <Slides>53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Custom Design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What to do in Practice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TOOLS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>Hanson Dodge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McGeen</dc:creator>
  <cp:lastModifiedBy>Basel, Donald</cp:lastModifiedBy>
  <cp:revision>30</cp:revision>
  <cp:lastPrinted>2021-05-10T18:42:42Z</cp:lastPrinted>
  <dcterms:created xsi:type="dcterms:W3CDTF">2017-07-11T13:39:57Z</dcterms:created>
  <dcterms:modified xsi:type="dcterms:W3CDTF">2024-02-01T21:07:10Z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0x0101001EF0038BD7FB9B4587BEAF09800AC6B3</vt:lpwstr>
  </property>
</Properties>
</file>