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72" r:id="rId11"/>
    <p:sldId id="269" r:id="rId12"/>
    <p:sldId id="270" r:id="rId13"/>
    <p:sldId id="273" r:id="rId14"/>
    <p:sldId id="267" r:id="rId15"/>
    <p:sldId id="268" r:id="rId16"/>
    <p:sldId id="266" r:id="rId17"/>
    <p:sldId id="271"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F9B78-C031-4455-9DCB-0952F3BDCF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B3846D-F24A-481C-A191-D2B33F6BA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618729-8DB0-4329-AB0B-F5E7103C2A95}"/>
              </a:ext>
            </a:extLst>
          </p:cNvPr>
          <p:cNvSpPr>
            <a:spLocks noGrp="1"/>
          </p:cNvSpPr>
          <p:nvPr>
            <p:ph type="dt" sz="half" idx="10"/>
          </p:nvPr>
        </p:nvSpPr>
        <p:spPr/>
        <p:txBody>
          <a:bodyPr/>
          <a:lstStyle/>
          <a:p>
            <a:fld id="{7910E8DE-366C-4BFC-8D8B-7605ED57C7C4}" type="datetimeFigureOut">
              <a:rPr lang="en-US" smtClean="0"/>
              <a:t>8/29/2025</a:t>
            </a:fld>
            <a:endParaRPr lang="en-US"/>
          </a:p>
        </p:txBody>
      </p:sp>
      <p:sp>
        <p:nvSpPr>
          <p:cNvPr id="5" name="Footer Placeholder 4">
            <a:extLst>
              <a:ext uri="{FF2B5EF4-FFF2-40B4-BE49-F238E27FC236}">
                <a16:creationId xmlns:a16="http://schemas.microsoft.com/office/drawing/2014/main" id="{DFC0F4C6-5DB8-4FB7-8BD4-17E18B469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7E4DD-2D44-48F0-848A-47B438A14C18}"/>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392521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AF152-67DE-4563-A565-7D8A5FDC0F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7DB720-4D65-4C1E-B17B-1D537270FB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AF5DC-4C09-4862-9732-00246B162D2C}"/>
              </a:ext>
            </a:extLst>
          </p:cNvPr>
          <p:cNvSpPr>
            <a:spLocks noGrp="1"/>
          </p:cNvSpPr>
          <p:nvPr>
            <p:ph type="dt" sz="half" idx="10"/>
          </p:nvPr>
        </p:nvSpPr>
        <p:spPr/>
        <p:txBody>
          <a:bodyPr/>
          <a:lstStyle/>
          <a:p>
            <a:fld id="{7910E8DE-366C-4BFC-8D8B-7605ED57C7C4}" type="datetimeFigureOut">
              <a:rPr lang="en-US" smtClean="0"/>
              <a:t>8/29/2025</a:t>
            </a:fld>
            <a:endParaRPr lang="en-US"/>
          </a:p>
        </p:txBody>
      </p:sp>
      <p:sp>
        <p:nvSpPr>
          <p:cNvPr id="5" name="Footer Placeholder 4">
            <a:extLst>
              <a:ext uri="{FF2B5EF4-FFF2-40B4-BE49-F238E27FC236}">
                <a16:creationId xmlns:a16="http://schemas.microsoft.com/office/drawing/2014/main" id="{38C6358F-438A-4B32-BCE7-D761F7EF17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1D3E1D-9ED9-4CB4-A1B5-0982201A0B1C}"/>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64110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4E8389-509E-499A-A4E8-6922DDFC11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E1F86-93F9-4A14-AAE8-4F82CDE6F6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F33FE-8C1D-446D-9307-876D3155416E}"/>
              </a:ext>
            </a:extLst>
          </p:cNvPr>
          <p:cNvSpPr>
            <a:spLocks noGrp="1"/>
          </p:cNvSpPr>
          <p:nvPr>
            <p:ph type="dt" sz="half" idx="10"/>
          </p:nvPr>
        </p:nvSpPr>
        <p:spPr/>
        <p:txBody>
          <a:bodyPr/>
          <a:lstStyle/>
          <a:p>
            <a:fld id="{7910E8DE-366C-4BFC-8D8B-7605ED57C7C4}" type="datetimeFigureOut">
              <a:rPr lang="en-US" smtClean="0"/>
              <a:t>8/29/2025</a:t>
            </a:fld>
            <a:endParaRPr lang="en-US"/>
          </a:p>
        </p:txBody>
      </p:sp>
      <p:sp>
        <p:nvSpPr>
          <p:cNvPr id="5" name="Footer Placeholder 4">
            <a:extLst>
              <a:ext uri="{FF2B5EF4-FFF2-40B4-BE49-F238E27FC236}">
                <a16:creationId xmlns:a16="http://schemas.microsoft.com/office/drawing/2014/main" id="{E165F5F3-3258-4650-B4C9-087AFEE98A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72A5A-3E11-4515-8BA3-296C0A2968F4}"/>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200886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EC4BE-9769-4435-8986-DD6C82AA37FC}"/>
              </a:ext>
            </a:extLst>
          </p:cNvPr>
          <p:cNvSpPr>
            <a:spLocks noGrp="1"/>
          </p:cNvSpPr>
          <p:nvPr>
            <p:ph type="title"/>
          </p:nvPr>
        </p:nvSpPr>
        <p:spPr/>
        <p:txBody>
          <a:bodyPr/>
          <a:lstStyle>
            <a:lvl1pPr algn="ct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C6C5E2D6-29C8-4184-9FF1-95EA2F2706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12595-7323-4A89-8A5A-2FD352084727}"/>
              </a:ext>
            </a:extLst>
          </p:cNvPr>
          <p:cNvSpPr>
            <a:spLocks noGrp="1"/>
          </p:cNvSpPr>
          <p:nvPr>
            <p:ph type="dt" sz="half" idx="10"/>
          </p:nvPr>
        </p:nvSpPr>
        <p:spPr/>
        <p:txBody>
          <a:bodyPr/>
          <a:lstStyle/>
          <a:p>
            <a:fld id="{7910E8DE-366C-4BFC-8D8B-7605ED57C7C4}" type="datetimeFigureOut">
              <a:rPr lang="en-US" smtClean="0"/>
              <a:t>8/29/2025</a:t>
            </a:fld>
            <a:endParaRPr lang="en-US"/>
          </a:p>
        </p:txBody>
      </p:sp>
      <p:sp>
        <p:nvSpPr>
          <p:cNvPr id="5" name="Footer Placeholder 4">
            <a:extLst>
              <a:ext uri="{FF2B5EF4-FFF2-40B4-BE49-F238E27FC236}">
                <a16:creationId xmlns:a16="http://schemas.microsoft.com/office/drawing/2014/main" id="{7B488FD2-905A-4335-8C89-EA5837C7F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2922C-AC66-481B-9F96-5443647159D5}"/>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365371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965B8-7A9D-42E6-B55D-E1EBC0DE8A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533658-A38B-4082-B6AF-E61C8B5B9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71FB6B-8B1F-4057-AD92-86F5C7A0D17A}"/>
              </a:ext>
            </a:extLst>
          </p:cNvPr>
          <p:cNvSpPr>
            <a:spLocks noGrp="1"/>
          </p:cNvSpPr>
          <p:nvPr>
            <p:ph type="dt" sz="half" idx="10"/>
          </p:nvPr>
        </p:nvSpPr>
        <p:spPr/>
        <p:txBody>
          <a:bodyPr/>
          <a:lstStyle/>
          <a:p>
            <a:fld id="{7910E8DE-366C-4BFC-8D8B-7605ED57C7C4}" type="datetimeFigureOut">
              <a:rPr lang="en-US" smtClean="0"/>
              <a:t>8/29/2025</a:t>
            </a:fld>
            <a:endParaRPr lang="en-US"/>
          </a:p>
        </p:txBody>
      </p:sp>
      <p:sp>
        <p:nvSpPr>
          <p:cNvPr id="5" name="Footer Placeholder 4">
            <a:extLst>
              <a:ext uri="{FF2B5EF4-FFF2-40B4-BE49-F238E27FC236}">
                <a16:creationId xmlns:a16="http://schemas.microsoft.com/office/drawing/2014/main" id="{45E0740C-2C3E-45D9-AED1-72160800A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58612-54E7-4AFA-8C36-CDFCC747E96B}"/>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219485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BBA9-9CBE-4BC4-8CAF-94A5ECCB6D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914C21-6943-4AE8-AE87-D7EBC1C904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59B85A-5DF4-4903-ABAB-2F19D069D7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E19ADE-F091-4DC1-BD17-D406B6B9E7D4}"/>
              </a:ext>
            </a:extLst>
          </p:cNvPr>
          <p:cNvSpPr>
            <a:spLocks noGrp="1"/>
          </p:cNvSpPr>
          <p:nvPr>
            <p:ph type="dt" sz="half" idx="10"/>
          </p:nvPr>
        </p:nvSpPr>
        <p:spPr/>
        <p:txBody>
          <a:bodyPr/>
          <a:lstStyle/>
          <a:p>
            <a:fld id="{7910E8DE-366C-4BFC-8D8B-7605ED57C7C4}" type="datetimeFigureOut">
              <a:rPr lang="en-US" smtClean="0"/>
              <a:t>8/29/2025</a:t>
            </a:fld>
            <a:endParaRPr lang="en-US"/>
          </a:p>
        </p:txBody>
      </p:sp>
      <p:sp>
        <p:nvSpPr>
          <p:cNvPr id="6" name="Footer Placeholder 5">
            <a:extLst>
              <a:ext uri="{FF2B5EF4-FFF2-40B4-BE49-F238E27FC236}">
                <a16:creationId xmlns:a16="http://schemas.microsoft.com/office/drawing/2014/main" id="{C864EF9F-88A1-484E-AEF8-6606ADFEB0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E2F25-FBE8-4411-8C64-01870677F859}"/>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217001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20E0-ADB2-45F6-AE04-299FEA3E87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C8A516-508C-4DAC-8526-9D55CE9049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21155F-450E-48EB-A0B3-05EF1ACAC7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8B6E78-2E64-43F9-AF87-6404C28CEF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1A8539-0940-4199-9F48-70B57A9112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AA5259-9AAA-4569-A8F6-21D6C2F37A6D}"/>
              </a:ext>
            </a:extLst>
          </p:cNvPr>
          <p:cNvSpPr>
            <a:spLocks noGrp="1"/>
          </p:cNvSpPr>
          <p:nvPr>
            <p:ph type="dt" sz="half" idx="10"/>
          </p:nvPr>
        </p:nvSpPr>
        <p:spPr/>
        <p:txBody>
          <a:bodyPr/>
          <a:lstStyle/>
          <a:p>
            <a:fld id="{7910E8DE-366C-4BFC-8D8B-7605ED57C7C4}" type="datetimeFigureOut">
              <a:rPr lang="en-US" smtClean="0"/>
              <a:t>8/29/2025</a:t>
            </a:fld>
            <a:endParaRPr lang="en-US"/>
          </a:p>
        </p:txBody>
      </p:sp>
      <p:sp>
        <p:nvSpPr>
          <p:cNvPr id="8" name="Footer Placeholder 7">
            <a:extLst>
              <a:ext uri="{FF2B5EF4-FFF2-40B4-BE49-F238E27FC236}">
                <a16:creationId xmlns:a16="http://schemas.microsoft.com/office/drawing/2014/main" id="{4C86F8F3-D58B-4861-80CD-3F48A9DABB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6195C7-38F5-449F-9858-25DA177BEB41}"/>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15945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EDA2C-C7B1-4643-B436-46606B170F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37B59-5F7F-4E3C-8A85-9E77E86CB1DC}"/>
              </a:ext>
            </a:extLst>
          </p:cNvPr>
          <p:cNvSpPr>
            <a:spLocks noGrp="1"/>
          </p:cNvSpPr>
          <p:nvPr>
            <p:ph type="dt" sz="half" idx="10"/>
          </p:nvPr>
        </p:nvSpPr>
        <p:spPr/>
        <p:txBody>
          <a:bodyPr/>
          <a:lstStyle/>
          <a:p>
            <a:fld id="{7910E8DE-366C-4BFC-8D8B-7605ED57C7C4}" type="datetimeFigureOut">
              <a:rPr lang="en-US" smtClean="0"/>
              <a:t>8/29/2025</a:t>
            </a:fld>
            <a:endParaRPr lang="en-US"/>
          </a:p>
        </p:txBody>
      </p:sp>
      <p:sp>
        <p:nvSpPr>
          <p:cNvPr id="4" name="Footer Placeholder 3">
            <a:extLst>
              <a:ext uri="{FF2B5EF4-FFF2-40B4-BE49-F238E27FC236}">
                <a16:creationId xmlns:a16="http://schemas.microsoft.com/office/drawing/2014/main" id="{C9C143D8-53B8-4940-8DCE-F21CDB6195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D91AEE-6286-4278-995D-48266C84C2F8}"/>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1675445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8B82C-B85C-471A-BE77-1B96A8271857}"/>
              </a:ext>
            </a:extLst>
          </p:cNvPr>
          <p:cNvSpPr>
            <a:spLocks noGrp="1"/>
          </p:cNvSpPr>
          <p:nvPr>
            <p:ph type="dt" sz="half" idx="10"/>
          </p:nvPr>
        </p:nvSpPr>
        <p:spPr/>
        <p:txBody>
          <a:bodyPr/>
          <a:lstStyle/>
          <a:p>
            <a:fld id="{7910E8DE-366C-4BFC-8D8B-7605ED57C7C4}" type="datetimeFigureOut">
              <a:rPr lang="en-US" smtClean="0"/>
              <a:t>8/29/2025</a:t>
            </a:fld>
            <a:endParaRPr lang="en-US"/>
          </a:p>
        </p:txBody>
      </p:sp>
      <p:sp>
        <p:nvSpPr>
          <p:cNvPr id="3" name="Footer Placeholder 2">
            <a:extLst>
              <a:ext uri="{FF2B5EF4-FFF2-40B4-BE49-F238E27FC236}">
                <a16:creationId xmlns:a16="http://schemas.microsoft.com/office/drawing/2014/main" id="{2F5B7E7C-9D5D-43F3-A206-91E12CF19A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3BEF41-BC07-46D7-8101-9D7B8582BFCD}"/>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391350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1C4C-4091-4667-8837-6213C76762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7AEBE8-67D9-4375-AE4E-82FCAC1F5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9B8D0-8FCC-4000-924B-B7BBD1644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FB819-164D-4F4B-8BD6-D6064F89D30A}"/>
              </a:ext>
            </a:extLst>
          </p:cNvPr>
          <p:cNvSpPr>
            <a:spLocks noGrp="1"/>
          </p:cNvSpPr>
          <p:nvPr>
            <p:ph type="dt" sz="half" idx="10"/>
          </p:nvPr>
        </p:nvSpPr>
        <p:spPr/>
        <p:txBody>
          <a:bodyPr/>
          <a:lstStyle/>
          <a:p>
            <a:fld id="{7910E8DE-366C-4BFC-8D8B-7605ED57C7C4}" type="datetimeFigureOut">
              <a:rPr lang="en-US" smtClean="0"/>
              <a:t>8/29/2025</a:t>
            </a:fld>
            <a:endParaRPr lang="en-US"/>
          </a:p>
        </p:txBody>
      </p:sp>
      <p:sp>
        <p:nvSpPr>
          <p:cNvPr id="6" name="Footer Placeholder 5">
            <a:extLst>
              <a:ext uri="{FF2B5EF4-FFF2-40B4-BE49-F238E27FC236}">
                <a16:creationId xmlns:a16="http://schemas.microsoft.com/office/drawing/2014/main" id="{185A3318-8178-42E1-9D86-4C3015C03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150525-5162-4EBE-8741-548F73471480}"/>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114353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5769-9B4F-4D28-8711-5C42F8F57F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C4013A-35D3-4085-AE15-2227311A47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689354-625E-4E53-8117-D0888ED93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667408-891B-4007-A986-5625167F4E22}"/>
              </a:ext>
            </a:extLst>
          </p:cNvPr>
          <p:cNvSpPr>
            <a:spLocks noGrp="1"/>
          </p:cNvSpPr>
          <p:nvPr>
            <p:ph type="dt" sz="half" idx="10"/>
          </p:nvPr>
        </p:nvSpPr>
        <p:spPr/>
        <p:txBody>
          <a:bodyPr/>
          <a:lstStyle/>
          <a:p>
            <a:fld id="{7910E8DE-366C-4BFC-8D8B-7605ED57C7C4}" type="datetimeFigureOut">
              <a:rPr lang="en-US" smtClean="0"/>
              <a:t>8/29/2025</a:t>
            </a:fld>
            <a:endParaRPr lang="en-US"/>
          </a:p>
        </p:txBody>
      </p:sp>
      <p:sp>
        <p:nvSpPr>
          <p:cNvPr id="6" name="Footer Placeholder 5">
            <a:extLst>
              <a:ext uri="{FF2B5EF4-FFF2-40B4-BE49-F238E27FC236}">
                <a16:creationId xmlns:a16="http://schemas.microsoft.com/office/drawing/2014/main" id="{9AA6C7B0-E7AE-4D74-A4F7-D018CC1949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0BC50-36E5-4CB2-A738-5BA4FB700B6D}"/>
              </a:ext>
            </a:extLst>
          </p:cNvPr>
          <p:cNvSpPr>
            <a:spLocks noGrp="1"/>
          </p:cNvSpPr>
          <p:nvPr>
            <p:ph type="sldNum" sz="quarter" idx="12"/>
          </p:nvPr>
        </p:nvSpPr>
        <p:spPr/>
        <p:txBody>
          <a:bodyPr/>
          <a:lstStyle/>
          <a:p>
            <a:fld id="{72AB1E17-0CC0-460E-BDCA-7DE3A456CE82}" type="slidenum">
              <a:rPr lang="en-US" smtClean="0"/>
              <a:t>‹#›</a:t>
            </a:fld>
            <a:endParaRPr lang="en-US"/>
          </a:p>
        </p:txBody>
      </p:sp>
    </p:spTree>
    <p:extLst>
      <p:ext uri="{BB962C8B-B14F-4D97-AF65-F5344CB8AC3E}">
        <p14:creationId xmlns:p14="http://schemas.microsoft.com/office/powerpoint/2010/main" val="338953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21E59A-4382-4E89-8D1E-B061617CCC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2BF508-466C-4027-85DB-CC6C3D3E6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CA515-EABF-4C18-B5A6-E20FE355D0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0E8DE-366C-4BFC-8D8B-7605ED57C7C4}" type="datetimeFigureOut">
              <a:rPr lang="en-US" smtClean="0"/>
              <a:t>8/29/2025</a:t>
            </a:fld>
            <a:endParaRPr lang="en-US"/>
          </a:p>
        </p:txBody>
      </p:sp>
      <p:sp>
        <p:nvSpPr>
          <p:cNvPr id="5" name="Footer Placeholder 4">
            <a:extLst>
              <a:ext uri="{FF2B5EF4-FFF2-40B4-BE49-F238E27FC236}">
                <a16:creationId xmlns:a16="http://schemas.microsoft.com/office/drawing/2014/main" id="{B0E58934-E4BF-4ECD-9BD6-E19092D95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F0E526-035B-46D1-A57F-4BFAFB7932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B1E17-0CC0-460E-BDCA-7DE3A456CE82}" type="slidenum">
              <a:rPr lang="en-US" smtClean="0"/>
              <a:t>‹#›</a:t>
            </a:fld>
            <a:endParaRPr lang="en-US"/>
          </a:p>
        </p:txBody>
      </p:sp>
    </p:spTree>
    <p:extLst>
      <p:ext uri="{BB962C8B-B14F-4D97-AF65-F5344CB8AC3E}">
        <p14:creationId xmlns:p14="http://schemas.microsoft.com/office/powerpoint/2010/main" val="1529496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AEE0D-CFEA-4054-B78A-65AB3EFBCC53}"/>
              </a:ext>
            </a:extLst>
          </p:cNvPr>
          <p:cNvSpPr>
            <a:spLocks noGrp="1"/>
          </p:cNvSpPr>
          <p:nvPr>
            <p:ph type="ctrTitle"/>
          </p:nvPr>
        </p:nvSpPr>
        <p:spPr>
          <a:xfrm>
            <a:off x="847725" y="419101"/>
            <a:ext cx="10401300" cy="2019300"/>
          </a:xfrm>
        </p:spPr>
        <p:txBody>
          <a:bodyPr/>
          <a:lstStyle/>
          <a:p>
            <a:r>
              <a:rPr lang="en-US" i="1" dirty="0"/>
              <a:t>Precision Medicine CME and CEU</a:t>
            </a:r>
            <a:br>
              <a:rPr lang="en-US" dirty="0"/>
            </a:br>
            <a:r>
              <a:rPr lang="en-US" b="1" dirty="0"/>
              <a:t>Introduction and Overview</a:t>
            </a:r>
          </a:p>
        </p:txBody>
      </p:sp>
      <p:sp>
        <p:nvSpPr>
          <p:cNvPr id="3" name="Subtitle 2">
            <a:extLst>
              <a:ext uri="{FF2B5EF4-FFF2-40B4-BE49-F238E27FC236}">
                <a16:creationId xmlns:a16="http://schemas.microsoft.com/office/drawing/2014/main" id="{B120BA59-0B10-4175-A446-07F09FD270CB}"/>
              </a:ext>
            </a:extLst>
          </p:cNvPr>
          <p:cNvSpPr>
            <a:spLocks noGrp="1"/>
          </p:cNvSpPr>
          <p:nvPr>
            <p:ph type="subTitle" idx="1"/>
          </p:nvPr>
        </p:nvSpPr>
        <p:spPr>
          <a:xfrm>
            <a:off x="371474" y="2734235"/>
            <a:ext cx="6867525" cy="3885639"/>
          </a:xfrm>
        </p:spPr>
        <p:txBody>
          <a:bodyPr>
            <a:normAutofit/>
          </a:bodyPr>
          <a:lstStyle/>
          <a:p>
            <a:r>
              <a:rPr lang="en-US" sz="4000" dirty="0"/>
              <a:t>John Meurer, MD, MBA</a:t>
            </a:r>
          </a:p>
          <a:p>
            <a:r>
              <a:rPr lang="en-US" dirty="0"/>
              <a:t>Director of the MCW Precision Medicine               Education Program</a:t>
            </a:r>
          </a:p>
          <a:p>
            <a:r>
              <a:rPr lang="en-US" dirty="0"/>
              <a:t>Professor of Pediatrics and Community Health</a:t>
            </a:r>
          </a:p>
          <a:p>
            <a:r>
              <a:rPr lang="en-US" dirty="0"/>
              <a:t>Director of the MCW Institute for Health &amp; Equity</a:t>
            </a:r>
          </a:p>
          <a:p>
            <a:r>
              <a:rPr lang="en-US" dirty="0"/>
              <a:t>jmeurer@mcw.edu</a:t>
            </a:r>
          </a:p>
          <a:p>
            <a:endParaRPr lang="en-US" dirty="0"/>
          </a:p>
          <a:p>
            <a:r>
              <a:rPr lang="en-US" b="1" i="1" dirty="0"/>
              <a:t>No financial disclosures or conflicts of interest</a:t>
            </a:r>
          </a:p>
          <a:p>
            <a:endParaRPr lang="en-US" dirty="0"/>
          </a:p>
        </p:txBody>
      </p:sp>
      <p:pic>
        <p:nvPicPr>
          <p:cNvPr id="4" name="Picture 3">
            <a:extLst>
              <a:ext uri="{FF2B5EF4-FFF2-40B4-BE49-F238E27FC236}">
                <a16:creationId xmlns:a16="http://schemas.microsoft.com/office/drawing/2014/main" id="{BFF4FE61-D270-4B21-8904-48BEE8A3DB33}"/>
              </a:ext>
            </a:extLst>
          </p:cNvPr>
          <p:cNvPicPr>
            <a:picLocks noChangeAspect="1"/>
          </p:cNvPicPr>
          <p:nvPr/>
        </p:nvPicPr>
        <p:blipFill>
          <a:blip r:embed="rId2"/>
          <a:stretch>
            <a:fillRect/>
          </a:stretch>
        </p:blipFill>
        <p:spPr>
          <a:xfrm>
            <a:off x="7512747" y="2657475"/>
            <a:ext cx="3926778" cy="3752849"/>
          </a:xfrm>
          <a:prstGeom prst="rect">
            <a:avLst/>
          </a:prstGeom>
        </p:spPr>
      </p:pic>
    </p:spTree>
    <p:extLst>
      <p:ext uri="{BB962C8B-B14F-4D97-AF65-F5344CB8AC3E}">
        <p14:creationId xmlns:p14="http://schemas.microsoft.com/office/powerpoint/2010/main" val="367540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9C1FB-6039-4FB2-96A0-70770A0398CA}"/>
              </a:ext>
            </a:extLst>
          </p:cNvPr>
          <p:cNvSpPr>
            <a:spLocks noGrp="1"/>
          </p:cNvSpPr>
          <p:nvPr>
            <p:ph type="title"/>
          </p:nvPr>
        </p:nvSpPr>
        <p:spPr/>
        <p:txBody>
          <a:bodyPr/>
          <a:lstStyle/>
          <a:p>
            <a:r>
              <a:rPr lang="en-US" dirty="0"/>
              <a:t>Session 1 Objectives</a:t>
            </a:r>
          </a:p>
        </p:txBody>
      </p:sp>
      <p:sp>
        <p:nvSpPr>
          <p:cNvPr id="3" name="Content Placeholder 2">
            <a:extLst>
              <a:ext uri="{FF2B5EF4-FFF2-40B4-BE49-F238E27FC236}">
                <a16:creationId xmlns:a16="http://schemas.microsoft.com/office/drawing/2014/main" id="{9D6B1431-CF75-4EA1-84F1-19DD7022BDAF}"/>
              </a:ext>
            </a:extLst>
          </p:cNvPr>
          <p:cNvSpPr>
            <a:spLocks noGrp="1"/>
          </p:cNvSpPr>
          <p:nvPr>
            <p:ph idx="1"/>
          </p:nvPr>
        </p:nvSpPr>
        <p:spPr>
          <a:xfrm>
            <a:off x="838200" y="1846555"/>
            <a:ext cx="10515600" cy="4330408"/>
          </a:xfrm>
        </p:spPr>
        <p:txBody>
          <a:bodyPr>
            <a:normAutofit/>
          </a:bodyPr>
          <a:lstStyle/>
          <a:p>
            <a:pPr marL="514350" indent="-514350">
              <a:buFont typeface="+mj-lt"/>
              <a:buAutoNum type="arabicPeriod"/>
            </a:pPr>
            <a:r>
              <a:rPr lang="en-US" sz="3600" dirty="0"/>
              <a:t>Define precision medicine </a:t>
            </a:r>
          </a:p>
          <a:p>
            <a:pPr marL="514350" indent="-514350">
              <a:buFont typeface="+mj-lt"/>
              <a:buAutoNum type="arabicPeriod"/>
            </a:pPr>
            <a:r>
              <a:rPr lang="en-US" sz="3600" dirty="0"/>
              <a:t>Analyze precision medicine systems and strategies to gather and use data and to improve health outcomes</a:t>
            </a:r>
          </a:p>
          <a:p>
            <a:pPr marL="514350" indent="-514350">
              <a:buFont typeface="+mj-lt"/>
              <a:buAutoNum type="arabicPeriod"/>
            </a:pPr>
            <a:r>
              <a:rPr lang="en-US" sz="3600" dirty="0"/>
              <a:t>Evaluate precision medicine business models</a:t>
            </a:r>
          </a:p>
        </p:txBody>
      </p:sp>
    </p:spTree>
    <p:extLst>
      <p:ext uri="{BB962C8B-B14F-4D97-AF65-F5344CB8AC3E}">
        <p14:creationId xmlns:p14="http://schemas.microsoft.com/office/powerpoint/2010/main" val="4079762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E9A5-0452-4375-B66E-CB4DB0ED7BE1}"/>
              </a:ext>
            </a:extLst>
          </p:cNvPr>
          <p:cNvSpPr>
            <a:spLocks noGrp="1"/>
          </p:cNvSpPr>
          <p:nvPr>
            <p:ph type="title"/>
          </p:nvPr>
        </p:nvSpPr>
        <p:spPr/>
        <p:txBody>
          <a:bodyPr>
            <a:normAutofit/>
          </a:bodyPr>
          <a:lstStyle/>
          <a:p>
            <a:r>
              <a:rPr lang="en-US" sz="4800" dirty="0"/>
              <a:t>Definitions</a:t>
            </a:r>
          </a:p>
        </p:txBody>
      </p:sp>
      <p:sp>
        <p:nvSpPr>
          <p:cNvPr id="3" name="Content Placeholder 2">
            <a:extLst>
              <a:ext uri="{FF2B5EF4-FFF2-40B4-BE49-F238E27FC236}">
                <a16:creationId xmlns:a16="http://schemas.microsoft.com/office/drawing/2014/main" id="{2020F628-A31E-49AE-A929-FDD521FE2E45}"/>
              </a:ext>
            </a:extLst>
          </p:cNvPr>
          <p:cNvSpPr>
            <a:spLocks noGrp="1"/>
          </p:cNvSpPr>
          <p:nvPr>
            <p:ph idx="1"/>
          </p:nvPr>
        </p:nvSpPr>
        <p:spPr>
          <a:xfrm>
            <a:off x="585926" y="1571348"/>
            <a:ext cx="11097088" cy="4856085"/>
          </a:xfrm>
        </p:spPr>
        <p:txBody>
          <a:bodyPr>
            <a:noAutofit/>
          </a:bodyPr>
          <a:lstStyle/>
          <a:p>
            <a:r>
              <a:rPr lang="en-US" sz="3600" b="1" dirty="0"/>
              <a:t>Precision medicine</a:t>
            </a:r>
          </a:p>
          <a:p>
            <a:pPr lvl="1"/>
            <a:r>
              <a:rPr lang="en-US" sz="3600" dirty="0"/>
              <a:t>Model for health care delivery that relies on data</a:t>
            </a:r>
            <a:r>
              <a:rPr lang="en-US" sz="3600"/>
              <a:t>, analytics, </a:t>
            </a:r>
            <a:r>
              <a:rPr lang="en-US" sz="3600" dirty="0"/>
              <a:t>and info</a:t>
            </a:r>
          </a:p>
          <a:p>
            <a:pPr lvl="1"/>
            <a:r>
              <a:rPr lang="en-US" sz="3600" dirty="0"/>
              <a:t>Tailoring clinical prevention, diagnosis, and treatment to individual variation in genes, environment and lifestyle </a:t>
            </a:r>
            <a:r>
              <a:rPr lang="en-US" dirty="0"/>
              <a:t>(National Research Council 2011) </a:t>
            </a:r>
          </a:p>
          <a:p>
            <a:r>
              <a:rPr lang="en-US" sz="3600" b="1" dirty="0"/>
              <a:t>Personalized medicine: </a:t>
            </a:r>
            <a:r>
              <a:rPr lang="en-US" sz="3600" dirty="0"/>
              <a:t>approach to patients that considers their genetics and their knowledge, beliefs, attitudes, preferences, and sociocultural context </a:t>
            </a:r>
          </a:p>
        </p:txBody>
      </p:sp>
    </p:spTree>
    <p:extLst>
      <p:ext uri="{BB962C8B-B14F-4D97-AF65-F5344CB8AC3E}">
        <p14:creationId xmlns:p14="http://schemas.microsoft.com/office/powerpoint/2010/main" val="242151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58D4-ACC2-4633-AFFC-075659E15889}"/>
              </a:ext>
            </a:extLst>
          </p:cNvPr>
          <p:cNvSpPr>
            <a:spLocks noGrp="1"/>
          </p:cNvSpPr>
          <p:nvPr>
            <p:ph type="title"/>
          </p:nvPr>
        </p:nvSpPr>
        <p:spPr>
          <a:xfrm>
            <a:off x="838200" y="71021"/>
            <a:ext cx="10515600" cy="1331651"/>
          </a:xfrm>
        </p:spPr>
        <p:txBody>
          <a:bodyPr>
            <a:normAutofit/>
          </a:bodyPr>
          <a:lstStyle/>
          <a:p>
            <a:r>
              <a:rPr lang="en-US" dirty="0"/>
              <a:t>Precision Health Examples</a:t>
            </a:r>
            <a:br>
              <a:rPr lang="en-US" dirty="0"/>
            </a:br>
            <a:r>
              <a:rPr lang="en-US" sz="2700" b="0" dirty="0"/>
              <a:t>CDC Office of Genomics and Precision Public Health 2022</a:t>
            </a:r>
          </a:p>
        </p:txBody>
      </p:sp>
      <p:sp>
        <p:nvSpPr>
          <p:cNvPr id="3" name="Content Placeholder 2">
            <a:extLst>
              <a:ext uri="{FF2B5EF4-FFF2-40B4-BE49-F238E27FC236}">
                <a16:creationId xmlns:a16="http://schemas.microsoft.com/office/drawing/2014/main" id="{E8D2131F-E80E-47BB-8A65-A50BD2B65F67}"/>
              </a:ext>
            </a:extLst>
          </p:cNvPr>
          <p:cNvSpPr>
            <a:spLocks noGrp="1"/>
          </p:cNvSpPr>
          <p:nvPr>
            <p:ph idx="1"/>
          </p:nvPr>
        </p:nvSpPr>
        <p:spPr>
          <a:xfrm>
            <a:off x="914400" y="1402672"/>
            <a:ext cx="10439400" cy="5255580"/>
          </a:xfrm>
        </p:spPr>
        <p:txBody>
          <a:bodyPr>
            <a:normAutofit lnSpcReduction="10000"/>
          </a:bodyPr>
          <a:lstStyle/>
          <a:p>
            <a:r>
              <a:rPr lang="en-US" dirty="0"/>
              <a:t>Prediction and prevention</a:t>
            </a:r>
          </a:p>
          <a:p>
            <a:pPr lvl="1"/>
            <a:r>
              <a:rPr lang="en-US" dirty="0"/>
              <a:t>Family history of breast cancer</a:t>
            </a:r>
          </a:p>
          <a:p>
            <a:pPr lvl="1"/>
            <a:r>
              <a:rPr lang="en-US" dirty="0"/>
              <a:t>Personal smartphone with atrial fibrillation alert</a:t>
            </a:r>
          </a:p>
          <a:p>
            <a:pPr lvl="1"/>
            <a:r>
              <a:rPr lang="en-US" dirty="0"/>
              <a:t>Social media to track influenza</a:t>
            </a:r>
          </a:p>
          <a:p>
            <a:pPr lvl="1"/>
            <a:r>
              <a:rPr lang="en-US" dirty="0"/>
              <a:t>Genome sequencing to track Salmonella outbreak</a:t>
            </a:r>
          </a:p>
          <a:p>
            <a:pPr lvl="1"/>
            <a:r>
              <a:rPr lang="en-US" dirty="0"/>
              <a:t>Newborn screening for severe combined immunodeficiency</a:t>
            </a:r>
          </a:p>
          <a:p>
            <a:pPr lvl="1"/>
            <a:r>
              <a:rPr lang="en-US" dirty="0"/>
              <a:t>Medical options for BRCA mutations, Lynch syndrome (colon cancer), and hypercholesterolemia</a:t>
            </a:r>
          </a:p>
          <a:p>
            <a:r>
              <a:rPr lang="en-US" dirty="0"/>
              <a:t>Treatment and management</a:t>
            </a:r>
          </a:p>
          <a:p>
            <a:pPr lvl="1"/>
            <a:r>
              <a:rPr lang="en-US" dirty="0"/>
              <a:t>Biomarker testing showing triple negative breast cancer</a:t>
            </a:r>
          </a:p>
          <a:p>
            <a:pPr lvl="1"/>
            <a:r>
              <a:rPr lang="en-US" dirty="0"/>
              <a:t>Pharmacogenomics to test for gene CYP2D6 to guide dose of pimozide for Tourette syndrome </a:t>
            </a:r>
          </a:p>
          <a:p>
            <a:pPr lvl="1"/>
            <a:r>
              <a:rPr lang="en-US" dirty="0"/>
              <a:t>Continuous glucose monitoring to improve insulin dosing for diabetes</a:t>
            </a:r>
          </a:p>
          <a:p>
            <a:pPr lvl="1"/>
            <a:r>
              <a:rPr lang="en-US" dirty="0"/>
              <a:t>Smartphone reminders for healthy lifestyle</a:t>
            </a:r>
          </a:p>
        </p:txBody>
      </p:sp>
    </p:spTree>
    <p:extLst>
      <p:ext uri="{BB962C8B-B14F-4D97-AF65-F5344CB8AC3E}">
        <p14:creationId xmlns:p14="http://schemas.microsoft.com/office/powerpoint/2010/main" val="178625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637C2-0605-42B5-865D-7EB766B8AA30}"/>
              </a:ext>
            </a:extLst>
          </p:cNvPr>
          <p:cNvSpPr>
            <a:spLocks noGrp="1"/>
          </p:cNvSpPr>
          <p:nvPr>
            <p:ph type="title"/>
          </p:nvPr>
        </p:nvSpPr>
        <p:spPr>
          <a:xfrm>
            <a:off x="838200" y="266331"/>
            <a:ext cx="10515600" cy="994298"/>
          </a:xfrm>
        </p:spPr>
        <p:txBody>
          <a:bodyPr/>
          <a:lstStyle/>
          <a:p>
            <a:r>
              <a:rPr lang="en-US" dirty="0"/>
              <a:t>Key Components of Precision Medicine</a:t>
            </a:r>
          </a:p>
        </p:txBody>
      </p:sp>
      <p:sp>
        <p:nvSpPr>
          <p:cNvPr id="3" name="Content Placeholder 2">
            <a:extLst>
              <a:ext uri="{FF2B5EF4-FFF2-40B4-BE49-F238E27FC236}">
                <a16:creationId xmlns:a16="http://schemas.microsoft.com/office/drawing/2014/main" id="{FA0AB735-291F-4A35-A8CC-9ABC0F949961}"/>
              </a:ext>
            </a:extLst>
          </p:cNvPr>
          <p:cNvSpPr>
            <a:spLocks noGrp="1"/>
          </p:cNvSpPr>
          <p:nvPr>
            <p:ph idx="1"/>
          </p:nvPr>
        </p:nvSpPr>
        <p:spPr>
          <a:xfrm>
            <a:off x="550416" y="1367161"/>
            <a:ext cx="11123720" cy="5335480"/>
          </a:xfrm>
        </p:spPr>
        <p:txBody>
          <a:bodyPr>
            <a:normAutofit lnSpcReduction="10000"/>
          </a:bodyPr>
          <a:lstStyle/>
          <a:p>
            <a:r>
              <a:rPr lang="en-US" b="1" dirty="0"/>
              <a:t>Genomics and molecular profiling: </a:t>
            </a:r>
            <a:r>
              <a:rPr lang="en-US" dirty="0"/>
              <a:t>e.g., DNA sequencing to identify specific variations in DNA that may contribute to disease susceptibility, drug response, and health </a:t>
            </a:r>
          </a:p>
          <a:p>
            <a:r>
              <a:rPr lang="en-US" b="1" dirty="0"/>
              <a:t>Biomarkers: </a:t>
            </a:r>
            <a:r>
              <a:rPr lang="en-US" dirty="0"/>
              <a:t>e.g., genetic mutations and protein levels to identify specific traits</a:t>
            </a:r>
          </a:p>
          <a:p>
            <a:r>
              <a:rPr lang="en-US" b="1" dirty="0"/>
              <a:t>Data integration and analysis </a:t>
            </a:r>
            <a:r>
              <a:rPr lang="en-US" dirty="0"/>
              <a:t>of genetic info, clinical records, and environmental exposures; use AI to identify patterns and correlations</a:t>
            </a:r>
          </a:p>
          <a:p>
            <a:r>
              <a:rPr lang="en-US" b="1" dirty="0"/>
              <a:t>Therapies targeted </a:t>
            </a:r>
            <a:r>
              <a:rPr lang="en-US" dirty="0"/>
              <a:t>at underlying disease mechanisms, minimizing side effects, and increasing treatment effectiveness </a:t>
            </a:r>
          </a:p>
          <a:p>
            <a:r>
              <a:rPr lang="en-US" b="1" dirty="0"/>
              <a:t>Patient-centered approach: </a:t>
            </a:r>
            <a:r>
              <a:rPr lang="en-US" dirty="0"/>
              <a:t>account for individual preferences, values and lifestyles, empower to share in decision making</a:t>
            </a:r>
          </a:p>
          <a:p>
            <a:r>
              <a:rPr lang="en-US" b="1" dirty="0"/>
              <a:t>Preventive and predictive medicine: </a:t>
            </a:r>
            <a:r>
              <a:rPr lang="en-US" dirty="0"/>
              <a:t>intervene before disease become symptomatic</a:t>
            </a:r>
          </a:p>
        </p:txBody>
      </p:sp>
    </p:spTree>
    <p:extLst>
      <p:ext uri="{BB962C8B-B14F-4D97-AF65-F5344CB8AC3E}">
        <p14:creationId xmlns:p14="http://schemas.microsoft.com/office/powerpoint/2010/main" val="67566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DCB2-4B0C-40BE-8631-F513F6DCF2F6}"/>
              </a:ext>
            </a:extLst>
          </p:cNvPr>
          <p:cNvSpPr>
            <a:spLocks noGrp="1"/>
          </p:cNvSpPr>
          <p:nvPr>
            <p:ph type="title"/>
          </p:nvPr>
        </p:nvSpPr>
        <p:spPr>
          <a:xfrm>
            <a:off x="838200" y="6365289"/>
            <a:ext cx="10515600" cy="492711"/>
          </a:xfrm>
        </p:spPr>
        <p:txBody>
          <a:bodyPr>
            <a:normAutofit/>
          </a:bodyPr>
          <a:lstStyle/>
          <a:p>
            <a:pPr algn="ctr"/>
            <a:r>
              <a:rPr lang="en-US" sz="2400" dirty="0"/>
              <a:t>Aronson, Rehm. Nature 2015</a:t>
            </a:r>
          </a:p>
        </p:txBody>
      </p:sp>
      <p:pic>
        <p:nvPicPr>
          <p:cNvPr id="4" name="Picture 3">
            <a:extLst>
              <a:ext uri="{FF2B5EF4-FFF2-40B4-BE49-F238E27FC236}">
                <a16:creationId xmlns:a16="http://schemas.microsoft.com/office/drawing/2014/main" id="{F1ED5AF1-94D4-417C-8757-6DD8BFA8FB43}"/>
              </a:ext>
            </a:extLst>
          </p:cNvPr>
          <p:cNvPicPr>
            <a:picLocks noChangeAspect="1"/>
          </p:cNvPicPr>
          <p:nvPr/>
        </p:nvPicPr>
        <p:blipFill>
          <a:blip r:embed="rId2"/>
          <a:stretch>
            <a:fillRect/>
          </a:stretch>
        </p:blipFill>
        <p:spPr>
          <a:xfrm>
            <a:off x="0" y="0"/>
            <a:ext cx="12162539" cy="5509269"/>
          </a:xfrm>
          <a:prstGeom prst="rect">
            <a:avLst/>
          </a:prstGeom>
        </p:spPr>
      </p:pic>
    </p:spTree>
    <p:extLst>
      <p:ext uri="{BB962C8B-B14F-4D97-AF65-F5344CB8AC3E}">
        <p14:creationId xmlns:p14="http://schemas.microsoft.com/office/powerpoint/2010/main" val="20885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73328-7ACD-40CC-AB4D-20571F573B2D}"/>
              </a:ext>
            </a:extLst>
          </p:cNvPr>
          <p:cNvSpPr>
            <a:spLocks noGrp="1"/>
          </p:cNvSpPr>
          <p:nvPr>
            <p:ph type="title"/>
          </p:nvPr>
        </p:nvSpPr>
        <p:spPr>
          <a:xfrm>
            <a:off x="838200" y="6534796"/>
            <a:ext cx="10515600" cy="323203"/>
          </a:xfrm>
        </p:spPr>
        <p:txBody>
          <a:bodyPr>
            <a:noAutofit/>
          </a:bodyPr>
          <a:lstStyle/>
          <a:p>
            <a:pPr algn="ctr"/>
            <a:r>
              <a:rPr lang="en-US" sz="2400" dirty="0"/>
              <a:t>IOM 2015</a:t>
            </a:r>
          </a:p>
        </p:txBody>
      </p:sp>
      <p:pic>
        <p:nvPicPr>
          <p:cNvPr id="4" name="Picture 3">
            <a:extLst>
              <a:ext uri="{FF2B5EF4-FFF2-40B4-BE49-F238E27FC236}">
                <a16:creationId xmlns:a16="http://schemas.microsoft.com/office/drawing/2014/main" id="{EA56113F-7F3F-4557-8FE9-1CE72838493E}"/>
              </a:ext>
            </a:extLst>
          </p:cNvPr>
          <p:cNvPicPr>
            <a:picLocks noChangeAspect="1"/>
          </p:cNvPicPr>
          <p:nvPr/>
        </p:nvPicPr>
        <p:blipFill>
          <a:blip r:embed="rId2"/>
          <a:stretch>
            <a:fillRect/>
          </a:stretch>
        </p:blipFill>
        <p:spPr>
          <a:xfrm>
            <a:off x="338831" y="-65233"/>
            <a:ext cx="11514338" cy="6600030"/>
          </a:xfrm>
          <a:prstGeom prst="rect">
            <a:avLst/>
          </a:prstGeom>
        </p:spPr>
      </p:pic>
    </p:spTree>
    <p:extLst>
      <p:ext uri="{BB962C8B-B14F-4D97-AF65-F5344CB8AC3E}">
        <p14:creationId xmlns:p14="http://schemas.microsoft.com/office/powerpoint/2010/main" val="1241463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CF9C32-83C3-42DD-88D7-6429C92D3302}"/>
              </a:ext>
            </a:extLst>
          </p:cNvPr>
          <p:cNvPicPr>
            <a:picLocks noChangeAspect="1"/>
          </p:cNvPicPr>
          <p:nvPr/>
        </p:nvPicPr>
        <p:blipFill>
          <a:blip r:embed="rId2"/>
          <a:stretch>
            <a:fillRect/>
          </a:stretch>
        </p:blipFill>
        <p:spPr>
          <a:xfrm>
            <a:off x="1034812" y="30303"/>
            <a:ext cx="10122375" cy="6827697"/>
          </a:xfrm>
          <a:prstGeom prst="rect">
            <a:avLst/>
          </a:prstGeom>
        </p:spPr>
      </p:pic>
    </p:spTree>
    <p:extLst>
      <p:ext uri="{BB962C8B-B14F-4D97-AF65-F5344CB8AC3E}">
        <p14:creationId xmlns:p14="http://schemas.microsoft.com/office/powerpoint/2010/main" val="315769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12F66-672E-48B3-B9F0-6972D97B1EED}"/>
              </a:ext>
            </a:extLst>
          </p:cNvPr>
          <p:cNvSpPr>
            <a:spLocks noGrp="1"/>
          </p:cNvSpPr>
          <p:nvPr>
            <p:ph type="title"/>
          </p:nvPr>
        </p:nvSpPr>
        <p:spPr>
          <a:xfrm>
            <a:off x="838200" y="6350735"/>
            <a:ext cx="10515600" cy="507265"/>
          </a:xfrm>
        </p:spPr>
        <p:txBody>
          <a:bodyPr>
            <a:normAutofit/>
          </a:bodyPr>
          <a:lstStyle/>
          <a:p>
            <a:pPr algn="ctr"/>
            <a:r>
              <a:rPr lang="en-US" sz="2400" dirty="0"/>
              <a:t>McKinsey &amp; Co, Precision Medicine </a:t>
            </a:r>
          </a:p>
        </p:txBody>
      </p:sp>
      <p:pic>
        <p:nvPicPr>
          <p:cNvPr id="4" name="Picture 3">
            <a:extLst>
              <a:ext uri="{FF2B5EF4-FFF2-40B4-BE49-F238E27FC236}">
                <a16:creationId xmlns:a16="http://schemas.microsoft.com/office/drawing/2014/main" id="{20B04824-940B-4C76-99A7-7F42A574DB9E}"/>
              </a:ext>
            </a:extLst>
          </p:cNvPr>
          <p:cNvPicPr>
            <a:picLocks noChangeAspect="1"/>
          </p:cNvPicPr>
          <p:nvPr/>
        </p:nvPicPr>
        <p:blipFill>
          <a:blip r:embed="rId2"/>
          <a:stretch>
            <a:fillRect/>
          </a:stretch>
        </p:blipFill>
        <p:spPr>
          <a:xfrm>
            <a:off x="1438275" y="0"/>
            <a:ext cx="9315450" cy="6350735"/>
          </a:xfrm>
          <a:prstGeom prst="rect">
            <a:avLst/>
          </a:prstGeom>
        </p:spPr>
      </p:pic>
    </p:spTree>
    <p:extLst>
      <p:ext uri="{BB962C8B-B14F-4D97-AF65-F5344CB8AC3E}">
        <p14:creationId xmlns:p14="http://schemas.microsoft.com/office/powerpoint/2010/main" val="4191330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F068-1911-4E00-A358-B4C8CEE0C0E4}"/>
              </a:ext>
            </a:extLst>
          </p:cNvPr>
          <p:cNvSpPr>
            <a:spLocks noGrp="1"/>
          </p:cNvSpPr>
          <p:nvPr>
            <p:ph type="title"/>
          </p:nvPr>
        </p:nvSpPr>
        <p:spPr>
          <a:xfrm>
            <a:off x="838200" y="365125"/>
            <a:ext cx="10515600" cy="922137"/>
          </a:xfrm>
        </p:spPr>
        <p:txBody>
          <a:bodyPr/>
          <a:lstStyle/>
          <a:p>
            <a:pPr algn="ctr"/>
            <a:r>
              <a:rPr lang="en-US" dirty="0"/>
              <a:t>Purpose</a:t>
            </a:r>
          </a:p>
        </p:txBody>
      </p:sp>
      <p:sp>
        <p:nvSpPr>
          <p:cNvPr id="3" name="Content Placeholder 2">
            <a:extLst>
              <a:ext uri="{FF2B5EF4-FFF2-40B4-BE49-F238E27FC236}">
                <a16:creationId xmlns:a16="http://schemas.microsoft.com/office/drawing/2014/main" id="{F8544A2A-8C99-4E12-82FA-0664C7E948F1}"/>
              </a:ext>
            </a:extLst>
          </p:cNvPr>
          <p:cNvSpPr>
            <a:spLocks noGrp="1"/>
          </p:cNvSpPr>
          <p:nvPr>
            <p:ph idx="1"/>
          </p:nvPr>
        </p:nvSpPr>
        <p:spPr>
          <a:xfrm>
            <a:off x="550416" y="1452282"/>
            <a:ext cx="11176986" cy="5136777"/>
          </a:xfrm>
        </p:spPr>
        <p:txBody>
          <a:bodyPr>
            <a:no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Precision medicine is an innovative approach to tailoring disease diagnosis, treatment and prevention that accounts for differences in individual patient’s genomics</a:t>
            </a:r>
            <a:r>
              <a:rPr lang="en-US" sz="3200" dirty="0">
                <a:latin typeface="Calibri" panose="020F0502020204030204" pitchFamily="34" charset="0"/>
                <a:ea typeface="Calibri" panose="020F0502020204030204" pitchFamily="34" charset="0"/>
                <a:cs typeface="Times New Roman" panose="02020603050405020304" pitchFamily="18" charset="0"/>
              </a:rPr>
              <a:t> and</a:t>
            </a:r>
            <a:r>
              <a:rPr lang="en-US" sz="3200" dirty="0">
                <a:effectLst/>
                <a:latin typeface="Calibri" panose="020F0502020204030204" pitchFamily="34" charset="0"/>
                <a:ea typeface="Calibri" panose="020F0502020204030204" pitchFamily="34" charset="0"/>
                <a:cs typeface="Times New Roman" panose="02020603050405020304" pitchFamily="18" charset="0"/>
              </a:rPr>
              <a:t> molecular factors, lifestyles, and environments</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This recurrent semiannual series of an AMA 15-credit continuing medical education (CME), maintenance of certification (MOC2), and continuing education unit (CEU) course provides physicians, nurse practitioners, physician assistants, pharmacists, genetic counselors, and other health care professionals with knowledge, experiences and skills to transform their clinical practices to include precision medicine </a:t>
            </a:r>
            <a:endParaRPr lang="en-US" sz="3200" dirty="0"/>
          </a:p>
        </p:txBody>
      </p:sp>
    </p:spTree>
    <p:extLst>
      <p:ext uri="{BB962C8B-B14F-4D97-AF65-F5344CB8AC3E}">
        <p14:creationId xmlns:p14="http://schemas.microsoft.com/office/powerpoint/2010/main" val="324336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A62F-9225-409F-8DDF-E012975B3B04}"/>
              </a:ext>
            </a:extLst>
          </p:cNvPr>
          <p:cNvSpPr>
            <a:spLocks noGrp="1"/>
          </p:cNvSpPr>
          <p:nvPr>
            <p:ph type="title"/>
          </p:nvPr>
        </p:nvSpPr>
        <p:spPr/>
        <p:txBody>
          <a:bodyPr/>
          <a:lstStyle/>
          <a:p>
            <a:pPr algn="ctr"/>
            <a:r>
              <a:rPr lang="en-US" b="1" dirty="0"/>
              <a:t>Competencies and Quality Dimensions</a:t>
            </a:r>
          </a:p>
        </p:txBody>
      </p:sp>
      <p:sp>
        <p:nvSpPr>
          <p:cNvPr id="3" name="Text Placeholder 2">
            <a:extLst>
              <a:ext uri="{FF2B5EF4-FFF2-40B4-BE49-F238E27FC236}">
                <a16:creationId xmlns:a16="http://schemas.microsoft.com/office/drawing/2014/main" id="{847ABFC6-1864-40F1-90C8-41E53F07767B}"/>
              </a:ext>
            </a:extLst>
          </p:cNvPr>
          <p:cNvSpPr>
            <a:spLocks noGrp="1"/>
          </p:cNvSpPr>
          <p:nvPr>
            <p:ph type="body" idx="1"/>
          </p:nvPr>
        </p:nvSpPr>
        <p:spPr>
          <a:xfrm>
            <a:off x="839788" y="1681163"/>
            <a:ext cx="5157787" cy="564887"/>
          </a:xfrm>
        </p:spPr>
        <p:txBody>
          <a:bodyPr>
            <a:normAutofit/>
          </a:bodyPr>
          <a:lstStyle/>
          <a:p>
            <a:r>
              <a:rPr lang="en-US" sz="2800" dirty="0"/>
              <a:t>ACGME &amp; ABMS Competencies</a:t>
            </a:r>
          </a:p>
        </p:txBody>
      </p:sp>
      <p:sp>
        <p:nvSpPr>
          <p:cNvPr id="4" name="Content Placeholder 3">
            <a:extLst>
              <a:ext uri="{FF2B5EF4-FFF2-40B4-BE49-F238E27FC236}">
                <a16:creationId xmlns:a16="http://schemas.microsoft.com/office/drawing/2014/main" id="{0ACF1809-7C78-401C-A769-FD5E937AD110}"/>
              </a:ext>
            </a:extLst>
          </p:cNvPr>
          <p:cNvSpPr>
            <a:spLocks noGrp="1"/>
          </p:cNvSpPr>
          <p:nvPr>
            <p:ph sz="half" idx="2"/>
          </p:nvPr>
        </p:nvSpPr>
        <p:spPr>
          <a:xfrm>
            <a:off x="839788" y="2505074"/>
            <a:ext cx="5157787" cy="4352925"/>
          </a:xfrm>
        </p:spPr>
        <p:txBody>
          <a:bodyPr>
            <a:normAutofit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Medical knowledge</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Patient care and procedural skills</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Practice-based learning and improvement</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Systems-based practice</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Communication/interpersonal skills</a:t>
            </a:r>
          </a:p>
          <a:p>
            <a:pPr marL="342900" marR="0" lvl="0" indent="-342900">
              <a:lnSpc>
                <a:spcPct val="11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Professionalism</a:t>
            </a:r>
          </a:p>
          <a:p>
            <a:endParaRPr lang="en-US" dirty="0"/>
          </a:p>
        </p:txBody>
      </p:sp>
      <p:sp>
        <p:nvSpPr>
          <p:cNvPr id="5" name="Text Placeholder 4">
            <a:extLst>
              <a:ext uri="{FF2B5EF4-FFF2-40B4-BE49-F238E27FC236}">
                <a16:creationId xmlns:a16="http://schemas.microsoft.com/office/drawing/2014/main" id="{BF1900E2-8ED0-44CD-A2C0-13B1582E54D4}"/>
              </a:ext>
            </a:extLst>
          </p:cNvPr>
          <p:cNvSpPr>
            <a:spLocks noGrp="1"/>
          </p:cNvSpPr>
          <p:nvPr>
            <p:ph type="body" sz="quarter" idx="3"/>
          </p:nvPr>
        </p:nvSpPr>
        <p:spPr>
          <a:xfrm>
            <a:off x="6172200" y="1681163"/>
            <a:ext cx="5183188" cy="564887"/>
          </a:xfrm>
        </p:spPr>
        <p:txBody>
          <a:bodyPr>
            <a:normAutofit/>
          </a:bodyPr>
          <a:lstStyle/>
          <a:p>
            <a:r>
              <a:rPr lang="en-US" sz="2800" dirty="0"/>
              <a:t>IOM Quality Dimensions</a:t>
            </a:r>
          </a:p>
        </p:txBody>
      </p:sp>
      <p:sp>
        <p:nvSpPr>
          <p:cNvPr id="6" name="Content Placeholder 5">
            <a:extLst>
              <a:ext uri="{FF2B5EF4-FFF2-40B4-BE49-F238E27FC236}">
                <a16:creationId xmlns:a16="http://schemas.microsoft.com/office/drawing/2014/main" id="{5EC4C209-7773-4639-92AB-2D4078C5A290}"/>
              </a:ext>
            </a:extLst>
          </p:cNvPr>
          <p:cNvSpPr>
            <a:spLocks noGrp="1"/>
          </p:cNvSpPr>
          <p:nvPr>
            <p:ph sz="quarter" idx="4"/>
          </p:nvPr>
        </p:nvSpPr>
        <p:spPr>
          <a:xfrm>
            <a:off x="6172200" y="2505074"/>
            <a:ext cx="5183188" cy="4268587"/>
          </a:xfrm>
        </p:spPr>
        <p:txBody>
          <a:bodyPr>
            <a:normAutofit lnSpcReduction="10000"/>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Safety</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Equity</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Efficiency</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Timeliness</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Effectiveness</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Patient Centeredness</a:t>
            </a:r>
          </a:p>
          <a:p>
            <a:r>
              <a:rPr lang="en-US" sz="3200" dirty="0">
                <a:effectLst/>
                <a:latin typeface="Calibri" panose="020F0502020204030204" pitchFamily="34" charset="0"/>
                <a:ea typeface="Calibri" panose="020F0502020204030204" pitchFamily="34" charset="0"/>
                <a:cs typeface="Times New Roman" panose="02020603050405020304" pitchFamily="18" charset="0"/>
              </a:rPr>
              <a:t>Cost of Care</a:t>
            </a:r>
          </a:p>
          <a:p>
            <a:endParaRPr lang="en-US" dirty="0"/>
          </a:p>
        </p:txBody>
      </p:sp>
    </p:spTree>
    <p:extLst>
      <p:ext uri="{BB962C8B-B14F-4D97-AF65-F5344CB8AC3E}">
        <p14:creationId xmlns:p14="http://schemas.microsoft.com/office/powerpoint/2010/main" val="307890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B6BA-5346-4664-9667-021D14128DFC}"/>
              </a:ext>
            </a:extLst>
          </p:cNvPr>
          <p:cNvSpPr>
            <a:spLocks noGrp="1"/>
          </p:cNvSpPr>
          <p:nvPr>
            <p:ph type="title"/>
          </p:nvPr>
        </p:nvSpPr>
        <p:spPr/>
        <p:txBody>
          <a:bodyPr>
            <a:normAutofit/>
          </a:bodyPr>
          <a:lstStyle/>
          <a:p>
            <a:r>
              <a:rPr lang="en-US" sz="4800" dirty="0"/>
              <a:t>Program Learning Objectives</a:t>
            </a:r>
          </a:p>
        </p:txBody>
      </p:sp>
      <p:sp>
        <p:nvSpPr>
          <p:cNvPr id="3" name="Content Placeholder 2">
            <a:extLst>
              <a:ext uri="{FF2B5EF4-FFF2-40B4-BE49-F238E27FC236}">
                <a16:creationId xmlns:a16="http://schemas.microsoft.com/office/drawing/2014/main" id="{554F3E6D-86FE-42F3-B470-02761E6515AF}"/>
              </a:ext>
            </a:extLst>
          </p:cNvPr>
          <p:cNvSpPr>
            <a:spLocks noGrp="1"/>
          </p:cNvSpPr>
          <p:nvPr>
            <p:ph idx="1"/>
          </p:nvPr>
        </p:nvSpPr>
        <p:spPr>
          <a:xfrm>
            <a:off x="838200" y="1825625"/>
            <a:ext cx="10515600" cy="4667250"/>
          </a:xfrm>
        </p:spPr>
        <p:txBody>
          <a:bodyPr>
            <a:normAutofit/>
          </a:bodyPr>
          <a:lstStyle/>
          <a:p>
            <a:pPr marL="342900" marR="0" lvl="0" indent="-342900">
              <a:lnSpc>
                <a:spcPct val="115000"/>
              </a:lnSpc>
              <a:spcBef>
                <a:spcPts val="0"/>
              </a:spcBef>
              <a:spcAft>
                <a:spcPts val="0"/>
              </a:spcAft>
              <a:buFont typeface="+mj-lt"/>
              <a:buAutoNum type="arabicPeriod"/>
              <a:tabLst>
                <a:tab pos="228600" algn="l"/>
              </a:tabLst>
            </a:pPr>
            <a:r>
              <a:rPr lang="en-US" sz="4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Explain Precision Medicine (PM) concepts and draw connections among PM ideas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228600" algn="l"/>
              </a:tabLst>
            </a:pPr>
            <a:r>
              <a:rPr lang="en-US" sz="4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published PM research and use       this information in clinical practice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228600" algn="l"/>
              </a:tabLst>
            </a:pPr>
            <a:r>
              <a:rPr lang="en-US" sz="4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Formulate PM ideas for cultural transformation of health care with more precision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335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09C85-CEC6-4366-87C8-2BFF20C16965}"/>
              </a:ext>
            </a:extLst>
          </p:cNvPr>
          <p:cNvSpPr>
            <a:spLocks noGrp="1"/>
          </p:cNvSpPr>
          <p:nvPr>
            <p:ph type="title"/>
          </p:nvPr>
        </p:nvSpPr>
        <p:spPr/>
        <p:txBody>
          <a:bodyPr>
            <a:normAutofit/>
          </a:bodyPr>
          <a:lstStyle/>
          <a:p>
            <a:r>
              <a:rPr lang="en-US" sz="4800" dirty="0">
                <a:latin typeface="Calibri" panose="020F0502020204030204" pitchFamily="34" charset="0"/>
                <a:ea typeface="Calibri" panose="020F0502020204030204" pitchFamily="34" charset="0"/>
                <a:cs typeface="Times New Roman" panose="02020603050405020304" pitchFamily="18" charset="0"/>
              </a:rPr>
              <a:t>T</a:t>
            </a:r>
            <a:r>
              <a:rPr lang="en-US" sz="4800" dirty="0">
                <a:effectLst/>
                <a:latin typeface="Calibri" panose="020F0502020204030204" pitchFamily="34" charset="0"/>
                <a:ea typeface="Calibri" panose="020F0502020204030204" pitchFamily="34" charset="0"/>
                <a:cs typeface="Times New Roman" panose="02020603050405020304" pitchFamily="18" charset="0"/>
              </a:rPr>
              <a:t>opics and Faculty </a:t>
            </a:r>
            <a:r>
              <a:rPr lang="en-US" sz="4800" dirty="0">
                <a:latin typeface="Calibri" panose="020F0502020204030204" pitchFamily="34" charset="0"/>
                <a:ea typeface="Calibri" panose="020F0502020204030204" pitchFamily="34" charset="0"/>
                <a:cs typeface="Times New Roman" panose="02020603050405020304" pitchFamily="18" charset="0"/>
              </a:rPr>
              <a:t>E</a:t>
            </a:r>
            <a:r>
              <a:rPr lang="en-US" sz="4800" dirty="0">
                <a:effectLst/>
                <a:latin typeface="Calibri" panose="020F0502020204030204" pitchFamily="34" charset="0"/>
                <a:ea typeface="Calibri" panose="020F0502020204030204" pitchFamily="34" charset="0"/>
                <a:cs typeface="Times New Roman" panose="02020603050405020304" pitchFamily="18" charset="0"/>
              </a:rPr>
              <a:t>ducators </a:t>
            </a:r>
            <a:endParaRPr lang="en-US" sz="4800" dirty="0"/>
          </a:p>
        </p:txBody>
      </p:sp>
      <p:sp>
        <p:nvSpPr>
          <p:cNvPr id="3" name="Content Placeholder 2">
            <a:extLst>
              <a:ext uri="{FF2B5EF4-FFF2-40B4-BE49-F238E27FC236}">
                <a16:creationId xmlns:a16="http://schemas.microsoft.com/office/drawing/2014/main" id="{909B6F98-3C97-4D03-BB0C-B4E6AC275808}"/>
              </a:ext>
            </a:extLst>
          </p:cNvPr>
          <p:cNvSpPr>
            <a:spLocks noGrp="1"/>
          </p:cNvSpPr>
          <p:nvPr>
            <p:ph idx="1"/>
          </p:nvPr>
        </p:nvSpPr>
        <p:spPr>
          <a:xfrm>
            <a:off x="1589102" y="1500326"/>
            <a:ext cx="9764697" cy="5220069"/>
          </a:xfrm>
        </p:spPr>
        <p:txBody>
          <a:bodyPr>
            <a:normAutofit/>
          </a:bodyPr>
          <a:lstStyle/>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Precision medicine course overview: John Meurer, MD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Medical genetics: Donald Basel, MD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Laboratory genomics: Honey Reddi, PhD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Epigenomics: Gwen Lomberk, PhD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Biomedical informatics: Michael Zimmerman, PhD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Clinical informatics: Jake Luo, PhD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Pharmacogenomics: Bradley Stockard, PharmD, PhD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Genetic counseling, Jennifer Geurts, MS, CGC</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Cancer precision medicine: Ben George, MD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marL="342900" marR="0" lvl="0" indent="-342900">
              <a:lnSpc>
                <a:spcPct val="115000"/>
              </a:lnSpc>
              <a:spcBef>
                <a:spcPts val="0"/>
              </a:spcBef>
              <a:spcAft>
                <a:spcPts val="0"/>
              </a:spcAft>
              <a:buFont typeface="+mj-lt"/>
              <a:buAutoNum type="arabicPeriod"/>
            </a:pPr>
            <a:r>
              <a:rPr lang="en-US"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Bioethics in precision medicine: Jeremy Garrett, PhD</a:t>
            </a:r>
            <a:endParaRPr lang="en-US"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endParaRPr lang="en-US" dirty="0"/>
          </a:p>
        </p:txBody>
      </p:sp>
    </p:spTree>
    <p:extLst>
      <p:ext uri="{BB962C8B-B14F-4D97-AF65-F5344CB8AC3E}">
        <p14:creationId xmlns:p14="http://schemas.microsoft.com/office/powerpoint/2010/main" val="182179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A488-C236-4F81-985B-5E70AC021443}"/>
              </a:ext>
            </a:extLst>
          </p:cNvPr>
          <p:cNvSpPr>
            <a:spLocks noGrp="1"/>
          </p:cNvSpPr>
          <p:nvPr>
            <p:ph type="title"/>
          </p:nvPr>
        </p:nvSpPr>
        <p:spPr/>
        <p:txBody>
          <a:bodyPr>
            <a:normAutofit/>
          </a:bodyPr>
          <a:lstStyle/>
          <a:p>
            <a:r>
              <a:rPr lang="en-US" sz="4800" dirty="0"/>
              <a:t>Learning Activities</a:t>
            </a:r>
          </a:p>
        </p:txBody>
      </p:sp>
      <p:sp>
        <p:nvSpPr>
          <p:cNvPr id="3" name="Content Placeholder 2">
            <a:extLst>
              <a:ext uri="{FF2B5EF4-FFF2-40B4-BE49-F238E27FC236}">
                <a16:creationId xmlns:a16="http://schemas.microsoft.com/office/drawing/2014/main" id="{227A8473-B55E-470C-8C37-4D880209C187}"/>
              </a:ext>
            </a:extLst>
          </p:cNvPr>
          <p:cNvSpPr>
            <a:spLocks noGrp="1"/>
          </p:cNvSpPr>
          <p:nvPr>
            <p:ph idx="1"/>
          </p:nvPr>
        </p:nvSpPr>
        <p:spPr>
          <a:xfrm>
            <a:off x="577049" y="1864311"/>
            <a:ext cx="11159231" cy="4312652"/>
          </a:xfrm>
        </p:spPr>
        <p:txBody>
          <a:bodyPr>
            <a:noAutofit/>
          </a:bodyPr>
          <a:lstStyle/>
          <a:p>
            <a:r>
              <a:rPr lang="en-US" sz="3600" dirty="0">
                <a:effectLst/>
                <a:latin typeface="Calibri" panose="020F0502020204030204" pitchFamily="34" charset="0"/>
                <a:ea typeface="Calibri" panose="020F0502020204030204" pitchFamily="34" charset="0"/>
              </a:rPr>
              <a:t>1.5 hours per topic x 10 sessions = 15 hours CME/CEU credits</a:t>
            </a:r>
          </a:p>
          <a:p>
            <a:pPr>
              <a:lnSpc>
                <a:spcPct val="115000"/>
              </a:lnSpc>
              <a:spcBef>
                <a:spcPts val="0"/>
              </a:spcBef>
            </a:pPr>
            <a:r>
              <a:rPr lang="en-US" sz="3600" dirty="0">
                <a:effectLst/>
                <a:latin typeface="Calibri" panose="020F0502020204030204" pitchFamily="34" charset="0"/>
                <a:ea typeface="Calibri" panose="020F0502020204030204" pitchFamily="34" charset="0"/>
                <a:cs typeface="Times New Roman" panose="02020603050405020304" pitchFamily="18" charset="0"/>
              </a:rPr>
              <a:t>3 learning objectives for each session</a:t>
            </a:r>
          </a:p>
          <a:p>
            <a:pPr>
              <a:lnSpc>
                <a:spcPct val="115000"/>
              </a:lnSpc>
              <a:spcBef>
                <a:spcPts val="0"/>
              </a:spcBef>
            </a:pPr>
            <a:r>
              <a:rPr lang="en-US" sz="3600" dirty="0">
                <a:effectLst/>
                <a:latin typeface="Calibri" panose="020F0502020204030204" pitchFamily="34" charset="0"/>
                <a:ea typeface="Calibri" panose="020F0502020204030204" pitchFamily="34" charset="0"/>
                <a:cs typeface="Times New Roman" panose="02020603050405020304" pitchFamily="18" charset="0"/>
              </a:rPr>
              <a:t>Read 2 or 3 published articles per topic: 60 minutes </a:t>
            </a:r>
          </a:p>
          <a:p>
            <a:pPr>
              <a:lnSpc>
                <a:spcPct val="115000"/>
              </a:lnSpc>
              <a:spcBef>
                <a:spcPts val="0"/>
              </a:spcBef>
            </a:pPr>
            <a:r>
              <a:rPr lang="en-US" sz="3600" dirty="0">
                <a:effectLst/>
                <a:latin typeface="Calibri" panose="020F0502020204030204" pitchFamily="34" charset="0"/>
                <a:ea typeface="Calibri" panose="020F0502020204030204" pitchFamily="34" charset="0"/>
                <a:cs typeface="Times New Roman" panose="02020603050405020304" pitchFamily="18" charset="0"/>
              </a:rPr>
              <a:t>Listen to voice-over slide presentations: 30 minutes</a:t>
            </a:r>
          </a:p>
          <a:p>
            <a:r>
              <a:rPr lang="en-US" sz="3600" dirty="0">
                <a:effectLst/>
                <a:latin typeface="Calibri" panose="020F0502020204030204" pitchFamily="34" charset="0"/>
                <a:ea typeface="Calibri" panose="020F0502020204030204" pitchFamily="34" charset="0"/>
                <a:cs typeface="Times New Roman" panose="02020603050405020304" pitchFamily="18" charset="0"/>
              </a:rPr>
              <a:t>Examinations: 7 multiple choice questions per topic </a:t>
            </a:r>
            <a:endParaRPr lang="en-US" sz="3600" dirty="0"/>
          </a:p>
        </p:txBody>
      </p:sp>
    </p:spTree>
    <p:extLst>
      <p:ext uri="{BB962C8B-B14F-4D97-AF65-F5344CB8AC3E}">
        <p14:creationId xmlns:p14="http://schemas.microsoft.com/office/powerpoint/2010/main" val="2801433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13F88-D532-412E-A8C4-2558FB6AE161}"/>
              </a:ext>
            </a:extLst>
          </p:cNvPr>
          <p:cNvSpPr>
            <a:spLocks noGrp="1"/>
          </p:cNvSpPr>
          <p:nvPr>
            <p:ph type="title"/>
          </p:nvPr>
        </p:nvSpPr>
        <p:spPr/>
        <p:txBody>
          <a:bodyPr>
            <a:normAutofit/>
          </a:bodyPr>
          <a:lstStyle/>
          <a:p>
            <a:r>
              <a:rPr lang="en-US" sz="4800" dirty="0"/>
              <a:t>Grading Rubric</a:t>
            </a:r>
          </a:p>
        </p:txBody>
      </p:sp>
      <p:sp>
        <p:nvSpPr>
          <p:cNvPr id="3" name="Content Placeholder 2">
            <a:extLst>
              <a:ext uri="{FF2B5EF4-FFF2-40B4-BE49-F238E27FC236}">
                <a16:creationId xmlns:a16="http://schemas.microsoft.com/office/drawing/2014/main" id="{1C3D6526-D989-4FA4-8ECA-16E408AE176C}"/>
              </a:ext>
            </a:extLst>
          </p:cNvPr>
          <p:cNvSpPr>
            <a:spLocks noGrp="1"/>
          </p:cNvSpPr>
          <p:nvPr>
            <p:ph idx="1"/>
          </p:nvPr>
        </p:nvSpPr>
        <p:spPr>
          <a:xfrm>
            <a:off x="603682" y="1690688"/>
            <a:ext cx="10963922" cy="4486275"/>
          </a:xfrm>
        </p:spPr>
        <p:txBody>
          <a:bodyPr>
            <a:no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Exams assess knowledge gained from readings and presentations</a:t>
            </a:r>
          </a:p>
          <a:p>
            <a:r>
              <a:rPr lang="en-US" sz="3600" dirty="0">
                <a:effectLst/>
                <a:latin typeface="Calibri" panose="020F0502020204030204" pitchFamily="34" charset="0"/>
                <a:ea typeface="Calibri" panose="020F0502020204030204" pitchFamily="34" charset="0"/>
                <a:cs typeface="Times New Roman" panose="02020603050405020304" pitchFamily="18" charset="0"/>
              </a:rPr>
              <a:t>Faculty provide questions, correct answers, and brief explanation note </a:t>
            </a:r>
          </a:p>
          <a:p>
            <a:r>
              <a:rPr lang="en-US" sz="3600" dirty="0">
                <a:effectLst/>
                <a:latin typeface="Calibri" panose="020F0502020204030204" pitchFamily="34" charset="0"/>
                <a:ea typeface="Calibri" panose="020F0502020204030204" pitchFamily="34" charset="0"/>
                <a:cs typeface="Times New Roman" panose="02020603050405020304" pitchFamily="18" charset="0"/>
              </a:rPr>
              <a:t>Participants should </a:t>
            </a:r>
            <a:r>
              <a:rPr lang="en-US" sz="4000" dirty="0">
                <a:effectLst/>
                <a:latin typeface="Calibri" panose="020F0502020204030204" pitchFamily="34" charset="0"/>
                <a:ea typeface="Calibri" panose="020F0502020204030204" pitchFamily="34" charset="0"/>
                <a:cs typeface="Times New Roman" panose="02020603050405020304" pitchFamily="18" charset="0"/>
              </a:rPr>
              <a:t>achieve</a:t>
            </a:r>
            <a:r>
              <a:rPr lang="en-US" sz="36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a:latin typeface="Calibri" panose="020F0502020204030204" pitchFamily="34" charset="0"/>
                <a:ea typeface="Calibri" panose="020F0502020204030204" pitchFamily="34" charset="0"/>
                <a:cs typeface="Times New Roman" panose="02020603050405020304" pitchFamily="18" charset="0"/>
              </a:rPr>
              <a:t>6 of 7 (&gt; </a:t>
            </a:r>
            <a:r>
              <a:rPr lang="en-US" sz="3600" dirty="0">
                <a:effectLst/>
                <a:latin typeface="Calibri" panose="020F0502020204030204" pitchFamily="34" charset="0"/>
                <a:ea typeface="Calibri" panose="020F0502020204030204" pitchFamily="34" charset="0"/>
                <a:cs typeface="Times New Roman" panose="02020603050405020304" pitchFamily="18" charset="0"/>
              </a:rPr>
              <a:t>85%) questions correctly </a:t>
            </a:r>
          </a:p>
          <a:p>
            <a:r>
              <a:rPr lang="en-US" sz="3600" dirty="0">
                <a:latin typeface="Calibri" panose="020F0502020204030204" pitchFamily="34" charset="0"/>
                <a:ea typeface="Calibri" panose="020F0502020204030204" pitchFamily="34" charset="0"/>
                <a:cs typeface="Times New Roman" panose="02020603050405020304" pitchFamily="18" charset="0"/>
              </a:rPr>
              <a:t>You</a:t>
            </a:r>
            <a:r>
              <a:rPr lang="en-US" sz="3600" dirty="0">
                <a:effectLst/>
                <a:latin typeface="Calibri" panose="020F0502020204030204" pitchFamily="34" charset="0"/>
                <a:ea typeface="Calibri" panose="020F0502020204030204" pitchFamily="34" charset="0"/>
                <a:cs typeface="Times New Roman" panose="02020603050405020304" pitchFamily="18" charset="0"/>
              </a:rPr>
              <a:t> may repeat the exams once for a passing score </a:t>
            </a:r>
            <a:endParaRPr lang="en-US" sz="3600" dirty="0"/>
          </a:p>
        </p:txBody>
      </p:sp>
    </p:spTree>
    <p:extLst>
      <p:ext uri="{BB962C8B-B14F-4D97-AF65-F5344CB8AC3E}">
        <p14:creationId xmlns:p14="http://schemas.microsoft.com/office/powerpoint/2010/main" val="140707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6340-4AE5-4372-849D-EB66001B27C1}"/>
              </a:ext>
            </a:extLst>
          </p:cNvPr>
          <p:cNvSpPr>
            <a:spLocks noGrp="1"/>
          </p:cNvSpPr>
          <p:nvPr>
            <p:ph type="title"/>
          </p:nvPr>
        </p:nvSpPr>
        <p:spPr>
          <a:xfrm>
            <a:off x="838200" y="365125"/>
            <a:ext cx="10515600" cy="1037547"/>
          </a:xfrm>
        </p:spPr>
        <p:txBody>
          <a:bodyPr/>
          <a:lstStyle/>
          <a:p>
            <a:r>
              <a:rPr lang="en-US" dirty="0"/>
              <a:t>Course Evaluation</a:t>
            </a:r>
          </a:p>
        </p:txBody>
      </p:sp>
      <p:sp>
        <p:nvSpPr>
          <p:cNvPr id="3" name="Content Placeholder 2">
            <a:extLst>
              <a:ext uri="{FF2B5EF4-FFF2-40B4-BE49-F238E27FC236}">
                <a16:creationId xmlns:a16="http://schemas.microsoft.com/office/drawing/2014/main" id="{23A73073-D85C-4794-9C8F-95BFF2818314}"/>
              </a:ext>
            </a:extLst>
          </p:cNvPr>
          <p:cNvSpPr>
            <a:spLocks noGrp="1"/>
          </p:cNvSpPr>
          <p:nvPr>
            <p:ph idx="1"/>
          </p:nvPr>
        </p:nvSpPr>
        <p:spPr>
          <a:xfrm>
            <a:off x="284085" y="1509203"/>
            <a:ext cx="11665259" cy="5140171"/>
          </a:xfrm>
        </p:spPr>
        <p:txBody>
          <a:bodyPr>
            <a:normAutofit/>
          </a:bodyPr>
          <a:lstStyle/>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For each of the 10 sessions (5-point scale of strongly agree to strongly disagree)</a:t>
            </a:r>
          </a:p>
          <a:p>
            <a:pPr marL="800100" lvl="1" indent="-342900">
              <a:lnSpc>
                <a:spcPct val="115000"/>
              </a:lnSpc>
              <a:spcBef>
                <a:spcPts val="0"/>
              </a:spcBef>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F</a:t>
            </a:r>
            <a:r>
              <a:rPr lang="en-US" sz="2800" dirty="0">
                <a:effectLst/>
                <a:latin typeface="Calibri" panose="020F0502020204030204" pitchFamily="34" charset="0"/>
                <a:ea typeface="Calibri" panose="020F0502020204030204" pitchFamily="34" charset="0"/>
                <a:cs typeface="Times New Roman" panose="02020603050405020304" pitchFamily="18" charset="0"/>
              </a:rPr>
              <a:t>aculty was clear and organized</a:t>
            </a:r>
          </a:p>
          <a:p>
            <a:pPr marL="800100" lvl="1" indent="-342900">
              <a:lnSpc>
                <a:spcPct val="115000"/>
              </a:lnSpc>
              <a:spcBef>
                <a:spcPts val="0"/>
              </a:spcBef>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F</a:t>
            </a:r>
            <a:r>
              <a:rPr lang="en-US" sz="2800" dirty="0">
                <a:effectLst/>
                <a:latin typeface="Calibri" panose="020F0502020204030204" pitchFamily="34" charset="0"/>
                <a:ea typeface="Calibri" panose="020F0502020204030204" pitchFamily="34" charset="0"/>
                <a:cs typeface="Times New Roman" panose="02020603050405020304" pitchFamily="18" charset="0"/>
              </a:rPr>
              <a:t>aculty pointed out major concepts</a:t>
            </a:r>
          </a:p>
          <a:p>
            <a:pPr marL="800100" lvl="1" indent="-342900">
              <a:lnSpc>
                <a:spcPct val="115000"/>
              </a:lnSpc>
              <a:spcBef>
                <a:spcPts val="0"/>
              </a:spcBef>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R</a:t>
            </a:r>
            <a:r>
              <a:rPr lang="en-US" sz="2800" dirty="0">
                <a:effectLst/>
                <a:latin typeface="Calibri" panose="020F0502020204030204" pitchFamily="34" charset="0"/>
                <a:ea typeface="Calibri" panose="020F0502020204030204" pitchFamily="34" charset="0"/>
                <a:cs typeface="Times New Roman" panose="02020603050405020304" pitchFamily="18" charset="0"/>
              </a:rPr>
              <a:t>eadings supported the objectives</a:t>
            </a:r>
          </a:p>
          <a:p>
            <a:pPr marL="342900" marR="0" lvl="0" indent="-342900">
              <a:lnSpc>
                <a:spcPct val="115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For the course </a:t>
            </a:r>
          </a:p>
          <a:p>
            <a:pPr marL="800100" lvl="1" indent="-342900">
              <a:lnSpc>
                <a:spcPct val="115000"/>
              </a:lnSpc>
              <a:spcBef>
                <a:spcPts val="0"/>
              </a:spcBef>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O</a:t>
            </a:r>
            <a:r>
              <a:rPr lang="en-US" sz="2800" dirty="0">
                <a:effectLst/>
                <a:latin typeface="Calibri" panose="020F0502020204030204" pitchFamily="34" charset="0"/>
                <a:ea typeface="Calibri" panose="020F0502020204030204" pitchFamily="34" charset="0"/>
                <a:cs typeface="Times New Roman" panose="02020603050405020304" pitchFamily="18" charset="0"/>
              </a:rPr>
              <a:t>verall effectiveness (outstanding, excellent, very good, good, fair, poor)</a:t>
            </a:r>
          </a:p>
          <a:p>
            <a:pPr marL="800100" lvl="1" indent="-342900">
              <a:lnSpc>
                <a:spcPct val="115000"/>
              </a:lnSpc>
              <a:spcBef>
                <a:spcPts val="0"/>
              </a:spcBef>
              <a:buFont typeface="Symbol" panose="05050102010706020507" pitchFamily="18"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C</a:t>
            </a:r>
            <a:r>
              <a:rPr lang="en-US" sz="2800" dirty="0">
                <a:effectLst/>
                <a:latin typeface="Calibri" panose="020F0502020204030204" pitchFamily="34" charset="0"/>
                <a:ea typeface="Calibri" panose="020F0502020204030204" pitchFamily="34" charset="0"/>
                <a:cs typeface="Times New Roman" panose="02020603050405020304" pitchFamily="18" charset="0"/>
              </a:rPr>
              <a:t>omments on strengths and opportunities to improve </a:t>
            </a:r>
          </a:p>
          <a:p>
            <a:endParaRPr lang="en-US" dirty="0"/>
          </a:p>
        </p:txBody>
      </p:sp>
    </p:spTree>
    <p:extLst>
      <p:ext uri="{BB962C8B-B14F-4D97-AF65-F5344CB8AC3E}">
        <p14:creationId xmlns:p14="http://schemas.microsoft.com/office/powerpoint/2010/main" val="223442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C89A-249E-4F87-9873-1E25ADBA7488}"/>
              </a:ext>
            </a:extLst>
          </p:cNvPr>
          <p:cNvSpPr>
            <a:spLocks noGrp="1"/>
          </p:cNvSpPr>
          <p:nvPr>
            <p:ph type="title"/>
          </p:nvPr>
        </p:nvSpPr>
        <p:spPr/>
        <p:txBody>
          <a:bodyPr/>
          <a:lstStyle/>
          <a:p>
            <a:r>
              <a:rPr lang="en-US" dirty="0"/>
              <a:t>CME, MOC2, and CEU Certificates</a:t>
            </a:r>
          </a:p>
        </p:txBody>
      </p:sp>
      <p:sp>
        <p:nvSpPr>
          <p:cNvPr id="3" name="Content Placeholder 2">
            <a:extLst>
              <a:ext uri="{FF2B5EF4-FFF2-40B4-BE49-F238E27FC236}">
                <a16:creationId xmlns:a16="http://schemas.microsoft.com/office/drawing/2014/main" id="{8C72A0E3-BB68-4A84-A3AA-9A61ED731F19}"/>
              </a:ext>
            </a:extLst>
          </p:cNvPr>
          <p:cNvSpPr>
            <a:spLocks noGrp="1"/>
          </p:cNvSpPr>
          <p:nvPr>
            <p:ph idx="1"/>
          </p:nvPr>
        </p:nvSpPr>
        <p:spPr>
          <a:xfrm>
            <a:off x="838199" y="1615736"/>
            <a:ext cx="10764915" cy="4877139"/>
          </a:xfrm>
        </p:spPr>
        <p:txBody>
          <a:bodyPr>
            <a:normAutofit fontScale="92500" lnSpcReduction="10000"/>
          </a:bodyPr>
          <a:lstStyle/>
          <a:p>
            <a:pPr marL="0" marR="0">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Participants must pay $35 for CME or CEU certificate and </a:t>
            </a: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a:effectLst/>
                <a:latin typeface="Calibri" panose="020F0502020204030204" pitchFamily="34" charset="0"/>
                <a:ea typeface="Calibri" panose="020F0502020204030204" pitchFamily="34" charset="0"/>
                <a:cs typeface="Times New Roman" panose="02020603050405020304" pitchFamily="18" charset="0"/>
              </a:rPr>
              <a:t>15 for MOC2 certificate within 90 days of completing the course</a:t>
            </a:r>
          </a:p>
          <a:p>
            <a:pPr marL="0" marR="0">
              <a:lnSpc>
                <a:spcPct val="115000"/>
              </a:lnSpc>
              <a:spcBef>
                <a:spcPts val="0"/>
              </a:spcBef>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MOC2 available from Boards in: </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Anesthesiology</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General Internal Medicine</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Ophthalmology</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Otorhinolaryngology</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Pathology</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Pediatrics</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Surgery </a:t>
            </a:r>
          </a:p>
          <a:p>
            <a:pPr marL="571500" lvl="1" indent="-342900">
              <a:lnSpc>
                <a:spcPct val="115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(Sorry not Family Medicine) </a:t>
            </a:r>
          </a:p>
          <a:p>
            <a:pPr indent="-457200">
              <a:lnSpc>
                <a:spcPct val="115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CEU credits for Genetic Counseling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19166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821</Words>
  <Application>Microsoft Office PowerPoint</Application>
  <PresentationFormat>Widescreen</PresentationFormat>
  <Paragraphs>105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 Light</vt:lpstr>
      <vt:lpstr>Symbol</vt:lpstr>
      <vt:lpstr>Courier New</vt:lpstr>
      <vt:lpstr>Arial</vt:lpstr>
      <vt:lpstr>Calibri</vt:lpstr>
      <vt:lpstr>Office Theme</vt:lpstr>
      <vt:lpstr>Precision Medicine CME and CEU Introduction and Overview</vt:lpstr>
      <vt:lpstr>Purpose</vt:lpstr>
      <vt:lpstr>Competencies and Quality Dimensions</vt:lpstr>
      <vt:lpstr>Program Learning Objectives</vt:lpstr>
      <vt:lpstr>Topics and Faculty Educators </vt:lpstr>
      <vt:lpstr>Learning Activities</vt:lpstr>
      <vt:lpstr>Grading Rubric</vt:lpstr>
      <vt:lpstr>Course Evaluation</vt:lpstr>
      <vt:lpstr>CME, MOC2, and CEU Certificates</vt:lpstr>
      <vt:lpstr>Session 1 Objectives</vt:lpstr>
      <vt:lpstr>Definitions</vt:lpstr>
      <vt:lpstr>Precision Health Examples CDC Office of Genomics and Precision Public Health 2022</vt:lpstr>
      <vt:lpstr>Key Components of Precision Medicine</vt:lpstr>
      <vt:lpstr>Aronson, Rehm. Nature 2015</vt:lpstr>
      <vt:lpstr>IOM 2015</vt:lpstr>
      <vt:lpstr>PowerPoint Presentation</vt:lpstr>
      <vt:lpstr>McKinsey &amp; Co, Precision Medicine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Meurer, John</dc:creator>
  <cp:lastModifiedBy>LeGrave, Kellie</cp:lastModifiedBy>
  <cp:revision>3</cp:revision>
  <dcterms:created xsi:type="dcterms:W3CDTF">2023-07-14T16:47:37Z</dcterms:created>
  <dcterms:modified xsi:type="dcterms:W3CDTF">2025-08-29T15:39:46Z</dcterms:modified>
</cp:coreProperties>
</file>