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67" r:id="rId3"/>
    <p:sldId id="284" r:id="rId4"/>
    <p:sldId id="282" r:id="rId5"/>
    <p:sldId id="283" r:id="rId6"/>
    <p:sldId id="301" r:id="rId7"/>
    <p:sldId id="261" r:id="rId8"/>
    <p:sldId id="369" r:id="rId9"/>
    <p:sldId id="263" r:id="rId10"/>
    <p:sldId id="264" r:id="rId11"/>
    <p:sldId id="318" r:id="rId12"/>
    <p:sldId id="319" r:id="rId13"/>
    <p:sldId id="310" r:id="rId14"/>
    <p:sldId id="359" r:id="rId15"/>
    <p:sldId id="361" r:id="rId16"/>
    <p:sldId id="316" r:id="rId17"/>
    <p:sldId id="362" r:id="rId18"/>
    <p:sldId id="363" r:id="rId19"/>
    <p:sldId id="364" r:id="rId20"/>
    <p:sldId id="367" r:id="rId21"/>
    <p:sldId id="266" r:id="rId22"/>
    <p:sldId id="281" r:id="rId23"/>
    <p:sldId id="320" r:id="rId24"/>
    <p:sldId id="321" r:id="rId25"/>
    <p:sldId id="371" r:id="rId26"/>
    <p:sldId id="368" r:id="rId27"/>
    <p:sldId id="324" r:id="rId28"/>
    <p:sldId id="327" r:id="rId29"/>
    <p:sldId id="326" r:id="rId30"/>
    <p:sldId id="328" r:id="rId31"/>
    <p:sldId id="329" r:id="rId32"/>
    <p:sldId id="330" r:id="rId33"/>
    <p:sldId id="331" r:id="rId34"/>
    <p:sldId id="341" r:id="rId35"/>
    <p:sldId id="342" r:id="rId36"/>
    <p:sldId id="344" r:id="rId37"/>
    <p:sldId id="345" r:id="rId38"/>
    <p:sldId id="346" r:id="rId39"/>
    <p:sldId id="347" r:id="rId40"/>
    <p:sldId id="348" r:id="rId41"/>
    <p:sldId id="317" r:id="rId42"/>
    <p:sldId id="350" r:id="rId43"/>
    <p:sldId id="349" r:id="rId44"/>
    <p:sldId id="351" r:id="rId45"/>
    <p:sldId id="352" r:id="rId46"/>
    <p:sldId id="353" r:id="rId47"/>
    <p:sldId id="354" r:id="rId48"/>
    <p:sldId id="372" r:id="rId49"/>
    <p:sldId id="358" r:id="rId50"/>
    <p:sldId id="370" r:id="rId51"/>
    <p:sldId id="279" r:id="rId52"/>
    <p:sldId id="277" r:id="rId53"/>
    <p:sldId id="332" r:id="rId54"/>
    <p:sldId id="306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73" r:id="rId63"/>
    <p:sldId id="35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B6CC0-6733-4F1E-8591-45194F65934E}" v="1" dt="2025-03-17T21:40:52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Luo" userId="cdd37c1e-c4e6-46f5-8cb1-73008c2e8971" providerId="ADAL" clId="{6C9B6CC0-6733-4F1E-8591-45194F65934E}"/>
    <pc:docChg chg="modSld sldOrd">
      <pc:chgData name="Jake Luo" userId="cdd37c1e-c4e6-46f5-8cb1-73008c2e8971" providerId="ADAL" clId="{6C9B6CC0-6733-4F1E-8591-45194F65934E}" dt="2025-03-17T21:40:52.380" v="2" actId="1076"/>
      <pc:docMkLst>
        <pc:docMk/>
      </pc:docMkLst>
      <pc:sldChg chg="ord">
        <pc:chgData name="Jake Luo" userId="cdd37c1e-c4e6-46f5-8cb1-73008c2e8971" providerId="ADAL" clId="{6C9B6CC0-6733-4F1E-8591-45194F65934E}" dt="2025-03-17T21:40:17.123" v="1"/>
        <pc:sldMkLst>
          <pc:docMk/>
          <pc:sldMk cId="557261752" sldId="320"/>
        </pc:sldMkLst>
      </pc:sldChg>
      <pc:sldChg chg="modSp">
        <pc:chgData name="Jake Luo" userId="cdd37c1e-c4e6-46f5-8cb1-73008c2e8971" providerId="ADAL" clId="{6C9B6CC0-6733-4F1E-8591-45194F65934E}" dt="2025-03-17T21:40:52.380" v="2" actId="1076"/>
        <pc:sldMkLst>
          <pc:docMk/>
          <pc:sldMk cId="2707191187" sldId="321"/>
        </pc:sldMkLst>
        <pc:picChg chg="mod">
          <ac:chgData name="Jake Luo" userId="cdd37c1e-c4e6-46f5-8cb1-73008c2e8971" providerId="ADAL" clId="{6C9B6CC0-6733-4F1E-8591-45194F65934E}" dt="2025-03-17T21:40:52.380" v="2" actId="1076"/>
          <ac:picMkLst>
            <pc:docMk/>
            <pc:sldMk cId="2707191187" sldId="321"/>
            <ac:picMk id="2050" creationId="{43679C79-CA37-4BDA-9875-1A673F5D1D5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2E991-AADD-48B9-90A0-7B16ACC34E49}" type="doc">
      <dgm:prSet loTypeId="urn:microsoft.com/office/officeart/2005/8/layout/default#4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E3EC12-3DC7-4391-90DB-FC483104AE7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Information</a:t>
          </a:r>
        </a:p>
      </dgm:t>
    </dgm:pt>
    <dgm:pt modelId="{9AAFE2B2-01AF-48DB-981F-46C089716B6E}" type="parTrans" cxnId="{699C9667-55BC-48B5-AA8D-709ACAFC735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7C7BE2FC-20D7-4FB8-AFEE-E21DDDEEF9C6}" type="sibTrans" cxnId="{699C9667-55BC-48B5-AA8D-709ACAFC735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673A8ACA-D893-421C-B946-7C96F5499C38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Person</a:t>
          </a:r>
        </a:p>
      </dgm:t>
    </dgm:pt>
    <dgm:pt modelId="{013D7BCF-5C6A-45C9-8E1F-22FB9FA0F619}" type="parTrans" cxnId="{5FB6A19C-6E50-482C-91A4-8108FE6553B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BB83AC4A-CBB1-4ED8-BDE3-63F4E76CF810}" type="sibTrans" cxnId="{5FB6A19C-6E50-482C-91A4-8108FE6553B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FB0C1BB3-935D-4790-88B5-7A29541DAD0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Format</a:t>
          </a:r>
        </a:p>
      </dgm:t>
    </dgm:pt>
    <dgm:pt modelId="{7393F3C9-C8FE-4814-B301-F04FE500FBD0}" type="parTrans" cxnId="{3E79FA96-F791-4AF2-A555-D7D0A9E87E93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2EA41E9A-E0B2-4A4B-B0F2-413A582948FF}" type="sibTrans" cxnId="{3E79FA96-F791-4AF2-A555-D7D0A9E87E93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F255F329-A2B7-4887-80B0-92218655B33C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Channel</a:t>
          </a:r>
        </a:p>
      </dgm:t>
    </dgm:pt>
    <dgm:pt modelId="{C47225F8-41D9-466C-80D3-6F8FE76E4030}" type="parTrans" cxnId="{1AE30478-A440-449A-8CE2-B0D2C881265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A8BA3B10-9BAD-4D9A-B535-B58E8AD9F0A9}" type="sibTrans" cxnId="{1AE30478-A440-449A-8CE2-B0D2C881265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6BF15B4A-7071-41F7-8F4E-53E35BB730D6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Time</a:t>
          </a:r>
        </a:p>
      </dgm:t>
    </dgm:pt>
    <dgm:pt modelId="{51808048-A980-455F-BDDB-387A2C900F7A}" type="parTrans" cxnId="{99EA7DC1-30A1-42AA-A113-4BDD5909309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D5B45E56-EB6E-4DB0-A222-6D945D0A068D}" type="sibTrans" cxnId="{99EA7DC1-30A1-42AA-A113-4BDD5909309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8FB4A70C-765C-49CD-9ECF-1570C3441648}" type="pres">
      <dgm:prSet presAssocID="{DD62E991-AADD-48B9-90A0-7B16ACC34E49}" presName="diagram" presStyleCnt="0">
        <dgm:presLayoutVars>
          <dgm:dir/>
          <dgm:resizeHandles val="exact"/>
        </dgm:presLayoutVars>
      </dgm:prSet>
      <dgm:spPr/>
    </dgm:pt>
    <dgm:pt modelId="{3B816E3C-1FA9-46BC-BB30-3F408D528A4A}" type="pres">
      <dgm:prSet presAssocID="{7FE3EC12-3DC7-4391-90DB-FC483104AE7A}" presName="node" presStyleLbl="node1" presStyleIdx="0" presStyleCnt="5">
        <dgm:presLayoutVars>
          <dgm:bulletEnabled val="1"/>
        </dgm:presLayoutVars>
      </dgm:prSet>
      <dgm:spPr/>
    </dgm:pt>
    <dgm:pt modelId="{C80E2542-BB79-4E24-A396-CBF31E272321}" type="pres">
      <dgm:prSet presAssocID="{7C7BE2FC-20D7-4FB8-AFEE-E21DDDEEF9C6}" presName="sibTrans" presStyleCnt="0"/>
      <dgm:spPr/>
    </dgm:pt>
    <dgm:pt modelId="{2641FC72-AE19-4B07-A55C-7B27FCB3BB76}" type="pres">
      <dgm:prSet presAssocID="{673A8ACA-D893-421C-B946-7C96F5499C38}" presName="node" presStyleLbl="node1" presStyleIdx="1" presStyleCnt="5">
        <dgm:presLayoutVars>
          <dgm:bulletEnabled val="1"/>
        </dgm:presLayoutVars>
      </dgm:prSet>
      <dgm:spPr/>
    </dgm:pt>
    <dgm:pt modelId="{83D8E4AC-7109-429E-AE30-A2DF97EA3276}" type="pres">
      <dgm:prSet presAssocID="{BB83AC4A-CBB1-4ED8-BDE3-63F4E76CF810}" presName="sibTrans" presStyleCnt="0"/>
      <dgm:spPr/>
    </dgm:pt>
    <dgm:pt modelId="{B30120AF-8BD9-4600-984E-6FFB86F78EDE}" type="pres">
      <dgm:prSet presAssocID="{FB0C1BB3-935D-4790-88B5-7A29541DAD0A}" presName="node" presStyleLbl="node1" presStyleIdx="2" presStyleCnt="5">
        <dgm:presLayoutVars>
          <dgm:bulletEnabled val="1"/>
        </dgm:presLayoutVars>
      </dgm:prSet>
      <dgm:spPr/>
    </dgm:pt>
    <dgm:pt modelId="{3D15E457-7334-4C7D-98B6-88CC23C99FD6}" type="pres">
      <dgm:prSet presAssocID="{2EA41E9A-E0B2-4A4B-B0F2-413A582948FF}" presName="sibTrans" presStyleCnt="0"/>
      <dgm:spPr/>
    </dgm:pt>
    <dgm:pt modelId="{7C1B5F2D-80D1-4602-841F-0FE8F3A365EB}" type="pres">
      <dgm:prSet presAssocID="{F255F329-A2B7-4887-80B0-92218655B33C}" presName="node" presStyleLbl="node1" presStyleIdx="3" presStyleCnt="5">
        <dgm:presLayoutVars>
          <dgm:bulletEnabled val="1"/>
        </dgm:presLayoutVars>
      </dgm:prSet>
      <dgm:spPr/>
    </dgm:pt>
    <dgm:pt modelId="{C3BBC170-7D48-4FBE-B60B-9667AC3AAEDE}" type="pres">
      <dgm:prSet presAssocID="{A8BA3B10-9BAD-4D9A-B535-B58E8AD9F0A9}" presName="sibTrans" presStyleCnt="0"/>
      <dgm:spPr/>
    </dgm:pt>
    <dgm:pt modelId="{517BAD44-1D17-482B-AB1A-915283BF5274}" type="pres">
      <dgm:prSet presAssocID="{6BF15B4A-7071-41F7-8F4E-53E35BB730D6}" presName="node" presStyleLbl="node1" presStyleIdx="4" presStyleCnt="5">
        <dgm:presLayoutVars>
          <dgm:bulletEnabled val="1"/>
        </dgm:presLayoutVars>
      </dgm:prSet>
      <dgm:spPr/>
    </dgm:pt>
  </dgm:ptLst>
  <dgm:cxnLst>
    <dgm:cxn modelId="{6ACCC325-0057-49FA-9AF4-C0DFE152A0EE}" type="presOf" srcId="{7FE3EC12-3DC7-4391-90DB-FC483104AE7A}" destId="{3B816E3C-1FA9-46BC-BB30-3F408D528A4A}" srcOrd="0" destOrd="0" presId="urn:microsoft.com/office/officeart/2005/8/layout/default#45"/>
    <dgm:cxn modelId="{699C9667-55BC-48B5-AA8D-709ACAFC7358}" srcId="{DD62E991-AADD-48B9-90A0-7B16ACC34E49}" destId="{7FE3EC12-3DC7-4391-90DB-FC483104AE7A}" srcOrd="0" destOrd="0" parTransId="{9AAFE2B2-01AF-48DB-981F-46C089716B6E}" sibTransId="{7C7BE2FC-20D7-4FB8-AFEE-E21DDDEEF9C6}"/>
    <dgm:cxn modelId="{7EABD674-B995-48BC-9757-3A1DD14B53BF}" type="presOf" srcId="{DD62E991-AADD-48B9-90A0-7B16ACC34E49}" destId="{8FB4A70C-765C-49CD-9ECF-1570C3441648}" srcOrd="0" destOrd="0" presId="urn:microsoft.com/office/officeart/2005/8/layout/default#45"/>
    <dgm:cxn modelId="{1AE30478-A440-449A-8CE2-B0D2C881265C}" srcId="{DD62E991-AADD-48B9-90A0-7B16ACC34E49}" destId="{F255F329-A2B7-4887-80B0-92218655B33C}" srcOrd="3" destOrd="0" parTransId="{C47225F8-41D9-466C-80D3-6F8FE76E4030}" sibTransId="{A8BA3B10-9BAD-4D9A-B535-B58E8AD9F0A9}"/>
    <dgm:cxn modelId="{7A213893-E31D-4F5E-AB22-A43DA2BAD292}" type="presOf" srcId="{6BF15B4A-7071-41F7-8F4E-53E35BB730D6}" destId="{517BAD44-1D17-482B-AB1A-915283BF5274}" srcOrd="0" destOrd="0" presId="urn:microsoft.com/office/officeart/2005/8/layout/default#45"/>
    <dgm:cxn modelId="{3E79FA96-F791-4AF2-A555-D7D0A9E87E93}" srcId="{DD62E991-AADD-48B9-90A0-7B16ACC34E49}" destId="{FB0C1BB3-935D-4790-88B5-7A29541DAD0A}" srcOrd="2" destOrd="0" parTransId="{7393F3C9-C8FE-4814-B301-F04FE500FBD0}" sibTransId="{2EA41E9A-E0B2-4A4B-B0F2-413A582948FF}"/>
    <dgm:cxn modelId="{179CD39B-B5B3-4CB1-AA4E-C6FDA9E4D648}" type="presOf" srcId="{FB0C1BB3-935D-4790-88B5-7A29541DAD0A}" destId="{B30120AF-8BD9-4600-984E-6FFB86F78EDE}" srcOrd="0" destOrd="0" presId="urn:microsoft.com/office/officeart/2005/8/layout/default#45"/>
    <dgm:cxn modelId="{5FB6A19C-6E50-482C-91A4-8108FE6553BC}" srcId="{DD62E991-AADD-48B9-90A0-7B16ACC34E49}" destId="{673A8ACA-D893-421C-B946-7C96F5499C38}" srcOrd="1" destOrd="0" parTransId="{013D7BCF-5C6A-45C9-8E1F-22FB9FA0F619}" sibTransId="{BB83AC4A-CBB1-4ED8-BDE3-63F4E76CF810}"/>
    <dgm:cxn modelId="{99EA7DC1-30A1-42AA-A113-4BDD59093098}" srcId="{DD62E991-AADD-48B9-90A0-7B16ACC34E49}" destId="{6BF15B4A-7071-41F7-8F4E-53E35BB730D6}" srcOrd="4" destOrd="0" parTransId="{51808048-A980-455F-BDDB-387A2C900F7A}" sibTransId="{D5B45E56-EB6E-4DB0-A222-6D945D0A068D}"/>
    <dgm:cxn modelId="{C28634D1-49B8-4664-9AE3-9E8B86B6F7F0}" type="presOf" srcId="{F255F329-A2B7-4887-80B0-92218655B33C}" destId="{7C1B5F2D-80D1-4602-841F-0FE8F3A365EB}" srcOrd="0" destOrd="0" presId="urn:microsoft.com/office/officeart/2005/8/layout/default#45"/>
    <dgm:cxn modelId="{78201CE0-AA74-4939-A72F-39228F286DF3}" type="presOf" srcId="{673A8ACA-D893-421C-B946-7C96F5499C38}" destId="{2641FC72-AE19-4B07-A55C-7B27FCB3BB76}" srcOrd="0" destOrd="0" presId="urn:microsoft.com/office/officeart/2005/8/layout/default#45"/>
    <dgm:cxn modelId="{FE8B6DCD-3D50-40B0-8B84-9668FB9A24B2}" type="presParOf" srcId="{8FB4A70C-765C-49CD-9ECF-1570C3441648}" destId="{3B816E3C-1FA9-46BC-BB30-3F408D528A4A}" srcOrd="0" destOrd="0" presId="urn:microsoft.com/office/officeart/2005/8/layout/default#45"/>
    <dgm:cxn modelId="{7290FED9-9E76-4338-86C4-8B352F30D560}" type="presParOf" srcId="{8FB4A70C-765C-49CD-9ECF-1570C3441648}" destId="{C80E2542-BB79-4E24-A396-CBF31E272321}" srcOrd="1" destOrd="0" presId="urn:microsoft.com/office/officeart/2005/8/layout/default#45"/>
    <dgm:cxn modelId="{291B3F03-D33B-425C-BCF0-E56B3A579209}" type="presParOf" srcId="{8FB4A70C-765C-49CD-9ECF-1570C3441648}" destId="{2641FC72-AE19-4B07-A55C-7B27FCB3BB76}" srcOrd="2" destOrd="0" presId="urn:microsoft.com/office/officeart/2005/8/layout/default#45"/>
    <dgm:cxn modelId="{0E44DC9E-B64C-4631-8626-93847E7E03A3}" type="presParOf" srcId="{8FB4A70C-765C-49CD-9ECF-1570C3441648}" destId="{83D8E4AC-7109-429E-AE30-A2DF97EA3276}" srcOrd="3" destOrd="0" presId="urn:microsoft.com/office/officeart/2005/8/layout/default#45"/>
    <dgm:cxn modelId="{8D84645B-8E0B-4DF9-91C8-7B01803592BA}" type="presParOf" srcId="{8FB4A70C-765C-49CD-9ECF-1570C3441648}" destId="{B30120AF-8BD9-4600-984E-6FFB86F78EDE}" srcOrd="4" destOrd="0" presId="urn:microsoft.com/office/officeart/2005/8/layout/default#45"/>
    <dgm:cxn modelId="{BB2C8DF8-0594-48F3-A4B6-22371D86E262}" type="presParOf" srcId="{8FB4A70C-765C-49CD-9ECF-1570C3441648}" destId="{3D15E457-7334-4C7D-98B6-88CC23C99FD6}" srcOrd="5" destOrd="0" presId="urn:microsoft.com/office/officeart/2005/8/layout/default#45"/>
    <dgm:cxn modelId="{3695554D-2118-40C4-8AF9-40509A6DE476}" type="presParOf" srcId="{8FB4A70C-765C-49CD-9ECF-1570C3441648}" destId="{7C1B5F2D-80D1-4602-841F-0FE8F3A365EB}" srcOrd="6" destOrd="0" presId="urn:microsoft.com/office/officeart/2005/8/layout/default#45"/>
    <dgm:cxn modelId="{A0066FA3-A904-4556-B748-F9E37ABDB7DB}" type="presParOf" srcId="{8FB4A70C-765C-49CD-9ECF-1570C3441648}" destId="{C3BBC170-7D48-4FBE-B60B-9667AC3AAEDE}" srcOrd="7" destOrd="0" presId="urn:microsoft.com/office/officeart/2005/8/layout/default#45"/>
    <dgm:cxn modelId="{B29A4DB9-06C3-4D08-92A0-025E29065AB8}" type="presParOf" srcId="{8FB4A70C-765C-49CD-9ECF-1570C3441648}" destId="{517BAD44-1D17-482B-AB1A-915283BF5274}" srcOrd="8" destOrd="0" presId="urn:microsoft.com/office/officeart/2005/8/layout/default#4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16E3C-1FA9-46BC-BB30-3F408D528A4A}">
      <dsp:nvSpPr>
        <dsp:cNvPr id="0" name=""/>
        <dsp:cNvSpPr/>
      </dsp:nvSpPr>
      <dsp:spPr>
        <a:xfrm>
          <a:off x="0" y="522542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Information</a:t>
          </a:r>
        </a:p>
      </dsp:txBody>
      <dsp:txXfrm>
        <a:off x="0" y="522542"/>
        <a:ext cx="1872949" cy="1123769"/>
      </dsp:txXfrm>
    </dsp:sp>
    <dsp:sp modelId="{2641FC72-AE19-4B07-A55C-7B27FCB3BB76}">
      <dsp:nvSpPr>
        <dsp:cNvPr id="0" name=""/>
        <dsp:cNvSpPr/>
      </dsp:nvSpPr>
      <dsp:spPr>
        <a:xfrm>
          <a:off x="2060243" y="522542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Person</a:t>
          </a:r>
        </a:p>
      </dsp:txBody>
      <dsp:txXfrm>
        <a:off x="2060243" y="522542"/>
        <a:ext cx="1872949" cy="1123769"/>
      </dsp:txXfrm>
    </dsp:sp>
    <dsp:sp modelId="{B30120AF-8BD9-4600-984E-6FFB86F78EDE}">
      <dsp:nvSpPr>
        <dsp:cNvPr id="0" name=""/>
        <dsp:cNvSpPr/>
      </dsp:nvSpPr>
      <dsp:spPr>
        <a:xfrm>
          <a:off x="4120487" y="522542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Format</a:t>
          </a:r>
        </a:p>
      </dsp:txBody>
      <dsp:txXfrm>
        <a:off x="4120487" y="522542"/>
        <a:ext cx="1872949" cy="1123769"/>
      </dsp:txXfrm>
    </dsp:sp>
    <dsp:sp modelId="{7C1B5F2D-80D1-4602-841F-0FE8F3A365EB}">
      <dsp:nvSpPr>
        <dsp:cNvPr id="0" name=""/>
        <dsp:cNvSpPr/>
      </dsp:nvSpPr>
      <dsp:spPr>
        <a:xfrm>
          <a:off x="1030121" y="1833606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Channel</a:t>
          </a:r>
        </a:p>
      </dsp:txBody>
      <dsp:txXfrm>
        <a:off x="1030121" y="1833606"/>
        <a:ext cx="1872949" cy="1123769"/>
      </dsp:txXfrm>
    </dsp:sp>
    <dsp:sp modelId="{517BAD44-1D17-482B-AB1A-915283BF5274}">
      <dsp:nvSpPr>
        <dsp:cNvPr id="0" name=""/>
        <dsp:cNvSpPr/>
      </dsp:nvSpPr>
      <dsp:spPr>
        <a:xfrm>
          <a:off x="3090365" y="1833606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Time</a:t>
          </a:r>
        </a:p>
      </dsp:txBody>
      <dsp:txXfrm>
        <a:off x="3090365" y="1833606"/>
        <a:ext cx="1872949" cy="112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4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5B249-EED4-4FFD-BD95-1947440135B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51534-2CE6-408D-8E80-C0D7322CA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494C-3F85-4FD1-9A2F-C19BD5B92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CDSS: adverse event alert system, order entry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6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0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3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22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91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CDSS: adverse event alert system, order entry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4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A76A-EA1F-8590-0DBF-52F164DCA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A67E1-4964-2D79-8F0F-EFE7DE6F6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8B98-DDFD-5AA5-5D44-F6D5E655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1A7-7193-B4C1-902B-12E0FC4C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46699-1303-C9B8-D4AC-748EC8DF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4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8038-BD86-3E2C-1DB4-8C4DCE6E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9CA9F-3A22-1913-D85D-814E30AA3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3BE15-AC4E-7182-0B79-E0657784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32B28-1FC8-15C2-9B65-6559EB35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3D30D-65C9-705B-8479-601F951F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7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C1024-4CC9-4DFA-D7DF-1AA965F36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02A7-D010-2400-41E1-953CDC4C3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BCDF1-5E23-811F-E2F1-96BBD75E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9C9ED-6216-38A1-1C96-9548CA1A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2406-4AE8-56C0-6F1B-975E28B5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12CB-21FA-83B1-E892-8916CAF0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4F2D-6E86-26DD-532B-BB65E6137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5C0CE-3368-17C2-90FA-B12EE76B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F4338-7B26-73E6-418B-320052EA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9CF45-826B-00AC-69E7-CFDA12CA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3D6E-46A1-7F91-7EDA-F206895E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9757-EED5-62D7-A8B0-B5B10D46D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E224F-E8CA-A66C-80E7-2EA15D1F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C6EE6-F083-81AD-6938-BD011306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358AD-8BD5-99D8-CF15-0681F531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5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DEE6-C517-AA38-0E87-B05B816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1C8A-AEC7-0E94-AF28-7949CC5AC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74A7A-70D2-61DC-8C75-9F01968F5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871E6-34B4-0C8E-8127-8FB2EA4E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BBC64-841F-2FEC-892B-2AA025F4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C84BD-A08A-8F99-D7B4-613606C8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0E5-F0A9-A23C-2969-9D31F4E3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647F-27AD-5522-CAC3-F1BCB3F00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981A5-786D-B8EB-6FA2-111EBB506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86FB9-2B24-584C-995E-8F84D1A7C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D0433-E19F-9E95-F184-5BB3F7B98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12E1B-3008-C931-405E-AB27E1F3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1327D-0A94-ECCA-2253-9622DF8D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6602D-9976-907E-0597-0FEAE82A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F46C-0207-A20F-1E71-E77924A8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88FFA-BD3A-1467-3732-7B758D05C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D40AE-2BCA-DCC0-87B7-95429D68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A1C69-80D5-A060-3B84-5FCC0E1E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D3A4A-A57E-653F-9C4B-E0C59F88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40484-8C45-EC02-2985-1CC53596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02AC3-92B1-06D4-9CC8-EE927CAE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8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FA67-DAB9-DCE4-F1C6-B4BAF664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98599-EFF1-AF6F-9417-D3AAB965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A510D-1D70-CEBE-1B03-0C17CB09D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B1AD-9194-8309-9A41-F3C4EEA5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0DBA5-2340-F2EC-0C32-2D4A9C98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05CCA-F14E-796E-276F-FA352B1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D4A1-5A74-E8F7-9B89-76F4F4F8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E76BF-DF05-EBA9-680B-FC6D3D21D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CBDB8-0570-F282-463E-F4BCF60A4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A0338-BB37-95C7-DA91-217D3CFE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26EE4-DD48-1145-1AF9-547B7A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D7BE2-C85A-EE8D-060A-80376E95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9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A3ECD-BDAD-DD1D-3BF8-3BD08F5D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9C22E-7787-7C13-1337-A377CA5E6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F4514-D08C-42D4-9287-74111CED1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2CAAF-B736-4F16-B465-FE04F23AD8C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5956-A2C4-5CD4-698A-1DD5BA1AA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D6BE-306E-5764-B9B0-A26FC8C5D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6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-assn.org/practice-management/cpt-current-procedural-terminolog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loinc.org/international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lm.nih.gov/research/umls/rxnor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9109303" TargetMode="External"/><Relationship Id="rId2" Type="http://schemas.openxmlformats.org/officeDocument/2006/relationships/hyperlink" Target="https://meshb.nlm.nih.gov/tree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radlex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lm.nih.gov/research/uml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akelu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hl7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D9AD-C4CE-543F-B073-D8493D655A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Clinical Informatics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A60F3-2314-D09B-380E-FE6AC6EFD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Jake Luo, PhD</a:t>
            </a:r>
          </a:p>
          <a:p>
            <a:r>
              <a:rPr lang="en-US" dirty="0"/>
              <a:t>Associate Professor</a:t>
            </a:r>
            <a:br>
              <a:rPr lang="en-US" dirty="0"/>
            </a:br>
            <a:r>
              <a:rPr lang="en-US" dirty="0"/>
              <a:t>Department of Health Informatics and Administration, UWM</a:t>
            </a:r>
          </a:p>
        </p:txBody>
      </p:sp>
    </p:spTree>
    <p:extLst>
      <p:ext uri="{BB962C8B-B14F-4D97-AF65-F5344CB8AC3E}">
        <p14:creationId xmlns:p14="http://schemas.microsoft.com/office/powerpoint/2010/main" val="423300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AAC8A-1D46-45CA-B1C7-3D83D458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data usage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AF336-ACA4-494D-873F-6AE25FEF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Aggregation use: public health, clinical research (P45)</a:t>
            </a:r>
          </a:p>
          <a:p>
            <a:r>
              <a:rPr lang="en-US" dirty="0"/>
              <a:t>Used as history of patient records (P46)</a:t>
            </a:r>
          </a:p>
          <a:p>
            <a:r>
              <a:rPr lang="en-US" dirty="0"/>
              <a:t>Support communication (Fig 2.5, 2.6)</a:t>
            </a:r>
          </a:p>
          <a:p>
            <a:r>
              <a:rPr lang="en-US" dirty="0"/>
              <a:t>Anticipate future problem (P48)</a:t>
            </a:r>
          </a:p>
          <a:p>
            <a:r>
              <a:rPr lang="en-US" dirty="0"/>
              <a:t>Prevention measure (P48)</a:t>
            </a:r>
          </a:p>
          <a:p>
            <a:r>
              <a:rPr lang="en-US" dirty="0"/>
              <a:t>Identify outliers (P49, Fig 2.7)</a:t>
            </a:r>
          </a:p>
          <a:p>
            <a:r>
              <a:rPr lang="en-US" dirty="0"/>
              <a:t>Clinical research (P50) </a:t>
            </a:r>
            <a:br>
              <a:rPr lang="en-US" dirty="0"/>
            </a:br>
            <a:r>
              <a:rPr lang="en-US" altLang="zh-CN" dirty="0"/>
              <a:t>– Randomized Clinical Trials</a:t>
            </a:r>
            <a:br>
              <a:rPr lang="en-US" altLang="zh-CN" dirty="0"/>
            </a:br>
            <a:r>
              <a:rPr lang="en-US" altLang="zh-CN" dirty="0"/>
              <a:t>-  Retrospective Studies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B58ED-0F80-493A-84DD-5A655F96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10</a:t>
            </a:fld>
            <a:endParaRPr lang="en-US"/>
          </a:p>
        </p:txBody>
      </p:sp>
      <p:pic>
        <p:nvPicPr>
          <p:cNvPr id="16386" name="Picture 2" descr="Image result for healthcare data usage">
            <a:extLst>
              <a:ext uri="{FF2B5EF4-FFF2-40B4-BE49-F238E27FC236}">
                <a16:creationId xmlns:a16="http://schemas.microsoft.com/office/drawing/2014/main" id="{91F4E7F5-23EA-4C51-9083-92A03B73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7" y="2489199"/>
            <a:ext cx="5146396" cy="34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8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2516-CEC2-427A-8C2D-215252CE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8288-F396-473F-8BF3-1BC35BAA8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7204" cy="4351338"/>
          </a:xfrm>
        </p:spPr>
        <p:txBody>
          <a:bodyPr/>
          <a:lstStyle/>
          <a:p>
            <a:r>
              <a:rPr lang="en-US" dirty="0"/>
              <a:t>Standardized controlled vocabulary (coding systems)</a:t>
            </a:r>
          </a:p>
          <a:p>
            <a:pPr lvl="1"/>
            <a:r>
              <a:rPr lang="en-US" dirty="0"/>
              <a:t>A lack of formal definition of medical terms</a:t>
            </a:r>
          </a:p>
          <a:p>
            <a:pPr lvl="1"/>
            <a:r>
              <a:rPr lang="en-US" dirty="0"/>
              <a:t>A lack of vocabulary standards</a:t>
            </a:r>
          </a:p>
          <a:p>
            <a:r>
              <a:rPr lang="en-US" dirty="0"/>
              <a:t>Clinical Ontology</a:t>
            </a:r>
          </a:p>
          <a:p>
            <a:pPr lvl="1"/>
            <a:r>
              <a:rPr lang="en-US" dirty="0"/>
              <a:t>Clinical entities, such as disease names, lab test items, procedure names, drug names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Relationships of clinical entities, such as drug -&gt; treat - diseases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23D3-1954-403B-BDFA-5DDF9CBC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98509-2833-4EC0-ADF6-902426A91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73" y="2489950"/>
            <a:ext cx="4659652" cy="23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D536-4B68-4999-9033-AF2C39C2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Diagnosis</a:t>
            </a:r>
            <a:r>
              <a:rPr lang="en-US" dirty="0"/>
              <a:t> Coding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2320E-901B-4955-8CC2-7A3081403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ICD: international classification of diseases</a:t>
            </a:r>
          </a:p>
          <a:p>
            <a:r>
              <a:rPr lang="en-US" dirty="0"/>
              <a:t>SNOMED-CT: Systematized Nomenclature of Medicine – Clinical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11E1E-3148-491B-8607-2A5EE4BE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12</a:t>
            </a:fld>
            <a:endParaRPr lang="en-US"/>
          </a:p>
        </p:txBody>
      </p:sp>
      <p:pic>
        <p:nvPicPr>
          <p:cNvPr id="8194" name="Picture 2" descr="Image result for icd disease">
            <a:extLst>
              <a:ext uri="{FF2B5EF4-FFF2-40B4-BE49-F238E27FC236}">
                <a16:creationId xmlns:a16="http://schemas.microsoft.com/office/drawing/2014/main" id="{67DDD3C2-6D79-4CE0-9C09-5039EFAF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8327"/>
            <a:ext cx="4450805" cy="19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nomed ct">
            <a:extLst>
              <a:ext uri="{FF2B5EF4-FFF2-40B4-BE49-F238E27FC236}">
                <a16:creationId xmlns:a16="http://schemas.microsoft.com/office/drawing/2014/main" id="{1614A0FB-145F-49C1-B1EB-D24B3C6D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74" y="3436140"/>
            <a:ext cx="4543951" cy="19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0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E599-09E5-4235-9586-9AD697A1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78" y="94456"/>
            <a:ext cx="10515600" cy="1325563"/>
          </a:xfrm>
        </p:spPr>
        <p:txBody>
          <a:bodyPr/>
          <a:lstStyle/>
          <a:p>
            <a:r>
              <a:rPr lang="en-US" dirty="0"/>
              <a:t>ICD code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9837-CA82-4483-B77C-BBAFBE73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15" y="1509713"/>
            <a:ext cx="3671325" cy="4351338"/>
          </a:xfrm>
        </p:spPr>
        <p:txBody>
          <a:bodyPr/>
          <a:lstStyle/>
          <a:p>
            <a:r>
              <a:rPr lang="en-US" dirty="0"/>
              <a:t>Commonly used in billing, insurance reimbursement, classifying patients, patient population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456D2-FC9F-4A3C-ABCA-F1D22925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13</a:t>
            </a:fld>
            <a:endParaRPr lang="en-US"/>
          </a:p>
        </p:txBody>
      </p:sp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689566F2-CDE1-40B1-97BE-747827AC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28" y="1509713"/>
            <a:ext cx="600075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8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E6820-81E0-4EDB-8ED4-79AACA9C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(Current Procedural Terms)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1CB5-CB71-43A3-A5B5-A4D0FD3D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2400" cy="4351338"/>
          </a:xfrm>
        </p:spPr>
        <p:txBody>
          <a:bodyPr/>
          <a:lstStyle/>
          <a:p>
            <a:r>
              <a:rPr lang="en-US" dirty="0"/>
              <a:t>First published by American Medial Association in 1966</a:t>
            </a:r>
          </a:p>
          <a:p>
            <a:r>
              <a:rPr lang="en-US" dirty="0"/>
              <a:t>Commonly used in billing and reimbursement</a:t>
            </a:r>
          </a:p>
          <a:p>
            <a:r>
              <a:rPr lang="en-US" dirty="0"/>
              <a:t>CPT-4 is the most widely accepted in use for reporting physician procedures for insurance reimbursement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https://www.ama-assn.org/practice-management/cpt-current-procedural-terminology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D49CD-0CF8-4977-B96C-263D462D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5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6D3E-B8A9-4AC2-A280-5F0B99E2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LOINC (logical observation identifiers names and codes)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49223-B1B0-427C-94E0-78C95BBB5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2985" cy="4351338"/>
          </a:xfrm>
        </p:spPr>
        <p:txBody>
          <a:bodyPr/>
          <a:lstStyle/>
          <a:p>
            <a:r>
              <a:rPr lang="en-US" dirty="0"/>
              <a:t>For encoding lab test, lab test results, clinical observations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https://loinc.org/international/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06A8E-5C65-410A-98E7-76C95CB5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0A054-E9FE-4C84-851F-D51912FEB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494" y="1127338"/>
            <a:ext cx="5086611" cy="53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20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936D-A1F3-45F1-9626-DACA801E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89633"/>
            <a:ext cx="10515600" cy="1325563"/>
          </a:xfrm>
        </p:spPr>
        <p:txBody>
          <a:bodyPr/>
          <a:lstStyle/>
          <a:p>
            <a:r>
              <a:rPr lang="en-US" dirty="0" err="1"/>
              <a:t>RxNORM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6E9E-BF7C-4A9F-9F63-A6C5B2F6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1253331"/>
            <a:ext cx="4407877" cy="4351338"/>
          </a:xfrm>
        </p:spPr>
        <p:txBody>
          <a:bodyPr/>
          <a:lstStyle/>
          <a:p>
            <a:r>
              <a:rPr lang="en-US" dirty="0"/>
              <a:t>Collaboration result of NLM, FDA, and VA</a:t>
            </a:r>
          </a:p>
          <a:p>
            <a:r>
              <a:rPr lang="en-US" dirty="0"/>
              <a:t>Specialized in drug terms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https://www.nlm.nih.gov/research/umls/rxnorm/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D6768-5651-48CA-A43F-985D2367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16</a:t>
            </a:fld>
            <a:endParaRPr lang="en-US" dirty="0"/>
          </a:p>
        </p:txBody>
      </p:sp>
      <p:pic>
        <p:nvPicPr>
          <p:cNvPr id="12292" name="Picture 4" descr="Image result for rxnorm">
            <a:extLst>
              <a:ext uri="{FF2B5EF4-FFF2-40B4-BE49-F238E27FC236}">
                <a16:creationId xmlns:a16="http://schemas.microsoft.com/office/drawing/2014/main" id="{640652C1-F0A2-42C6-AD2A-E8999CA8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23" y="1180143"/>
            <a:ext cx="7169587" cy="30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79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FC8B-256D-4745-9693-54DD8754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9827E-83CA-4E9A-93D4-F1413CD5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572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Medical Subject Heading (</a:t>
            </a:r>
            <a:r>
              <a:rPr lang="en-US" dirty="0" err="1"/>
              <a:t>MeSH</a:t>
            </a:r>
            <a:r>
              <a:rPr lang="en-US" dirty="0"/>
              <a:t>) is developed and maintained by NLM</a:t>
            </a:r>
          </a:p>
          <a:p>
            <a:r>
              <a:rPr lang="en-US" dirty="0"/>
              <a:t>Primarily used to index and organize the topics of research publications </a:t>
            </a:r>
          </a:p>
          <a:p>
            <a:r>
              <a:rPr lang="en-US" dirty="0">
                <a:hlinkClick r:id="rId2"/>
              </a:rPr>
              <a:t>https://meshb.nlm.nih.gov/treeView</a:t>
            </a:r>
            <a:r>
              <a:rPr lang="en-US" dirty="0"/>
              <a:t> </a:t>
            </a:r>
          </a:p>
          <a:p>
            <a:r>
              <a:rPr lang="en-US" dirty="0"/>
              <a:t>Demo: </a:t>
            </a:r>
            <a:r>
              <a:rPr lang="en-US" dirty="0">
                <a:hlinkClick r:id="rId3"/>
              </a:rPr>
              <a:t>https://www.ncbi.nlm.nih.gov/pubmed/29109303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F75BE-2424-4656-9A74-122B6936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E8DF1-BF83-4F2B-AAFC-A02A62CA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846" y="38954"/>
            <a:ext cx="382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A3F7-DAE7-4F69-BDC7-98E44858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RadLex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E141-588B-4C8B-BB04-D74FAE508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5431" cy="4351338"/>
          </a:xfrm>
        </p:spPr>
        <p:txBody>
          <a:bodyPr/>
          <a:lstStyle/>
          <a:p>
            <a:r>
              <a:rPr lang="en-US" dirty="0"/>
              <a:t>Produced by Society of North America (RSNA)</a:t>
            </a:r>
          </a:p>
          <a:p>
            <a:r>
              <a:rPr lang="en-US" dirty="0"/>
              <a:t>Used in the radiology domain for indexing and information retrieval</a:t>
            </a:r>
          </a:p>
          <a:p>
            <a:r>
              <a:rPr lang="en-US" dirty="0"/>
              <a:t>Includes names of anatomic parts, radiology devices, exams, procedures etc.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http://www.radlex.org/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F8AA4-7FE2-4BD6-AC73-4BA53AE2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59413-6FDB-425E-AE3C-006DB0BF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900" y="518380"/>
            <a:ext cx="6308912" cy="53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8C4E-00A1-46EE-B2B8-922195C0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3" y="136525"/>
            <a:ext cx="10515600" cy="1325563"/>
          </a:xfrm>
        </p:spPr>
        <p:txBody>
          <a:bodyPr/>
          <a:lstStyle/>
          <a:p>
            <a:r>
              <a:rPr lang="en-US" dirty="0"/>
              <a:t>UMLS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CC34-D26B-42FE-9D44-6D35452AE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1253331"/>
            <a:ext cx="43434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Unified medical language system (UMLS)</a:t>
            </a:r>
          </a:p>
          <a:p>
            <a:r>
              <a:rPr lang="en-US" dirty="0"/>
              <a:t>Maintained by NLM and first published in 1989</a:t>
            </a:r>
          </a:p>
          <a:p>
            <a:r>
              <a:rPr lang="en-US" dirty="0"/>
              <a:t>Probably the largest controlled medical terminology</a:t>
            </a:r>
          </a:p>
          <a:p>
            <a:r>
              <a:rPr lang="en-US" dirty="0"/>
              <a:t>Metathesaurus 8.9 million terms from over 160 sources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https://www.nlm.nih.gov/research/umls/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97696-334E-4ACC-ACFF-76E7583E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D699B-6202-4B06-937D-B07977078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00" y="52754"/>
            <a:ext cx="6904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83" y="136525"/>
            <a:ext cx="10515600" cy="132556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57" y="1263746"/>
            <a:ext cx="8935968" cy="530787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About the instructor:</a:t>
            </a:r>
          </a:p>
          <a:p>
            <a:pPr lvl="1"/>
            <a:r>
              <a:rPr lang="en-US" dirty="0"/>
              <a:t>Jake Luo, PhD, Associate Professor</a:t>
            </a:r>
            <a:br>
              <a:rPr lang="en-US" dirty="0"/>
            </a:br>
            <a:r>
              <a:rPr lang="en-US" dirty="0"/>
              <a:t>Department of Health Informatics and Administration</a:t>
            </a:r>
          </a:p>
          <a:p>
            <a:pPr lvl="1"/>
            <a:r>
              <a:rPr lang="en-US" dirty="0"/>
              <a:t>Director of Center for Heath System Solutions</a:t>
            </a:r>
            <a:br>
              <a:rPr lang="en-US" dirty="0"/>
            </a:br>
            <a:r>
              <a:rPr lang="en-US" dirty="0"/>
              <a:t>LinkedIn: </a:t>
            </a:r>
            <a:r>
              <a:rPr lang="en-US" dirty="0">
                <a:hlinkClick r:id="rId3"/>
              </a:rPr>
              <a:t>https://www.linkedin.com/in/jakeluo/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Lab research deals with massive amount of data: patient records, clinical trials, social media, FDA drugs data, consumer comments; leveraging the data to find new knowledge to advance medicine and health care</a:t>
            </a:r>
          </a:p>
          <a:p>
            <a:r>
              <a:rPr lang="en-US" b="1" dirty="0"/>
              <a:t>Book</a:t>
            </a:r>
            <a:r>
              <a:rPr lang="en-US" dirty="0"/>
              <a:t>: </a:t>
            </a:r>
            <a:r>
              <a:rPr lang="en-US" i="0" dirty="0">
                <a:solidFill>
                  <a:srgbClr val="0F1111"/>
                </a:solidFill>
                <a:effectLst/>
                <a:latin typeface="Amazon Ember"/>
              </a:rPr>
              <a:t>Biomedical Informatics: Computer Applications in Health Care and Biomedicine (Health Informatics) </a:t>
            </a:r>
            <a:endParaRPr lang="en-US" dirty="0"/>
          </a:p>
          <a:p>
            <a:r>
              <a:rPr lang="en-US" b="1" dirty="0"/>
              <a:t> Overall goal of this class?</a:t>
            </a:r>
          </a:p>
          <a:p>
            <a:pPr lvl="1"/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Introduce clinical informatics </a:t>
            </a:r>
          </a:p>
          <a:p>
            <a:pPr lvl="1"/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Cover major biomedical data types and common standards</a:t>
            </a:r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1"/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Discuss common functions of electronic health record (EHR) systems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Describe clinical decision support systems</a:t>
            </a:r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AA076-C65B-49CB-AB02-0C45372F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138D-C82A-493F-8160-7522AF0A2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59A3-1859-47D1-B5D7-E00F1041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Interchange Standards: HL7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255AD-F2D7-4E50-8A97-1BD0CC871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Version 1.0 was published in 1987. </a:t>
            </a:r>
          </a:p>
          <a:p>
            <a:r>
              <a:rPr lang="en-US" dirty="0"/>
              <a:t>HL7 is a messaging data interchange protocol 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http://www.hl7.org/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7D595-C599-494A-8C81-C2F57AD7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08AFD-11CE-46EF-AF87-A7D5E796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088" y="3299379"/>
            <a:ext cx="7036162" cy="34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9594-FDB1-4BA4-9D49-DC38C450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1890E-E343-4367-B0AA-0FD3BCEB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7" y="1427328"/>
            <a:ext cx="6308706" cy="4351338"/>
          </a:xfrm>
        </p:spPr>
        <p:txBody>
          <a:bodyPr/>
          <a:lstStyle/>
          <a:p>
            <a:r>
              <a:rPr lang="en-US" altLang="zh-CN" dirty="0" err="1"/>
              <a:t>Omic</a:t>
            </a:r>
            <a:r>
              <a:rPr lang="en-US" altLang="zh-CN" dirty="0"/>
              <a:t> data</a:t>
            </a:r>
          </a:p>
          <a:p>
            <a:r>
              <a:rPr lang="en-US" dirty="0"/>
              <a:t>Biomedical Data, translational data </a:t>
            </a:r>
          </a:p>
          <a:p>
            <a:r>
              <a:rPr lang="en-US" altLang="zh-CN" dirty="0"/>
              <a:t>Aggregated clinical research </a:t>
            </a:r>
          </a:p>
          <a:p>
            <a:r>
              <a:rPr lang="en-US" altLang="zh-CN" dirty="0"/>
              <a:t>Public health data</a:t>
            </a:r>
          </a:p>
          <a:p>
            <a:r>
              <a:rPr lang="en-US" altLang="zh-CN" dirty="0"/>
              <a:t>The “big data” problem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FFD66-8469-4BBB-AD64-BE9105DF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21</a:t>
            </a:fld>
            <a:endParaRPr lang="en-US"/>
          </a:p>
        </p:txBody>
      </p:sp>
      <p:pic>
        <p:nvPicPr>
          <p:cNvPr id="7174" name="Picture 6" descr="Image result for big data challenges">
            <a:extLst>
              <a:ext uri="{FF2B5EF4-FFF2-40B4-BE49-F238E27FC236}">
                <a16:creationId xmlns:a16="http://schemas.microsoft.com/office/drawing/2014/main" id="{06A66ED9-0161-461B-9C00-B4DC999D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06" y="1027906"/>
            <a:ext cx="4784823" cy="40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2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3E52-51B9-4347-AA61-3EF8A719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“big” 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63A-BC05-4340-9486-EC5C6BFED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489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More and more clinical and biomedical data are collected in the past 20 years, such EHRs, genomic, large-scale survey, clinical trials</a:t>
            </a:r>
          </a:p>
          <a:p>
            <a:r>
              <a:rPr lang="en-US" dirty="0"/>
              <a:t>Very valuable for knowledge discover and advancing medical science</a:t>
            </a:r>
          </a:p>
          <a:p>
            <a:r>
              <a:rPr lang="en-US" dirty="0"/>
              <a:t>Can be used to create new application</a:t>
            </a:r>
          </a:p>
          <a:p>
            <a:r>
              <a:rPr lang="en-US" dirty="0"/>
              <a:t>How to process and leverage the data for research and application development becomes a hot topic</a:t>
            </a:r>
          </a:p>
          <a:p>
            <a:r>
              <a:rPr lang="en-US" dirty="0"/>
              <a:t>“Health Data Science”</a:t>
            </a:r>
          </a:p>
          <a:p>
            <a:r>
              <a:rPr lang="en-US" dirty="0"/>
              <a:t>Five “V”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818B-7FBB-4993-9E60-00CAFC4E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Image result for five v big data">
            <a:extLst>
              <a:ext uri="{FF2B5EF4-FFF2-40B4-BE49-F238E27FC236}">
                <a16:creationId xmlns:a16="http://schemas.microsoft.com/office/drawing/2014/main" id="{EA2237EE-7585-422A-AB13-711D984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54352"/>
            <a:ext cx="59436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0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9A38-02A3-4874-B209-B6264E82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1138" cy="1325563"/>
          </a:xfrm>
        </p:spPr>
        <p:txBody>
          <a:bodyPr/>
          <a:lstStyle/>
          <a:p>
            <a:r>
              <a:rPr lang="en-US" dirty="0"/>
              <a:t>Big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91253-55C8-4DBF-9021-C0F1A947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34555" cy="4351338"/>
          </a:xfrm>
        </p:spPr>
        <p:txBody>
          <a:bodyPr/>
          <a:lstStyle/>
          <a:p>
            <a:r>
              <a:rPr lang="en-US" dirty="0"/>
              <a:t>NEJM Article: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Lyon Display Web"/>
              </a:rPr>
              <a:t>Healthcare Big Data and the Promise of Value-Based Care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A53E6-4CD8-4933-A8FE-036AC90A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Sources of Big Data in Healthcare include EHRs, Payer Records, Smart Devices, Genetic Databases, the Government.">
            <a:extLst>
              <a:ext uri="{FF2B5EF4-FFF2-40B4-BE49-F238E27FC236}">
                <a16:creationId xmlns:a16="http://schemas.microsoft.com/office/drawing/2014/main" id="{4898F208-DEE8-4C83-94E3-B50E55CA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03" y="0"/>
            <a:ext cx="846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61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BCFE-412F-4136-B93B-270D1F1D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Applications of Big Data</a:t>
            </a:r>
          </a:p>
        </p:txBody>
      </p:sp>
      <p:pic>
        <p:nvPicPr>
          <p:cNvPr id="2050" name="Picture 2" descr="Big Data in Healthcare Applications--Diagnostics, Prevention, Precision Med, Research, Reduced Costs">
            <a:extLst>
              <a:ext uri="{FF2B5EF4-FFF2-40B4-BE49-F238E27FC236}">
                <a16:creationId xmlns:a16="http://schemas.microsoft.com/office/drawing/2014/main" id="{43679C79-CA37-4BDA-9875-1A673F5D1D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875" y="-60748"/>
            <a:ext cx="8559284" cy="69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3FBC7-989E-4224-B283-E05A04F3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21496771-A9CD-47FA-83B4-CAE551F4CB0B}" type="slidenum">
              <a:rPr lang="en-US" smtClean="0"/>
              <a:pPr algn="l"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91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DC8D-6534-489D-ED79-FA3002A9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Reading Materials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4035-EA50-C8F4-FA1F-50BFABE3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Informatics, clinical data, and common clinical data standards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Recent advances of HCI in decision-making tasks for optimized clinical workflows and precision medicine.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Healthcare Big Data and the Promise of Value-Based Care.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41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EF53C-786C-2DA2-BA9C-66E95538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Electronic Health Record System (EHRs)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676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6B03-3641-422F-90B6-67C6AEA2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EHR: Electronic Patient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510D-4AA2-4812-A669-A1386C86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electronic health record </a:t>
            </a:r>
            <a:r>
              <a:rPr lang="en-US" dirty="0"/>
              <a:t>( </a:t>
            </a:r>
            <a:r>
              <a:rPr lang="en-US" b="1" dirty="0"/>
              <a:t>EHR </a:t>
            </a:r>
            <a:r>
              <a:rPr lang="en-US" dirty="0"/>
              <a:t>) is a repository of electronically maintained information about an individual’s health status and health care, stored such that it can serve the multiple legitimate uses and users of the record.</a:t>
            </a:r>
          </a:p>
          <a:p>
            <a:r>
              <a:rPr lang="en-US" dirty="0"/>
              <a:t>The term </a:t>
            </a:r>
            <a:r>
              <a:rPr lang="en-US" b="1" dirty="0"/>
              <a:t>electronic health record </a:t>
            </a:r>
            <a:r>
              <a:rPr lang="en-US" b="1" u="sng" dirty="0"/>
              <a:t>system</a:t>
            </a:r>
            <a:r>
              <a:rPr lang="en-US" b="1" dirty="0"/>
              <a:t> </a:t>
            </a:r>
            <a:r>
              <a:rPr lang="en-US" dirty="0"/>
              <a:t>(also referred to as a computer-based patient record system) includes the active tools that are used to manage the information, but in common use, the term EHR can refer to the entire system.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D691-69A5-4CB8-849E-F88811C5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3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80B7-0AF4-4F6F-9D04-67DE8408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28" y="152169"/>
            <a:ext cx="10515600" cy="1325563"/>
          </a:xfrm>
        </p:spPr>
        <p:txBody>
          <a:bodyPr/>
          <a:lstStyle/>
          <a:p>
            <a:r>
              <a:rPr lang="en-US" dirty="0"/>
              <a:t>EHR: Data Perspective (P396)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BA5C5-E817-44A3-B128-987B12D1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52493" cy="4351338"/>
          </a:xfrm>
        </p:spPr>
        <p:txBody>
          <a:bodyPr/>
          <a:lstStyle/>
          <a:p>
            <a:r>
              <a:rPr lang="en-US" dirty="0"/>
              <a:t>Fig 12.1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1631E-55F9-4F10-87CA-8CBAD953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02822-BB77-481B-9149-115CB162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953" y="1394815"/>
            <a:ext cx="6486572" cy="46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9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BA32-90DB-4096-AB33-1FE75088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7" y="-158983"/>
            <a:ext cx="10515600" cy="1325563"/>
          </a:xfrm>
        </p:spPr>
        <p:txBody>
          <a:bodyPr/>
          <a:lstStyle/>
          <a:p>
            <a:r>
              <a:rPr lang="en-US" dirty="0"/>
              <a:t>EHR Components – Integrated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42C5-05D5-4885-A328-6E68880D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47" y="1230312"/>
            <a:ext cx="1983058" cy="4351338"/>
          </a:xfrm>
        </p:spPr>
        <p:txBody>
          <a:bodyPr/>
          <a:lstStyle/>
          <a:p>
            <a:r>
              <a:rPr lang="en-US" dirty="0"/>
              <a:t>Fig 12.1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E020F-0940-4854-AA5A-235B4575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3C825-66F1-435C-AC94-3F135CEDC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11" y="906231"/>
            <a:ext cx="9039291" cy="52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2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A37C-2CCB-4351-A25A-23B749B2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365125"/>
            <a:ext cx="10515600" cy="1325563"/>
          </a:xfrm>
        </p:spPr>
        <p:txBody>
          <a:bodyPr/>
          <a:lstStyle/>
          <a:p>
            <a:r>
              <a:rPr lang="en-US" b="1" dirty="0"/>
              <a:t>Health/Clinical </a:t>
            </a:r>
            <a:br>
              <a:rPr lang="en-US" b="1" dirty="0"/>
            </a:br>
            <a:r>
              <a:rPr lang="en-US" b="1" dirty="0"/>
              <a:t>Informatics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B94B-3F81-4DC9-87EC-FE537D9D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1" y="1690688"/>
            <a:ext cx="4801547" cy="4351338"/>
          </a:xfrm>
        </p:spPr>
        <p:txBody>
          <a:bodyPr>
            <a:normAutofit/>
          </a:bodyPr>
          <a:lstStyle/>
          <a:p>
            <a:r>
              <a:rPr lang="en-US" dirty="0"/>
              <a:t>Health Informatics is a cross-disciplinary field that lies in the intersection of information science, computer science, </a:t>
            </a:r>
            <a:r>
              <a:rPr lang="en-US" altLang="zh-CN" dirty="0"/>
              <a:t>and</a:t>
            </a:r>
            <a:r>
              <a:rPr lang="en-US" dirty="0"/>
              <a:t> health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A205D-99A0-48B2-9BC8-F1256B677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Image result for health informatics">
            <a:extLst>
              <a:ext uri="{FF2B5EF4-FFF2-40B4-BE49-F238E27FC236}">
                <a16:creationId xmlns:a16="http://schemas.microsoft.com/office/drawing/2014/main" id="{6FE40E40-1E83-4400-A9DB-8DC278A4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46" y="505470"/>
            <a:ext cx="573405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904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1256-34D6-45D4-B7FA-FB33DC6E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Order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8428-18E2-47D8-AE14-0BA85999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entry: clinicians make decisions and take actions</a:t>
            </a:r>
          </a:p>
          <a:p>
            <a:r>
              <a:rPr lang="en-US" dirty="0"/>
              <a:t>E.g. check vital sign three times a day, take one finasteride once a day, order blood test</a:t>
            </a:r>
          </a:p>
          <a:p>
            <a:r>
              <a:rPr lang="en-US" dirty="0"/>
              <a:t>Computer assist and document this process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FDD64-803B-440D-B8CC-972147AE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5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527C-505A-45FB-AE35-B64745F2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87" y="85851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Order Entry </a:t>
            </a:r>
            <a:br>
              <a:rPr lang="en-US" dirty="0"/>
            </a:br>
            <a:r>
              <a:rPr lang="en-US" dirty="0"/>
              <a:t>Example using</a:t>
            </a:r>
            <a:br>
              <a:rPr lang="en-US" dirty="0"/>
            </a:br>
            <a:r>
              <a:rPr lang="en-US" dirty="0"/>
              <a:t>an informatics</a:t>
            </a:r>
            <a:br>
              <a:rPr lang="en-US" dirty="0"/>
            </a:br>
            <a:r>
              <a:rPr lang="en-US" dirty="0"/>
              <a:t>tool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14707-CB4A-44E7-9DFD-21744422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96" y="3051424"/>
            <a:ext cx="2763644" cy="3344763"/>
          </a:xfrm>
        </p:spPr>
        <p:txBody>
          <a:bodyPr/>
          <a:lstStyle/>
          <a:p>
            <a:r>
              <a:rPr lang="en-US" dirty="0"/>
              <a:t>Fig 12.3</a:t>
            </a:r>
          </a:p>
          <a:p>
            <a:r>
              <a:rPr lang="en-US" dirty="0"/>
              <a:t>Vanderbilt </a:t>
            </a:r>
            <a:r>
              <a:rPr lang="en-US" altLang="zh-CN" dirty="0"/>
              <a:t>Total Parenteral Nutrition (TPN)</a:t>
            </a:r>
          </a:p>
          <a:p>
            <a:r>
              <a:rPr lang="en-US" altLang="zh-CN" dirty="0"/>
              <a:t>Computerized Physician Order Entry (CPOE)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1083C-6367-4C28-80A6-B4196600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63D1D-09B1-462B-BA6E-6FEE0B120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51" y="114251"/>
            <a:ext cx="9239318" cy="67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1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BC8E-D38C-4D74-BE04-16AE572D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9" y="18255"/>
            <a:ext cx="10515600" cy="1325563"/>
          </a:xfrm>
        </p:spPr>
        <p:txBody>
          <a:bodyPr/>
          <a:lstStyle/>
          <a:p>
            <a:r>
              <a:rPr lang="en-US" dirty="0"/>
              <a:t>Oder Entry </a:t>
            </a:r>
            <a:br>
              <a:rPr lang="en-US" dirty="0"/>
            </a:br>
            <a:r>
              <a:rPr lang="en-US" dirty="0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CE49-9D1E-4D24-837A-C4A66826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9" y="2642911"/>
            <a:ext cx="2264596" cy="2784834"/>
          </a:xfrm>
        </p:spPr>
        <p:txBody>
          <a:bodyPr/>
          <a:lstStyle/>
          <a:p>
            <a:r>
              <a:rPr lang="en-US" dirty="0"/>
              <a:t>Drug intervention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EDF1-299C-4708-9AFF-6B61F95E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19E7645-6784-4B0F-BFAA-E0B1AB2E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51" y="18255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44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BC8E-D38C-4D74-BE04-16AE572D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9" y="18255"/>
            <a:ext cx="10515600" cy="1325563"/>
          </a:xfrm>
        </p:spPr>
        <p:txBody>
          <a:bodyPr/>
          <a:lstStyle/>
          <a:p>
            <a:r>
              <a:rPr lang="en-US" dirty="0"/>
              <a:t>Oder Entry </a:t>
            </a:r>
            <a:br>
              <a:rPr lang="en-US" dirty="0"/>
            </a:br>
            <a:r>
              <a:rPr lang="en-US" dirty="0"/>
              <a:t>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CE49-9D1E-4D24-837A-C4A66826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8" y="2642911"/>
            <a:ext cx="2781397" cy="2784834"/>
          </a:xfrm>
        </p:spPr>
        <p:txBody>
          <a:bodyPr/>
          <a:lstStyle/>
          <a:p>
            <a:r>
              <a:rPr lang="en-US" dirty="0"/>
              <a:t>Lab test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EDF1-299C-4708-9AFF-6B61F95E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33</a:t>
            </a:fld>
            <a:endParaRPr lang="en-US"/>
          </a:p>
        </p:txBody>
      </p:sp>
      <p:pic>
        <p:nvPicPr>
          <p:cNvPr id="2052" name="Picture 4" descr="Image result for order entry example ehr lab test">
            <a:extLst>
              <a:ext uri="{FF2B5EF4-FFF2-40B4-BE49-F238E27FC236}">
                <a16:creationId xmlns:a16="http://schemas.microsoft.com/office/drawing/2014/main" id="{89657CC9-E455-4EA2-883B-73E227E2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10" y="313299"/>
            <a:ext cx="8505899" cy="58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10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028D-E7C2-4B4D-921D-A211BA48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4354-8510-49C5-8A17-1337AE2F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Two common methods for data capture:</a:t>
            </a:r>
          </a:p>
          <a:p>
            <a:r>
              <a:rPr lang="en-US" sz="3600" dirty="0"/>
              <a:t>1. Using electronic interface to transfer from other systems, e.g. lab test results, drug orders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2. Manual input data, e.g. discharge summaries (narrative text input), ICD diagnosis (code input)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27D82-3635-4B71-ADCA-25E907B2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65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46BA-5E51-4912-8926-6FA80C4EA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EHR lab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5C7E-985C-44D0-B5E7-218F0E37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5" y="1340086"/>
            <a:ext cx="2167701" cy="4351338"/>
          </a:xfrm>
        </p:spPr>
        <p:txBody>
          <a:bodyPr/>
          <a:lstStyle/>
          <a:p>
            <a:r>
              <a:rPr lang="en-US" dirty="0"/>
              <a:t>Lab report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1F62D-53E8-4BC5-8182-F7F3314E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35</a:t>
            </a:fld>
            <a:endParaRPr lang="en-US"/>
          </a:p>
        </p:txBody>
      </p:sp>
      <p:pic>
        <p:nvPicPr>
          <p:cNvPr id="6146" name="Picture 2" descr="Image result for ehr lab test report">
            <a:extLst>
              <a:ext uri="{FF2B5EF4-FFF2-40B4-BE49-F238E27FC236}">
                <a16:creationId xmlns:a16="http://schemas.microsoft.com/office/drawing/2014/main" id="{86C0C01D-89B9-4D7C-B573-E67C7CF8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75" y="831808"/>
            <a:ext cx="8316421" cy="51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47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394E-3818-4C20-A1B3-9DA1B588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72" y="575921"/>
            <a:ext cx="289477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EHR discharge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81F66-8101-44C7-89CF-40E00028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36</a:t>
            </a:fld>
            <a:endParaRPr lang="en-US"/>
          </a:p>
        </p:txBody>
      </p:sp>
      <p:pic>
        <p:nvPicPr>
          <p:cNvPr id="8194" name="Picture 2" descr="Image result for ehr discharge note example">
            <a:extLst>
              <a:ext uri="{FF2B5EF4-FFF2-40B4-BE49-F238E27FC236}">
                <a16:creationId xmlns:a16="http://schemas.microsoft.com/office/drawing/2014/main" id="{B87494E3-5B12-4362-8EB2-8604F051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03" y="136525"/>
            <a:ext cx="8766806" cy="59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00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C9B5-6E1D-4DAB-889C-542820C9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20" y="231119"/>
            <a:ext cx="4334980" cy="1325563"/>
          </a:xfrm>
        </p:spPr>
        <p:txBody>
          <a:bodyPr>
            <a:normAutofit/>
          </a:bodyPr>
          <a:lstStyle/>
          <a:p>
            <a:r>
              <a:rPr lang="en-US" dirty="0"/>
              <a:t>EHR ICD Code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203F-A35B-4250-A6C9-9422E0A26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20" y="1729639"/>
            <a:ext cx="2475868" cy="4351338"/>
          </a:xfrm>
        </p:spPr>
        <p:txBody>
          <a:bodyPr/>
          <a:lstStyle/>
          <a:p>
            <a:r>
              <a:rPr lang="en-US" altLang="zh-CN" dirty="0"/>
              <a:t>Diagnosis coding</a:t>
            </a:r>
          </a:p>
          <a:p>
            <a:r>
              <a:rPr lang="en-US" altLang="zh-CN" dirty="0"/>
              <a:t>Billing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433F-7AC6-4CB5-A9F0-4FCE88F72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37</a:t>
            </a:fld>
            <a:endParaRPr lang="en-US"/>
          </a:p>
        </p:txBody>
      </p:sp>
      <p:pic>
        <p:nvPicPr>
          <p:cNvPr id="9218" name="Picture 2" descr="Image result for ehr icd code input">
            <a:extLst>
              <a:ext uri="{FF2B5EF4-FFF2-40B4-BE49-F238E27FC236}">
                <a16:creationId xmlns:a16="http://schemas.microsoft.com/office/drawing/2014/main" id="{8F9C1B74-B755-4D89-AEA7-6C3A6629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28" y="1205492"/>
            <a:ext cx="292762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5B45269D-1F1A-4DE1-A738-4FCF3F7C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28" y="1230603"/>
            <a:ext cx="7041086" cy="43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56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BDED-92E4-4DFA-BB50-E66620A5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 Physician Entered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2EF4-FB66-416D-ACF2-864914DAA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Charts: Problem list, medication, diagnosis</a:t>
            </a:r>
          </a:p>
          <a:p>
            <a:r>
              <a:rPr lang="en-US" dirty="0"/>
              <a:t>Images: x-ray, MRI</a:t>
            </a:r>
          </a:p>
          <a:p>
            <a:r>
              <a:rPr lang="en-US" dirty="0"/>
              <a:t>Forms: lab test results</a:t>
            </a:r>
          </a:p>
          <a:p>
            <a:r>
              <a:rPr lang="en-US" dirty="0"/>
              <a:t>Textual narratives: e.g., discharge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4870-A197-4C05-8675-E5322D17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79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CABE-3AFA-4939-B105-957EF2E7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54478"/>
            <a:ext cx="10515600" cy="1325563"/>
          </a:xfrm>
        </p:spPr>
        <p:txBody>
          <a:bodyPr/>
          <a:lstStyle/>
          <a:p>
            <a:r>
              <a:rPr lang="en-US" dirty="0"/>
              <a:t>Data Display – Timeline (P412, Fig 12.12)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E60E6-11F5-4683-9997-94B65F43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427D6-9B20-40DF-B9E8-00F11314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7" y="1192930"/>
            <a:ext cx="6337047" cy="4074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F7CBE-D132-4C09-AC4E-6C649AD0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790" y="2691992"/>
            <a:ext cx="7443842" cy="36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92F8-21F2-4AC8-96AA-5DFBE042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1" y="18255"/>
            <a:ext cx="10515600" cy="1325563"/>
          </a:xfrm>
        </p:spPr>
        <p:txBody>
          <a:bodyPr/>
          <a:lstStyle/>
          <a:p>
            <a:r>
              <a:rPr lang="en-US" b="1" dirty="0"/>
              <a:t>Why We Need Informatics?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EE117-30D5-468B-9C06-AC4A3F4F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32" y="1189520"/>
            <a:ext cx="6630944" cy="56684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Healthcare is very </a:t>
            </a:r>
            <a:r>
              <a:rPr lang="en-US" u="sng" dirty="0"/>
              <a:t>complex</a:t>
            </a:r>
            <a:r>
              <a:rPr lang="en-US" dirty="0"/>
              <a:t>: complex business, multidisciplinary, diverse service population, happening on many levels on a person and in our society</a:t>
            </a:r>
          </a:p>
          <a:p>
            <a:r>
              <a:rPr lang="en-US" dirty="0"/>
              <a:t>Informatics provides systematic information </a:t>
            </a:r>
            <a:r>
              <a:rPr lang="en-US" u="sng" dirty="0"/>
              <a:t>strategies and solutions </a:t>
            </a:r>
            <a:r>
              <a:rPr lang="en-US" dirty="0"/>
              <a:t>to support the healthcare system</a:t>
            </a:r>
          </a:p>
          <a:p>
            <a:r>
              <a:rPr lang="en-US" dirty="0"/>
              <a:t>Better information leads to better </a:t>
            </a:r>
            <a:r>
              <a:rPr lang="en-US" u="sng" dirty="0"/>
              <a:t>decisions</a:t>
            </a:r>
          </a:p>
          <a:p>
            <a:r>
              <a:rPr lang="en-US" dirty="0"/>
              <a:t>Better information system leads to better </a:t>
            </a:r>
            <a:r>
              <a:rPr lang="en-US" u="sng" dirty="0"/>
              <a:t>management and collaboration</a:t>
            </a:r>
          </a:p>
          <a:p>
            <a:r>
              <a:rPr lang="en-US" dirty="0"/>
              <a:t>Health services, health business </a:t>
            </a:r>
            <a:r>
              <a:rPr lang="en-US" u="sng" dirty="0"/>
              <a:t>management, governing and policy making </a:t>
            </a:r>
            <a:r>
              <a:rPr lang="en-US" dirty="0"/>
              <a:t>all needs good information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2B4E3-C404-4BE4-A377-B534875F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</a:t>
            </a:fld>
            <a:endParaRPr lang="en-US"/>
          </a:p>
        </p:txBody>
      </p:sp>
      <p:pic>
        <p:nvPicPr>
          <p:cNvPr id="1028" name="Picture 4" descr="http://camdenhealth.org/wp-content/uploads/2019/05/ecosystem-diagram-300x240.png">
            <a:extLst>
              <a:ext uri="{FF2B5EF4-FFF2-40B4-BE49-F238E27FC236}">
                <a16:creationId xmlns:a16="http://schemas.microsoft.com/office/drawing/2014/main" id="{BB8AF8E4-B80F-4B9B-9EA0-31DE61C0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05" y="1257483"/>
            <a:ext cx="5201195" cy="41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32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31CC-056A-4937-978C-5287ECAF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2" y="97496"/>
            <a:ext cx="10515600" cy="1325563"/>
          </a:xfrm>
        </p:spPr>
        <p:txBody>
          <a:bodyPr/>
          <a:lstStyle/>
          <a:p>
            <a:r>
              <a:rPr lang="en-US" dirty="0"/>
              <a:t>Data Display – Summaries and Snapshots (P412)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7795B-74B0-447A-8E85-B2686CB5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2" y="1803323"/>
            <a:ext cx="1918010" cy="4351338"/>
          </a:xfrm>
        </p:spPr>
        <p:txBody>
          <a:bodyPr/>
          <a:lstStyle/>
          <a:p>
            <a:r>
              <a:rPr lang="en-US" dirty="0"/>
              <a:t>Fig 12.15 (P417)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3964C-F541-44AD-9F48-7B7D7BF6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C9D7B-BB8B-4C9D-9F34-1BA9F1FC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2" y="952151"/>
            <a:ext cx="9847913" cy="55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5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0B9-BD81-4EDC-A98B-580EF643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59" y="217139"/>
            <a:ext cx="10515600" cy="1325563"/>
          </a:xfrm>
        </p:spPr>
        <p:txBody>
          <a:bodyPr/>
          <a:lstStyle/>
          <a:p>
            <a:r>
              <a:rPr lang="en-US" dirty="0"/>
              <a:t>Tablet and Smart Phone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D393-E72C-4AEC-A7D3-C075CF3A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59" y="1658356"/>
            <a:ext cx="10580648" cy="4351338"/>
          </a:xfrm>
        </p:spPr>
        <p:txBody>
          <a:bodyPr/>
          <a:lstStyle/>
          <a:p>
            <a:r>
              <a:rPr lang="en-US" dirty="0"/>
              <a:t>Fig 12.11</a:t>
            </a:r>
          </a:p>
          <a:p>
            <a:r>
              <a:rPr lang="en-US" dirty="0"/>
              <a:t>A) a list of patient</a:t>
            </a:r>
          </a:p>
          <a:p>
            <a:r>
              <a:rPr lang="en-US" dirty="0"/>
              <a:t>B, C) summaries</a:t>
            </a:r>
          </a:p>
          <a:p>
            <a:r>
              <a:rPr lang="en-US" dirty="0"/>
              <a:t>D) lab test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9E811-0090-4EDF-9A06-7E61A05B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AE52E-8A5F-41C5-9164-5CF7C55F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458" y="1290366"/>
            <a:ext cx="8452625" cy="35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1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E9E9-1BD1-4F89-B076-FEBD20C0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6" y="130950"/>
            <a:ext cx="10515600" cy="1325563"/>
          </a:xfrm>
        </p:spPr>
        <p:txBody>
          <a:bodyPr/>
          <a:lstStyle/>
          <a:p>
            <a:r>
              <a:rPr lang="en-US" dirty="0"/>
              <a:t>Example of imaging information (P413-414)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3AB90-C800-4256-80D0-CFDE627E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D72CE-27CC-4B88-95C8-7A014FAA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33" y="1439438"/>
            <a:ext cx="5698125" cy="418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E89FC-697F-489E-9E66-A828AE4D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221" y="1439437"/>
            <a:ext cx="5733168" cy="41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4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E5D8-A07C-4416-8166-0F3B3C52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Query and Surveillance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C2178-C64F-4F76-BBA6-18BE5975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42141" cy="4351338"/>
          </a:xfrm>
        </p:spPr>
        <p:txBody>
          <a:bodyPr/>
          <a:lstStyle/>
          <a:p>
            <a:r>
              <a:rPr lang="en-US" dirty="0"/>
              <a:t>Find data and use the searched data for analysis, such as outcome or patient patterns.</a:t>
            </a:r>
          </a:p>
          <a:p>
            <a:r>
              <a:rPr lang="en-US" dirty="0"/>
              <a:t>Use the results to support decision making, such as alert and notification based on query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A0FDB-BAAD-4E55-B2DD-B5FE2935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07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415F-EBB3-4977-89F6-53084CCE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0" y="402256"/>
            <a:ext cx="10459844" cy="1325563"/>
          </a:xfrm>
        </p:spPr>
        <p:txBody>
          <a:bodyPr/>
          <a:lstStyle/>
          <a:p>
            <a:r>
              <a:rPr lang="en-US" b="1" dirty="0"/>
              <a:t>Health Service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18E57-38AC-4039-B23F-A82C4E9AF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8" y="2104406"/>
            <a:ext cx="9454376" cy="4351338"/>
          </a:xfrm>
        </p:spPr>
        <p:txBody>
          <a:bodyPr/>
          <a:lstStyle/>
          <a:p>
            <a:r>
              <a:rPr lang="en-US" sz="3200"/>
              <a:t>Identify patients </a:t>
            </a:r>
            <a:r>
              <a:rPr lang="en-US" sz="3200" dirty="0"/>
              <a:t>based on certain condition</a:t>
            </a:r>
          </a:p>
          <a:p>
            <a:r>
              <a:rPr lang="en-US" sz="3200" dirty="0"/>
              <a:t>For example: </a:t>
            </a:r>
          </a:p>
          <a:p>
            <a:pPr lvl="1"/>
            <a:r>
              <a:rPr lang="en-US" sz="2800" dirty="0"/>
              <a:t>Due for periodic screening</a:t>
            </a:r>
          </a:p>
          <a:p>
            <a:pPr lvl="1"/>
            <a:r>
              <a:rPr lang="en-US" sz="2800" dirty="0"/>
              <a:t>Generating patient calling list</a:t>
            </a:r>
          </a:p>
          <a:p>
            <a:pPr lvl="1"/>
            <a:r>
              <a:rPr lang="en-US" sz="2800" dirty="0"/>
              <a:t>Identify patients that need to be notified about new development, such as recall of drug</a:t>
            </a:r>
          </a:p>
          <a:p>
            <a:pPr lvl="1"/>
            <a:r>
              <a:rPr lang="en-US" sz="2800" dirty="0"/>
              <a:t>Find candidate patients for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7EA2E-A405-4EF9-927D-879F6124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7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649E9-0EAD-4C60-BBC2-E96CF38A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696E2-3EAD-4DEC-A09E-B80755EC2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patient who meet eligibility criteria for clinical trials</a:t>
            </a:r>
          </a:p>
          <a:p>
            <a:r>
              <a:rPr lang="en-US" dirty="0"/>
              <a:t>Identify a population of patients and analyze their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CFFA4-087E-467B-B86E-027FD2F4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1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A1E3-1032-4FEB-9225-22240CE6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Quality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CC0F-9B26-4FDE-B2BD-43C453909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Use patient data for quality measures</a:t>
            </a:r>
          </a:p>
          <a:p>
            <a:r>
              <a:rPr lang="en-US" sz="4000" dirty="0"/>
              <a:t>For example:</a:t>
            </a:r>
          </a:p>
          <a:p>
            <a:pPr lvl="1"/>
            <a:r>
              <a:rPr lang="en-US" sz="3600" dirty="0"/>
              <a:t>Treatment outcome</a:t>
            </a:r>
          </a:p>
          <a:p>
            <a:pPr lvl="1"/>
            <a:r>
              <a:rPr lang="en-US" sz="3600" dirty="0"/>
              <a:t>Symptom reports</a:t>
            </a:r>
          </a:p>
          <a:p>
            <a:pPr lvl="1"/>
            <a:r>
              <a:rPr lang="en-US" sz="3600" dirty="0"/>
              <a:t>Cost analysis</a:t>
            </a:r>
          </a:p>
          <a:p>
            <a:pPr lvl="1"/>
            <a:r>
              <a:rPr lang="en-US" sz="3600" dirty="0"/>
              <a:t>Physician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BDAAF-26A9-4583-8498-4746511F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24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3965-130C-405D-9414-4C7C4187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Support Administration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A7EA-8428-40A3-88F6-269DBA3F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Billing</a:t>
            </a:r>
          </a:p>
          <a:p>
            <a:r>
              <a:rPr lang="en-US" dirty="0"/>
              <a:t>Claim</a:t>
            </a:r>
          </a:p>
          <a:p>
            <a:r>
              <a:rPr lang="en-US" dirty="0"/>
              <a:t>Insurance</a:t>
            </a:r>
          </a:p>
          <a:p>
            <a:r>
              <a:rPr lang="en-US" dirty="0"/>
              <a:t>Time management</a:t>
            </a:r>
          </a:p>
          <a:p>
            <a:r>
              <a:rPr lang="en-US" dirty="0"/>
              <a:t>Resource allocation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99E99-171A-4C87-9194-7A56CE89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9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DC8D-6534-489D-ED79-FA3002A9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Reading Materials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4035-EA50-C8F4-FA1F-50BFABE3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Roles of Electronic Health Records (EHRs) and Clinical Data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Integrated precision medicine: the role of electronic health records in delivering personalized treatment.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Digital Twins from Personalized Medicine to Precision </a:t>
            </a:r>
            <a:r>
              <a:rPr lang="en-US" sz="3200" kern="10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Public Health</a:t>
            </a:r>
            <a:endParaRPr lang="en-US" sz="32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51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229FA-62D2-4EF7-BCD9-5572F351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Decision Support System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A3F0-4C1E-4D80-86DB-142AEB75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496771-A9CD-47FA-83B4-CAE551F4CB0B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22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45EA-E3C0-4C43-961D-8AADC6A4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26" y="49039"/>
            <a:ext cx="10515600" cy="1325563"/>
          </a:xfrm>
        </p:spPr>
        <p:txBody>
          <a:bodyPr/>
          <a:lstStyle/>
          <a:p>
            <a:r>
              <a:rPr lang="en-US" b="1" dirty="0"/>
              <a:t>Significant Growth of Healthcare Cost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315B8-CA7A-4187-AB89-86ABA177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6" y="1442564"/>
            <a:ext cx="5074508" cy="5298433"/>
          </a:xfrm>
        </p:spPr>
        <p:txBody>
          <a:bodyPr>
            <a:normAutofit fontScale="92500"/>
          </a:bodyPr>
          <a:lstStyle/>
          <a:p>
            <a:r>
              <a:rPr lang="en-US" dirty="0"/>
              <a:t>Growing population size</a:t>
            </a:r>
          </a:p>
          <a:p>
            <a:r>
              <a:rPr lang="en-US" dirty="0"/>
              <a:t>Aging</a:t>
            </a:r>
          </a:p>
          <a:p>
            <a:r>
              <a:rPr lang="en-US" dirty="0"/>
              <a:t>Shortage of labor</a:t>
            </a:r>
          </a:p>
          <a:p>
            <a:endParaRPr lang="en-US" dirty="0"/>
          </a:p>
          <a:p>
            <a:r>
              <a:rPr lang="en-US" dirty="0"/>
              <a:t>Healthcare Informatics is a key strategy to reduce health care cost and improve health outcome</a:t>
            </a:r>
            <a:br>
              <a:rPr lang="en-US" dirty="0"/>
            </a:br>
            <a:r>
              <a:rPr lang="en-US" dirty="0"/>
              <a:t>-Improve efficiency</a:t>
            </a:r>
            <a:br>
              <a:rPr lang="en-US" dirty="0"/>
            </a:br>
            <a:r>
              <a:rPr lang="en-US" dirty="0"/>
              <a:t>-Share information and knowledge</a:t>
            </a:r>
            <a:br>
              <a:rPr lang="en-US" dirty="0"/>
            </a:br>
            <a:r>
              <a:rPr lang="en-US" dirty="0"/>
              <a:t>-Encourage patient participation</a:t>
            </a:r>
            <a:br>
              <a:rPr lang="en-US" dirty="0"/>
            </a:br>
            <a:r>
              <a:rPr lang="en-US" dirty="0"/>
              <a:t>-Increase coordination between departments</a:t>
            </a:r>
            <a:br>
              <a:rPr lang="en-US" dirty="0"/>
            </a:br>
            <a:r>
              <a:rPr lang="en-US" dirty="0"/>
              <a:t>-Improve health outcome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18263-F71F-41C4-A354-54FFECD2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Image result for us health care cost by year">
            <a:extLst>
              <a:ext uri="{FF2B5EF4-FFF2-40B4-BE49-F238E27FC236}">
                <a16:creationId xmlns:a16="http://schemas.microsoft.com/office/drawing/2014/main" id="{5DAC1EB0-BBBF-4A17-8424-9B80C631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5337"/>
            <a:ext cx="5175755" cy="24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84DA0-C477-F618-0941-91A26D4D6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752" y="3641672"/>
            <a:ext cx="4582110" cy="320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406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29FA-62D2-4EF7-BCD9-5572F351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6" y="231089"/>
            <a:ext cx="10515600" cy="1325563"/>
          </a:xfrm>
        </p:spPr>
        <p:txBody>
          <a:bodyPr/>
          <a:lstStyle/>
          <a:p>
            <a:r>
              <a:rPr lang="en-US" dirty="0"/>
              <a:t>EHR: Clinical Decision Support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776-657D-4480-80C2-9FA79243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96" y="1612791"/>
            <a:ext cx="7379043" cy="4351338"/>
          </a:xfrm>
        </p:spPr>
        <p:txBody>
          <a:bodyPr>
            <a:normAutofit/>
          </a:bodyPr>
          <a:lstStyle/>
          <a:p>
            <a:r>
              <a:rPr lang="en-US" dirty="0"/>
              <a:t>Clinical Decision Support (CDS): the process that provides clinicians, staff, patients, or other individual with </a:t>
            </a:r>
            <a:r>
              <a:rPr lang="en-US" u="sng" dirty="0"/>
              <a:t>knowledge</a:t>
            </a:r>
            <a:r>
              <a:rPr lang="en-US" dirty="0"/>
              <a:t> and </a:t>
            </a:r>
            <a:r>
              <a:rPr lang="en-US" u="sng" dirty="0"/>
              <a:t>person-specific information</a:t>
            </a:r>
            <a:r>
              <a:rPr lang="en-US" dirty="0"/>
              <a:t>, filtered or present at </a:t>
            </a:r>
            <a:r>
              <a:rPr lang="en-US" u="sng" dirty="0"/>
              <a:t>appropriate times</a:t>
            </a:r>
            <a:r>
              <a:rPr lang="en-US" dirty="0"/>
              <a:t>, to enhance health and health care.</a:t>
            </a:r>
          </a:p>
          <a:p>
            <a:r>
              <a:rPr lang="en-US" dirty="0"/>
              <a:t>Clinical Decision Support </a:t>
            </a:r>
            <a:r>
              <a:rPr lang="en-US" u="sng" dirty="0"/>
              <a:t>Systems</a:t>
            </a:r>
            <a:r>
              <a:rPr lang="en-US" dirty="0"/>
              <a:t> (CDSS)</a:t>
            </a:r>
          </a:p>
          <a:p>
            <a:pPr lvl="1"/>
            <a:r>
              <a:rPr lang="en-US" dirty="0"/>
              <a:t>Informatics system offering situation-specific information and recommendation </a:t>
            </a:r>
          </a:p>
          <a:p>
            <a:pPr lvl="1"/>
            <a:r>
              <a:rPr lang="en-US" dirty="0"/>
              <a:t>Provide knowledge or analysis to support decision makers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A3F0-4C1E-4D80-86DB-142AEB75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50</a:t>
            </a:fld>
            <a:endParaRPr lang="en-US" dirty="0"/>
          </a:p>
        </p:txBody>
      </p:sp>
      <p:pic>
        <p:nvPicPr>
          <p:cNvPr id="5122" name="Picture 2" descr="Health IT illustration">
            <a:extLst>
              <a:ext uri="{FF2B5EF4-FFF2-40B4-BE49-F238E27FC236}">
                <a16:creationId xmlns:a16="http://schemas.microsoft.com/office/drawing/2014/main" id="{7A813242-F544-4A71-AD11-1636082D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690688"/>
            <a:ext cx="42862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92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C468-2A7B-495B-BE53-EF2CB2290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of CDSS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8D2EE-2E91-474C-AEB4-BC02680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46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Challenges of knowledge management and clinical practice</a:t>
            </a:r>
          </a:p>
          <a:p>
            <a:pPr lvl="1"/>
            <a:r>
              <a:rPr lang="en-US" dirty="0"/>
              <a:t>Significant growth of data and knowledge</a:t>
            </a:r>
          </a:p>
          <a:p>
            <a:pPr lvl="1"/>
            <a:r>
              <a:rPr lang="en-US" dirty="0"/>
              <a:t>Limited time for providers</a:t>
            </a:r>
          </a:p>
          <a:p>
            <a:pPr lvl="1"/>
            <a:r>
              <a:rPr lang="en-US" dirty="0"/>
              <a:t>Error due to inadequate patient information</a:t>
            </a:r>
          </a:p>
          <a:p>
            <a:r>
              <a:rPr lang="en-US" dirty="0"/>
              <a:t>Meaningful use of electronic health records</a:t>
            </a:r>
          </a:p>
          <a:p>
            <a:pPr lvl="1"/>
            <a:r>
              <a:rPr lang="en-US" dirty="0"/>
              <a:t>American Recovery and Reinvestment Act (ARRA) created widespread adoption of health information technologies (HIT)</a:t>
            </a:r>
          </a:p>
          <a:p>
            <a:pPr lvl="1"/>
            <a:r>
              <a:rPr lang="en-US" dirty="0"/>
              <a:t>Achieving meaningful use of HIT: safety,  quality, efficacy</a:t>
            </a:r>
          </a:p>
          <a:p>
            <a:r>
              <a:rPr lang="en-US" dirty="0"/>
              <a:t>Delivering </a:t>
            </a:r>
            <a:r>
              <a:rPr lang="en-US" b="1" dirty="0"/>
              <a:t>personalized health services</a:t>
            </a:r>
          </a:p>
          <a:p>
            <a:pPr lvl="1"/>
            <a:r>
              <a:rPr lang="en-US" b="1" dirty="0"/>
              <a:t>Personalized medicine</a:t>
            </a:r>
            <a:r>
              <a:rPr lang="en-US" dirty="0"/>
              <a:t>: the need to tailor care to individual factors – personal factors (clinical and biological), family history, social and environmental factors</a:t>
            </a:r>
          </a:p>
          <a:p>
            <a:pPr lvl="1"/>
            <a:r>
              <a:rPr lang="en-US" b="1" dirty="0"/>
              <a:t>Optimize well-being</a:t>
            </a:r>
            <a:r>
              <a:rPr lang="en-US" dirty="0"/>
              <a:t>: not just treating diseases, but changing lifestyle and other behavior to achieve overall healthier condition</a:t>
            </a:r>
          </a:p>
          <a:p>
            <a:pPr lvl="1"/>
            <a:r>
              <a:rPr lang="en-US" b="1" dirty="0"/>
              <a:t>Prospective health</a:t>
            </a:r>
            <a:r>
              <a:rPr lang="en-US" dirty="0"/>
              <a:t>: risk assessment based on genomic, family history, social history, environmental history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49E03-6496-4D24-969C-135A9566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74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1CCF-839D-4980-9905-5E687E61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“Five-rights” model of CDSS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C2F3-5D46-467D-A2F8-E072F280C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35" y="1690688"/>
            <a:ext cx="552359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Intervention contains complex triggers, reasoning logics, data processing, and actions, therefore it is essential to provide decision support correctly:</a:t>
            </a:r>
          </a:p>
          <a:p>
            <a:r>
              <a:rPr lang="en-US" dirty="0"/>
              <a:t>Provide right information</a:t>
            </a:r>
          </a:p>
          <a:p>
            <a:r>
              <a:rPr lang="en-US" dirty="0"/>
              <a:t>To right person</a:t>
            </a:r>
          </a:p>
          <a:p>
            <a:r>
              <a:rPr lang="en-US" dirty="0"/>
              <a:t>In the right format</a:t>
            </a:r>
          </a:p>
          <a:p>
            <a:r>
              <a:rPr lang="en-US" dirty="0"/>
              <a:t>Through the right channel</a:t>
            </a:r>
          </a:p>
          <a:p>
            <a:r>
              <a:rPr lang="en-US" dirty="0"/>
              <a:t>At right time</a:t>
            </a:r>
          </a:p>
          <a:p>
            <a:pPr marL="0" indent="0">
              <a:buNone/>
            </a:pPr>
            <a:r>
              <a:rPr lang="en-US" dirty="0"/>
              <a:t>Can be viewed as general guidelines for designing CDSS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83D8A-4F3B-47AF-9C57-6254E1E0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52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D797A5E-294C-4DA8-B02D-F4769122294F}"/>
              </a:ext>
            </a:extLst>
          </p:cNvPr>
          <p:cNvGraphicFramePr>
            <a:graphicFrameLocks noGrp="1"/>
          </p:cNvGraphicFramePr>
          <p:nvPr/>
        </p:nvGraphicFramePr>
        <p:xfrm>
          <a:off x="5841759" y="1941475"/>
          <a:ext cx="5993437" cy="34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227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D0C3-12D0-45CE-BA14-8ED7D01F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10" y="203463"/>
            <a:ext cx="10515600" cy="1325563"/>
          </a:xfrm>
        </p:spPr>
        <p:txBody>
          <a:bodyPr/>
          <a:lstStyle/>
          <a:p>
            <a:r>
              <a:rPr lang="en-US" dirty="0"/>
              <a:t>CDS Example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2C18-BAFB-4AD9-9CE4-53C03CC6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93" y="1658911"/>
            <a:ext cx="2551771" cy="4351338"/>
          </a:xfrm>
        </p:spPr>
        <p:txBody>
          <a:bodyPr/>
          <a:lstStyle/>
          <a:p>
            <a:r>
              <a:rPr lang="en-US" dirty="0"/>
              <a:t>Fig 12.4</a:t>
            </a:r>
          </a:p>
          <a:p>
            <a:r>
              <a:rPr lang="en-US" dirty="0"/>
              <a:t>Antibiotic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2DFD0-4595-4B7B-A7BA-60FBCD24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4AA5B-2E8C-4AE2-9698-3C36F18F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841" y="0"/>
            <a:ext cx="7693243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FBFD342-FFEB-4AB0-80ED-373083456C5C}"/>
              </a:ext>
            </a:extLst>
          </p:cNvPr>
          <p:cNvSpPr/>
          <p:nvPr/>
        </p:nvSpPr>
        <p:spPr>
          <a:xfrm>
            <a:off x="4324455" y="293012"/>
            <a:ext cx="3536354" cy="60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F772DA-5451-4293-9829-FC0048CDF1F6}"/>
              </a:ext>
            </a:extLst>
          </p:cNvPr>
          <p:cNvSpPr/>
          <p:nvPr/>
        </p:nvSpPr>
        <p:spPr>
          <a:xfrm>
            <a:off x="4476855" y="1245263"/>
            <a:ext cx="5040988" cy="60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BBC92E-571D-4156-8A73-F7FFD7CB1533}"/>
              </a:ext>
            </a:extLst>
          </p:cNvPr>
          <p:cNvSpPr/>
          <p:nvPr/>
        </p:nvSpPr>
        <p:spPr>
          <a:xfrm>
            <a:off x="4205893" y="791346"/>
            <a:ext cx="2578854" cy="3847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570F34-D693-4BD8-850B-C5CB6DCE8617}"/>
              </a:ext>
            </a:extLst>
          </p:cNvPr>
          <p:cNvSpPr/>
          <p:nvPr/>
        </p:nvSpPr>
        <p:spPr>
          <a:xfrm>
            <a:off x="4361502" y="1816319"/>
            <a:ext cx="7091231" cy="10719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4CF570-27C2-4AC7-BDD3-0D3DE2B3CBF4}"/>
              </a:ext>
            </a:extLst>
          </p:cNvPr>
          <p:cNvSpPr/>
          <p:nvPr/>
        </p:nvSpPr>
        <p:spPr>
          <a:xfrm>
            <a:off x="4318001" y="2992454"/>
            <a:ext cx="5040988" cy="60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DD98A9-DE5D-46A1-8CE8-FA4BCA108098}"/>
              </a:ext>
            </a:extLst>
          </p:cNvPr>
          <p:cNvSpPr/>
          <p:nvPr/>
        </p:nvSpPr>
        <p:spPr>
          <a:xfrm>
            <a:off x="4129114" y="4463482"/>
            <a:ext cx="7914696" cy="25536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67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C3F1-1E80-490A-A21F-94806A46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CDS Common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9845-7363-4C96-897D-C003F545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provided as reminder or alerts</a:t>
            </a:r>
          </a:p>
          <a:p>
            <a:endParaRPr lang="en-US" dirty="0"/>
          </a:p>
          <a:p>
            <a:r>
              <a:rPr lang="en-US" dirty="0"/>
              <a:t>Preferable implemented in a way a physician can reject or accept with a click</a:t>
            </a:r>
          </a:p>
          <a:p>
            <a:endParaRPr lang="en-US" dirty="0"/>
          </a:p>
          <a:p>
            <a:r>
              <a:rPr lang="en-US" dirty="0"/>
              <a:t>Annotate the suggestion with rationales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1A94A-58EF-4678-8441-14FDF2A6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21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0533-7729-4152-8D6A-B4D882B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7" y="211096"/>
            <a:ext cx="10515600" cy="1325563"/>
          </a:xfrm>
        </p:spPr>
        <p:txBody>
          <a:bodyPr/>
          <a:lstStyle/>
          <a:p>
            <a:r>
              <a:rPr lang="en-US" dirty="0"/>
              <a:t>Alert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85CB-484D-4C4F-8423-321F18F5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5" y="1481870"/>
            <a:ext cx="3102308" cy="4351338"/>
          </a:xfrm>
        </p:spPr>
        <p:txBody>
          <a:bodyPr/>
          <a:lstStyle/>
          <a:p>
            <a:r>
              <a:rPr lang="en-US" dirty="0"/>
              <a:t>Significant abnormality of lab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055F6-2D78-4B74-B8B0-983C9BF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55</a:t>
            </a:fld>
            <a:endParaRPr lang="en-US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288B4B24-BBD6-421F-BE8A-94C9FDC0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16" y="289068"/>
            <a:ext cx="8474184" cy="54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D730F2-CB1F-48FD-82D9-7DA6DB36F652}"/>
              </a:ext>
            </a:extLst>
          </p:cNvPr>
          <p:cNvSpPr/>
          <p:nvPr/>
        </p:nvSpPr>
        <p:spPr>
          <a:xfrm>
            <a:off x="7265522" y="573989"/>
            <a:ext cx="5040988" cy="250327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40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0533-7729-4152-8D6A-B4D882B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7" y="211096"/>
            <a:ext cx="10515600" cy="1325563"/>
          </a:xfrm>
        </p:spPr>
        <p:txBody>
          <a:bodyPr/>
          <a:lstStyle/>
          <a:p>
            <a:r>
              <a:rPr lang="en-US" dirty="0"/>
              <a:t>Alert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85CB-484D-4C4F-8423-321F18F5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5" y="1481870"/>
            <a:ext cx="3102308" cy="4351338"/>
          </a:xfrm>
        </p:spPr>
        <p:txBody>
          <a:bodyPr/>
          <a:lstStyle/>
          <a:p>
            <a:r>
              <a:rPr lang="en-US" dirty="0"/>
              <a:t>Adverse drug-drug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055F6-2D78-4B74-B8B0-983C9BF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Image result for ehr alert example">
            <a:extLst>
              <a:ext uri="{FF2B5EF4-FFF2-40B4-BE49-F238E27FC236}">
                <a16:creationId xmlns:a16="http://schemas.microsoft.com/office/drawing/2014/main" id="{53F91685-701B-4826-8992-396AADEB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19" y="573989"/>
            <a:ext cx="47625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D730F2-CB1F-48FD-82D9-7DA6DB36F652}"/>
              </a:ext>
            </a:extLst>
          </p:cNvPr>
          <p:cNvSpPr/>
          <p:nvPr/>
        </p:nvSpPr>
        <p:spPr>
          <a:xfrm>
            <a:off x="4007131" y="573989"/>
            <a:ext cx="5040988" cy="250327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9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0533-7729-4152-8D6A-B4D882B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7" y="211096"/>
            <a:ext cx="10515600" cy="1325563"/>
          </a:xfrm>
        </p:spPr>
        <p:txBody>
          <a:bodyPr/>
          <a:lstStyle/>
          <a:p>
            <a:r>
              <a:rPr lang="en-US" dirty="0"/>
              <a:t>Alert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85CB-484D-4C4F-8423-321F18F5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5" y="1481870"/>
            <a:ext cx="3102308" cy="4351338"/>
          </a:xfrm>
        </p:spPr>
        <p:txBody>
          <a:bodyPr/>
          <a:lstStyle/>
          <a:p>
            <a:r>
              <a:rPr lang="en-US" dirty="0"/>
              <a:t>Alert with reference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055F6-2D78-4B74-B8B0-983C9BF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57</a:t>
            </a:fld>
            <a:endParaRPr lang="en-US"/>
          </a:p>
        </p:txBody>
      </p:sp>
      <p:pic>
        <p:nvPicPr>
          <p:cNvPr id="5122" name="Picture 2" descr="Image result for ehr alert example">
            <a:extLst>
              <a:ext uri="{FF2B5EF4-FFF2-40B4-BE49-F238E27FC236}">
                <a16:creationId xmlns:a16="http://schemas.microsoft.com/office/drawing/2014/main" id="{B57BAECB-CF48-4A8B-BFB2-82DD32E00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7" b="10669"/>
          <a:stretch/>
        </p:blipFill>
        <p:spPr bwMode="auto">
          <a:xfrm>
            <a:off x="4647777" y="136525"/>
            <a:ext cx="5909058" cy="59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806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A51-F18B-4529-8A99-6B7D783F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CDSS: Access to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3FC3B-2768-474C-BD80-F649FA5A9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Provide knowledge resource references to physician when they are writing notes or orders for patients.</a:t>
            </a:r>
          </a:p>
          <a:p>
            <a:endParaRPr lang="en-US" sz="3200" dirty="0"/>
          </a:p>
          <a:p>
            <a:r>
              <a:rPr lang="en-US" sz="3200" dirty="0"/>
              <a:t>Common knowledge source:</a:t>
            </a:r>
          </a:p>
          <a:p>
            <a:pPr lvl="1"/>
            <a:r>
              <a:rPr lang="en-US" sz="2800" dirty="0"/>
              <a:t>National Library of Medicine (NLM): research results, evidence</a:t>
            </a:r>
          </a:p>
          <a:p>
            <a:pPr lvl="1"/>
            <a:r>
              <a:rPr lang="en-US" sz="2800" dirty="0"/>
              <a:t>Center for Disease Control and Prevention (CDC): travel, vaccines, out breaks</a:t>
            </a:r>
          </a:p>
          <a:p>
            <a:pPr lvl="1"/>
            <a:r>
              <a:rPr lang="en-US" sz="2800" dirty="0"/>
              <a:t>Agency for Healthcare Research and Quality (AHRQ): health care quality comparison, service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B0A1F-9FB3-4468-BE21-EC5D25A7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3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CEB1-5C32-47E8-8BF4-C510D674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" y="320675"/>
            <a:ext cx="36445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 Ref Example (P401)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C908-16C7-4EF6-B42F-D8C2F148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21" y="1803323"/>
            <a:ext cx="2719039" cy="4351338"/>
          </a:xfrm>
        </p:spPr>
        <p:txBody>
          <a:bodyPr/>
          <a:lstStyle/>
          <a:p>
            <a:r>
              <a:rPr lang="en-US" dirty="0"/>
              <a:t>Fig 12.6</a:t>
            </a:r>
          </a:p>
          <a:p>
            <a:r>
              <a:rPr lang="en-US" dirty="0"/>
              <a:t>Drug allergic and drug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B4C89-17DA-4D72-95F2-C23DD6FF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7A971-EDAA-40F9-BA60-F4F6B328D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75" y="303203"/>
            <a:ext cx="8801164" cy="26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0CA19-5D89-4131-9727-B54D3FBF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975" y="3259040"/>
            <a:ext cx="8772589" cy="28956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5E2C0B0-FAEE-4531-911F-C59CE5CA68B1}"/>
              </a:ext>
            </a:extLst>
          </p:cNvPr>
          <p:cNvSpPr/>
          <p:nvPr/>
        </p:nvSpPr>
        <p:spPr>
          <a:xfrm>
            <a:off x="3676563" y="4162883"/>
            <a:ext cx="5040988" cy="176985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2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794D-8D83-444D-93D5-FDEE40E5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10" y="136525"/>
            <a:ext cx="10515600" cy="1325563"/>
          </a:xfrm>
        </p:spPr>
        <p:txBody>
          <a:bodyPr/>
          <a:lstStyle/>
          <a:p>
            <a:r>
              <a:rPr lang="en-US" dirty="0"/>
              <a:t>Who Involves in Health Informatics (stakeholders)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7AAD5-D286-4A49-8B3E-A98D40438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669"/>
            <a:ext cx="10515600" cy="4615100"/>
          </a:xfrm>
        </p:spPr>
        <p:txBody>
          <a:bodyPr/>
          <a:lstStyle/>
          <a:p>
            <a:r>
              <a:rPr lang="en-GB" altLang="en-US" dirty="0"/>
              <a:t>Health professionals</a:t>
            </a:r>
          </a:p>
          <a:p>
            <a:pPr lvl="1"/>
            <a:r>
              <a:rPr lang="en-GB" altLang="en-US" sz="2000" dirty="0"/>
              <a:t>Doctors (Primary / secondary care)</a:t>
            </a:r>
          </a:p>
          <a:p>
            <a:pPr lvl="1"/>
            <a:r>
              <a:rPr lang="en-GB" altLang="en-US" sz="2000" dirty="0"/>
              <a:t>Nurses</a:t>
            </a:r>
          </a:p>
          <a:p>
            <a:pPr lvl="1"/>
            <a:r>
              <a:rPr lang="en-GB" altLang="en-US" sz="2000" dirty="0"/>
              <a:t>Allied professions</a:t>
            </a:r>
          </a:p>
          <a:p>
            <a:r>
              <a:rPr lang="en-GB" altLang="en-US" dirty="0"/>
              <a:t>Healthcare Administrators</a:t>
            </a:r>
          </a:p>
          <a:p>
            <a:r>
              <a:rPr lang="en-GB" altLang="en-US" dirty="0"/>
              <a:t>Government and policy makers</a:t>
            </a:r>
          </a:p>
          <a:p>
            <a:r>
              <a:rPr lang="en-GB" altLang="en-US" dirty="0"/>
              <a:t>Biomedical Researchers</a:t>
            </a:r>
          </a:p>
          <a:p>
            <a:r>
              <a:rPr lang="en-GB" altLang="en-US" dirty="0"/>
              <a:t>Pharmaceutical Companies</a:t>
            </a:r>
          </a:p>
          <a:p>
            <a:r>
              <a:rPr lang="en-GB" altLang="en-US" dirty="0"/>
              <a:t>IT professionals</a:t>
            </a:r>
          </a:p>
          <a:p>
            <a:r>
              <a:rPr lang="en-GB" altLang="en-US" dirty="0"/>
              <a:t>Patients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F2BAB-A00C-431F-965E-EA79C242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 descr="Image result for medical team">
            <a:extLst>
              <a:ext uri="{FF2B5EF4-FFF2-40B4-BE49-F238E27FC236}">
                <a16:creationId xmlns:a16="http://schemas.microsoft.com/office/drawing/2014/main" id="{A2AF764D-3FD1-4B42-8AD2-38D562DC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6" y="1278924"/>
            <a:ext cx="5791204" cy="38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067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115A-D2F9-48F4-805A-F8B8F344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320675"/>
            <a:ext cx="297551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 Ref -</a:t>
            </a:r>
            <a:br>
              <a:rPr lang="en-US" dirty="0"/>
            </a:br>
            <a:r>
              <a:rPr lang="en-US" dirty="0" err="1"/>
              <a:t>Inforbutton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50662-B0F6-43FF-9806-D273A1509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88" y="1847928"/>
            <a:ext cx="10515600" cy="4351338"/>
          </a:xfrm>
        </p:spPr>
        <p:txBody>
          <a:bodyPr/>
          <a:lstStyle/>
          <a:p>
            <a:r>
              <a:rPr lang="en-US" dirty="0"/>
              <a:t>Fig 12.8 (P402)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B890F-F679-4016-858D-5FA7242D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E17BA-7211-44BC-86D0-E12F6B1E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84" y="166640"/>
            <a:ext cx="9086916" cy="63722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44F848-AA91-45B3-B9BB-FBA809FB5338}"/>
              </a:ext>
            </a:extLst>
          </p:cNvPr>
          <p:cNvSpPr/>
          <p:nvPr/>
        </p:nvSpPr>
        <p:spPr>
          <a:xfrm>
            <a:off x="5193586" y="2914573"/>
            <a:ext cx="2049623" cy="176985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77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C1DA-22D3-4437-B026-87D9DFD0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8" y="354219"/>
            <a:ext cx="362228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CDSS: Integrated Communication and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BE94-9C4D-4C6F-9FCD-926A2F7A7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39" y="2093177"/>
            <a:ext cx="3421566" cy="4351338"/>
          </a:xfrm>
        </p:spPr>
        <p:txBody>
          <a:bodyPr/>
          <a:lstStyle/>
          <a:p>
            <a:r>
              <a:rPr lang="en-US" dirty="0"/>
              <a:t>Support health care across departments or different organizations</a:t>
            </a:r>
          </a:p>
          <a:p>
            <a:r>
              <a:rPr lang="en-US" altLang="zh-CN" dirty="0"/>
              <a:t>Fig 12.9 (P404): patient handoff report: when the responsibility of care is transferred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60667-BBC9-419A-AF30-8FD15ED0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F7C20-3EF4-4CAA-A8FC-A2D111992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05" y="292426"/>
            <a:ext cx="8829740" cy="58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1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DC8D-6534-489D-ED79-FA3002A9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Reading Materials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4035-EA50-C8F4-FA1F-50BFABE3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decision support systems (CDSS) implementation and its application in precision medicine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3200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informatics accelerates health system adaptation to the COVID-19 pandemic examples from Colorado.</a:t>
            </a:r>
            <a:endParaRPr lang="en-US" sz="32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decision support systems for improving diagnostic accuracy and achieving precision medicine.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7243-0D54-20B3-F6B0-E2C059908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  <a:p>
            <a:endParaRPr lang="en-US" dirty="0"/>
          </a:p>
          <a:p>
            <a:r>
              <a:rPr lang="en-US" dirty="0"/>
              <a:t>Jake Luo, PhD</a:t>
            </a:r>
          </a:p>
          <a:p>
            <a:pPr marL="0" indent="0">
              <a:buNone/>
            </a:pPr>
            <a:r>
              <a:rPr lang="en-US" dirty="0"/>
              <a:t>jakeluo@uwm.edu</a:t>
            </a:r>
          </a:p>
        </p:txBody>
      </p:sp>
    </p:spTree>
    <p:extLst>
      <p:ext uri="{BB962C8B-B14F-4D97-AF65-F5344CB8AC3E}">
        <p14:creationId xmlns:p14="http://schemas.microsoft.com/office/powerpoint/2010/main" val="261795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6D771-ACD0-4E58-B033-025DACE4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Data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75BCC-12EA-493D-98AB-F1B32826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496771-A9CD-47FA-83B4-CAE551F4CB0B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D771-ACD0-4E58-B033-025DACE4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257695"/>
            <a:ext cx="10515600" cy="1325563"/>
          </a:xfrm>
        </p:spPr>
        <p:txBody>
          <a:bodyPr/>
          <a:lstStyle/>
          <a:p>
            <a:r>
              <a:rPr lang="en-US" b="1" dirty="0"/>
              <a:t>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BC52-CF26-44BE-B181-DA72AA1D7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526366"/>
            <a:ext cx="4759036" cy="50739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Clinical data are central to health care, because they focus on </a:t>
            </a:r>
            <a:r>
              <a:rPr lang="en-US" u="sng" dirty="0"/>
              <a:t>patients</a:t>
            </a:r>
            <a:r>
              <a:rPr lang="en-US" dirty="0"/>
              <a:t>. They are critical to the process of clinical decision making </a:t>
            </a:r>
          </a:p>
          <a:p>
            <a:pPr lvl="0"/>
            <a:r>
              <a:rPr lang="en-US" dirty="0"/>
              <a:t>All modern health care </a:t>
            </a:r>
            <a:r>
              <a:rPr lang="en-US" u="sng" dirty="0"/>
              <a:t>encounter activities </a:t>
            </a:r>
            <a:r>
              <a:rPr lang="en-US" dirty="0"/>
              <a:t>involve gathering, analyzing, or using data.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75BCC-12EA-493D-98AB-F1B32826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Image result for clinical data">
            <a:extLst>
              <a:ext uri="{FF2B5EF4-FFF2-40B4-BE49-F238E27FC236}">
                <a16:creationId xmlns:a16="http://schemas.microsoft.com/office/drawing/2014/main" id="{B4CADE35-47AC-4E52-9417-82E74117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49" y="1526366"/>
            <a:ext cx="6936389" cy="46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1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DB87-C582-48CA-B474-2FAAD585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collects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1688B-F334-4B21-833A-B0F10BAA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88578" cy="4351338"/>
          </a:xfrm>
        </p:spPr>
        <p:txBody>
          <a:bodyPr/>
          <a:lstStyle/>
          <a:p>
            <a:r>
              <a:rPr lang="en-US" dirty="0"/>
              <a:t>Data collection team:</a:t>
            </a:r>
            <a:br>
              <a:rPr lang="en-US" dirty="0"/>
            </a:br>
            <a:r>
              <a:rPr lang="en-US" dirty="0"/>
              <a:t>physician, nurse, administrator, staff, lab technician, radiologist, pharmacists, patients</a:t>
            </a:r>
          </a:p>
          <a:p>
            <a:r>
              <a:rPr lang="en-US" dirty="0"/>
              <a:t>Nowadays, a lot of the data are also generated by technologies,</a:t>
            </a:r>
            <a:br>
              <a:rPr lang="en-US" dirty="0"/>
            </a:br>
            <a:r>
              <a:rPr lang="en-US" dirty="0"/>
              <a:t>such as vital sign sensors, wearable devices, voice-to-text summary machines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AAD82-6FED-45CD-89E5-16CDA1AC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Image result for electronic health records">
            <a:extLst>
              <a:ext uri="{FF2B5EF4-FFF2-40B4-BE49-F238E27FC236}">
                <a16:creationId xmlns:a16="http://schemas.microsoft.com/office/drawing/2014/main" id="{1D0E94F2-95BA-42FA-9D73-8C91BFFB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88" y="1981652"/>
            <a:ext cx="4205633" cy="27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49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9543</TotalTime>
  <Words>2105</Words>
  <Application>Microsoft Office PowerPoint</Application>
  <PresentationFormat>Widescreen</PresentationFormat>
  <Paragraphs>336</Paragraphs>
  <Slides>63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Amazon Ember</vt:lpstr>
      <vt:lpstr>Lyon Display Web</vt:lpstr>
      <vt:lpstr>Arial</vt:lpstr>
      <vt:lpstr>Calibri</vt:lpstr>
      <vt:lpstr>Calibri Light</vt:lpstr>
      <vt:lpstr>Times New Roman</vt:lpstr>
      <vt:lpstr>Office Theme</vt:lpstr>
      <vt:lpstr>Introduction to Clinical Informatics</vt:lpstr>
      <vt:lpstr>About Me</vt:lpstr>
      <vt:lpstr>Health/Clinical  Informatics</vt:lpstr>
      <vt:lpstr>Why We Need Informatics?</vt:lpstr>
      <vt:lpstr>Significant Growth of Healthcare Cost </vt:lpstr>
      <vt:lpstr>Who Involves in Health Informatics (stakeholders)</vt:lpstr>
      <vt:lpstr>Clinical Data</vt:lpstr>
      <vt:lpstr>Clinical Data</vt:lpstr>
      <vt:lpstr>Who collects data</vt:lpstr>
      <vt:lpstr>Health data usage scenarios</vt:lpstr>
      <vt:lpstr>Structure of clinical data</vt:lpstr>
      <vt:lpstr>Diagnosis Coding System</vt:lpstr>
      <vt:lpstr>ICD code example</vt:lpstr>
      <vt:lpstr>CPT (Current Procedural Terms)</vt:lpstr>
      <vt:lpstr>LOINC (logical observation identifiers names and codes)</vt:lpstr>
      <vt:lpstr>RxNORM</vt:lpstr>
      <vt:lpstr>MeSH</vt:lpstr>
      <vt:lpstr>RadLex</vt:lpstr>
      <vt:lpstr>UMLS</vt:lpstr>
      <vt:lpstr>Data Interchange Standards: HL7</vt:lpstr>
      <vt:lpstr>New Data Challenges</vt:lpstr>
      <vt:lpstr>The rise of “big” clinical data</vt:lpstr>
      <vt:lpstr>Big Data</vt:lpstr>
      <vt:lpstr>Applications of Big Data</vt:lpstr>
      <vt:lpstr>Reading Materials</vt:lpstr>
      <vt:lpstr>Electronic Health Record System (EHRs)</vt:lpstr>
      <vt:lpstr>EHR: Electronic Patient Records</vt:lpstr>
      <vt:lpstr>EHR: Data Perspective (P396) </vt:lpstr>
      <vt:lpstr>EHR Components – Integrated View</vt:lpstr>
      <vt:lpstr>Order Entry</vt:lpstr>
      <vt:lpstr>Order Entry  Example using an informatics tool </vt:lpstr>
      <vt:lpstr>Oder Entry  example 2</vt:lpstr>
      <vt:lpstr>Oder Entry  example 3</vt:lpstr>
      <vt:lpstr>Data Capture</vt:lpstr>
      <vt:lpstr>EHR lab report</vt:lpstr>
      <vt:lpstr>EHR discharge summary</vt:lpstr>
      <vt:lpstr>EHR ICD Code input</vt:lpstr>
      <vt:lpstr>Displaying Physician Entered Data</vt:lpstr>
      <vt:lpstr>Data Display – Timeline (P412, Fig 12.12)</vt:lpstr>
      <vt:lpstr>Data Display – Summaries and Snapshots (P412)</vt:lpstr>
      <vt:lpstr>Tablet and Smart Phone Example</vt:lpstr>
      <vt:lpstr>Example of imaging information (P413-414)</vt:lpstr>
      <vt:lpstr>Query and Surveillance</vt:lpstr>
      <vt:lpstr>Health Service Support</vt:lpstr>
      <vt:lpstr>Clinical Research</vt:lpstr>
      <vt:lpstr>Quality Reporting</vt:lpstr>
      <vt:lpstr>Support Administration </vt:lpstr>
      <vt:lpstr>Reading Materials</vt:lpstr>
      <vt:lpstr>Clinical Decision Support System</vt:lpstr>
      <vt:lpstr>EHR: Clinical Decision Support Perspective</vt:lpstr>
      <vt:lpstr>Motivation of CDSS</vt:lpstr>
      <vt:lpstr>“Five-rights” model of CDSS</vt:lpstr>
      <vt:lpstr>CDS Example  </vt:lpstr>
      <vt:lpstr>CDS Common Implementation</vt:lpstr>
      <vt:lpstr>Alert example</vt:lpstr>
      <vt:lpstr>Alert example</vt:lpstr>
      <vt:lpstr>Alert example</vt:lpstr>
      <vt:lpstr>CDSS: Access to Knowledge</vt:lpstr>
      <vt:lpstr>Knowledge Ref Example (P401)</vt:lpstr>
      <vt:lpstr>Knowledge Ref - Inforbutton</vt:lpstr>
      <vt:lpstr>CDSS: Integrated Communication and Reporting</vt:lpstr>
      <vt:lpstr>Reading Materials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and Health Informatics</dc:title>
  <dc:creator>Jake Luo</dc:creator>
  <cp:lastModifiedBy>Jake Luo</cp:lastModifiedBy>
  <cp:revision>36</cp:revision>
  <dcterms:created xsi:type="dcterms:W3CDTF">2023-02-02T17:00:57Z</dcterms:created>
  <dcterms:modified xsi:type="dcterms:W3CDTF">2025-03-17T21:41:02Z</dcterms:modified>
</cp:coreProperties>
</file>