
<file path=[Content_Types].xml><?xml version="1.0" encoding="utf-8"?>
<Types xmlns="http://schemas.openxmlformats.org/package/2006/content-types">
  <Default Extension="avi" ContentType="video/x-msvideo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3.xml" ContentType="application/vnd.openxmlformats-officedocument.presentationml.tags+xml"/>
  <Override PartName="/ppt/notesSlides/notesSlide8.xml" ContentType="application/vnd.openxmlformats-officedocument.presentationml.notesSlide+xml"/>
  <Override PartName="/ppt/tags/tag4.xml" ContentType="application/vnd.openxmlformats-officedocument.presentationml.tags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9"/>
  </p:notesMasterIdLst>
  <p:sldIdLst>
    <p:sldId id="297" r:id="rId2"/>
    <p:sldId id="589" r:id="rId3"/>
    <p:sldId id="600" r:id="rId4"/>
    <p:sldId id="597" r:id="rId5"/>
    <p:sldId id="614" r:id="rId6"/>
    <p:sldId id="283" r:id="rId7"/>
    <p:sldId id="598" r:id="rId8"/>
    <p:sldId id="603" r:id="rId9"/>
    <p:sldId id="363" r:id="rId10"/>
    <p:sldId id="424" r:id="rId11"/>
    <p:sldId id="457" r:id="rId12"/>
    <p:sldId id="606" r:id="rId13"/>
    <p:sldId id="611" r:id="rId14"/>
    <p:sldId id="281" r:id="rId15"/>
    <p:sldId id="610" r:id="rId16"/>
    <p:sldId id="618" r:id="rId17"/>
    <p:sldId id="322" r:id="rId18"/>
    <p:sldId id="605" r:id="rId19"/>
    <p:sldId id="604" r:id="rId20"/>
    <p:sldId id="621" r:id="rId21"/>
    <p:sldId id="612" r:id="rId22"/>
    <p:sldId id="617" r:id="rId23"/>
    <p:sldId id="619" r:id="rId24"/>
    <p:sldId id="275" r:id="rId25"/>
    <p:sldId id="620" r:id="rId26"/>
    <p:sldId id="608" r:id="rId27"/>
    <p:sldId id="591" r:id="rId28"/>
    <p:sldId id="601" r:id="rId29"/>
    <p:sldId id="590" r:id="rId30"/>
    <p:sldId id="593" r:id="rId31"/>
    <p:sldId id="594" r:id="rId32"/>
    <p:sldId id="300" r:id="rId33"/>
    <p:sldId id="356" r:id="rId34"/>
    <p:sldId id="613" r:id="rId35"/>
    <p:sldId id="595" r:id="rId36"/>
    <p:sldId id="602" r:id="rId37"/>
    <p:sldId id="616" r:id="rId3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4F9C3EC-975A-4E86-9C49-63553B7F7619}">
          <p14:sldIdLst>
            <p14:sldId id="297"/>
            <p14:sldId id="589"/>
            <p14:sldId id="600"/>
            <p14:sldId id="597"/>
            <p14:sldId id="614"/>
            <p14:sldId id="283"/>
            <p14:sldId id="598"/>
            <p14:sldId id="603"/>
            <p14:sldId id="363"/>
            <p14:sldId id="424"/>
            <p14:sldId id="457"/>
            <p14:sldId id="606"/>
            <p14:sldId id="611"/>
            <p14:sldId id="281"/>
            <p14:sldId id="610"/>
            <p14:sldId id="618"/>
            <p14:sldId id="322"/>
            <p14:sldId id="605"/>
            <p14:sldId id="604"/>
            <p14:sldId id="621"/>
            <p14:sldId id="612"/>
            <p14:sldId id="617"/>
            <p14:sldId id="619"/>
            <p14:sldId id="275"/>
            <p14:sldId id="620"/>
            <p14:sldId id="608"/>
            <p14:sldId id="591"/>
            <p14:sldId id="601"/>
            <p14:sldId id="590"/>
            <p14:sldId id="593"/>
            <p14:sldId id="594"/>
            <p14:sldId id="300"/>
            <p14:sldId id="356"/>
            <p14:sldId id="613"/>
            <p14:sldId id="595"/>
            <p14:sldId id="602"/>
            <p14:sldId id="61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F100D"/>
    <a:srgbClr val="4F39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B9F8845-759E-4FD8-AFC6-97D0E3EBFF0F}" v="194" dt="2023-07-01T02:45:15.11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03" autoAdjust="0"/>
    <p:restoredTop sz="87882" autoAdjust="0"/>
  </p:normalViewPr>
  <p:slideViewPr>
    <p:cSldViewPr snapToGrid="0">
      <p:cViewPr varScale="1">
        <p:scale>
          <a:sx n="83" d="100"/>
          <a:sy n="83" d="100"/>
        </p:scale>
        <p:origin x="475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D77A1EC-13D4-4D86-873E-6CE1998E093E}" type="doc">
      <dgm:prSet loTypeId="urn:microsoft.com/office/officeart/2005/8/layout/cycle6" loCatId="cycle" qsTypeId="urn:microsoft.com/office/officeart/2005/8/quickstyle/simple1" qsCatId="simple" csTypeId="urn:microsoft.com/office/officeart/2005/8/colors/colorful5" csCatId="colorful" phldr="1"/>
      <dgm:spPr/>
    </dgm:pt>
    <dgm:pt modelId="{A74A7AEF-4519-4630-85C6-837AE10751D6}">
      <dgm:prSet phldrT="[Text]" custT="1"/>
      <dgm:spPr/>
      <dgm:t>
        <a:bodyPr/>
        <a:lstStyle/>
        <a:p>
          <a:r>
            <a:rPr lang="en-US" sz="2000" b="1" dirty="0"/>
            <a:t>Knowledge Management</a:t>
          </a:r>
        </a:p>
      </dgm:t>
    </dgm:pt>
    <dgm:pt modelId="{806F365A-5DE6-49E3-A187-9926CB03E12A}" type="parTrans" cxnId="{5F9DFF9E-A869-456D-89ED-9959B30CCA2A}">
      <dgm:prSet/>
      <dgm:spPr/>
      <dgm:t>
        <a:bodyPr/>
        <a:lstStyle/>
        <a:p>
          <a:endParaRPr lang="en-US" sz="2800" b="1"/>
        </a:p>
      </dgm:t>
    </dgm:pt>
    <dgm:pt modelId="{F826B4C7-240C-44B2-988A-BA998F3A1E04}" type="sibTrans" cxnId="{5F9DFF9E-A869-456D-89ED-9959B30CCA2A}">
      <dgm:prSet/>
      <dgm:spPr/>
      <dgm:t>
        <a:bodyPr/>
        <a:lstStyle/>
        <a:p>
          <a:endParaRPr lang="en-US" sz="2800" b="1"/>
        </a:p>
      </dgm:t>
    </dgm:pt>
    <dgm:pt modelId="{5024ED4A-9C78-4942-82AB-F6D0CD0DE06E}">
      <dgm:prSet phldrT="[Text]" custT="1"/>
      <dgm:spPr/>
      <dgm:t>
        <a:bodyPr/>
        <a:lstStyle/>
        <a:p>
          <a:r>
            <a:rPr lang="en-US" sz="2000" b="1" dirty="0"/>
            <a:t>Clinical Information Management</a:t>
          </a:r>
        </a:p>
      </dgm:t>
    </dgm:pt>
    <dgm:pt modelId="{54B9931C-1354-4E3A-BC9B-374BD2831818}" type="parTrans" cxnId="{9A33740B-B0B8-4901-91BD-7AD4BF8441CC}">
      <dgm:prSet/>
      <dgm:spPr/>
      <dgm:t>
        <a:bodyPr/>
        <a:lstStyle/>
        <a:p>
          <a:endParaRPr lang="en-US" sz="2800" b="1"/>
        </a:p>
      </dgm:t>
    </dgm:pt>
    <dgm:pt modelId="{3AB6D495-780F-4618-ABD1-80105FC8E44B}" type="sibTrans" cxnId="{9A33740B-B0B8-4901-91BD-7AD4BF8441CC}">
      <dgm:prSet/>
      <dgm:spPr/>
      <dgm:t>
        <a:bodyPr/>
        <a:lstStyle/>
        <a:p>
          <a:endParaRPr lang="en-US" sz="2800" b="1"/>
        </a:p>
      </dgm:t>
    </dgm:pt>
    <dgm:pt modelId="{E61A4258-6A26-4D2B-946D-A614203DAFFE}">
      <dgm:prSet phldrT="[Text]" custT="1"/>
      <dgm:spPr/>
      <dgm:t>
        <a:bodyPr/>
        <a:lstStyle/>
        <a:p>
          <a:r>
            <a:rPr lang="en-US" sz="2000" b="1" dirty="0"/>
            <a:t>Communication</a:t>
          </a:r>
        </a:p>
      </dgm:t>
    </dgm:pt>
    <dgm:pt modelId="{05108D34-EDBB-457D-9E6C-43E33278AD9F}" type="parTrans" cxnId="{CB259B04-3C63-43B2-9BE6-4D1F26F2A4CB}">
      <dgm:prSet/>
      <dgm:spPr/>
      <dgm:t>
        <a:bodyPr/>
        <a:lstStyle/>
        <a:p>
          <a:endParaRPr lang="en-US" sz="2800" b="1"/>
        </a:p>
      </dgm:t>
    </dgm:pt>
    <dgm:pt modelId="{685987D6-37F0-446B-BBD0-451795D3874D}" type="sibTrans" cxnId="{CB259B04-3C63-43B2-9BE6-4D1F26F2A4CB}">
      <dgm:prSet/>
      <dgm:spPr/>
      <dgm:t>
        <a:bodyPr/>
        <a:lstStyle/>
        <a:p>
          <a:endParaRPr lang="en-US" sz="2800" b="1"/>
        </a:p>
      </dgm:t>
    </dgm:pt>
    <dgm:pt modelId="{8EE3360D-E47B-43BA-AAF9-01487F2D88AA}">
      <dgm:prSet phldrT="[Text]" custT="1"/>
      <dgm:spPr/>
      <dgm:t>
        <a:bodyPr/>
        <a:lstStyle/>
        <a:p>
          <a:r>
            <a:rPr lang="en-US" sz="2000" b="1" dirty="0"/>
            <a:t>Clinical Decision Support</a:t>
          </a:r>
        </a:p>
      </dgm:t>
    </dgm:pt>
    <dgm:pt modelId="{5E823031-D90A-45B6-A4B4-E5E0273F738F}" type="parTrans" cxnId="{8B4B803B-B3EA-4259-BD5C-67D4D0EF580F}">
      <dgm:prSet/>
      <dgm:spPr/>
      <dgm:t>
        <a:bodyPr/>
        <a:lstStyle/>
        <a:p>
          <a:endParaRPr lang="en-US" sz="2800" b="1"/>
        </a:p>
      </dgm:t>
    </dgm:pt>
    <dgm:pt modelId="{C3A18EDE-B17B-4040-9DD0-21295D07D1A4}" type="sibTrans" cxnId="{8B4B803B-B3EA-4259-BD5C-67D4D0EF580F}">
      <dgm:prSet/>
      <dgm:spPr/>
      <dgm:t>
        <a:bodyPr/>
        <a:lstStyle/>
        <a:p>
          <a:endParaRPr lang="en-US" sz="2800" b="1"/>
        </a:p>
      </dgm:t>
    </dgm:pt>
    <dgm:pt modelId="{09B2FB6B-B883-4E1D-9084-B1CF7F82B442}" type="pres">
      <dgm:prSet presAssocID="{AD77A1EC-13D4-4D86-873E-6CE1998E093E}" presName="cycle" presStyleCnt="0">
        <dgm:presLayoutVars>
          <dgm:dir/>
          <dgm:resizeHandles val="exact"/>
        </dgm:presLayoutVars>
      </dgm:prSet>
      <dgm:spPr/>
    </dgm:pt>
    <dgm:pt modelId="{1DD2A7D5-5A02-4E87-B7E3-C5B8E20036A0}" type="pres">
      <dgm:prSet presAssocID="{A74A7AEF-4519-4630-85C6-837AE10751D6}" presName="node" presStyleLbl="node1" presStyleIdx="0" presStyleCnt="4" custScaleX="194745" custScaleY="110432" custRadScaleRad="86637">
        <dgm:presLayoutVars>
          <dgm:bulletEnabled val="1"/>
        </dgm:presLayoutVars>
      </dgm:prSet>
      <dgm:spPr/>
    </dgm:pt>
    <dgm:pt modelId="{4DA361DA-FE2B-4AA4-93D5-A70A1965D19E}" type="pres">
      <dgm:prSet presAssocID="{A74A7AEF-4519-4630-85C6-837AE10751D6}" presName="spNode" presStyleCnt="0"/>
      <dgm:spPr/>
    </dgm:pt>
    <dgm:pt modelId="{26095516-263D-48C6-97C1-02EF1326351C}" type="pres">
      <dgm:prSet presAssocID="{F826B4C7-240C-44B2-988A-BA998F3A1E04}" presName="sibTrans" presStyleLbl="sibTrans1D1" presStyleIdx="0" presStyleCnt="4"/>
      <dgm:spPr/>
    </dgm:pt>
    <dgm:pt modelId="{F6C522C2-371D-440C-8F00-801C91A0B3AF}" type="pres">
      <dgm:prSet presAssocID="{5024ED4A-9C78-4942-82AB-F6D0CD0DE06E}" presName="node" presStyleLbl="node1" presStyleIdx="1" presStyleCnt="4" custScaleX="186630" custScaleY="110432">
        <dgm:presLayoutVars>
          <dgm:bulletEnabled val="1"/>
        </dgm:presLayoutVars>
      </dgm:prSet>
      <dgm:spPr/>
    </dgm:pt>
    <dgm:pt modelId="{13FB1350-DE80-4FE9-8B8F-79D3404D3A89}" type="pres">
      <dgm:prSet presAssocID="{5024ED4A-9C78-4942-82AB-F6D0CD0DE06E}" presName="spNode" presStyleCnt="0"/>
      <dgm:spPr/>
    </dgm:pt>
    <dgm:pt modelId="{61757184-732E-4C16-BAEC-DD652B842B8C}" type="pres">
      <dgm:prSet presAssocID="{3AB6D495-780F-4618-ABD1-80105FC8E44B}" presName="sibTrans" presStyleLbl="sibTrans1D1" presStyleIdx="1" presStyleCnt="4"/>
      <dgm:spPr/>
    </dgm:pt>
    <dgm:pt modelId="{D36B6399-CFC3-4117-B920-F1D3A3CCA292}" type="pres">
      <dgm:prSet presAssocID="{E61A4258-6A26-4D2B-946D-A614203DAFFE}" presName="node" presStyleLbl="node1" presStyleIdx="2" presStyleCnt="4" custScaleX="186630" custScaleY="110432" custRadScaleRad="85343">
        <dgm:presLayoutVars>
          <dgm:bulletEnabled val="1"/>
        </dgm:presLayoutVars>
      </dgm:prSet>
      <dgm:spPr/>
    </dgm:pt>
    <dgm:pt modelId="{378557D3-E9A7-4F63-A902-0F2FFB786E1B}" type="pres">
      <dgm:prSet presAssocID="{E61A4258-6A26-4D2B-946D-A614203DAFFE}" presName="spNode" presStyleCnt="0"/>
      <dgm:spPr/>
    </dgm:pt>
    <dgm:pt modelId="{9D4EA410-F757-4F46-A9B8-C2910A2D59CA}" type="pres">
      <dgm:prSet presAssocID="{685987D6-37F0-446B-BBD0-451795D3874D}" presName="sibTrans" presStyleLbl="sibTrans1D1" presStyleIdx="2" presStyleCnt="4"/>
      <dgm:spPr/>
    </dgm:pt>
    <dgm:pt modelId="{8F3836B5-9D5D-4F84-B89F-096103401B5B}" type="pres">
      <dgm:prSet presAssocID="{8EE3360D-E47B-43BA-AAF9-01487F2D88AA}" presName="node" presStyleLbl="node1" presStyleIdx="3" presStyleCnt="4" custScaleX="186630" custScaleY="110432">
        <dgm:presLayoutVars>
          <dgm:bulletEnabled val="1"/>
        </dgm:presLayoutVars>
      </dgm:prSet>
      <dgm:spPr/>
    </dgm:pt>
    <dgm:pt modelId="{945C58E2-C0D5-4A22-9E1F-8639259DCAFC}" type="pres">
      <dgm:prSet presAssocID="{8EE3360D-E47B-43BA-AAF9-01487F2D88AA}" presName="spNode" presStyleCnt="0"/>
      <dgm:spPr/>
    </dgm:pt>
    <dgm:pt modelId="{654208C7-929F-414E-B99E-59B463CB4B36}" type="pres">
      <dgm:prSet presAssocID="{C3A18EDE-B17B-4040-9DD0-21295D07D1A4}" presName="sibTrans" presStyleLbl="sibTrans1D1" presStyleIdx="3" presStyleCnt="4"/>
      <dgm:spPr/>
    </dgm:pt>
  </dgm:ptLst>
  <dgm:cxnLst>
    <dgm:cxn modelId="{CB259B04-3C63-43B2-9BE6-4D1F26F2A4CB}" srcId="{AD77A1EC-13D4-4D86-873E-6CE1998E093E}" destId="{E61A4258-6A26-4D2B-946D-A614203DAFFE}" srcOrd="2" destOrd="0" parTransId="{05108D34-EDBB-457D-9E6C-43E33278AD9F}" sibTransId="{685987D6-37F0-446B-BBD0-451795D3874D}"/>
    <dgm:cxn modelId="{9A33740B-B0B8-4901-91BD-7AD4BF8441CC}" srcId="{AD77A1EC-13D4-4D86-873E-6CE1998E093E}" destId="{5024ED4A-9C78-4942-82AB-F6D0CD0DE06E}" srcOrd="1" destOrd="0" parTransId="{54B9931C-1354-4E3A-BC9B-374BD2831818}" sibTransId="{3AB6D495-780F-4618-ABD1-80105FC8E44B}"/>
    <dgm:cxn modelId="{4E4C721F-1FCE-4AFE-9A4C-2AF12B16F739}" type="presOf" srcId="{F826B4C7-240C-44B2-988A-BA998F3A1E04}" destId="{26095516-263D-48C6-97C1-02EF1326351C}" srcOrd="0" destOrd="0" presId="urn:microsoft.com/office/officeart/2005/8/layout/cycle6"/>
    <dgm:cxn modelId="{ED166F26-009E-47E6-B77C-0C1B5CA59675}" type="presOf" srcId="{3AB6D495-780F-4618-ABD1-80105FC8E44B}" destId="{61757184-732E-4C16-BAEC-DD652B842B8C}" srcOrd="0" destOrd="0" presId="urn:microsoft.com/office/officeart/2005/8/layout/cycle6"/>
    <dgm:cxn modelId="{BD794C32-1CCC-4BD4-B7C8-9EB8574E65C0}" type="presOf" srcId="{5024ED4A-9C78-4942-82AB-F6D0CD0DE06E}" destId="{F6C522C2-371D-440C-8F00-801C91A0B3AF}" srcOrd="0" destOrd="0" presId="urn:microsoft.com/office/officeart/2005/8/layout/cycle6"/>
    <dgm:cxn modelId="{96CC5338-72E5-4465-B560-446ED0557D45}" type="presOf" srcId="{C3A18EDE-B17B-4040-9DD0-21295D07D1A4}" destId="{654208C7-929F-414E-B99E-59B463CB4B36}" srcOrd="0" destOrd="0" presId="urn:microsoft.com/office/officeart/2005/8/layout/cycle6"/>
    <dgm:cxn modelId="{8B4B803B-B3EA-4259-BD5C-67D4D0EF580F}" srcId="{AD77A1EC-13D4-4D86-873E-6CE1998E093E}" destId="{8EE3360D-E47B-43BA-AAF9-01487F2D88AA}" srcOrd="3" destOrd="0" parTransId="{5E823031-D90A-45B6-A4B4-E5E0273F738F}" sibTransId="{C3A18EDE-B17B-4040-9DD0-21295D07D1A4}"/>
    <dgm:cxn modelId="{CC754269-7BF3-435E-B0FE-0107696C642B}" type="presOf" srcId="{A74A7AEF-4519-4630-85C6-837AE10751D6}" destId="{1DD2A7D5-5A02-4E87-B7E3-C5B8E20036A0}" srcOrd="0" destOrd="0" presId="urn:microsoft.com/office/officeart/2005/8/layout/cycle6"/>
    <dgm:cxn modelId="{F6B60951-1714-48A3-8BC0-14C975FB8C22}" type="presOf" srcId="{8EE3360D-E47B-43BA-AAF9-01487F2D88AA}" destId="{8F3836B5-9D5D-4F84-B89F-096103401B5B}" srcOrd="0" destOrd="0" presId="urn:microsoft.com/office/officeart/2005/8/layout/cycle6"/>
    <dgm:cxn modelId="{B3784F7F-3792-43A6-B3B4-FD8189E9BF9C}" type="presOf" srcId="{685987D6-37F0-446B-BBD0-451795D3874D}" destId="{9D4EA410-F757-4F46-A9B8-C2910A2D59CA}" srcOrd="0" destOrd="0" presId="urn:microsoft.com/office/officeart/2005/8/layout/cycle6"/>
    <dgm:cxn modelId="{5F9DFF9E-A869-456D-89ED-9959B30CCA2A}" srcId="{AD77A1EC-13D4-4D86-873E-6CE1998E093E}" destId="{A74A7AEF-4519-4630-85C6-837AE10751D6}" srcOrd="0" destOrd="0" parTransId="{806F365A-5DE6-49E3-A187-9926CB03E12A}" sibTransId="{F826B4C7-240C-44B2-988A-BA998F3A1E04}"/>
    <dgm:cxn modelId="{666271A6-E23F-4EA7-B431-4052E95582A7}" type="presOf" srcId="{AD77A1EC-13D4-4D86-873E-6CE1998E093E}" destId="{09B2FB6B-B883-4E1D-9084-B1CF7F82B442}" srcOrd="0" destOrd="0" presId="urn:microsoft.com/office/officeart/2005/8/layout/cycle6"/>
    <dgm:cxn modelId="{4A8FF8ED-D4DF-4728-B467-457F04DEB0E1}" type="presOf" srcId="{E61A4258-6A26-4D2B-946D-A614203DAFFE}" destId="{D36B6399-CFC3-4117-B920-F1D3A3CCA292}" srcOrd="0" destOrd="0" presId="urn:microsoft.com/office/officeart/2005/8/layout/cycle6"/>
    <dgm:cxn modelId="{B5E7E95A-1CC4-4C11-8D8F-6E5801F44D27}" type="presParOf" srcId="{09B2FB6B-B883-4E1D-9084-B1CF7F82B442}" destId="{1DD2A7D5-5A02-4E87-B7E3-C5B8E20036A0}" srcOrd="0" destOrd="0" presId="urn:microsoft.com/office/officeart/2005/8/layout/cycle6"/>
    <dgm:cxn modelId="{5DE9C011-C2D5-4BD0-8EBF-C43AD0D05A6F}" type="presParOf" srcId="{09B2FB6B-B883-4E1D-9084-B1CF7F82B442}" destId="{4DA361DA-FE2B-4AA4-93D5-A70A1965D19E}" srcOrd="1" destOrd="0" presId="urn:microsoft.com/office/officeart/2005/8/layout/cycle6"/>
    <dgm:cxn modelId="{5AC28E1D-27DC-4EA6-A901-112E6CCD7E42}" type="presParOf" srcId="{09B2FB6B-B883-4E1D-9084-B1CF7F82B442}" destId="{26095516-263D-48C6-97C1-02EF1326351C}" srcOrd="2" destOrd="0" presId="urn:microsoft.com/office/officeart/2005/8/layout/cycle6"/>
    <dgm:cxn modelId="{B526CCF8-1FD8-4AA9-A558-6C7CA13DA216}" type="presParOf" srcId="{09B2FB6B-B883-4E1D-9084-B1CF7F82B442}" destId="{F6C522C2-371D-440C-8F00-801C91A0B3AF}" srcOrd="3" destOrd="0" presId="urn:microsoft.com/office/officeart/2005/8/layout/cycle6"/>
    <dgm:cxn modelId="{3AA328EE-B504-46A3-B437-B5492E9E4D41}" type="presParOf" srcId="{09B2FB6B-B883-4E1D-9084-B1CF7F82B442}" destId="{13FB1350-DE80-4FE9-8B8F-79D3404D3A89}" srcOrd="4" destOrd="0" presId="urn:microsoft.com/office/officeart/2005/8/layout/cycle6"/>
    <dgm:cxn modelId="{EA7FF4C3-12E0-4AF7-B264-D63EBC47920F}" type="presParOf" srcId="{09B2FB6B-B883-4E1D-9084-B1CF7F82B442}" destId="{61757184-732E-4C16-BAEC-DD652B842B8C}" srcOrd="5" destOrd="0" presId="urn:microsoft.com/office/officeart/2005/8/layout/cycle6"/>
    <dgm:cxn modelId="{9553721C-FF9F-4AAA-8049-E9CCF5871580}" type="presParOf" srcId="{09B2FB6B-B883-4E1D-9084-B1CF7F82B442}" destId="{D36B6399-CFC3-4117-B920-F1D3A3CCA292}" srcOrd="6" destOrd="0" presId="urn:microsoft.com/office/officeart/2005/8/layout/cycle6"/>
    <dgm:cxn modelId="{3E977675-8760-43A5-A9FF-81556CD8CBF5}" type="presParOf" srcId="{09B2FB6B-B883-4E1D-9084-B1CF7F82B442}" destId="{378557D3-E9A7-4F63-A902-0F2FFB786E1B}" srcOrd="7" destOrd="0" presId="urn:microsoft.com/office/officeart/2005/8/layout/cycle6"/>
    <dgm:cxn modelId="{8AFB6558-6830-4484-AF50-74D36F9B51A4}" type="presParOf" srcId="{09B2FB6B-B883-4E1D-9084-B1CF7F82B442}" destId="{9D4EA410-F757-4F46-A9B8-C2910A2D59CA}" srcOrd="8" destOrd="0" presId="urn:microsoft.com/office/officeart/2005/8/layout/cycle6"/>
    <dgm:cxn modelId="{3A9F36C3-0ED7-4CBA-B2AF-B573BA475C6E}" type="presParOf" srcId="{09B2FB6B-B883-4E1D-9084-B1CF7F82B442}" destId="{8F3836B5-9D5D-4F84-B89F-096103401B5B}" srcOrd="9" destOrd="0" presId="urn:microsoft.com/office/officeart/2005/8/layout/cycle6"/>
    <dgm:cxn modelId="{F7751622-C04D-490B-9135-0D1A10741ACC}" type="presParOf" srcId="{09B2FB6B-B883-4E1D-9084-B1CF7F82B442}" destId="{945C58E2-C0D5-4A22-9E1F-8639259DCAFC}" srcOrd="10" destOrd="0" presId="urn:microsoft.com/office/officeart/2005/8/layout/cycle6"/>
    <dgm:cxn modelId="{3E560930-D685-4E09-886A-0EDBB5820BA9}" type="presParOf" srcId="{09B2FB6B-B883-4E1D-9084-B1CF7F82B442}" destId="{654208C7-929F-414E-B99E-59B463CB4B36}" srcOrd="11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D2A7D5-5A02-4E87-B7E3-C5B8E20036A0}">
      <dsp:nvSpPr>
        <dsp:cNvPr id="0" name=""/>
        <dsp:cNvSpPr/>
      </dsp:nvSpPr>
      <dsp:spPr>
        <a:xfrm>
          <a:off x="1617095" y="140837"/>
          <a:ext cx="2480809" cy="914398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Knowledge Management</a:t>
          </a:r>
        </a:p>
      </dsp:txBody>
      <dsp:txXfrm>
        <a:off x="1661732" y="185474"/>
        <a:ext cx="2391535" cy="825124"/>
      </dsp:txXfrm>
    </dsp:sp>
    <dsp:sp modelId="{26095516-263D-48C6-97C1-02EF1326351C}">
      <dsp:nvSpPr>
        <dsp:cNvPr id="0" name=""/>
        <dsp:cNvSpPr/>
      </dsp:nvSpPr>
      <dsp:spPr>
        <a:xfrm>
          <a:off x="1288213" y="844667"/>
          <a:ext cx="2735650" cy="2735650"/>
        </a:xfrm>
        <a:custGeom>
          <a:avLst/>
          <a:gdLst/>
          <a:ahLst/>
          <a:cxnLst/>
          <a:rect l="0" t="0" r="0" b="0"/>
          <a:pathLst>
            <a:path>
              <a:moveTo>
                <a:pt x="2100498" y="212776"/>
              </a:moveTo>
              <a:arcTo wR="1367825" hR="1367825" stAng="18143271" swAng="1022019"/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6C522C2-371D-440C-8F00-801C91A0B3AF}">
      <dsp:nvSpPr>
        <dsp:cNvPr id="0" name=""/>
        <dsp:cNvSpPr/>
      </dsp:nvSpPr>
      <dsp:spPr>
        <a:xfrm>
          <a:off x="3036608" y="1325880"/>
          <a:ext cx="2377434" cy="914398"/>
        </a:xfrm>
        <a:prstGeom prst="roundRect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Clinical Information Management</a:t>
          </a:r>
        </a:p>
      </dsp:txBody>
      <dsp:txXfrm>
        <a:off x="3081245" y="1370517"/>
        <a:ext cx="2288160" cy="825124"/>
      </dsp:txXfrm>
    </dsp:sp>
    <dsp:sp modelId="{61757184-732E-4C16-BAEC-DD652B842B8C}">
      <dsp:nvSpPr>
        <dsp:cNvPr id="0" name=""/>
        <dsp:cNvSpPr/>
      </dsp:nvSpPr>
      <dsp:spPr>
        <a:xfrm>
          <a:off x="1294700" y="-30902"/>
          <a:ext cx="2735650" cy="2735650"/>
        </a:xfrm>
        <a:custGeom>
          <a:avLst/>
          <a:gdLst/>
          <a:ahLst/>
          <a:cxnLst/>
          <a:rect l="0" t="0" r="0" b="0"/>
          <a:pathLst>
            <a:path>
              <a:moveTo>
                <a:pt x="2392328" y="2274104"/>
              </a:moveTo>
              <a:arcTo wR="1367825" hR="1367825" stAng="2489765" swAng="963058"/>
            </a:path>
          </a:pathLst>
        </a:custGeom>
        <a:noFill/>
        <a:ln w="6350" cap="flat" cmpd="sng" algn="ctr">
          <a:solidFill>
            <a:schemeClr val="accent5">
              <a:hueOff val="-2252848"/>
              <a:satOff val="-5806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36B6399-CFC3-4117-B920-F1D3A3CCA292}">
      <dsp:nvSpPr>
        <dsp:cNvPr id="0" name=""/>
        <dsp:cNvSpPr/>
      </dsp:nvSpPr>
      <dsp:spPr>
        <a:xfrm>
          <a:off x="1668782" y="2493224"/>
          <a:ext cx="2377434" cy="914398"/>
        </a:xfrm>
        <a:prstGeom prst="roundRect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Communication</a:t>
          </a:r>
        </a:p>
      </dsp:txBody>
      <dsp:txXfrm>
        <a:off x="1713419" y="2537861"/>
        <a:ext cx="2288160" cy="825124"/>
      </dsp:txXfrm>
    </dsp:sp>
    <dsp:sp modelId="{9D4EA410-F757-4F46-A9B8-C2910A2D59CA}">
      <dsp:nvSpPr>
        <dsp:cNvPr id="0" name=""/>
        <dsp:cNvSpPr/>
      </dsp:nvSpPr>
      <dsp:spPr>
        <a:xfrm>
          <a:off x="1684648" y="-30902"/>
          <a:ext cx="2735650" cy="2735650"/>
        </a:xfrm>
        <a:custGeom>
          <a:avLst/>
          <a:gdLst/>
          <a:ahLst/>
          <a:cxnLst/>
          <a:rect l="0" t="0" r="0" b="0"/>
          <a:pathLst>
            <a:path>
              <a:moveTo>
                <a:pt x="633840" y="2522040"/>
              </a:moveTo>
              <a:arcTo wR="1367825" hR="1367825" stAng="7347177" swAng="963058"/>
            </a:path>
          </a:pathLst>
        </a:custGeom>
        <a:noFill/>
        <a:ln w="6350" cap="flat" cmpd="sng" algn="ctr">
          <a:solidFill>
            <a:schemeClr val="accent5">
              <a:hueOff val="-4505695"/>
              <a:satOff val="-11613"/>
              <a:lumOff val="-7843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F3836B5-9D5D-4F84-B89F-096103401B5B}">
      <dsp:nvSpPr>
        <dsp:cNvPr id="0" name=""/>
        <dsp:cNvSpPr/>
      </dsp:nvSpPr>
      <dsp:spPr>
        <a:xfrm>
          <a:off x="300957" y="1325880"/>
          <a:ext cx="2377434" cy="914398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Clinical Decision Support</a:t>
          </a:r>
        </a:p>
      </dsp:txBody>
      <dsp:txXfrm>
        <a:off x="345594" y="1370517"/>
        <a:ext cx="2288160" cy="825124"/>
      </dsp:txXfrm>
    </dsp:sp>
    <dsp:sp modelId="{654208C7-929F-414E-B99E-59B463CB4B36}">
      <dsp:nvSpPr>
        <dsp:cNvPr id="0" name=""/>
        <dsp:cNvSpPr/>
      </dsp:nvSpPr>
      <dsp:spPr>
        <a:xfrm>
          <a:off x="1691135" y="844667"/>
          <a:ext cx="2735650" cy="2735650"/>
        </a:xfrm>
        <a:custGeom>
          <a:avLst/>
          <a:gdLst/>
          <a:ahLst/>
          <a:cxnLst/>
          <a:rect l="0" t="0" r="0" b="0"/>
          <a:pathLst>
            <a:path>
              <a:moveTo>
                <a:pt x="328940" y="478069"/>
              </a:moveTo>
              <a:arcTo wR="1367825" hR="1367825" stAng="13234710" swAng="1022019"/>
            </a:path>
          </a:pathLst>
        </a:custGeom>
        <a:noFill/>
        <a:ln w="635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485733-4EFA-443F-A284-1B823572457E}" type="datetimeFigureOut">
              <a:rPr lang="en-US" smtClean="0"/>
              <a:t>6/30/2023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3A6CDF-EF7F-4BCF-86E2-6EF46DE138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7508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7172">
              <a:defRPr/>
            </a:pPr>
            <a:fld id="{38E7ED21-9FD8-49EA-822F-48788FC8A0ED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57172">
                <a:defRPr/>
              </a:pPr>
              <a:t>1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5842362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HR = 1 data point</a:t>
            </a:r>
          </a:p>
          <a:p>
            <a:r>
              <a:rPr lang="en-US" dirty="0"/>
              <a:t>CBC = 12 data points</a:t>
            </a:r>
          </a:p>
          <a:p>
            <a:r>
              <a:rPr lang="en-US" dirty="0"/>
              <a:t>Genome is thousands to millions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3A6CDF-EF7F-4BCF-86E2-6EF46DE138A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2209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Translation is key. It’s important to be able to translate across specialties.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3A6CDF-EF7F-4BCF-86E2-6EF46DE138A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7823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dirty="0"/>
              <a:t>But, we do not know what jobs many of our genes perform…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DA3560-14BC-47D6-A306-8DDC45A0818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8699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dirty="0"/>
              <a:t>But, we do not know what jobs many of our genes perform…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DA3560-14BC-47D6-A306-8DDC45A0818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5811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From flatland to 3D</a:t>
            </a:r>
          </a:p>
          <a:p>
            <a:r>
              <a:rPr lang="en-US" dirty="0"/>
              <a:t>Optimistic that continued dev – out wish</a:t>
            </a:r>
          </a:p>
          <a:p>
            <a:pPr lvl="1"/>
            <a:r>
              <a:rPr lang="en-US" dirty="0"/>
              <a:t>Person with diabetes from flatland to 3D</a:t>
            </a:r>
          </a:p>
          <a:p>
            <a:pPr lvl="1"/>
            <a:r>
              <a:rPr lang="en-US" dirty="0"/>
              <a:t>Now the person can be seen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83D0C7-665D-4084-8B31-CB053BFBEED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3259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From flatland to 3D</a:t>
            </a:r>
          </a:p>
          <a:p>
            <a:r>
              <a:rPr lang="en-US" dirty="0"/>
              <a:t>Optimistic that continued dev – out wish</a:t>
            </a:r>
          </a:p>
          <a:p>
            <a:pPr lvl="1"/>
            <a:r>
              <a:rPr lang="en-US" dirty="0"/>
              <a:t>Person with diabetes from flatland to 3D</a:t>
            </a:r>
          </a:p>
          <a:p>
            <a:pPr lvl="1"/>
            <a:r>
              <a:rPr lang="en-US" dirty="0"/>
              <a:t>Now the person can be seen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83D0C7-665D-4084-8B31-CB053BFBEED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155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 limitation in DNA sequencing the short reads. Whole Genome does not mean complete coverage of that individuals genome.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3A6CDF-EF7F-4BCF-86E2-6EF46DE138A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9178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Hit the power bottom line, learning objectives, and the themes that will be in the questions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3A6CDF-EF7F-4BCF-86E2-6EF46DE138AB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3715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06CFE-5119-408E-9913-2A48B3BAD76B}" type="datetimeFigureOut">
              <a:rPr lang="en-US" smtClean="0"/>
              <a:t>6/30/2023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163FE-2460-498C-BCEB-894B42D02D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6118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06CFE-5119-408E-9913-2A48B3BAD76B}" type="datetimeFigureOut">
              <a:rPr lang="en-US" smtClean="0"/>
              <a:t>6/30/2023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163FE-2460-498C-BCEB-894B42D02D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9271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06CFE-5119-408E-9913-2A48B3BAD76B}" type="datetimeFigureOut">
              <a:rPr lang="en-US" smtClean="0"/>
              <a:t>6/30/2023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163FE-2460-498C-BCEB-894B42D02D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8154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06CFE-5119-408E-9913-2A48B3BAD76B}" type="datetimeFigureOut">
              <a:rPr lang="en-US" smtClean="0"/>
              <a:t>6/30/2023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163FE-2460-498C-BCEB-894B42D02D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4757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06CFE-5119-408E-9913-2A48B3BAD76B}" type="datetimeFigureOut">
              <a:rPr lang="en-US" smtClean="0"/>
              <a:t>6/30/2023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163FE-2460-498C-BCEB-894B42D02D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644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06CFE-5119-408E-9913-2A48B3BAD76B}" type="datetimeFigureOut">
              <a:rPr lang="en-US" smtClean="0"/>
              <a:t>6/30/2023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163FE-2460-498C-BCEB-894B42D02D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1527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06CFE-5119-408E-9913-2A48B3BAD76B}" type="datetimeFigureOut">
              <a:rPr lang="en-US" smtClean="0"/>
              <a:t>6/30/2023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163FE-2460-498C-BCEB-894B42D02D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0116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06CFE-5119-408E-9913-2A48B3BAD76B}" type="datetimeFigureOut">
              <a:rPr lang="en-US" smtClean="0"/>
              <a:t>6/30/2023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163FE-2460-498C-BCEB-894B42D02D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8517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06CFE-5119-408E-9913-2A48B3BAD76B}" type="datetimeFigureOut">
              <a:rPr lang="en-US" smtClean="0"/>
              <a:t>6/30/2023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163FE-2460-498C-BCEB-894B42D02D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4673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06CFE-5119-408E-9913-2A48B3BAD76B}" type="datetimeFigureOut">
              <a:rPr lang="en-US" smtClean="0"/>
              <a:t>6/30/2023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163FE-2460-498C-BCEB-894B42D02D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4757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06CFE-5119-408E-9913-2A48B3BAD76B}" type="datetimeFigureOut">
              <a:rPr lang="en-US" smtClean="0"/>
              <a:t>6/30/2023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163FE-2460-498C-BCEB-894B42D02D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1221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406CFE-5119-408E-9913-2A48B3BAD76B}" type="datetimeFigureOut">
              <a:rPr lang="en-US" smtClean="0"/>
              <a:t>6/30/2023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E163FE-2460-498C-BCEB-894B42D02D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97745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gif"/><Relationship Id="rId5" Type="http://schemas.openxmlformats.org/officeDocument/2006/relationships/image" Target="../media/image37.gif"/><Relationship Id="rId4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1.pn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notesSlide" Target="../notesSlides/notesSlide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jpeg"/><Relationship Id="rId7" Type="http://schemas.openxmlformats.org/officeDocument/2006/relationships/image" Target="../media/image4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45.png"/><Relationship Id="rId5" Type="http://schemas.openxmlformats.org/officeDocument/2006/relationships/image" Target="../media/image44.jpeg"/><Relationship Id="rId4" Type="http://schemas.openxmlformats.org/officeDocument/2006/relationships/image" Target="../media/image43.jpeg"/><Relationship Id="rId9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2bAsFyJ4BbI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2bAsFyJ4BbI" TargetMode="Externa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2bAsFyJ4BbI" TargetMode="Externa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pubmed.ncbi.nlm.nih.gov/30279699/" TargetMode="External"/><Relationship Id="rId2" Type="http://schemas.openxmlformats.org/officeDocument/2006/relationships/hyperlink" Target="http://arep.med.harvard.edu/pdf/Shendure_Waterston_2017.pdf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jpeg"/><Relationship Id="rId7" Type="http://schemas.openxmlformats.org/officeDocument/2006/relationships/image" Target="../media/image4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45.png"/><Relationship Id="rId5" Type="http://schemas.openxmlformats.org/officeDocument/2006/relationships/image" Target="../media/image44.jpeg"/><Relationship Id="rId4" Type="http://schemas.openxmlformats.org/officeDocument/2006/relationships/image" Target="../media/image43.jpeg"/><Relationship Id="rId9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svg"/><Relationship Id="rId18" Type="http://schemas.openxmlformats.org/officeDocument/2006/relationships/image" Target="../media/image23.png"/><Relationship Id="rId3" Type="http://schemas.openxmlformats.org/officeDocument/2006/relationships/image" Target="../media/image8.svg"/><Relationship Id="rId21" Type="http://schemas.openxmlformats.org/officeDocument/2006/relationships/image" Target="../media/image26.svg"/><Relationship Id="rId7" Type="http://schemas.openxmlformats.org/officeDocument/2006/relationships/image" Target="../media/image12.svg"/><Relationship Id="rId12" Type="http://schemas.openxmlformats.org/officeDocument/2006/relationships/image" Target="../media/image17.png"/><Relationship Id="rId17" Type="http://schemas.openxmlformats.org/officeDocument/2006/relationships/image" Target="../media/image22.svg"/><Relationship Id="rId25" Type="http://schemas.openxmlformats.org/officeDocument/2006/relationships/image" Target="../media/image30.svg"/><Relationship Id="rId2" Type="http://schemas.openxmlformats.org/officeDocument/2006/relationships/image" Target="../media/image7.png"/><Relationship Id="rId16" Type="http://schemas.openxmlformats.org/officeDocument/2006/relationships/image" Target="../media/image21.png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svg"/><Relationship Id="rId24" Type="http://schemas.openxmlformats.org/officeDocument/2006/relationships/image" Target="../media/image29.png"/><Relationship Id="rId5" Type="http://schemas.openxmlformats.org/officeDocument/2006/relationships/image" Target="../media/image10.svg"/><Relationship Id="rId15" Type="http://schemas.openxmlformats.org/officeDocument/2006/relationships/image" Target="../media/image20.svg"/><Relationship Id="rId23" Type="http://schemas.openxmlformats.org/officeDocument/2006/relationships/image" Target="../media/image28.svg"/><Relationship Id="rId10" Type="http://schemas.openxmlformats.org/officeDocument/2006/relationships/image" Target="../media/image15.png"/><Relationship Id="rId19" Type="http://schemas.openxmlformats.org/officeDocument/2006/relationships/image" Target="../media/image24.svg"/><Relationship Id="rId4" Type="http://schemas.openxmlformats.org/officeDocument/2006/relationships/image" Target="../media/image9.png"/><Relationship Id="rId9" Type="http://schemas.openxmlformats.org/officeDocument/2006/relationships/image" Target="../media/image14.svg"/><Relationship Id="rId14" Type="http://schemas.openxmlformats.org/officeDocument/2006/relationships/image" Target="../media/image19.png"/><Relationship Id="rId22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B56093F0-DEBC-47D4-9183-495707E3F85D}"/>
              </a:ext>
            </a:extLst>
          </p:cNvPr>
          <p:cNvGrpSpPr/>
          <p:nvPr/>
        </p:nvGrpSpPr>
        <p:grpSpPr>
          <a:xfrm>
            <a:off x="7889526" y="0"/>
            <a:ext cx="4302474" cy="3524478"/>
            <a:chOff x="3820160" y="0"/>
            <a:chExt cx="8371840" cy="6858000"/>
          </a:xfrm>
        </p:grpSpPr>
        <p:pic>
          <p:nvPicPr>
            <p:cNvPr id="6" name="Picture 5" descr="Many light bulbs">
              <a:extLst>
                <a:ext uri="{FF2B5EF4-FFF2-40B4-BE49-F238E27FC236}">
                  <a16:creationId xmlns:a16="http://schemas.microsoft.com/office/drawing/2014/main" id="{37F4B6FE-0AAA-B389-99A9-7709EE80DB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8834"/>
            <a:stretch/>
          </p:blipFill>
          <p:spPr>
            <a:xfrm flipH="1">
              <a:off x="3840480" y="0"/>
              <a:ext cx="8351520" cy="6858000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63D9E7F-30E8-B498-AE80-5D4C7D49C677}"/>
                </a:ext>
              </a:extLst>
            </p:cNvPr>
            <p:cNvSpPr/>
            <p:nvPr/>
          </p:nvSpPr>
          <p:spPr>
            <a:xfrm>
              <a:off x="3820160" y="0"/>
              <a:ext cx="4876800" cy="6858000"/>
            </a:xfrm>
            <a:prstGeom prst="rect">
              <a:avLst/>
            </a:prstGeom>
            <a:gradFill flip="none" rotWithShape="1">
              <a:gsLst>
                <a:gs pos="24000">
                  <a:schemeClr val="bg1"/>
                </a:gs>
                <a:gs pos="59000">
                  <a:srgbClr val="000000">
                    <a:alpha val="50196"/>
                  </a:srgbClr>
                </a:gs>
                <a:gs pos="100000">
                  <a:srgbClr val="000000">
                    <a:alpha val="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Rectangle 28"/>
          <p:cNvSpPr/>
          <p:nvPr/>
        </p:nvSpPr>
        <p:spPr>
          <a:xfrm>
            <a:off x="2925041" y="3388694"/>
            <a:ext cx="8763000" cy="18288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 i="1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18364" y="3524478"/>
            <a:ext cx="8129055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b="1" i="1" dirty="0">
                <a:solidFill>
                  <a:schemeClr val="tx2"/>
                </a:solidFill>
                <a:latin typeface="+mj-lt"/>
              </a:rPr>
              <a:t>Dr. Michael T. Zimmermann, PhD</a:t>
            </a:r>
          </a:p>
          <a:p>
            <a:pPr>
              <a:spcAft>
                <a:spcPts val="1200"/>
              </a:spcAft>
            </a:pPr>
            <a:r>
              <a:rPr lang="en-US" sz="2400" i="1" dirty="0">
                <a:solidFill>
                  <a:schemeClr val="tx2"/>
                </a:solidFill>
                <a:latin typeface="+mj-lt"/>
              </a:rPr>
              <a:t>Director, Bioinformatics Research &amp; Development Lab, </a:t>
            </a:r>
            <a:br>
              <a:rPr lang="en-US" sz="2400" i="1" dirty="0">
                <a:solidFill>
                  <a:schemeClr val="tx2"/>
                </a:solidFill>
                <a:latin typeface="+mj-lt"/>
              </a:rPr>
            </a:br>
            <a:r>
              <a:rPr lang="en-US" sz="2400" i="1" dirty="0">
                <a:solidFill>
                  <a:schemeClr val="tx2"/>
                </a:solidFill>
                <a:latin typeface="+mj-lt"/>
              </a:rPr>
              <a:t>Co-Director, Structural Bioinformatics and Proteogenomics Unit, Linda T. and John A. </a:t>
            </a:r>
            <a:r>
              <a:rPr lang="en-US" sz="2400" i="1" dirty="0" err="1">
                <a:solidFill>
                  <a:schemeClr val="tx2"/>
                </a:solidFill>
                <a:latin typeface="+mj-lt"/>
              </a:rPr>
              <a:t>Mellowes</a:t>
            </a:r>
            <a:r>
              <a:rPr lang="en-US" sz="2400" i="1" dirty="0">
                <a:solidFill>
                  <a:schemeClr val="tx2"/>
                </a:solidFill>
                <a:latin typeface="+mj-lt"/>
              </a:rPr>
              <a:t> Center for Genomic Sciences and Precision Medicine</a:t>
            </a:r>
          </a:p>
          <a:p>
            <a:pPr>
              <a:spcAft>
                <a:spcPts val="1200"/>
              </a:spcAft>
            </a:pPr>
            <a:r>
              <a:rPr lang="en-US" sz="2400" i="1" dirty="0">
                <a:solidFill>
                  <a:schemeClr val="tx2"/>
                </a:solidFill>
                <a:latin typeface="+mj-lt"/>
              </a:rPr>
              <a:t>Assistant Professor of Bioinformatics, Clinical and Translational Sciences Institute, and Dept Biochemistry</a:t>
            </a:r>
          </a:p>
        </p:txBody>
      </p:sp>
      <p:sp>
        <p:nvSpPr>
          <p:cNvPr id="33" name="Rectangle 32"/>
          <p:cNvSpPr/>
          <p:nvPr/>
        </p:nvSpPr>
        <p:spPr>
          <a:xfrm>
            <a:off x="3503462" y="901227"/>
            <a:ext cx="7305824" cy="200271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50" b="1" dirty="0">
                <a:solidFill>
                  <a:schemeClr val="tx2"/>
                </a:solidFill>
                <a:latin typeface="+mj-lt"/>
              </a:rPr>
              <a:t>Biomedical Informatics &amp; Genomics in Health Care</a:t>
            </a:r>
          </a:p>
        </p:txBody>
      </p:sp>
      <p:pic>
        <p:nvPicPr>
          <p:cNvPr id="11" name="Picture 8" descr="Powerful Tools to Study Biology diagra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999" y="1341655"/>
            <a:ext cx="1828800" cy="18288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0D693AE-046B-47FB-933D-4340A17CF1D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48" y="198531"/>
            <a:ext cx="2184917" cy="3058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240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543"/>
    </mc:Choice>
    <mc:Fallback xmlns="">
      <p:transition spd="slow" advTm="16543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90A8F-6E48-4581-901C-17EB14939513}" type="slidenum">
              <a:rPr lang="en-US" smtClean="0"/>
              <a:t>10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857EBE3-CE87-4EAD-B272-43339AAA0B04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Blueprints Versus Tools</a:t>
            </a:r>
          </a:p>
        </p:txBody>
      </p:sp>
      <p:pic>
        <p:nvPicPr>
          <p:cNvPr id="1026" name="Picture 2" descr="Electric Drill Blueprint Power Tools Patent Workshop Art – GalleryThane">
            <a:extLst>
              <a:ext uri="{FF2B5EF4-FFF2-40B4-BE49-F238E27FC236}">
                <a16:creationId xmlns:a16="http://schemas.microsoft.com/office/drawing/2014/main" id="{72FE6048-D16D-4C97-B002-A75B61F611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400000">
            <a:off x="538683" y="1077085"/>
            <a:ext cx="1202594" cy="1763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Broken Old drill Restoration - Black and Decker - YouTube">
            <a:extLst>
              <a:ext uri="{FF2B5EF4-FFF2-40B4-BE49-F238E27FC236}">
                <a16:creationId xmlns:a16="http://schemas.microsoft.com/office/drawing/2014/main" id="{14B4E399-5C84-479C-B09E-E2DD6BE684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21840" y="1357648"/>
            <a:ext cx="3039726" cy="1202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ow to Waterproof Your Power Tools">
            <a:extLst>
              <a:ext uri="{FF2B5EF4-FFF2-40B4-BE49-F238E27FC236}">
                <a16:creationId xmlns:a16="http://schemas.microsoft.com/office/drawing/2014/main" id="{F95A6A17-7B7C-4992-9873-93F784E644A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2443163"/>
            <a:ext cx="457200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Tool Tutorial: Cordless Drill - Skills Ready">
            <a:extLst>
              <a:ext uri="{FF2B5EF4-FFF2-40B4-BE49-F238E27FC236}">
                <a16:creationId xmlns:a16="http://schemas.microsoft.com/office/drawing/2014/main" id="{829AF1AD-C193-463D-9907-ABDD18A8B48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980" y="3502025"/>
            <a:ext cx="5314950" cy="321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8740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9D347E8-4220-4E27-97FD-34A406A411B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08"/>
          <a:stretch/>
        </p:blipFill>
        <p:spPr>
          <a:xfrm>
            <a:off x="0" y="4105418"/>
            <a:ext cx="12192000" cy="1554237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0A5DF2D-2575-305C-D253-FA9AF42C1532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Blueprints Versus Tools</a:t>
            </a:r>
          </a:p>
        </p:txBody>
      </p:sp>
    </p:spTree>
    <p:extLst>
      <p:ext uri="{BB962C8B-B14F-4D97-AF65-F5344CB8AC3E}">
        <p14:creationId xmlns:p14="http://schemas.microsoft.com/office/powerpoint/2010/main" val="13948146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9D347E8-4220-4E27-97FD-34A406A411B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08"/>
          <a:stretch/>
        </p:blipFill>
        <p:spPr>
          <a:xfrm>
            <a:off x="336884" y="4880681"/>
            <a:ext cx="6112042" cy="779163"/>
          </a:xfrm>
          <a:prstGeom prst="rect">
            <a:avLst/>
          </a:prstGeom>
        </p:spPr>
      </p:pic>
      <p:pic>
        <p:nvPicPr>
          <p:cNvPr id="6" name="KCNJ11_roll">
            <a:hlinkClick r:id="" action="ppaction://media"/>
            <a:extLst>
              <a:ext uri="{FF2B5EF4-FFF2-40B4-BE49-F238E27FC236}">
                <a16:creationId xmlns:a16="http://schemas.microsoft.com/office/drawing/2014/main" id="{D5BD1EC0-4F62-4FC4-9FF6-F5C0C946973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03654" y="1843088"/>
            <a:ext cx="3260523" cy="470964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7A56DBAA-E735-B7F3-2995-0AB604EC4058}"/>
              </a:ext>
            </a:extLst>
          </p:cNvPr>
          <p:cNvGrpSpPr/>
          <p:nvPr/>
        </p:nvGrpSpPr>
        <p:grpSpPr>
          <a:xfrm>
            <a:off x="4626031" y="1977319"/>
            <a:ext cx="3244737" cy="2248283"/>
            <a:chOff x="4196046" y="2091705"/>
            <a:chExt cx="3244737" cy="2248283"/>
          </a:xfrm>
        </p:grpSpPr>
        <p:sp>
          <p:nvSpPr>
            <p:cNvPr id="7" name="Arrow: Curved Down 6">
              <a:extLst>
                <a:ext uri="{FF2B5EF4-FFF2-40B4-BE49-F238E27FC236}">
                  <a16:creationId xmlns:a16="http://schemas.microsoft.com/office/drawing/2014/main" id="{A2652EAC-BFED-4517-B655-54F128345F13}"/>
                </a:ext>
              </a:extLst>
            </p:cNvPr>
            <p:cNvSpPr/>
            <p:nvPr/>
          </p:nvSpPr>
          <p:spPr>
            <a:xfrm rot="20501895">
              <a:off x="4196046" y="3205656"/>
              <a:ext cx="3244737" cy="1134332"/>
            </a:xfrm>
            <a:prstGeom prst="curvedDownArrow">
              <a:avLst>
                <a:gd name="adj1" fmla="val 25000"/>
                <a:gd name="adj2" fmla="val 53430"/>
                <a:gd name="adj3" fmla="val 35520"/>
              </a:avLst>
            </a:prstGeom>
            <a:solidFill>
              <a:schemeClr val="tx1">
                <a:lumMod val="95000"/>
              </a:schemeClr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3074" name="Picture 2" descr="Female Patient Flat Multicolor Icon - IconBunny">
              <a:extLst>
                <a:ext uri="{FF2B5EF4-FFF2-40B4-BE49-F238E27FC236}">
                  <a16:creationId xmlns:a16="http://schemas.microsoft.com/office/drawing/2014/main" id="{DB7E4883-29D5-4657-A329-01A7DF44C02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244" t="9233" r="31687" b="6602"/>
            <a:stretch/>
          </p:blipFill>
          <p:spPr bwMode="auto">
            <a:xfrm>
              <a:off x="4808782" y="2091705"/>
              <a:ext cx="751562" cy="18037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Title 1">
            <a:extLst>
              <a:ext uri="{FF2B5EF4-FFF2-40B4-BE49-F238E27FC236}">
                <a16:creationId xmlns:a16="http://schemas.microsoft.com/office/drawing/2014/main" id="{B329240C-4CF2-3AA1-2E59-7205D644EE24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Blueprints Versus Tools</a:t>
            </a:r>
          </a:p>
        </p:txBody>
      </p:sp>
    </p:spTree>
    <p:extLst>
      <p:ext uri="{BB962C8B-B14F-4D97-AF65-F5344CB8AC3E}">
        <p14:creationId xmlns:p14="http://schemas.microsoft.com/office/powerpoint/2010/main" val="4288349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3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ABFF57-E7F4-AF31-AC58-4D0146A97F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meet our patient’s unmet needs?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86EF13-3CCD-9AE2-EF56-8EE3DD5053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Research</a:t>
            </a:r>
          </a:p>
          <a:p>
            <a:r>
              <a:rPr lang="en-US" dirty="0"/>
              <a:t>New Measurements</a:t>
            </a:r>
          </a:p>
          <a:p>
            <a:r>
              <a:rPr lang="en-US" dirty="0"/>
              <a:t>New Tools for Making Better Decisions</a:t>
            </a:r>
          </a:p>
          <a:p>
            <a:r>
              <a:rPr lang="en-US" dirty="0"/>
              <a:t>Better Interpretations</a:t>
            </a:r>
          </a:p>
          <a:p>
            <a:endParaRPr lang="en-US" dirty="0"/>
          </a:p>
          <a:p>
            <a:pPr lvl="1"/>
            <a:endParaRPr lang="en-US" dirty="0"/>
          </a:p>
        </p:txBody>
      </p:sp>
      <p:pic>
        <p:nvPicPr>
          <p:cNvPr id="4" name="Picture 2" descr="Image result for toolbox">
            <a:extLst>
              <a:ext uri="{FF2B5EF4-FFF2-40B4-BE49-F238E27FC236}">
                <a16:creationId xmlns:a16="http://schemas.microsoft.com/office/drawing/2014/main" id="{83704D93-0AC7-DB64-125C-0E59A262C8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8220" y="2824144"/>
            <a:ext cx="3542822" cy="2952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960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Informatics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26989-38E7-468D-A2BE-A8B2431DFAF2}" type="slidenum">
              <a:rPr lang="en-US" smtClean="0"/>
              <a:t>14</a:t>
            </a:fld>
            <a:endParaRPr lang="en-US"/>
          </a:p>
        </p:txBody>
      </p:sp>
      <p:pic>
        <p:nvPicPr>
          <p:cNvPr id="2054" name="Picture 6" descr="Image result for electronic health record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8715" y="2070799"/>
            <a:ext cx="3100832" cy="128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Image result for medical informatic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1329" y="830104"/>
            <a:ext cx="2208362" cy="1463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7391400" y="4615529"/>
            <a:ext cx="3413760" cy="990600"/>
            <a:chOff x="5730240" y="4572000"/>
            <a:chExt cx="3413760" cy="990600"/>
          </a:xfrm>
        </p:grpSpPr>
        <p:pic>
          <p:nvPicPr>
            <p:cNvPr id="2060" name="Picture 12" descr="Image result for fitbit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30240" y="4572000"/>
              <a:ext cx="822960" cy="8229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1" name="Picture 13" descr="C:\Users\M107607\Desktop\Capture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46520" y="4648200"/>
              <a:ext cx="2697480" cy="914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838200" y="1527048"/>
            <a:ext cx="6827520" cy="4572000"/>
          </a:xfrm>
        </p:spPr>
        <p:txBody>
          <a:bodyPr/>
          <a:lstStyle/>
          <a:p>
            <a:r>
              <a:rPr lang="en-US" dirty="0"/>
              <a:t>Clinical Informatics</a:t>
            </a:r>
          </a:p>
          <a:p>
            <a:endParaRPr lang="en-US" dirty="0"/>
          </a:p>
          <a:p>
            <a:r>
              <a:rPr lang="en-US" dirty="0"/>
              <a:t>Medical Informatics</a:t>
            </a:r>
          </a:p>
          <a:p>
            <a:endParaRPr lang="en-US" dirty="0"/>
          </a:p>
          <a:p>
            <a:r>
              <a:rPr lang="en-US" dirty="0"/>
              <a:t>Bioinformatics</a:t>
            </a:r>
          </a:p>
          <a:p>
            <a:endParaRPr lang="en-US" dirty="0"/>
          </a:p>
          <a:p>
            <a:r>
              <a:rPr lang="en-US" dirty="0"/>
              <a:t>Biomedical &amp; Health Informatics</a:t>
            </a:r>
          </a:p>
          <a:p>
            <a:endParaRPr lang="en-US" dirty="0"/>
          </a:p>
          <a:p>
            <a:r>
              <a:rPr lang="en-US" dirty="0" err="1"/>
              <a:t>Cheminformatics</a:t>
            </a:r>
            <a:endParaRPr lang="en-US" dirty="0"/>
          </a:p>
          <a:p>
            <a:endParaRPr lang="en-US" dirty="0"/>
          </a:p>
        </p:txBody>
      </p:sp>
      <p:pic>
        <p:nvPicPr>
          <p:cNvPr id="2063" name="Picture 15" descr="Image result for Cheminformatic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9407" y="5348922"/>
            <a:ext cx="2359152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6934200" y="2895600"/>
            <a:ext cx="3429000" cy="1600200"/>
            <a:chOff x="5410200" y="2895600"/>
            <a:chExt cx="3429000" cy="1600200"/>
          </a:xfrm>
        </p:grpSpPr>
        <p:pic>
          <p:nvPicPr>
            <p:cNvPr id="2058" name="Picture 10" descr="Image result for gene expression matrix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6906" b="59440"/>
            <a:stretch/>
          </p:blipFill>
          <p:spPr bwMode="auto">
            <a:xfrm>
              <a:off x="6741795" y="2895600"/>
              <a:ext cx="2097405" cy="15182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2" descr="C:\Users\M107607\Desktop\HLA\session\HLA_A_locus.png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500" t="76741" r="31834" b="8240"/>
            <a:stretch/>
          </p:blipFill>
          <p:spPr bwMode="auto">
            <a:xfrm>
              <a:off x="5410200" y="3124200"/>
              <a:ext cx="1274258" cy="1371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Arrow: Right 4">
            <a:extLst>
              <a:ext uri="{FF2B5EF4-FFF2-40B4-BE49-F238E27FC236}">
                <a16:creationId xmlns:a16="http://schemas.microsoft.com/office/drawing/2014/main" id="{9C8A5A7B-FAC7-CD9B-7CE3-4FD69CB2CD6D}"/>
              </a:ext>
            </a:extLst>
          </p:cNvPr>
          <p:cNvSpPr/>
          <p:nvPr/>
        </p:nvSpPr>
        <p:spPr>
          <a:xfrm>
            <a:off x="163629" y="3609474"/>
            <a:ext cx="789272" cy="375385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03531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104"/>
    </mc:Choice>
    <mc:Fallback xmlns="">
      <p:transition spd="slow" advTm="901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7029BD-3B7C-A9F5-F5EC-956E018FB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Does Bioinformatic Data Look Like?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0DD93B-01A1-9B95-09C1-A1495BB9DC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9784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7029BD-3B7C-A9F5-F5EC-956E018FB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Does Bioinformatic Data Look Like?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0DD93B-01A1-9B95-09C1-A1495BB9DC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9816CA3D-E3C3-1787-B20B-E98A5CD15C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636" y="1366639"/>
            <a:ext cx="9836727" cy="5269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73893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36000" t="20000" r="10667" b="19001"/>
          <a:stretch/>
        </p:blipFill>
        <p:spPr>
          <a:xfrm>
            <a:off x="1706852" y="45757"/>
            <a:ext cx="8778240" cy="66933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126579" y="6369141"/>
            <a:ext cx="14630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4"/>
              </a:rPr>
              <a:t>Broad Primer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8C30F80-51D9-06C0-DF2B-14F12E276B33}"/>
              </a:ext>
            </a:extLst>
          </p:cNvPr>
          <p:cNvSpPr/>
          <p:nvPr/>
        </p:nvSpPr>
        <p:spPr>
          <a:xfrm>
            <a:off x="4456497" y="1049154"/>
            <a:ext cx="6025415" cy="568931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362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706"/>
    </mc:Choice>
    <mc:Fallback xmlns="">
      <p:transition spd="slow" advTm="117706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6000" t="20000" r="10667" b="19001"/>
          <a:stretch/>
        </p:blipFill>
        <p:spPr>
          <a:xfrm>
            <a:off x="1706852" y="45757"/>
            <a:ext cx="8778240" cy="66933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126579" y="6369141"/>
            <a:ext cx="14630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/>
              </a:rPr>
              <a:t>Broad Primer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8C30F80-51D9-06C0-DF2B-14F12E276B33}"/>
              </a:ext>
            </a:extLst>
          </p:cNvPr>
          <p:cNvSpPr/>
          <p:nvPr/>
        </p:nvSpPr>
        <p:spPr>
          <a:xfrm>
            <a:off x="7786838" y="1049154"/>
            <a:ext cx="2695074" cy="568931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782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706"/>
    </mc:Choice>
    <mc:Fallback xmlns="">
      <p:transition spd="slow" advTm="117706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6000" t="20000" r="10667" b="19001"/>
          <a:stretch/>
        </p:blipFill>
        <p:spPr>
          <a:xfrm>
            <a:off x="1706852" y="45757"/>
            <a:ext cx="8778240" cy="66933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126579" y="6369141"/>
            <a:ext cx="14630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/>
              </a:rPr>
              <a:t>Broad Primer</a:t>
            </a:r>
            <a:endParaRPr lang="en-US" dirty="0"/>
          </a:p>
        </p:txBody>
      </p:sp>
      <p:pic>
        <p:nvPicPr>
          <p:cNvPr id="6" name="Picture 4" descr="Complete blood count - Wikipedia">
            <a:extLst>
              <a:ext uri="{FF2B5EF4-FFF2-40B4-BE49-F238E27FC236}">
                <a16:creationId xmlns:a16="http://schemas.microsoft.com/office/drawing/2014/main" id="{1EBD68D3-497C-86E7-A045-305FB67CD5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0000">
            <a:off x="8753795" y="2627153"/>
            <a:ext cx="3244242" cy="3323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7376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706"/>
    </mc:Choice>
    <mc:Fallback xmlns="">
      <p:transition spd="slow" advTm="1177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C4418F-52C2-45C9-8BBE-7F8FA4B0FF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267" y="385012"/>
            <a:ext cx="11271184" cy="6042208"/>
          </a:xfrm>
        </p:spPr>
        <p:txBody>
          <a:bodyPr>
            <a:normAutofit fontScale="92500"/>
          </a:bodyPr>
          <a:lstStyle/>
          <a:p>
            <a:pPr marL="0" marR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Learning objectives</a:t>
            </a:r>
            <a:r>
              <a:rPr lang="en-US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Define types of biomedical informatics approaches in health care</a:t>
            </a:r>
            <a:endParaRPr lang="en-US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Describe the clinical utility of major types of genomic assay technologies</a:t>
            </a:r>
            <a:endParaRPr lang="en-US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Readings</a:t>
            </a:r>
            <a:r>
              <a:rPr lang="en-US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DNA sequencing at 40: past, present and future &lt;</a:t>
            </a:r>
            <a:r>
              <a:rPr lang="en-US" u="sng" dirty="0">
                <a:solidFill>
                  <a:srgbClr val="00B0F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</a:t>
            </a:r>
            <a:r>
              <a:rPr lang="en-US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&gt;</a:t>
            </a:r>
            <a:endParaRPr lang="en-US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Epigenetics and Metabolism in Health and Disease &lt;</a:t>
            </a:r>
            <a:r>
              <a:rPr lang="en-US" u="sng" dirty="0">
                <a:solidFill>
                  <a:srgbClr val="00B0F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</a:t>
            </a:r>
            <a:r>
              <a:rPr lang="en-US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&gt;</a:t>
            </a: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ACGS Best Practice Guidelines for Variant Classification in Rare Disease </a:t>
            </a:r>
          </a:p>
        </p:txBody>
      </p:sp>
    </p:spTree>
    <p:extLst>
      <p:ext uri="{BB962C8B-B14F-4D97-AF65-F5344CB8AC3E}">
        <p14:creationId xmlns:p14="http://schemas.microsoft.com/office/powerpoint/2010/main" val="2725198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62"/>
    </mc:Choice>
    <mc:Fallback xmlns="">
      <p:transition spd="slow" advTm="13662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315CBD-6D2B-2649-E01A-FE8DD7BD09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625"/>
            <a:ext cx="10515600" cy="1325563"/>
          </a:xfrm>
        </p:spPr>
        <p:txBody>
          <a:bodyPr/>
          <a:lstStyle/>
          <a:p>
            <a:r>
              <a:rPr lang="en-US" dirty="0"/>
              <a:t>Is DNA-Seq Solved?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FEA36D-369C-48B4-AAB5-F078FC9DCB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4462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5ED21-371A-46FA-A29E-765377C194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C87DD0-B596-6F09-34D3-29580C756A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 descr="Complete human genome T2T-CHM13v2.0 available in Galaxy - Galaxy Community  Hub">
            <a:extLst>
              <a:ext uri="{FF2B5EF4-FFF2-40B4-BE49-F238E27FC236}">
                <a16:creationId xmlns:a16="http://schemas.microsoft.com/office/drawing/2014/main" id="{E3247820-7C19-71AC-461F-13C124B815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344" y="0"/>
            <a:ext cx="107600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27437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566972-2C97-CEE8-0FA3-669F318B80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E34393-B7A6-21A3-22F5-9910D6EFE5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EE7DF0-6D9D-F13F-0948-5C9CCF3D8A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7688" y="0"/>
            <a:ext cx="6764312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08263A4-894B-4A17-7A4A-71C98375D5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370143" cy="2890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2147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E62908-C0D5-BC5C-751A-9F3C918AC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625"/>
            <a:ext cx="10515600" cy="1325563"/>
          </a:xfrm>
        </p:spPr>
        <p:txBody>
          <a:bodyPr/>
          <a:lstStyle/>
          <a:p>
            <a:r>
              <a:rPr lang="en-US" dirty="0"/>
              <a:t>What about other ‘Omics?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D23284-4FAA-4323-46FD-606557C627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1703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71" y="198674"/>
            <a:ext cx="5486400" cy="1594691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71" y="1793365"/>
            <a:ext cx="5486400" cy="487815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1E33FBB-5747-779E-8CB9-1A267CB88971}"/>
              </a:ext>
            </a:extLst>
          </p:cNvPr>
          <p:cNvGrpSpPr/>
          <p:nvPr/>
        </p:nvGrpSpPr>
        <p:grpSpPr>
          <a:xfrm>
            <a:off x="4058380" y="924361"/>
            <a:ext cx="8133620" cy="4884255"/>
            <a:chOff x="4058380" y="924361"/>
            <a:chExt cx="8133620" cy="4884255"/>
          </a:xfrm>
        </p:grpSpPr>
        <p:pic>
          <p:nvPicPr>
            <p:cNvPr id="2" name="Picture 2">
              <a:extLst>
                <a:ext uri="{FF2B5EF4-FFF2-40B4-BE49-F238E27FC236}">
                  <a16:creationId xmlns:a16="http://schemas.microsoft.com/office/drawing/2014/main" id="{0F177012-45E7-6DAB-D765-DA6E792004C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56" b="2253"/>
            <a:stretch/>
          </p:blipFill>
          <p:spPr bwMode="auto">
            <a:xfrm>
              <a:off x="5898622" y="924361"/>
              <a:ext cx="6293378" cy="38612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Arrow: Bent-Up 2">
              <a:extLst>
                <a:ext uri="{FF2B5EF4-FFF2-40B4-BE49-F238E27FC236}">
                  <a16:creationId xmlns:a16="http://schemas.microsoft.com/office/drawing/2014/main" id="{88D77249-1ED4-AB84-840C-717664FE0908}"/>
                </a:ext>
              </a:extLst>
            </p:cNvPr>
            <p:cNvSpPr/>
            <p:nvPr/>
          </p:nvSpPr>
          <p:spPr>
            <a:xfrm>
              <a:off x="4058380" y="4858825"/>
              <a:ext cx="3100066" cy="949791"/>
            </a:xfrm>
            <a:prstGeom prst="bentUpArrow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4" descr="Complete blood count - Wikipedia">
            <a:extLst>
              <a:ext uri="{FF2B5EF4-FFF2-40B4-BE49-F238E27FC236}">
                <a16:creationId xmlns:a16="http://schemas.microsoft.com/office/drawing/2014/main" id="{9D146215-BE15-B41D-DBF7-9F0F4F35A1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0000">
            <a:off x="8720091" y="3671978"/>
            <a:ext cx="3244242" cy="3323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2923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E62908-C0D5-BC5C-751A-9F3C918AC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625"/>
            <a:ext cx="10515600" cy="1325563"/>
          </a:xfrm>
        </p:spPr>
        <p:txBody>
          <a:bodyPr/>
          <a:lstStyle/>
          <a:p>
            <a:r>
              <a:rPr lang="en-US" dirty="0"/>
              <a:t>Each Type of Data Has a Specialty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D23284-4FAA-4323-46FD-606557C627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5728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Informatics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26989-38E7-468D-A2BE-A8B2431DFAF2}" type="slidenum">
              <a:rPr lang="en-US" smtClean="0"/>
              <a:t>26</a:t>
            </a:fld>
            <a:endParaRPr lang="en-US"/>
          </a:p>
        </p:txBody>
      </p:sp>
      <p:pic>
        <p:nvPicPr>
          <p:cNvPr id="2054" name="Picture 6" descr="Image result for electronic health record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8715" y="2070799"/>
            <a:ext cx="3100832" cy="128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Image result for medical informatic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1329" y="830104"/>
            <a:ext cx="2208362" cy="1463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7391400" y="4615529"/>
            <a:ext cx="3413760" cy="990600"/>
            <a:chOff x="5730240" y="4572000"/>
            <a:chExt cx="3413760" cy="990600"/>
          </a:xfrm>
        </p:grpSpPr>
        <p:pic>
          <p:nvPicPr>
            <p:cNvPr id="2060" name="Picture 12" descr="Image result for fitbit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30240" y="4572000"/>
              <a:ext cx="822960" cy="8229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1" name="Picture 13" descr="C:\Users\M107607\Desktop\Capture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46520" y="4648200"/>
              <a:ext cx="2697480" cy="914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838200" y="1527048"/>
            <a:ext cx="6827520" cy="4572000"/>
          </a:xfrm>
        </p:spPr>
        <p:txBody>
          <a:bodyPr/>
          <a:lstStyle/>
          <a:p>
            <a:r>
              <a:rPr lang="en-US" dirty="0"/>
              <a:t>Clinical Informatics</a:t>
            </a:r>
          </a:p>
          <a:p>
            <a:endParaRPr lang="en-US" dirty="0"/>
          </a:p>
          <a:p>
            <a:r>
              <a:rPr lang="en-US" dirty="0"/>
              <a:t>Medical Informatics</a:t>
            </a:r>
          </a:p>
          <a:p>
            <a:endParaRPr lang="en-US" dirty="0"/>
          </a:p>
          <a:p>
            <a:r>
              <a:rPr lang="en-US" dirty="0"/>
              <a:t>Bioinformatics</a:t>
            </a:r>
          </a:p>
          <a:p>
            <a:endParaRPr lang="en-US" dirty="0"/>
          </a:p>
          <a:p>
            <a:r>
              <a:rPr lang="en-US" dirty="0"/>
              <a:t>Biomedical &amp; Health Informatics</a:t>
            </a:r>
          </a:p>
          <a:p>
            <a:endParaRPr lang="en-US" dirty="0"/>
          </a:p>
          <a:p>
            <a:r>
              <a:rPr lang="en-US" dirty="0" err="1"/>
              <a:t>Cheminformatics</a:t>
            </a:r>
            <a:endParaRPr lang="en-US" dirty="0"/>
          </a:p>
          <a:p>
            <a:endParaRPr lang="en-US" dirty="0"/>
          </a:p>
        </p:txBody>
      </p:sp>
      <p:pic>
        <p:nvPicPr>
          <p:cNvPr id="2063" name="Picture 15" descr="Image result for Cheminformatic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9407" y="5348922"/>
            <a:ext cx="2359152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6934200" y="2895600"/>
            <a:ext cx="3429000" cy="1600200"/>
            <a:chOff x="5410200" y="2895600"/>
            <a:chExt cx="3429000" cy="1600200"/>
          </a:xfrm>
        </p:grpSpPr>
        <p:pic>
          <p:nvPicPr>
            <p:cNvPr id="2058" name="Picture 10" descr="Image result for gene expression matrix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6906" b="59440"/>
            <a:stretch/>
          </p:blipFill>
          <p:spPr bwMode="auto">
            <a:xfrm>
              <a:off x="6741795" y="2895600"/>
              <a:ext cx="2097405" cy="15182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2" descr="C:\Users\M107607\Desktop\HLA\session\HLA_A_locus.png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500" t="76741" r="31834" b="8240"/>
            <a:stretch/>
          </p:blipFill>
          <p:spPr bwMode="auto">
            <a:xfrm>
              <a:off x="5410200" y="3124200"/>
              <a:ext cx="1274258" cy="1371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153413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104"/>
    </mc:Choice>
    <mc:Fallback xmlns="">
      <p:transition spd="slow" advTm="90104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6FE46-C487-4D3F-B804-4B393CDA7F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409" y="365125"/>
            <a:ext cx="11516591" cy="1325563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</a:rPr>
              <a:t>The </a:t>
            </a:r>
            <a:r>
              <a:rPr lang="en-US" i="1" dirty="0">
                <a:latin typeface="Calibri" panose="020F0502020204030204" pitchFamily="34" charset="0"/>
              </a:rPr>
              <a:t>Informatics</a:t>
            </a:r>
            <a:r>
              <a:rPr lang="en-US" dirty="0">
                <a:latin typeface="Calibri" panose="020F0502020204030204" pitchFamily="34" charset="0"/>
              </a:rPr>
              <a:t> are: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9880C4-5F7B-49D1-BF43-59024EF2FE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Skills for data + knowledge processing and management</a:t>
            </a:r>
          </a:p>
          <a:p>
            <a:r>
              <a:rPr lang="en-US" dirty="0"/>
              <a:t>Biologic and/or medical data</a:t>
            </a:r>
          </a:p>
          <a:p>
            <a:r>
              <a:rPr lang="en-US" dirty="0"/>
              <a:t>Technology and algorithms that augment what people can do</a:t>
            </a:r>
          </a:p>
          <a:p>
            <a:r>
              <a:rPr lang="en-US" dirty="0"/>
              <a:t>Large volume or high-throughput measurements</a:t>
            </a:r>
          </a:p>
          <a:p>
            <a:r>
              <a:rPr lang="en-US" dirty="0"/>
              <a:t>Diverse records or entities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2334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6B8B16-9A61-4DA1-B72A-EA11083CE6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Better Tools to Meet Patient’s Unmet Needs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DA94B7-4AF7-413C-BB58-BE0CFCD1C6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 descr="ursus wehrli: the art of clean up">
            <a:extLst>
              <a:ext uri="{FF2B5EF4-FFF2-40B4-BE49-F238E27FC236}">
                <a16:creationId xmlns:a16="http://schemas.microsoft.com/office/drawing/2014/main" id="{5C02E82F-DBD1-47D7-B494-DDBCE43F0D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62016"/>
            <a:ext cx="12213547" cy="5195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86EE728-3A35-4D29-B659-22E1B5A305C2}"/>
              </a:ext>
            </a:extLst>
          </p:cNvPr>
          <p:cNvSpPr txBox="1"/>
          <p:nvPr/>
        </p:nvSpPr>
        <p:spPr>
          <a:xfrm>
            <a:off x="8273404" y="1690688"/>
            <a:ext cx="146304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rgbClr val="000000"/>
                </a:solidFill>
                <a:effectLst/>
                <a:latin typeface="Linux Libertine"/>
              </a:rPr>
              <a:t>Reductionist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FAE58E8-B8F8-48AE-9F02-74187193DCF7}"/>
              </a:ext>
            </a:extLst>
          </p:cNvPr>
          <p:cNvSpPr txBox="1"/>
          <p:nvPr/>
        </p:nvSpPr>
        <p:spPr>
          <a:xfrm>
            <a:off x="2348897" y="1690688"/>
            <a:ext cx="127000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rgbClr val="000000"/>
                </a:solidFill>
                <a:effectLst/>
                <a:latin typeface="Linux Libertine"/>
              </a:rPr>
              <a:t>Integrative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43BE35-E14C-F6B2-2DE3-3039896F7DD6}"/>
              </a:ext>
            </a:extLst>
          </p:cNvPr>
          <p:cNvSpPr txBox="1"/>
          <p:nvPr/>
        </p:nvSpPr>
        <p:spPr>
          <a:xfrm>
            <a:off x="10685417" y="6492875"/>
            <a:ext cx="1506583" cy="369332"/>
          </a:xfrm>
          <a:prstGeom prst="rect">
            <a:avLst/>
          </a:prstGeom>
          <a:solidFill>
            <a:srgbClr val="1F100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1" dirty="0">
                <a:solidFill>
                  <a:schemeClr val="tx1"/>
                </a:solidFill>
                <a:effectLst/>
                <a:latin typeface="Linux Libertine"/>
              </a:rPr>
              <a:t>Ursus </a:t>
            </a:r>
            <a:r>
              <a:rPr lang="en-US" b="0" i="1" dirty="0" err="1">
                <a:solidFill>
                  <a:schemeClr val="tx1"/>
                </a:solidFill>
                <a:effectLst/>
                <a:latin typeface="Linux Libertine"/>
              </a:rPr>
              <a:t>Wehrli</a:t>
            </a:r>
            <a:endParaRPr lang="en-US" b="0" i="1" dirty="0">
              <a:solidFill>
                <a:schemeClr val="tx1"/>
              </a:solidFill>
              <a:effectLst/>
              <a:latin typeface="Linux Libertine"/>
            </a:endParaRPr>
          </a:p>
        </p:txBody>
      </p:sp>
    </p:spTree>
    <p:extLst>
      <p:ext uri="{BB962C8B-B14F-4D97-AF65-F5344CB8AC3E}">
        <p14:creationId xmlns:p14="http://schemas.microsoft.com/office/powerpoint/2010/main" val="30128745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DNA illustration">
            <a:extLst>
              <a:ext uri="{FF2B5EF4-FFF2-40B4-BE49-F238E27FC236}">
                <a16:creationId xmlns:a16="http://schemas.microsoft.com/office/drawing/2014/main" id="{2BBDBEF3-89AB-4F0E-B35A-2C4E9028B1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066" y="1825624"/>
            <a:ext cx="8199127" cy="5032375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214833D-4842-7712-DA19-539A788B89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/>
          <a:lstStyle/>
          <a:p>
            <a:pPr algn="ctr"/>
            <a:r>
              <a:rPr lang="en-US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DNA sequencing at 40: past, present and future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4380196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733658-DAFA-D461-B2E8-705BCD069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Data Science in Healthcare?</a:t>
            </a:r>
          </a:p>
        </p:txBody>
      </p:sp>
      <p:pic>
        <p:nvPicPr>
          <p:cNvPr id="2050" name="Picture 2" descr="Main product photo">
            <a:extLst>
              <a:ext uri="{FF2B5EF4-FFF2-40B4-BE49-F238E27FC236}">
                <a16:creationId xmlns:a16="http://schemas.microsoft.com/office/drawing/2014/main" id="{0F89DB42-C7F9-35B3-8E23-5076C15D2D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37" b="21047"/>
          <a:stretch/>
        </p:blipFill>
        <p:spPr bwMode="auto">
          <a:xfrm>
            <a:off x="293520" y="3150775"/>
            <a:ext cx="3646182" cy="2264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omplete blood count - Wikipedia">
            <a:extLst>
              <a:ext uri="{FF2B5EF4-FFF2-40B4-BE49-F238E27FC236}">
                <a16:creationId xmlns:a16="http://schemas.microsoft.com/office/drawing/2014/main" id="{727E0F6B-F5E9-6720-3830-377539AF98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232" y="2092116"/>
            <a:ext cx="3244242" cy="3323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4A69AFDC-1437-29D5-73E9-576E7FCD62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6" b="2253"/>
          <a:stretch/>
        </p:blipFill>
        <p:spPr bwMode="auto">
          <a:xfrm>
            <a:off x="7813004" y="2894972"/>
            <a:ext cx="4108315" cy="2520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ight Triangle 5">
            <a:extLst>
              <a:ext uri="{FF2B5EF4-FFF2-40B4-BE49-F238E27FC236}">
                <a16:creationId xmlns:a16="http://schemas.microsoft.com/office/drawing/2014/main" id="{C3979DF4-10B7-85DB-1918-3D49E99E5558}"/>
              </a:ext>
            </a:extLst>
          </p:cNvPr>
          <p:cNvSpPr/>
          <p:nvPr/>
        </p:nvSpPr>
        <p:spPr>
          <a:xfrm flipH="1">
            <a:off x="293516" y="5817027"/>
            <a:ext cx="11627799" cy="923407"/>
          </a:xfrm>
          <a:prstGeom prst="rtTriangle">
            <a:avLst/>
          </a:prstGeom>
          <a:gradFill flip="none" rotWithShape="1">
            <a:gsLst>
              <a:gs pos="0">
                <a:schemeClr val="bg1"/>
              </a:gs>
              <a:gs pos="6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Data Size and Complexity </a:t>
            </a:r>
            <a:r>
              <a:rPr lang="en-US" sz="2400" dirty="0">
                <a:sym typeface="Wingdings" panose="05000000000000000000" pitchFamily="2" charset="2"/>
              </a:rPr>
              <a:t> Specialty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97270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D93B74-24AC-4FD7-A764-9591B42E2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/>
          <a:lstStyle/>
          <a:p>
            <a:pPr algn="ctr"/>
            <a:r>
              <a:rPr lang="en-US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DNA sequencing at 40: past, present and future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E14845-7FDA-4502-A41A-B937D8F30E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most established analyte for high-throughput sequencing</a:t>
            </a:r>
          </a:p>
          <a:p>
            <a:r>
              <a:rPr lang="en-US" dirty="0"/>
              <a:t>Chemistry + Engineering + {Computers, Algorithms}</a:t>
            </a:r>
          </a:p>
          <a:p>
            <a:r>
              <a:rPr lang="en-US" dirty="0"/>
              <a:t>“Next-Gen” is now 3</a:t>
            </a:r>
            <a:r>
              <a:rPr lang="en-US" baseline="30000" dirty="0"/>
              <a:t>rd</a:t>
            </a:r>
            <a:r>
              <a:rPr lang="en-US" dirty="0"/>
              <a:t>, 4</a:t>
            </a:r>
            <a:r>
              <a:rPr lang="en-US" baseline="30000" dirty="0"/>
              <a:t>th</a:t>
            </a:r>
            <a:r>
              <a:rPr lang="en-US" dirty="0"/>
              <a:t>, or 5</a:t>
            </a:r>
            <a:r>
              <a:rPr lang="en-US" baseline="30000" dirty="0"/>
              <a:t>th</a:t>
            </a:r>
            <a:r>
              <a:rPr lang="en-US" dirty="0"/>
              <a:t> gen (depending on the review)</a:t>
            </a:r>
          </a:p>
          <a:p>
            <a:r>
              <a:rPr lang="en-US" dirty="0"/>
              <a:t>Applicable in a wide range of settings</a:t>
            </a:r>
          </a:p>
          <a:p>
            <a:pPr lvl="1"/>
            <a:r>
              <a:rPr lang="en-US" dirty="0"/>
              <a:t>Non-invasive prenatal testing</a:t>
            </a:r>
          </a:p>
          <a:p>
            <a:pPr lvl="1"/>
            <a:r>
              <a:rPr lang="en-US" dirty="0"/>
              <a:t>Meta-genomics</a:t>
            </a:r>
          </a:p>
          <a:p>
            <a:pPr lvl="1"/>
            <a:r>
              <a:rPr lang="en-US" dirty="0"/>
              <a:t>Real-time sensors</a:t>
            </a:r>
          </a:p>
          <a:p>
            <a:r>
              <a:rPr lang="en-US" dirty="0"/>
              <a:t>Populations and Diversity</a:t>
            </a:r>
          </a:p>
        </p:txBody>
      </p:sp>
      <p:pic>
        <p:nvPicPr>
          <p:cNvPr id="4" name="Content Placeholder 4" descr="DNA illustration">
            <a:extLst>
              <a:ext uri="{FF2B5EF4-FFF2-40B4-BE49-F238E27FC236}">
                <a16:creationId xmlns:a16="http://schemas.microsoft.com/office/drawing/2014/main" id="{671D553E-3160-4696-A0F8-3DAA156705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4569" y="3465431"/>
            <a:ext cx="5527431" cy="3392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110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ultiple interweaving highways with cars driving in different directions">
            <a:extLst>
              <a:ext uri="{FF2B5EF4-FFF2-40B4-BE49-F238E27FC236}">
                <a16:creationId xmlns:a16="http://schemas.microsoft.com/office/drawing/2014/main" id="{14ACD852-4C4B-463D-A064-CC102523BF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269" y="1816012"/>
            <a:ext cx="4672445" cy="2927123"/>
          </a:xfrm>
          <a:prstGeom prst="rect">
            <a:avLst/>
          </a:prstGeom>
        </p:spPr>
      </p:pic>
      <p:pic>
        <p:nvPicPr>
          <p:cNvPr id="1030" name="Picture 6" descr="Legal Permit Business Concept Vector Image Stock Vector (Royalty Free)  1293155716 | Shutterstock">
            <a:extLst>
              <a:ext uri="{FF2B5EF4-FFF2-40B4-BE49-F238E27FC236}">
                <a16:creationId xmlns:a16="http://schemas.microsoft.com/office/drawing/2014/main" id="{7E11AD0D-D538-476F-9A69-5373D8030B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11" b="21538"/>
          <a:stretch/>
        </p:blipFill>
        <p:spPr bwMode="auto">
          <a:xfrm>
            <a:off x="6643388" y="4153664"/>
            <a:ext cx="2852561" cy="2040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C9F59E04-850A-6F92-AE36-BC7BC794D6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Epigenetics and Metabolism in Health and Disease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82995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DB55DF-45CF-45E7-B3CA-84EE2A77B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Epigenetics and Metabolism in Health and Disease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6703ED-2E31-4E80-9C2A-8212D43099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574925"/>
          </a:xfrm>
        </p:spPr>
        <p:txBody>
          <a:bodyPr/>
          <a:lstStyle/>
          <a:p>
            <a:r>
              <a:rPr lang="en-US" dirty="0"/>
              <a:t>“</a:t>
            </a:r>
            <a:r>
              <a:rPr lang="en-US" sz="2400" b="0" i="0" dirty="0">
                <a:effectLst/>
                <a:latin typeface="Georgia" panose="02040502050405020303" pitchFamily="18" charset="0"/>
              </a:rPr>
              <a:t>In the next 10 years, one billion people are estimated to suffer from disabling consequences of metabolic disorders, making them the number one noncommunicable disease on a global scale by 2030</a:t>
            </a:r>
            <a:r>
              <a:rPr lang="en-US" dirty="0"/>
              <a:t>”</a:t>
            </a:r>
          </a:p>
          <a:p>
            <a:r>
              <a:rPr lang="en-US" dirty="0"/>
              <a:t>Rare Diseases are Common</a:t>
            </a:r>
          </a:p>
          <a:p>
            <a:r>
              <a:rPr lang="en-US" dirty="0"/>
              <a:t>Each tumor can be unique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BB94DCA-98C1-4840-AC00-DD877369C0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7409" y="3218652"/>
            <a:ext cx="6684818" cy="3440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AA74CC7-414A-4813-BC6A-A7E5D938A078}"/>
              </a:ext>
            </a:extLst>
          </p:cNvPr>
          <p:cNvSpPr txBox="1"/>
          <p:nvPr/>
        </p:nvSpPr>
        <p:spPr>
          <a:xfrm>
            <a:off x="445510" y="4763185"/>
            <a:ext cx="457849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/>
              <a:t>Q: Reactive or Proactive? </a:t>
            </a:r>
          </a:p>
          <a:p>
            <a:r>
              <a:rPr lang="en-US" sz="3200" dirty="0"/>
              <a:t>Q: Newborn screening?</a:t>
            </a:r>
          </a:p>
        </p:txBody>
      </p:sp>
    </p:spTree>
    <p:extLst>
      <p:ext uri="{BB962C8B-B14F-4D97-AF65-F5344CB8AC3E}">
        <p14:creationId xmlns:p14="http://schemas.microsoft.com/office/powerpoint/2010/main" val="2482945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Genetics in the Medical Practice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8726424" cy="4351338"/>
          </a:xfrm>
        </p:spPr>
        <p:txBody>
          <a:bodyPr/>
          <a:lstStyle/>
          <a:p>
            <a:r>
              <a:rPr lang="en-US"/>
              <a:t>Pharmacogenomics</a:t>
            </a:r>
          </a:p>
          <a:p>
            <a:r>
              <a:rPr lang="en-US" err="1"/>
              <a:t>Toxicogenomics</a:t>
            </a:r>
            <a:endParaRPr lang="en-US"/>
          </a:p>
          <a:p>
            <a:r>
              <a:rPr lang="en-US"/>
              <a:t>Inborn errors of metabolism</a:t>
            </a:r>
          </a:p>
          <a:p>
            <a:r>
              <a:rPr lang="en-US"/>
              <a:t>Immuno-deficiencies</a:t>
            </a:r>
          </a:p>
          <a:p>
            <a:r>
              <a:rPr lang="en-US"/>
              <a:t>Clotting deficiencies</a:t>
            </a:r>
          </a:p>
          <a:p>
            <a:r>
              <a:rPr lang="en-US"/>
              <a:t>Cancer Risk</a:t>
            </a:r>
          </a:p>
          <a:p>
            <a:r>
              <a:rPr lang="en-US"/>
              <a:t>Cardiovascular Risk</a:t>
            </a:r>
          </a:p>
          <a:p>
            <a:r>
              <a:rPr lang="en-US"/>
              <a:t>…</a:t>
            </a:r>
          </a:p>
        </p:txBody>
      </p:sp>
      <p:pic>
        <p:nvPicPr>
          <p:cNvPr id="1026" name="Picture 2" descr="Image result for clinical genetic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1595" y="1825625"/>
            <a:ext cx="6737552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0361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86"/>
    </mc:Choice>
    <mc:Fallback xmlns="">
      <p:transition spd="slow" advTm="9786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334F97-5A8D-9422-B230-880F120C5D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RECAP: B</a:t>
            </a:r>
            <a:r>
              <a:rPr lang="en-US" sz="4000" dirty="0"/>
              <a:t>iomedical</a:t>
            </a:r>
            <a:r>
              <a:rPr lang="en-US" dirty="0"/>
              <a:t> I</a:t>
            </a:r>
            <a:r>
              <a:rPr lang="en-US" sz="4000" dirty="0"/>
              <a:t>nformatics</a:t>
            </a:r>
            <a:r>
              <a:rPr lang="en-US" dirty="0"/>
              <a:t> + B</a:t>
            </a:r>
            <a:r>
              <a:rPr lang="en-US" sz="4000" dirty="0"/>
              <a:t>ioinformatics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F7A325-A90D-31C3-BECA-F47E20613B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Specializations within Data Science</a:t>
            </a:r>
          </a:p>
          <a:p>
            <a:r>
              <a:rPr lang="en-US" sz="3600" dirty="0"/>
              <a:t>Each has complexities</a:t>
            </a:r>
          </a:p>
          <a:p>
            <a:r>
              <a:rPr lang="en-US" sz="3600" dirty="0"/>
              <a:t>Each unlocks information about the patient</a:t>
            </a:r>
          </a:p>
          <a:p>
            <a:r>
              <a:rPr lang="en-US" sz="3600" dirty="0"/>
              <a:t>Current + Future Clinical Utility</a:t>
            </a:r>
          </a:p>
          <a:p>
            <a:endParaRPr lang="en-US" sz="3600" dirty="0"/>
          </a:p>
        </p:txBody>
      </p:sp>
      <p:pic>
        <p:nvPicPr>
          <p:cNvPr id="4" name="Picture 4" descr="Complete blood count - Wikipedia">
            <a:extLst>
              <a:ext uri="{FF2B5EF4-FFF2-40B4-BE49-F238E27FC236}">
                <a16:creationId xmlns:a16="http://schemas.microsoft.com/office/drawing/2014/main" id="{3B35DFFF-146C-48DB-43CE-145D121FF5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0000">
            <a:off x="10200554" y="4772313"/>
            <a:ext cx="1785196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Content Placeholder 4" descr="DNA illustration">
            <a:extLst>
              <a:ext uri="{FF2B5EF4-FFF2-40B4-BE49-F238E27FC236}">
                <a16:creationId xmlns:a16="http://schemas.microsoft.com/office/drawing/2014/main" id="{70295663-B0DA-5BE9-3D57-06FE1418A7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31047">
            <a:off x="7273244" y="4153036"/>
            <a:ext cx="297962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812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77F807-AF8D-4D4B-9D9D-7D1797B803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will you do </a:t>
            </a:r>
            <a:r>
              <a:rPr lang="en-US" u="sng" dirty="0"/>
              <a:t>when</a:t>
            </a:r>
            <a:r>
              <a:rPr lang="en-US" dirty="0"/>
              <a:t> a patient: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A14A15-08F3-4994-BCA0-664FB40A33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Hands you a flash drive with their genome on it?</a:t>
            </a:r>
          </a:p>
          <a:p>
            <a:r>
              <a:rPr lang="en-US" dirty="0"/>
              <a:t>Shares their 23&amp;Me report to you through their Patient Portal?</a:t>
            </a:r>
          </a:p>
          <a:p>
            <a:r>
              <a:rPr lang="en-US" dirty="0"/>
              <a:t>Tells you they are a rapid metabolizer of what you prescribed?</a:t>
            </a:r>
          </a:p>
          <a:p>
            <a:r>
              <a:rPr lang="en-US" dirty="0"/>
              <a:t>Asks you about their exposure history and immune health?</a:t>
            </a:r>
          </a:p>
        </p:txBody>
      </p:sp>
      <p:pic>
        <p:nvPicPr>
          <p:cNvPr id="5" name="Picture 4" descr="Close-up of hands raised in classroom">
            <a:extLst>
              <a:ext uri="{FF2B5EF4-FFF2-40B4-BE49-F238E27FC236}">
                <a16:creationId xmlns:a16="http://schemas.microsoft.com/office/drawing/2014/main" id="{5E525300-CDE4-5C3C-090B-C9C5696B43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5418" y="3846945"/>
            <a:ext cx="4516582" cy="3011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359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77F807-AF8D-4D4B-9D9D-7D1797B803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How might genomic assays be used in your clinical practice?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A14A15-08F3-4994-BCA0-664FB40A33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 descr="Penny For Your Thoughts: Why Quality Thinking Is Declining Worldwide">
            <a:extLst>
              <a:ext uri="{FF2B5EF4-FFF2-40B4-BE49-F238E27FC236}">
                <a16:creationId xmlns:a16="http://schemas.microsoft.com/office/drawing/2014/main" id="{4991673E-2D95-4E96-8F23-71B2507F89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784" y="1825624"/>
            <a:ext cx="6852595" cy="503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895722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1BAE1-9D32-B866-C280-1673A723D8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714011-5C33-07D4-46CF-DD0116AE3B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0651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733658-DAFA-D461-B2E8-705BCD069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/>
          <a:lstStyle/>
          <a:p>
            <a:pPr algn="ctr"/>
            <a:r>
              <a:rPr lang="en-US" dirty="0"/>
              <a:t>The Many </a:t>
            </a:r>
            <a:r>
              <a:rPr lang="en-US" i="1" dirty="0"/>
              <a:t>Informatics</a:t>
            </a:r>
            <a:r>
              <a:rPr lang="en-US" dirty="0"/>
              <a:t> in Health Care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D1895D-95A4-C5B8-1E35-B878BD48B5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3017297" cy="50323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Gynecology</a:t>
            </a:r>
          </a:p>
          <a:p>
            <a:pPr marL="0" indent="0">
              <a:buNone/>
            </a:pPr>
            <a:r>
              <a:rPr lang="en-US" dirty="0"/>
              <a:t>Obstetrics</a:t>
            </a:r>
          </a:p>
          <a:p>
            <a:pPr marL="0" indent="0">
              <a:buNone/>
            </a:pPr>
            <a:r>
              <a:rPr lang="en-US" dirty="0"/>
              <a:t>Pediatrics</a:t>
            </a:r>
          </a:p>
          <a:p>
            <a:pPr marL="0" indent="0">
              <a:buNone/>
            </a:pPr>
            <a:r>
              <a:rPr lang="en-US" dirty="0"/>
              <a:t>Psychology</a:t>
            </a:r>
          </a:p>
          <a:p>
            <a:pPr marL="0" indent="0">
              <a:buNone/>
            </a:pPr>
            <a:r>
              <a:rPr lang="en-US" dirty="0"/>
              <a:t>Dermatology</a:t>
            </a:r>
          </a:p>
          <a:p>
            <a:pPr marL="0" indent="0">
              <a:buNone/>
            </a:pPr>
            <a:r>
              <a:rPr lang="en-US" dirty="0"/>
              <a:t>Ear Nose &amp; Throat</a:t>
            </a:r>
          </a:p>
          <a:p>
            <a:pPr marL="0" indent="0">
              <a:buNone/>
            </a:pPr>
            <a:r>
              <a:rPr lang="en-US" dirty="0"/>
              <a:t>Ophthalmology</a:t>
            </a:r>
          </a:p>
          <a:p>
            <a:pPr marL="0" indent="0">
              <a:buNone/>
            </a:pPr>
            <a:r>
              <a:rPr lang="en-US" dirty="0"/>
              <a:t>Anesthesiology</a:t>
            </a:r>
          </a:p>
          <a:p>
            <a:pPr marL="0" indent="0">
              <a:buNone/>
            </a:pPr>
            <a:r>
              <a:rPr lang="en-US" dirty="0"/>
              <a:t>…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B9E7DBC-0535-98CB-0B29-46CBCD7E5F71}"/>
              </a:ext>
            </a:extLst>
          </p:cNvPr>
          <p:cNvGrpSpPr/>
          <p:nvPr/>
        </p:nvGrpSpPr>
        <p:grpSpPr>
          <a:xfrm>
            <a:off x="3823508" y="1690688"/>
            <a:ext cx="946389" cy="5170485"/>
            <a:chOff x="3823508" y="1690688"/>
            <a:chExt cx="946389" cy="5170485"/>
          </a:xfrm>
        </p:grpSpPr>
        <p:pic>
          <p:nvPicPr>
            <p:cNvPr id="7" name="Graphic 6" descr="Doctor female outline">
              <a:extLst>
                <a:ext uri="{FF2B5EF4-FFF2-40B4-BE49-F238E27FC236}">
                  <a16:creationId xmlns:a16="http://schemas.microsoft.com/office/drawing/2014/main" id="{0AD53C88-8243-2C0D-0604-2BC406437D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844834" y="1690688"/>
              <a:ext cx="914400" cy="914400"/>
            </a:xfrm>
            <a:prstGeom prst="rect">
              <a:avLst/>
            </a:prstGeom>
          </p:spPr>
        </p:pic>
        <p:pic>
          <p:nvPicPr>
            <p:cNvPr id="9" name="Graphic 8" descr="Doctor male outline">
              <a:extLst>
                <a:ext uri="{FF2B5EF4-FFF2-40B4-BE49-F238E27FC236}">
                  <a16:creationId xmlns:a16="http://schemas.microsoft.com/office/drawing/2014/main" id="{071CF52A-9A53-E521-7932-D7A220A0D0D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855497" y="2559051"/>
              <a:ext cx="914400" cy="914400"/>
            </a:xfrm>
            <a:prstGeom prst="rect">
              <a:avLst/>
            </a:prstGeom>
          </p:spPr>
        </p:pic>
        <p:pic>
          <p:nvPicPr>
            <p:cNvPr id="10" name="Graphic 9" descr="Doctor female outline">
              <a:extLst>
                <a:ext uri="{FF2B5EF4-FFF2-40B4-BE49-F238E27FC236}">
                  <a16:creationId xmlns:a16="http://schemas.microsoft.com/office/drawing/2014/main" id="{0C44E546-9A70-D5A0-5464-DE14D66B943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834171" y="3384549"/>
              <a:ext cx="914400" cy="914400"/>
            </a:xfrm>
            <a:prstGeom prst="rect">
              <a:avLst/>
            </a:prstGeom>
          </p:spPr>
        </p:pic>
        <p:pic>
          <p:nvPicPr>
            <p:cNvPr id="11" name="Graphic 10" descr="Doctor male outline">
              <a:extLst>
                <a:ext uri="{FF2B5EF4-FFF2-40B4-BE49-F238E27FC236}">
                  <a16:creationId xmlns:a16="http://schemas.microsoft.com/office/drawing/2014/main" id="{0C65E0D6-C928-11F9-D967-CB860ECA882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844834" y="4252912"/>
              <a:ext cx="914400" cy="914400"/>
            </a:xfrm>
            <a:prstGeom prst="rect">
              <a:avLst/>
            </a:prstGeom>
          </p:spPr>
        </p:pic>
        <p:pic>
          <p:nvPicPr>
            <p:cNvPr id="12" name="Graphic 11" descr="Doctor female outline">
              <a:extLst>
                <a:ext uri="{FF2B5EF4-FFF2-40B4-BE49-F238E27FC236}">
                  <a16:creationId xmlns:a16="http://schemas.microsoft.com/office/drawing/2014/main" id="{C46FA371-8872-A86B-282C-E6E7707894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3823508" y="5078410"/>
              <a:ext cx="914400" cy="914400"/>
            </a:xfrm>
            <a:prstGeom prst="rect">
              <a:avLst/>
            </a:prstGeom>
          </p:spPr>
        </p:pic>
        <p:pic>
          <p:nvPicPr>
            <p:cNvPr id="13" name="Graphic 12" descr="Doctor male outline">
              <a:extLst>
                <a:ext uri="{FF2B5EF4-FFF2-40B4-BE49-F238E27FC236}">
                  <a16:creationId xmlns:a16="http://schemas.microsoft.com/office/drawing/2014/main" id="{2D4CC3DC-F105-FFA8-8585-2BB1DE3BFF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3834171" y="5946773"/>
              <a:ext cx="914400" cy="914400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6E75526-7DF1-BDA5-A278-6487EE7AEDA3}"/>
              </a:ext>
            </a:extLst>
          </p:cNvPr>
          <p:cNvGrpSpPr/>
          <p:nvPr/>
        </p:nvGrpSpPr>
        <p:grpSpPr>
          <a:xfrm>
            <a:off x="6050195" y="1690688"/>
            <a:ext cx="4388674" cy="5170485"/>
            <a:chOff x="6050195" y="1690688"/>
            <a:chExt cx="4388674" cy="5170485"/>
          </a:xfrm>
        </p:grpSpPr>
        <p:sp>
          <p:nvSpPr>
            <p:cNvPr id="14" name="Content Placeholder 2">
              <a:extLst>
                <a:ext uri="{FF2B5EF4-FFF2-40B4-BE49-F238E27FC236}">
                  <a16:creationId xmlns:a16="http://schemas.microsoft.com/office/drawing/2014/main" id="{7E0EBB3C-B6A2-EB6D-901A-06F38E3ADAC9}"/>
                </a:ext>
              </a:extLst>
            </p:cNvPr>
            <p:cNvSpPr txBox="1">
              <a:spLocks/>
            </p:cNvSpPr>
            <p:nvPr/>
          </p:nvSpPr>
          <p:spPr>
            <a:xfrm>
              <a:off x="6050195" y="1825624"/>
              <a:ext cx="3715714" cy="5032375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dirty="0"/>
                <a:t>(Data Science)</a:t>
              </a: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en-US" dirty="0"/>
                <a:t>Biostatistics</a:t>
              </a: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en-US" dirty="0"/>
                <a:t>Bioinformatics</a:t>
              </a: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en-US" dirty="0"/>
                <a:t>Medical Informatics</a:t>
              </a: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en-US" dirty="0"/>
                <a:t>Clinical Informatics</a:t>
              </a: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en-US" dirty="0"/>
                <a:t>Chemical Informatics</a:t>
              </a: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en-US" dirty="0"/>
                <a:t>Machine Learning / AI</a:t>
              </a: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en-US" dirty="0"/>
                <a:t>Databasing</a:t>
              </a: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en-US" dirty="0"/>
                <a:t>…</a:t>
              </a:r>
            </a:p>
          </p:txBody>
        </p:sp>
        <p:pic>
          <p:nvPicPr>
            <p:cNvPr id="16" name="Graphic 15" descr="Programmer male outline">
              <a:extLst>
                <a:ext uri="{FF2B5EF4-FFF2-40B4-BE49-F238E27FC236}">
                  <a16:creationId xmlns:a16="http://schemas.microsoft.com/office/drawing/2014/main" id="{A14E7004-421F-51C0-8B34-D557DFAE1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9524469" y="2559051"/>
              <a:ext cx="914400" cy="914400"/>
            </a:xfrm>
            <a:prstGeom prst="rect">
              <a:avLst/>
            </a:prstGeom>
          </p:spPr>
        </p:pic>
        <p:pic>
          <p:nvPicPr>
            <p:cNvPr id="18" name="Graphic 17" descr="Programmer female outline">
              <a:extLst>
                <a:ext uri="{FF2B5EF4-FFF2-40B4-BE49-F238E27FC236}">
                  <a16:creationId xmlns:a16="http://schemas.microsoft.com/office/drawing/2014/main" id="{8DAE3E7F-2882-E333-D9D7-1F972A70622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9513806" y="1690688"/>
              <a:ext cx="914400" cy="914400"/>
            </a:xfrm>
            <a:prstGeom prst="rect">
              <a:avLst/>
            </a:prstGeom>
          </p:spPr>
        </p:pic>
        <p:pic>
          <p:nvPicPr>
            <p:cNvPr id="19" name="Graphic 18" descr="Programmer male outline">
              <a:extLst>
                <a:ext uri="{FF2B5EF4-FFF2-40B4-BE49-F238E27FC236}">
                  <a16:creationId xmlns:a16="http://schemas.microsoft.com/office/drawing/2014/main" id="{18A2C17E-B400-69E8-3B5A-80F1970902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9513806" y="4252912"/>
              <a:ext cx="914400" cy="914400"/>
            </a:xfrm>
            <a:prstGeom prst="rect">
              <a:avLst/>
            </a:prstGeom>
          </p:spPr>
        </p:pic>
        <p:pic>
          <p:nvPicPr>
            <p:cNvPr id="20" name="Graphic 19" descr="Programmer female outline">
              <a:extLst>
                <a:ext uri="{FF2B5EF4-FFF2-40B4-BE49-F238E27FC236}">
                  <a16:creationId xmlns:a16="http://schemas.microsoft.com/office/drawing/2014/main" id="{97EB45CC-E4F2-4849-6E0E-DDF110EB2843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9503143" y="3384549"/>
              <a:ext cx="914400" cy="914400"/>
            </a:xfrm>
            <a:prstGeom prst="rect">
              <a:avLst/>
            </a:prstGeom>
          </p:spPr>
        </p:pic>
        <p:pic>
          <p:nvPicPr>
            <p:cNvPr id="21" name="Graphic 20" descr="Programmer male outline">
              <a:extLst>
                <a:ext uri="{FF2B5EF4-FFF2-40B4-BE49-F238E27FC236}">
                  <a16:creationId xmlns:a16="http://schemas.microsoft.com/office/drawing/2014/main" id="{4C2FC2FF-424B-5EB4-4C41-16130355CC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9503143" y="5946773"/>
              <a:ext cx="914400" cy="914400"/>
            </a:xfrm>
            <a:prstGeom prst="rect">
              <a:avLst/>
            </a:prstGeom>
          </p:spPr>
        </p:pic>
        <p:pic>
          <p:nvPicPr>
            <p:cNvPr id="22" name="Graphic 21" descr="Programmer female outline">
              <a:extLst>
                <a:ext uri="{FF2B5EF4-FFF2-40B4-BE49-F238E27FC236}">
                  <a16:creationId xmlns:a16="http://schemas.microsoft.com/office/drawing/2014/main" id="{81D007D0-806A-D0B5-E95F-D9496FC4B3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p:blipFill>
          <p:spPr>
            <a:xfrm>
              <a:off x="9492480" y="5078410"/>
              <a:ext cx="91440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9207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F37280-5301-F1EB-9EC3-51A9FF73B4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Translation</a:t>
            </a:r>
          </a:p>
        </p:txBody>
      </p:sp>
      <p:pic>
        <p:nvPicPr>
          <p:cNvPr id="6" name="Content Placeholder 5" descr="Empty speech bubbles">
            <a:extLst>
              <a:ext uri="{FF2B5EF4-FFF2-40B4-BE49-F238E27FC236}">
                <a16:creationId xmlns:a16="http://schemas.microsoft.com/office/drawing/2014/main" id="{5798FA91-BDFA-7DCD-B2B1-4DFAF54E42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00" y="1825625"/>
            <a:ext cx="6528600" cy="4351338"/>
          </a:xfrm>
        </p:spPr>
      </p:pic>
    </p:spTree>
    <p:extLst>
      <p:ext uri="{BB962C8B-B14F-4D97-AF65-F5344CB8AC3E}">
        <p14:creationId xmlns:p14="http://schemas.microsoft.com/office/powerpoint/2010/main" val="7397559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“Medical Informatics?”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838200" y="1447802"/>
            <a:ext cx="10439400" cy="18660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“</a:t>
            </a:r>
            <a:r>
              <a:rPr lang="en-US" sz="1600" dirty="0"/>
              <a:t>[…]  </a:t>
            </a:r>
            <a:r>
              <a:rPr lang="en-US" dirty="0"/>
              <a:t>resources, devices, and formalized methods for optimizing the storage, retrieval, and management of biomedical information for problem solving and decision making.”</a:t>
            </a:r>
            <a:br>
              <a:rPr lang="en-US" dirty="0"/>
            </a:br>
            <a:r>
              <a:rPr lang="en-US" dirty="0"/>
              <a:t>   ~ Edward </a:t>
            </a:r>
            <a:r>
              <a:rPr lang="en-US" dirty="0" err="1"/>
              <a:t>Shortliffe</a:t>
            </a:r>
            <a:r>
              <a:rPr lang="en-US" dirty="0"/>
              <a:t>, M.D. Ph.D.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26989-38E7-468D-A2BE-A8B2431DFAF2}" type="slidenum">
              <a:rPr lang="en-US" smtClean="0"/>
              <a:t>6</a:t>
            </a:fld>
            <a:endParaRPr lang="en-US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579184189"/>
              </p:ext>
            </p:extLst>
          </p:nvPr>
        </p:nvGraphicFramePr>
        <p:xfrm>
          <a:off x="6143042" y="2912092"/>
          <a:ext cx="5715000" cy="3566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6" name="Group 5">
            <a:extLst>
              <a:ext uri="{FF2B5EF4-FFF2-40B4-BE49-F238E27FC236}">
                <a16:creationId xmlns:a16="http://schemas.microsoft.com/office/drawing/2014/main" id="{19BA521B-3B4B-4307-930F-8F26C32C45CD}"/>
              </a:ext>
            </a:extLst>
          </p:cNvPr>
          <p:cNvGrpSpPr/>
          <p:nvPr/>
        </p:nvGrpSpPr>
        <p:grpSpPr>
          <a:xfrm>
            <a:off x="838200" y="4184490"/>
            <a:ext cx="4645923" cy="2226140"/>
            <a:chOff x="0" y="4983463"/>
            <a:chExt cx="3775130" cy="1704526"/>
          </a:xfrm>
        </p:grpSpPr>
        <p:pic>
          <p:nvPicPr>
            <p:cNvPr id="7" name="Picture 2" descr="C:\Users\M107607\Desktop\CSP_SigmaXi_2016-10\Hersh.1p4.png">
              <a:extLst>
                <a:ext uri="{FF2B5EF4-FFF2-40B4-BE49-F238E27FC236}">
                  <a16:creationId xmlns:a16="http://schemas.microsoft.com/office/drawing/2014/main" id="{9E82B59B-2E9F-4306-944E-EDD7D280F2F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11" t="55479" r="43717" b="29374"/>
            <a:stretch/>
          </p:blipFill>
          <p:spPr bwMode="auto">
            <a:xfrm>
              <a:off x="0" y="5657851"/>
              <a:ext cx="3156374" cy="7315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C:\Users\M107607\Desktop\CSP_SigmaXi_2016-10\Hersh.1p4.png">
              <a:extLst>
                <a:ext uri="{FF2B5EF4-FFF2-40B4-BE49-F238E27FC236}">
                  <a16:creationId xmlns:a16="http://schemas.microsoft.com/office/drawing/2014/main" id="{C2F7A962-6495-4C8A-A987-AC5857A9D0E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88" t="74459" r="59945" b="10394"/>
            <a:stretch/>
          </p:blipFill>
          <p:spPr bwMode="auto">
            <a:xfrm>
              <a:off x="471649" y="4983463"/>
              <a:ext cx="2213075" cy="7315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9A6B445-4BE2-4FA3-B8F0-C40821BF5F52}"/>
                </a:ext>
              </a:extLst>
            </p:cNvPr>
            <p:cNvSpPr txBox="1"/>
            <p:nvPr/>
          </p:nvSpPr>
          <p:spPr>
            <a:xfrm>
              <a:off x="471649" y="6381630"/>
              <a:ext cx="2545888" cy="3063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000" dirty="0"/>
                <a:t>William Hersh, MD</a:t>
              </a:r>
              <a:endParaRPr lang="en-US" sz="1600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4B1D136-9944-4BB2-8235-3ABF4DB485BF}"/>
                </a:ext>
              </a:extLst>
            </p:cNvPr>
            <p:cNvSpPr txBox="1"/>
            <p:nvPr/>
          </p:nvSpPr>
          <p:spPr>
            <a:xfrm>
              <a:off x="3156373" y="5026058"/>
              <a:ext cx="6187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C00000"/>
                  </a:solidFill>
                  <a:sym typeface="Wingdings" panose="05000000000000000000" pitchFamily="2" charset="2"/>
                </a:rPr>
                <a:t></a:t>
              </a:r>
              <a:endParaRPr lang="en-US" sz="3600" dirty="0">
                <a:solidFill>
                  <a:srgbClr val="C00000"/>
                </a:solidFill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D59FEFB-50DD-4362-A7FE-0D734D8454F3}"/>
                </a:ext>
              </a:extLst>
            </p:cNvPr>
            <p:cNvSpPr txBox="1"/>
            <p:nvPr/>
          </p:nvSpPr>
          <p:spPr>
            <a:xfrm>
              <a:off x="3156373" y="5700446"/>
              <a:ext cx="5838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00B050"/>
                  </a:solidFill>
                  <a:sym typeface="Wingdings" panose="05000000000000000000" pitchFamily="2" charset="2"/>
                </a:rPr>
                <a:t></a:t>
              </a:r>
              <a:endParaRPr lang="en-US" sz="3600" dirty="0">
                <a:solidFill>
                  <a:srgbClr val="00B050"/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052691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759"/>
    </mc:Choice>
    <mc:Fallback xmlns="">
      <p:transition spd="slow" advTm="267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9CF2C6-E121-4080-9CE4-8963F7B7F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“Bioinformatics?”</a:t>
            </a:r>
          </a:p>
        </p:txBody>
      </p:sp>
      <p:pic>
        <p:nvPicPr>
          <p:cNvPr id="4" name="Picture 2" descr="What is Bioinformatics">
            <a:extLst>
              <a:ext uri="{FF2B5EF4-FFF2-40B4-BE49-F238E27FC236}">
                <a16:creationId xmlns:a16="http://schemas.microsoft.com/office/drawing/2014/main" id="{09D73BF6-FEF2-430A-A1C1-EBFB3E1C09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8925" y="1690688"/>
            <a:ext cx="4926071" cy="4709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92727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933"/>
    </mc:Choice>
    <mc:Fallback xmlns="">
      <p:transition spd="slow" advTm="170933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ABFF57-E7F4-AF31-AC58-4D0146A97F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meet our patient’s unmet needs?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86EF13-3CCD-9AE2-EF56-8EE3DD5053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Research</a:t>
            </a:r>
          </a:p>
          <a:p>
            <a:r>
              <a:rPr lang="en-US" dirty="0"/>
              <a:t>New Measurements</a:t>
            </a:r>
          </a:p>
          <a:p>
            <a:r>
              <a:rPr lang="en-US" dirty="0"/>
              <a:t>New Tools for Making Better Decisions</a:t>
            </a:r>
          </a:p>
          <a:p>
            <a:r>
              <a:rPr lang="en-US" dirty="0"/>
              <a:t>Better Interpretations</a:t>
            </a:r>
          </a:p>
          <a:p>
            <a:endParaRPr lang="en-US" dirty="0"/>
          </a:p>
          <a:p>
            <a:pPr lvl="1"/>
            <a:endParaRPr lang="en-US" dirty="0"/>
          </a:p>
        </p:txBody>
      </p:sp>
      <p:pic>
        <p:nvPicPr>
          <p:cNvPr id="4" name="Picture 2" descr="Image result for toolbox">
            <a:extLst>
              <a:ext uri="{FF2B5EF4-FFF2-40B4-BE49-F238E27FC236}">
                <a16:creationId xmlns:a16="http://schemas.microsoft.com/office/drawing/2014/main" id="{83704D93-0AC7-DB64-125C-0E59A262C8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8220" y="2824144"/>
            <a:ext cx="3542822" cy="2952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8540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90A8F-6E48-4581-901C-17EB14939513}" type="slidenum">
              <a:rPr lang="en-US" smtClean="0"/>
              <a:t>9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857EBE3-CE87-4EAD-B272-43339AAA0B04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Blueprints Versus Tools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6CD121-0CFF-4D2D-BE30-5E8F6ABD6263}"/>
              </a:ext>
            </a:extLst>
          </p:cNvPr>
          <p:cNvSpPr txBox="1"/>
          <p:nvPr/>
        </p:nvSpPr>
        <p:spPr>
          <a:xfrm>
            <a:off x="1122467" y="2097622"/>
            <a:ext cx="2711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Genome = Blueprint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F4E1486-2704-4D15-9580-F94B66357A80}"/>
              </a:ext>
            </a:extLst>
          </p:cNvPr>
          <p:cNvSpPr txBox="1"/>
          <p:nvPr/>
        </p:nvSpPr>
        <p:spPr>
          <a:xfrm>
            <a:off x="7371347" y="2123301"/>
            <a:ext cx="24785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Altered 3D Protein</a:t>
            </a:r>
          </a:p>
        </p:txBody>
      </p:sp>
      <p:pic>
        <p:nvPicPr>
          <p:cNvPr id="1026" name="Picture 2" descr="Electric Drill Blueprint Power Tools Patent Workshop Art – GalleryThane">
            <a:extLst>
              <a:ext uri="{FF2B5EF4-FFF2-40B4-BE49-F238E27FC236}">
                <a16:creationId xmlns:a16="http://schemas.microsoft.com/office/drawing/2014/main" id="{72FE6048-D16D-4C97-B002-A75B61F611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400000">
            <a:off x="1036209" y="1839397"/>
            <a:ext cx="3117421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Broken Old drill Restoration - Black and Decker - YouTube">
            <a:extLst>
              <a:ext uri="{FF2B5EF4-FFF2-40B4-BE49-F238E27FC236}">
                <a16:creationId xmlns:a16="http://schemas.microsoft.com/office/drawing/2014/main" id="{14B4E399-5C84-479C-B09E-E2DD6BE684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52698" y="2813822"/>
            <a:ext cx="6630382" cy="2623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4677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6|6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8|12.6|22.4|30.1|22.1|19.3|42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6.5|8.5|4|7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6.5|8.5|4|7.8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516</TotalTime>
  <Words>809</Words>
  <Application>Microsoft Office PowerPoint</Application>
  <PresentationFormat>Widescreen</PresentationFormat>
  <Paragraphs>167</Paragraphs>
  <Slides>37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3" baseType="lpstr">
      <vt:lpstr>Arial</vt:lpstr>
      <vt:lpstr>Calibri</vt:lpstr>
      <vt:lpstr>Calibri Light</vt:lpstr>
      <vt:lpstr>Georgia</vt:lpstr>
      <vt:lpstr>Linux Libertine</vt:lpstr>
      <vt:lpstr>Office Theme</vt:lpstr>
      <vt:lpstr>PowerPoint Presentation</vt:lpstr>
      <vt:lpstr>PowerPoint Presentation</vt:lpstr>
      <vt:lpstr>Why Data Science in Healthcare?</vt:lpstr>
      <vt:lpstr>The Many Informatics in Health Care</vt:lpstr>
      <vt:lpstr>Translation</vt:lpstr>
      <vt:lpstr>What is “Medical Informatics?”</vt:lpstr>
      <vt:lpstr>What is “Bioinformatics?”</vt:lpstr>
      <vt:lpstr>How do we meet our patient’s unmet needs?</vt:lpstr>
      <vt:lpstr>PowerPoint Presentation</vt:lpstr>
      <vt:lpstr>PowerPoint Presentation</vt:lpstr>
      <vt:lpstr>PowerPoint Presentation</vt:lpstr>
      <vt:lpstr>PowerPoint Presentation</vt:lpstr>
      <vt:lpstr>How do we meet our patient’s unmet needs?</vt:lpstr>
      <vt:lpstr>Types of Informatics</vt:lpstr>
      <vt:lpstr>What Does Bioinformatic Data Look Like?</vt:lpstr>
      <vt:lpstr>What Does Bioinformatic Data Look Like?</vt:lpstr>
      <vt:lpstr>PowerPoint Presentation</vt:lpstr>
      <vt:lpstr>PowerPoint Presentation</vt:lpstr>
      <vt:lpstr>PowerPoint Presentation</vt:lpstr>
      <vt:lpstr>Is DNA-Seq Solved?</vt:lpstr>
      <vt:lpstr>PowerPoint Presentation</vt:lpstr>
      <vt:lpstr>PowerPoint Presentation</vt:lpstr>
      <vt:lpstr>What about other ‘Omics?</vt:lpstr>
      <vt:lpstr>PowerPoint Presentation</vt:lpstr>
      <vt:lpstr>Each Type of Data Has a Specialty</vt:lpstr>
      <vt:lpstr>Types of Informatics</vt:lpstr>
      <vt:lpstr>The Informatics are:</vt:lpstr>
      <vt:lpstr>Better Tools to Meet Patient’s Unmet Needs</vt:lpstr>
      <vt:lpstr>DNA sequencing at 40: past, present and future</vt:lpstr>
      <vt:lpstr>DNA sequencing at 40: past, present and future</vt:lpstr>
      <vt:lpstr>Epigenetics and Metabolism in Health and Disease</vt:lpstr>
      <vt:lpstr>Epigenetics and Metabolism in Health and Disease</vt:lpstr>
      <vt:lpstr>Genetics in the Medical Practice</vt:lpstr>
      <vt:lpstr>RECAP: Biomedical Informatics + Bioinformatics</vt:lpstr>
      <vt:lpstr>What will you do when a patient:</vt:lpstr>
      <vt:lpstr>How might genomic assays be used in your clinical practice?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Zimmermann, Michael</dc:creator>
  <cp:lastModifiedBy>Zimmermann, Michael</cp:lastModifiedBy>
  <cp:revision>6</cp:revision>
  <dcterms:created xsi:type="dcterms:W3CDTF">2021-09-27T02:19:11Z</dcterms:created>
  <dcterms:modified xsi:type="dcterms:W3CDTF">2023-07-01T02:45:46Z</dcterms:modified>
</cp:coreProperties>
</file>