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41" r:id="rId2"/>
    <p:sldMasterId id="2147483894" r:id="rId3"/>
    <p:sldMasterId id="2147483940" r:id="rId4"/>
    <p:sldMasterId id="2147483987" r:id="rId5"/>
  </p:sldMasterIdLst>
  <p:notesMasterIdLst>
    <p:notesMasterId r:id="rId72"/>
  </p:notesMasterIdLst>
  <p:handoutMasterIdLst>
    <p:handoutMasterId r:id="rId73"/>
  </p:handoutMasterIdLst>
  <p:sldIdLst>
    <p:sldId id="326" r:id="rId6"/>
    <p:sldId id="346" r:id="rId7"/>
    <p:sldId id="747" r:id="rId8"/>
    <p:sldId id="725" r:id="rId9"/>
    <p:sldId id="734" r:id="rId10"/>
    <p:sldId id="378" r:id="rId11"/>
    <p:sldId id="753" r:id="rId12"/>
    <p:sldId id="754" r:id="rId13"/>
    <p:sldId id="738" r:id="rId14"/>
    <p:sldId id="370" r:id="rId15"/>
    <p:sldId id="349" r:id="rId16"/>
    <p:sldId id="366" r:id="rId17"/>
    <p:sldId id="365" r:id="rId18"/>
    <p:sldId id="350" r:id="rId19"/>
    <p:sldId id="367" r:id="rId20"/>
    <p:sldId id="368" r:id="rId21"/>
    <p:sldId id="358" r:id="rId22"/>
    <p:sldId id="372" r:id="rId23"/>
    <p:sldId id="357" r:id="rId24"/>
    <p:sldId id="360" r:id="rId25"/>
    <p:sldId id="359" r:id="rId26"/>
    <p:sldId id="362" r:id="rId27"/>
    <p:sldId id="369" r:id="rId28"/>
    <p:sldId id="363" r:id="rId29"/>
    <p:sldId id="364" r:id="rId30"/>
    <p:sldId id="735" r:id="rId31"/>
    <p:sldId id="301" r:id="rId32"/>
    <p:sldId id="733" r:id="rId33"/>
    <p:sldId id="745" r:id="rId34"/>
    <p:sldId id="731" r:id="rId35"/>
    <p:sldId id="270" r:id="rId36"/>
    <p:sldId id="290" r:id="rId37"/>
    <p:sldId id="307" r:id="rId38"/>
    <p:sldId id="308" r:id="rId39"/>
    <p:sldId id="287" r:id="rId40"/>
    <p:sldId id="726" r:id="rId41"/>
    <p:sldId id="730" r:id="rId42"/>
    <p:sldId id="748" r:id="rId43"/>
    <p:sldId id="736" r:id="rId44"/>
    <p:sldId id="752" r:id="rId45"/>
    <p:sldId id="750" r:id="rId46"/>
    <p:sldId id="751" r:id="rId47"/>
    <p:sldId id="758" r:id="rId48"/>
    <p:sldId id="749" r:id="rId49"/>
    <p:sldId id="286" r:id="rId50"/>
    <p:sldId id="285" r:id="rId51"/>
    <p:sldId id="441" r:id="rId52"/>
    <p:sldId id="258" r:id="rId53"/>
    <p:sldId id="259" r:id="rId54"/>
    <p:sldId id="737" r:id="rId55"/>
    <p:sldId id="740" r:id="rId56"/>
    <p:sldId id="741" r:id="rId57"/>
    <p:sldId id="330" r:id="rId58"/>
    <p:sldId id="742" r:id="rId59"/>
    <p:sldId id="743" r:id="rId60"/>
    <p:sldId id="744" r:id="rId61"/>
    <p:sldId id="328" r:id="rId62"/>
    <p:sldId id="315" r:id="rId63"/>
    <p:sldId id="332" r:id="rId64"/>
    <p:sldId id="739" r:id="rId65"/>
    <p:sldId id="756" r:id="rId66"/>
    <p:sldId id="728" r:id="rId67"/>
    <p:sldId id="755" r:id="rId68"/>
    <p:sldId id="746" r:id="rId69"/>
    <p:sldId id="720" r:id="rId70"/>
    <p:sldId id="757" r:id="rId71"/>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3840" userDrawn="1">
          <p15:clr>
            <a:srgbClr val="A4A3A4"/>
          </p15:clr>
        </p15:guide>
        <p15:guide id="3" pos="360" userDrawn="1">
          <p15:clr>
            <a:srgbClr val="A4A3A4"/>
          </p15:clr>
        </p15:guide>
        <p15:guide id="4" pos="7320" userDrawn="1">
          <p15:clr>
            <a:srgbClr val="A4A3A4"/>
          </p15:clr>
        </p15:guide>
        <p15:guide id="5" orient="horz" pos="40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6D435C-A563-427E-33F9-52398C87EDDB}" name="NORRIS, KEEGAN" initials="KN" userId="S::keegan.norris@froedtert.com::5eb03a6a-f38f-4ee0-9065-bbe2df53c640" providerId="AD"/>
  <p188:author id="{084C05DA-6DFE-4523-2741-328BCB5312A4}" name="WERNER, SHANNON" initials="SW" userId="S::shannon.werner@froedtert.com::4e2007da-48dc-4b57-b4ba-ba328b4b38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echlinski, Anne" initials="ZA" lastIdx="18" clrIdx="0">
    <p:extLst>
      <p:ext uri="{19B8F6BF-5375-455C-9EA6-DF929625EA0E}">
        <p15:presenceInfo xmlns:p15="http://schemas.microsoft.com/office/powerpoint/2012/main" userId="S-1-5-21-375271419-354773072-1349916565-316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995"/>
    <a:srgbClr val="5D5D5D"/>
    <a:srgbClr val="68737A"/>
    <a:srgbClr val="326F65"/>
    <a:srgbClr val="D9D9D9"/>
    <a:srgbClr val="A8C1D8"/>
    <a:srgbClr val="D2E7F4"/>
    <a:srgbClr val="014897"/>
    <a:srgbClr val="F8F8F8"/>
    <a:srgbClr val="3A3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139" autoAdjust="0"/>
  </p:normalViewPr>
  <p:slideViewPr>
    <p:cSldViewPr snapToGrid="0">
      <p:cViewPr>
        <p:scale>
          <a:sx n="80" d="100"/>
          <a:sy n="80" d="100"/>
        </p:scale>
        <p:origin x="1794" y="324"/>
      </p:cViewPr>
      <p:guideLst>
        <p:guide orient="horz" pos="936"/>
        <p:guide pos="3840"/>
        <p:guide pos="360"/>
        <p:guide pos="7320"/>
        <p:guide orient="horz" pos="400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636"/>
    </p:cViewPr>
  </p:sorterViewPr>
  <p:notesViewPr>
    <p:cSldViewPr snapToGrid="0">
      <p:cViewPr>
        <p:scale>
          <a:sx n="75" d="100"/>
          <a:sy n="75" d="100"/>
        </p:scale>
        <p:origin x="4272" y="16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nt02.fm.frd.fmlh.edu\groups$\FMLH\PHARMACY\Brandon%20Johnson\Residency%20Project%20-%20Morphine%20Surveillance%20in%20Renal%20Dysfunction\OurPractice%20Advisories_2026-03-19T14_58_4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baseline="0" dirty="0"/>
              <a:t>Binding Affinity of Common Opioids</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21009929436849"/>
          <c:y val="0.10929672783377974"/>
          <c:w val="0.87696075508292615"/>
          <c:h val="0.59166920213411545"/>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Sheet1!$A$2:$A$9</c:f>
              <c:strCache>
                <c:ptCount val="8"/>
                <c:pt idx="0">
                  <c:v>Buprenorphine</c:v>
                </c:pt>
                <c:pt idx="1">
                  <c:v>Hydromorphone</c:v>
                </c:pt>
                <c:pt idx="2">
                  <c:v>Oxymorphone</c:v>
                </c:pt>
                <c:pt idx="3">
                  <c:v>Morphine</c:v>
                </c:pt>
                <c:pt idx="4">
                  <c:v>Fentanyl</c:v>
                </c:pt>
                <c:pt idx="5">
                  <c:v>Oxycodone</c:v>
                </c:pt>
                <c:pt idx="6">
                  <c:v>Hydrocodone</c:v>
                </c:pt>
                <c:pt idx="7">
                  <c:v>Codeine</c:v>
                </c:pt>
              </c:strCache>
            </c:strRef>
          </c:cat>
          <c:val>
            <c:numRef>
              <c:f>Sheet1!$B$2:$B$9</c:f>
              <c:numCache>
                <c:formatCode>General</c:formatCode>
                <c:ptCount val="8"/>
                <c:pt idx="0">
                  <c:v>4.54</c:v>
                </c:pt>
                <c:pt idx="1">
                  <c:v>2.7</c:v>
                </c:pt>
                <c:pt idx="2">
                  <c:v>2.44</c:v>
                </c:pt>
                <c:pt idx="3">
                  <c:v>0.85</c:v>
                </c:pt>
                <c:pt idx="4">
                  <c:v>0.74</c:v>
                </c:pt>
                <c:pt idx="5">
                  <c:v>3.7999999999999999E-2</c:v>
                </c:pt>
                <c:pt idx="6">
                  <c:v>2.4E-2</c:v>
                </c:pt>
                <c:pt idx="7">
                  <c:v>1.4E-3</c:v>
                </c:pt>
              </c:numCache>
            </c:numRef>
          </c:val>
          <c:extLst>
            <c:ext xmlns:c16="http://schemas.microsoft.com/office/drawing/2014/chart" uri="{C3380CC4-5D6E-409C-BE32-E72D297353CC}">
              <c16:uniqueId val="{00000000-0FA7-4034-AF56-1F4739CB6812}"/>
            </c:ext>
          </c:extLst>
        </c:ser>
        <c:dLbls>
          <c:showLegendKey val="0"/>
          <c:showVal val="0"/>
          <c:showCatName val="0"/>
          <c:showSerName val="0"/>
          <c:showPercent val="0"/>
          <c:showBubbleSize val="0"/>
        </c:dLbls>
        <c:gapWidth val="150"/>
        <c:overlap val="100"/>
        <c:axId val="610022936"/>
        <c:axId val="610019000"/>
      </c:barChart>
      <c:catAx>
        <c:axId val="61002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610019000"/>
        <c:crosses val="autoZero"/>
        <c:auto val="1"/>
        <c:lblAlgn val="ctr"/>
        <c:lblOffset val="100"/>
        <c:noMultiLvlLbl val="0"/>
      </c:catAx>
      <c:valAx>
        <c:axId val="610019000"/>
        <c:scaling>
          <c:orientation val="minMax"/>
          <c:min val="0"/>
        </c:scaling>
        <c:delete val="1"/>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Mu Opioid Receptor Binding Affinity (1/K</a:t>
                </a:r>
                <a:r>
                  <a:rPr lang="en-US" baseline="-25000" dirty="0"/>
                  <a:t>1</a:t>
                </a:r>
                <a:r>
                  <a:rPr lang="en-US" dirty="0"/>
                  <a:t>)</a:t>
                </a:r>
              </a:p>
            </c:rich>
          </c:tx>
          <c:layout>
            <c:manualLayout>
              <c:xMode val="edge"/>
              <c:yMode val="edge"/>
              <c:x val="3.6718135904084709E-2"/>
              <c:y val="0.1237601148525189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1002293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u="sng" dirty="0"/>
              <a:t>Was</a:t>
            </a:r>
            <a:r>
              <a:rPr lang="en-US" sz="2000" b="1" baseline="0" dirty="0"/>
              <a:t> Action Taken? (n = 151)</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C9E8-4A4C-8F1B-3C888B2173A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9E8-4A4C-8F1B-3C888B2173A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Sheet3!$D$4:$D$5</c:f>
              <c:strCache>
                <c:ptCount val="2"/>
                <c:pt idx="0">
                  <c:v>Yes</c:v>
                </c:pt>
                <c:pt idx="1">
                  <c:v>No</c:v>
                </c:pt>
              </c:strCache>
            </c:strRef>
          </c:cat>
          <c:val>
            <c:numRef>
              <c:f>Sheet3!$C$4:$C$5</c:f>
              <c:numCache>
                <c:formatCode>General</c:formatCode>
                <c:ptCount val="2"/>
                <c:pt idx="0">
                  <c:v>102</c:v>
                </c:pt>
                <c:pt idx="1">
                  <c:v>49</c:v>
                </c:pt>
              </c:numCache>
            </c:numRef>
          </c:val>
          <c:extLst>
            <c:ext xmlns:c16="http://schemas.microsoft.com/office/drawing/2014/chart" uri="{C3380CC4-5D6E-409C-BE32-E72D297353CC}">
              <c16:uniqueId val="{00000004-C9E8-4A4C-8F1B-3C888B2173A0}"/>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[Suzetrigine MUE v3 (Final)-With comments.xlsx]RS1 Suz Pivot Tables!PivotTable13</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0" i="0" u="none" strike="noStrike" kern="1200" spc="0" baseline="0" dirty="0">
                <a:solidFill>
                  <a:sysClr val="windowText" lastClr="000000">
                    <a:lumMod val="65000"/>
                    <a:lumOff val="35000"/>
                  </a:sysClr>
                </a:solidFill>
              </a:rPr>
              <a:t>Suzetrigine Prescriptions by Specialty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pivotFmt>
      <c:pivotFmt>
        <c:idx val="5"/>
        <c:spPr>
          <a:solidFill>
            <a:schemeClr val="accent1"/>
          </a:solidFill>
          <a:ln>
            <a:noFill/>
          </a:ln>
          <a:effectLst/>
        </c:spPr>
      </c:pivotFmt>
      <c:pivotFmt>
        <c:idx val="6"/>
        <c:spPr>
          <a:solidFill>
            <a:schemeClr val="accent1"/>
          </a:solidFill>
          <a:ln>
            <a:noFill/>
          </a:ln>
          <a:effectLst/>
        </c:spPr>
      </c:pivotFmt>
      <c:pivotFmt>
        <c:idx val="7"/>
        <c:spPr>
          <a:solidFill>
            <a:schemeClr val="accent1"/>
          </a:solidFill>
          <a:ln>
            <a:noFill/>
          </a:ln>
          <a:effectLst/>
        </c:spPr>
        <c:dLbl>
          <c:idx val="0"/>
          <c:layout>
            <c:manualLayout>
              <c:x val="-1.1075547267209002E-3"/>
              <c:y val="-2.4474786633683059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pivotFmt>
      <c:pivotFmt>
        <c:idx val="9"/>
        <c:spPr>
          <a:solidFill>
            <a:schemeClr val="accent1"/>
          </a:solidFill>
          <a:ln>
            <a:noFill/>
          </a:ln>
          <a:effectLst/>
        </c:spPr>
      </c:pivotFmt>
      <c:pivotFmt>
        <c:idx val="10"/>
        <c:spPr>
          <a:solidFill>
            <a:schemeClr val="accent1"/>
          </a:solidFill>
          <a:ln>
            <a:noFill/>
          </a:ln>
          <a:effectLst/>
        </c:spPr>
      </c:pivotFmt>
      <c:pivotFmt>
        <c:idx val="11"/>
        <c:spPr>
          <a:solidFill>
            <a:schemeClr val="accent1"/>
          </a:solidFill>
          <a:ln>
            <a:noFill/>
          </a:ln>
          <a:effectLst/>
        </c:spPr>
      </c:pivotFmt>
      <c:pivotFmt>
        <c:idx val="12"/>
        <c:spPr>
          <a:solidFill>
            <a:schemeClr val="accent1"/>
          </a:solidFill>
          <a:ln>
            <a:noFill/>
          </a:ln>
          <a:effectLst/>
        </c:spPr>
      </c:pivotFmt>
      <c:pivotFmt>
        <c:idx val="13"/>
        <c:spPr>
          <a:solidFill>
            <a:schemeClr val="accent1"/>
          </a:solidFill>
          <a:ln>
            <a:noFill/>
          </a:ln>
          <a:effectLst/>
        </c:spPr>
      </c:pivotFmt>
      <c:pivotFmt>
        <c:idx val="14"/>
        <c:spPr>
          <a:solidFill>
            <a:schemeClr val="accent1"/>
          </a:solidFill>
          <a:ln>
            <a:noFill/>
          </a:ln>
          <a:effectLst/>
        </c:spPr>
      </c:pivotFmt>
      <c:pivotFmt>
        <c:idx val="15"/>
        <c:spPr>
          <a:solidFill>
            <a:schemeClr val="accent1"/>
          </a:solidFill>
          <a:ln>
            <a:noFill/>
          </a:ln>
          <a:effectLst/>
        </c:spPr>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pivotFmt>
      <c:pivotFmt>
        <c:idx val="19"/>
        <c:spPr>
          <a:solidFill>
            <a:schemeClr val="accent1"/>
          </a:solidFill>
          <a:ln>
            <a:noFill/>
          </a:ln>
          <a:effectLst/>
        </c:spPr>
      </c:pivotFmt>
      <c:pivotFmt>
        <c:idx val="20"/>
        <c:spPr>
          <a:solidFill>
            <a:schemeClr val="accent1"/>
          </a:solidFill>
          <a:ln>
            <a:noFill/>
          </a:ln>
          <a:effectLst/>
        </c:spPr>
      </c:pivotFmt>
      <c:pivotFmt>
        <c:idx val="21"/>
        <c:spPr>
          <a:solidFill>
            <a:schemeClr val="accent1"/>
          </a:solidFill>
          <a:ln>
            <a:noFill/>
          </a:ln>
          <a:effectLst/>
        </c:spPr>
      </c:pivotFmt>
      <c:pivotFmt>
        <c:idx val="22"/>
        <c:spPr>
          <a:solidFill>
            <a:schemeClr val="accent1"/>
          </a:solidFill>
          <a:ln>
            <a:noFill/>
          </a:ln>
          <a:effectLst/>
        </c:spPr>
      </c:pivotFmt>
      <c:pivotFmt>
        <c:idx val="23"/>
        <c:spPr>
          <a:solidFill>
            <a:schemeClr val="accent1"/>
          </a:solidFill>
          <a:ln>
            <a:noFill/>
          </a:ln>
          <a:effectLst/>
        </c:spPr>
      </c:pivotFmt>
      <c:pivotFmt>
        <c:idx val="24"/>
        <c:spPr>
          <a:solidFill>
            <a:schemeClr val="accent1"/>
          </a:solidFill>
          <a:ln>
            <a:noFill/>
          </a:ln>
          <a:effectLst/>
        </c:spPr>
      </c:pivotFmt>
      <c:pivotFmt>
        <c:idx val="25"/>
        <c:spPr>
          <a:solidFill>
            <a:schemeClr val="accent1"/>
          </a:solidFill>
          <a:ln>
            <a:noFill/>
          </a:ln>
          <a:effectLst/>
        </c:spPr>
      </c:pivotFmt>
      <c:pivotFmt>
        <c:idx val="26"/>
        <c:spPr>
          <a:solidFill>
            <a:schemeClr val="accent1"/>
          </a:solidFill>
          <a:ln>
            <a:noFill/>
          </a:ln>
          <a:effectLst/>
        </c:spPr>
      </c:pivotFmt>
      <c:pivotFmt>
        <c:idx val="27"/>
        <c:spPr>
          <a:solidFill>
            <a:schemeClr val="accent1"/>
          </a:solidFill>
          <a:ln>
            <a:noFill/>
          </a:ln>
          <a:effectLst/>
        </c:spPr>
      </c:pivotFmt>
      <c:pivotFmt>
        <c:idx val="28"/>
        <c:spPr>
          <a:solidFill>
            <a:schemeClr val="accent1"/>
          </a:solidFill>
          <a:ln>
            <a:noFill/>
          </a:ln>
          <a:effectLst/>
        </c:spPr>
      </c:pivotFmt>
      <c:pivotFmt>
        <c:idx val="29"/>
        <c:spPr>
          <a:solidFill>
            <a:schemeClr val="accent1"/>
          </a:solidFill>
          <a:ln>
            <a:noFill/>
          </a:ln>
          <a:effectLst/>
        </c:spPr>
      </c:pivotFmt>
      <c:pivotFmt>
        <c:idx val="30"/>
        <c:spPr>
          <a:solidFill>
            <a:schemeClr val="accent1"/>
          </a:solidFill>
          <a:ln>
            <a:noFill/>
          </a:ln>
          <a:effectLst/>
        </c:spPr>
      </c:pivotFmt>
      <c:pivotFmt>
        <c:idx val="31"/>
        <c:spPr>
          <a:solidFill>
            <a:schemeClr val="accent1"/>
          </a:solidFill>
          <a:ln>
            <a:noFill/>
          </a:ln>
          <a:effectLst/>
        </c:spPr>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pivotFmt>
      <c:pivotFmt>
        <c:idx val="35"/>
        <c:spPr>
          <a:solidFill>
            <a:schemeClr val="accent1"/>
          </a:solidFill>
          <a:ln>
            <a:noFill/>
          </a:ln>
          <a:effectLst/>
        </c:spPr>
      </c:pivotFmt>
      <c:pivotFmt>
        <c:idx val="36"/>
        <c:spPr>
          <a:solidFill>
            <a:schemeClr val="accent1"/>
          </a:solidFill>
          <a:ln>
            <a:noFill/>
          </a:ln>
          <a:effectLst/>
        </c:spPr>
      </c:pivotFmt>
      <c:pivotFmt>
        <c:idx val="37"/>
        <c:spPr>
          <a:solidFill>
            <a:schemeClr val="accent1"/>
          </a:solidFill>
          <a:ln>
            <a:noFill/>
          </a:ln>
          <a:effectLst/>
        </c:spPr>
      </c:pivotFmt>
      <c:pivotFmt>
        <c:idx val="38"/>
        <c:spPr>
          <a:solidFill>
            <a:schemeClr val="accent1"/>
          </a:solidFill>
          <a:ln>
            <a:noFill/>
          </a:ln>
          <a:effectLst/>
        </c:spPr>
      </c:pivotFmt>
      <c:pivotFmt>
        <c:idx val="39"/>
        <c:spPr>
          <a:solidFill>
            <a:schemeClr val="accent1"/>
          </a:solidFill>
          <a:ln>
            <a:noFill/>
          </a:ln>
          <a:effectLst/>
        </c:spPr>
      </c:pivotFmt>
      <c:pivotFmt>
        <c:idx val="40"/>
        <c:spPr>
          <a:solidFill>
            <a:schemeClr val="accent1"/>
          </a:solidFill>
          <a:ln>
            <a:noFill/>
          </a:ln>
          <a:effectLst/>
        </c:spPr>
      </c:pivotFmt>
      <c:pivotFmt>
        <c:idx val="41"/>
        <c:spPr>
          <a:solidFill>
            <a:schemeClr val="accent1"/>
          </a:solidFill>
          <a:ln>
            <a:noFill/>
          </a:ln>
          <a:effectLst/>
        </c:spPr>
      </c:pivotFmt>
      <c:pivotFmt>
        <c:idx val="42"/>
        <c:spPr>
          <a:solidFill>
            <a:schemeClr val="accent1"/>
          </a:solidFill>
          <a:ln>
            <a:noFill/>
          </a:ln>
          <a:effectLst/>
        </c:spPr>
      </c:pivotFmt>
      <c:pivotFmt>
        <c:idx val="43"/>
        <c:spPr>
          <a:solidFill>
            <a:schemeClr val="accent1"/>
          </a:solidFill>
          <a:ln>
            <a:noFill/>
          </a:ln>
          <a:effectLst/>
        </c:spPr>
      </c:pivotFmt>
      <c:pivotFmt>
        <c:idx val="44"/>
        <c:spPr>
          <a:solidFill>
            <a:schemeClr val="accent1"/>
          </a:solidFill>
          <a:ln>
            <a:noFill/>
          </a:ln>
          <a:effectLst/>
        </c:spPr>
      </c:pivotFmt>
      <c:pivotFmt>
        <c:idx val="45"/>
        <c:spPr>
          <a:solidFill>
            <a:schemeClr val="accent1"/>
          </a:solidFill>
          <a:ln>
            <a:noFill/>
          </a:ln>
          <a:effectLst/>
        </c:spPr>
      </c:pivotFmt>
      <c:pivotFmt>
        <c:idx val="46"/>
        <c:spPr>
          <a:solidFill>
            <a:schemeClr val="accent1"/>
          </a:solidFill>
          <a:ln>
            <a:noFill/>
          </a:ln>
          <a:effectLst/>
        </c:spPr>
      </c:pivotFmt>
      <c:pivotFmt>
        <c:idx val="47"/>
        <c:spPr>
          <a:solidFill>
            <a:schemeClr val="accent1"/>
          </a:solidFill>
          <a:ln>
            <a:noFill/>
          </a:ln>
          <a:effectLst/>
        </c:spPr>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'RS1 Suz Pivot Tables'!$AL$64</c:f>
              <c:strCache>
                <c:ptCount val="1"/>
                <c:pt idx="0">
                  <c:v>Percentage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19B-4DCB-88C4-3A649C440AD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19B-4DCB-88C4-3A649C440AD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19B-4DCB-88C4-3A649C440AD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19B-4DCB-88C4-3A649C440AD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919B-4DCB-88C4-3A649C440AD3}"/>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919B-4DCB-88C4-3A649C440AD3}"/>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919B-4DCB-88C4-3A649C440AD3}"/>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F-919B-4DCB-88C4-3A649C440AD3}"/>
              </c:ext>
            </c:extLst>
          </c:dPt>
          <c:dPt>
            <c:idx val="8"/>
            <c:invertIfNegative val="0"/>
            <c:bubble3D val="0"/>
            <c:spPr>
              <a:solidFill>
                <a:schemeClr val="accent1"/>
              </a:solidFill>
              <a:ln>
                <a:noFill/>
              </a:ln>
              <a:effectLst/>
            </c:spPr>
            <c:extLst>
              <c:ext xmlns:c16="http://schemas.microsoft.com/office/drawing/2014/chart" uri="{C3380CC4-5D6E-409C-BE32-E72D297353CC}">
                <c16:uniqueId val="{00000011-919B-4DCB-88C4-3A649C440AD3}"/>
              </c:ext>
            </c:extLst>
          </c:dPt>
          <c:dPt>
            <c:idx val="9"/>
            <c:invertIfNegative val="0"/>
            <c:bubble3D val="0"/>
            <c:spPr>
              <a:solidFill>
                <a:schemeClr val="accent1"/>
              </a:solidFill>
              <a:ln>
                <a:noFill/>
              </a:ln>
              <a:effectLst/>
            </c:spPr>
            <c:extLst>
              <c:ext xmlns:c16="http://schemas.microsoft.com/office/drawing/2014/chart" uri="{C3380CC4-5D6E-409C-BE32-E72D297353CC}">
                <c16:uniqueId val="{00000013-919B-4DCB-88C4-3A649C440AD3}"/>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15-919B-4DCB-88C4-3A649C440AD3}"/>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17-919B-4DCB-88C4-3A649C440AD3}"/>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19-919B-4DCB-88C4-3A649C440AD3}"/>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1B-919B-4DCB-88C4-3A649C440AD3}"/>
              </c:ext>
            </c:extLst>
          </c:dPt>
          <c:cat>
            <c:strRef>
              <c:f>'RS1 Suz Pivot Tables'!$AK$65:$AK$79</c:f>
              <c:strCache>
                <c:ptCount val="14"/>
                <c:pt idx="0">
                  <c:v>Orthopaedics</c:v>
                </c:pt>
                <c:pt idx="1">
                  <c:v>Hematology/Oncology</c:v>
                </c:pt>
                <c:pt idx="2">
                  <c:v>Internal Medicine</c:v>
                </c:pt>
                <c:pt idx="3">
                  <c:v>Neurological Surgery</c:v>
                </c:pt>
                <c:pt idx="4">
                  <c:v>Family Practice</c:v>
                </c:pt>
                <c:pt idx="5">
                  <c:v>Pain Management</c:v>
                </c:pt>
                <c:pt idx="6">
                  <c:v>Plastic &amp; Reconst Surg</c:v>
                </c:pt>
                <c:pt idx="7">
                  <c:v>Physical Medicine and Rehab</c:v>
                </c:pt>
                <c:pt idx="8">
                  <c:v>Sports Medicine</c:v>
                </c:pt>
                <c:pt idx="9">
                  <c:v>Podiatry</c:v>
                </c:pt>
                <c:pt idx="10">
                  <c:v>OB/Gyn</c:v>
                </c:pt>
                <c:pt idx="11">
                  <c:v>Hospitalist</c:v>
                </c:pt>
                <c:pt idx="12">
                  <c:v>General Surgery</c:v>
                </c:pt>
                <c:pt idx="13">
                  <c:v>Neurology</c:v>
                </c:pt>
              </c:strCache>
            </c:strRef>
          </c:cat>
          <c:val>
            <c:numRef>
              <c:f>'RS1 Suz Pivot Tables'!$AL$65:$AL$79</c:f>
              <c:numCache>
                <c:formatCode>0.0%</c:formatCode>
                <c:ptCount val="14"/>
                <c:pt idx="0">
                  <c:v>0.70297029702970293</c:v>
                </c:pt>
                <c:pt idx="1">
                  <c:v>9.9009900990099015E-2</c:v>
                </c:pt>
                <c:pt idx="2">
                  <c:v>5.6105610561056105E-2</c:v>
                </c:pt>
                <c:pt idx="3">
                  <c:v>3.9603960396039604E-2</c:v>
                </c:pt>
                <c:pt idx="4">
                  <c:v>3.6303630363036306E-2</c:v>
                </c:pt>
                <c:pt idx="5">
                  <c:v>2.6402640264026403E-2</c:v>
                </c:pt>
                <c:pt idx="6">
                  <c:v>1.3201320132013201E-2</c:v>
                </c:pt>
                <c:pt idx="7">
                  <c:v>6.6006600660066007E-3</c:v>
                </c:pt>
                <c:pt idx="8">
                  <c:v>3.3003300330033004E-3</c:v>
                </c:pt>
                <c:pt idx="9">
                  <c:v>3.3003300330033004E-3</c:v>
                </c:pt>
                <c:pt idx="10">
                  <c:v>3.3003300330033004E-3</c:v>
                </c:pt>
                <c:pt idx="11">
                  <c:v>3.3003300330033004E-3</c:v>
                </c:pt>
                <c:pt idx="12">
                  <c:v>3.3003300330033004E-3</c:v>
                </c:pt>
                <c:pt idx="13">
                  <c:v>3.3003300330033004E-3</c:v>
                </c:pt>
              </c:numCache>
            </c:numRef>
          </c:val>
          <c:extLst>
            <c:ext xmlns:c16="http://schemas.microsoft.com/office/drawing/2014/chart" uri="{C3380CC4-5D6E-409C-BE32-E72D297353CC}">
              <c16:uniqueId val="{0000001C-919B-4DCB-88C4-3A649C440AD3}"/>
            </c:ext>
          </c:extLst>
        </c:ser>
        <c:ser>
          <c:idx val="1"/>
          <c:order val="1"/>
          <c:tx>
            <c:strRef>
              <c:f>'RS1 Suz Pivot Tables'!$AM$64</c:f>
              <c:strCache>
                <c:ptCount val="1"/>
                <c:pt idx="0">
                  <c:v>Number</c:v>
                </c:pt>
              </c:strCache>
            </c:strRef>
          </c:tx>
          <c:spPr>
            <a:solidFill>
              <a:schemeClr val="accent2"/>
            </a:solidFill>
            <a:ln>
              <a:noFill/>
            </a:ln>
            <a:effectLst/>
          </c:spPr>
          <c:invertIfNegative val="0"/>
          <c:cat>
            <c:strRef>
              <c:f>'RS1 Suz Pivot Tables'!$AK$65:$AK$79</c:f>
              <c:strCache>
                <c:ptCount val="14"/>
                <c:pt idx="0">
                  <c:v>Orthopaedics</c:v>
                </c:pt>
                <c:pt idx="1">
                  <c:v>Hematology/Oncology</c:v>
                </c:pt>
                <c:pt idx="2">
                  <c:v>Internal Medicine</c:v>
                </c:pt>
                <c:pt idx="3">
                  <c:v>Neurological Surgery</c:v>
                </c:pt>
                <c:pt idx="4">
                  <c:v>Family Practice</c:v>
                </c:pt>
                <c:pt idx="5">
                  <c:v>Pain Management</c:v>
                </c:pt>
                <c:pt idx="6">
                  <c:v>Plastic &amp; Reconst Surg</c:v>
                </c:pt>
                <c:pt idx="7">
                  <c:v>Physical Medicine and Rehab</c:v>
                </c:pt>
                <c:pt idx="8">
                  <c:v>Sports Medicine</c:v>
                </c:pt>
                <c:pt idx="9">
                  <c:v>Podiatry</c:v>
                </c:pt>
                <c:pt idx="10">
                  <c:v>OB/Gyn</c:v>
                </c:pt>
                <c:pt idx="11">
                  <c:v>Hospitalist</c:v>
                </c:pt>
                <c:pt idx="12">
                  <c:v>General Surgery</c:v>
                </c:pt>
                <c:pt idx="13">
                  <c:v>Neurology</c:v>
                </c:pt>
              </c:strCache>
            </c:strRef>
          </c:cat>
          <c:val>
            <c:numRef>
              <c:f>'RS1 Suz Pivot Tables'!$AM$65:$AM$79</c:f>
              <c:numCache>
                <c:formatCode>General</c:formatCode>
                <c:ptCount val="14"/>
                <c:pt idx="0">
                  <c:v>213</c:v>
                </c:pt>
                <c:pt idx="1">
                  <c:v>30</c:v>
                </c:pt>
                <c:pt idx="2">
                  <c:v>17</c:v>
                </c:pt>
                <c:pt idx="3">
                  <c:v>12</c:v>
                </c:pt>
                <c:pt idx="4">
                  <c:v>11</c:v>
                </c:pt>
                <c:pt idx="5">
                  <c:v>8</c:v>
                </c:pt>
                <c:pt idx="6">
                  <c:v>4</c:v>
                </c:pt>
                <c:pt idx="7">
                  <c:v>2</c:v>
                </c:pt>
                <c:pt idx="8">
                  <c:v>1</c:v>
                </c:pt>
                <c:pt idx="9">
                  <c:v>1</c:v>
                </c:pt>
                <c:pt idx="10">
                  <c:v>1</c:v>
                </c:pt>
                <c:pt idx="11">
                  <c:v>1</c:v>
                </c:pt>
                <c:pt idx="12">
                  <c:v>1</c:v>
                </c:pt>
                <c:pt idx="13">
                  <c:v>1</c:v>
                </c:pt>
              </c:numCache>
            </c:numRef>
          </c:val>
          <c:extLst>
            <c:ext xmlns:c16="http://schemas.microsoft.com/office/drawing/2014/chart" uri="{C3380CC4-5D6E-409C-BE32-E72D297353CC}">
              <c16:uniqueId val="{0000001D-919B-4DCB-88C4-3A649C440AD3}"/>
            </c:ext>
          </c:extLst>
        </c:ser>
        <c:dLbls>
          <c:showLegendKey val="0"/>
          <c:showVal val="0"/>
          <c:showCatName val="0"/>
          <c:showSerName val="0"/>
          <c:showPercent val="0"/>
          <c:showBubbleSize val="0"/>
        </c:dLbls>
        <c:gapWidth val="95"/>
        <c:overlap val="100"/>
        <c:axId val="476772015"/>
        <c:axId val="476772495"/>
      </c:barChart>
      <c:catAx>
        <c:axId val="476772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772495"/>
        <c:crosses val="autoZero"/>
        <c:auto val="1"/>
        <c:lblAlgn val="ctr"/>
        <c:lblOffset val="100"/>
        <c:noMultiLvlLbl val="0"/>
      </c:catAx>
      <c:valAx>
        <c:axId val="47677249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Suzetrigine Prescription Volume</a:t>
                </a:r>
              </a:p>
            </c:rich>
          </c:tx>
          <c:layout>
            <c:manualLayout>
              <c:xMode val="edge"/>
              <c:yMode val="edge"/>
              <c:x val="1.4471737228498609E-2"/>
              <c:y val="5.2493139809131034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crossAx val="4767720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Historic Control</a:t>
            </a:r>
          </a:p>
          <a:p>
            <a:pPr>
              <a:defRPr>
                <a:solidFill>
                  <a:schemeClr val="tx1"/>
                </a:solidFill>
              </a:defRPr>
            </a:pPr>
            <a:r>
              <a:rPr lang="en-US" dirty="0">
                <a:solidFill>
                  <a:schemeClr val="tx1"/>
                </a:solidFill>
              </a:rPr>
              <a:t>(n = 52)</a:t>
            </a:r>
          </a:p>
        </c:rich>
      </c:tx>
      <c:layout>
        <c:manualLayout>
          <c:xMode val="edge"/>
          <c:yMode val="edge"/>
          <c:x val="0.21669753433527034"/>
          <c:y val="5.305039787798408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589711899291831"/>
          <c:y val="0.22017001190501054"/>
          <c:w val="0.75976690139324254"/>
          <c:h val="0.6368306216364864"/>
        </c:manualLayout>
      </c:layout>
      <c:pieChart>
        <c:varyColors val="1"/>
        <c:ser>
          <c:idx val="0"/>
          <c:order val="0"/>
          <c:tx>
            <c:strRef>
              <c:f>Sheet1!$B$1</c:f>
              <c:strCache>
                <c:ptCount val="1"/>
                <c:pt idx="0">
                  <c:v>Historic Control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F0-4F7A-A6EA-FF800A9E7D7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43F0-4F7A-A6EA-FF800A9E7D76}"/>
              </c:ext>
            </c:extLst>
          </c:dPt>
          <c:dLbls>
            <c:dLbl>
              <c:idx val="0"/>
              <c:delete val="1"/>
              <c:extLst>
                <c:ext xmlns:c15="http://schemas.microsoft.com/office/drawing/2012/chart" uri="{CE6537A1-D6FC-4f65-9D91-7224C49458BB}"/>
                <c:ext xmlns:c16="http://schemas.microsoft.com/office/drawing/2014/chart" uri="{C3380CC4-5D6E-409C-BE32-E72D297353CC}">
                  <c16:uniqueId val="{00000001-43F0-4F7A-A6EA-FF800A9E7D76}"/>
                </c:ext>
              </c:extLst>
            </c:dLbl>
            <c:dLbl>
              <c:idx val="1"/>
              <c:layout>
                <c:manualLayout>
                  <c:x val="4.9535619816068133E-2"/>
                  <c:y val="0.14854111405835543"/>
                </c:manualLayout>
              </c:layout>
              <c:spPr>
                <a:xfrm>
                  <a:off x="152400" y="2895856"/>
                  <a:ext cx="552370" cy="525532"/>
                </a:xfrm>
                <a:solidFill>
                  <a:prstClr val="white"/>
                </a:solidFill>
                <a:ln w="9525" cap="flat" cmpd="sng" algn="ctr">
                  <a:solidFill>
                    <a:srgbClr val="00000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9412"/>
                        <a:gd name="adj2" fmla="val -44995"/>
                      </a:avLst>
                    </a:prstGeom>
                    <a:noFill/>
                    <a:ln>
                      <a:noFill/>
                    </a:ln>
                  </c15:spPr>
                  <c15:layout>
                    <c:manualLayout>
                      <c:w val="0.17954074657337407"/>
                      <c:h val="0.14635003515807207"/>
                    </c:manualLayout>
                  </c15:layout>
                </c:ext>
                <c:ext xmlns:c16="http://schemas.microsoft.com/office/drawing/2014/chart" uri="{C3380CC4-5D6E-409C-BE32-E72D297353CC}">
                  <c16:uniqueId val="{00000003-43F0-4F7A-A6EA-FF800A9E7D76}"/>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No</c:v>
                </c:pt>
                <c:pt idx="1">
                  <c:v>Yes</c:v>
                </c:pt>
              </c:strCache>
            </c:strRef>
          </c:cat>
          <c:val>
            <c:numRef>
              <c:f>Sheet1!$B$2:$B$3</c:f>
              <c:numCache>
                <c:formatCode>General</c:formatCode>
                <c:ptCount val="2"/>
                <c:pt idx="0">
                  <c:v>34.6</c:v>
                </c:pt>
                <c:pt idx="1">
                  <c:v>65.400000000000006</c:v>
                </c:pt>
              </c:numCache>
            </c:numRef>
          </c:val>
          <c:extLst>
            <c:ext xmlns:c16="http://schemas.microsoft.com/office/drawing/2014/chart" uri="{C3380CC4-5D6E-409C-BE32-E72D297353CC}">
              <c16:uniqueId val="{00000004-43F0-4F7A-A6EA-FF800A9E7D7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chemeClr val="tx1"/>
                </a:solidFill>
                <a:latin typeface="+mn-lt"/>
                <a:ea typeface="+mn-ea"/>
                <a:cs typeface="+mn-cs"/>
              </a:defRPr>
            </a:pPr>
            <a:r>
              <a:rPr lang="en-US" dirty="0">
                <a:solidFill>
                  <a:schemeClr val="tx1"/>
                </a:solidFill>
              </a:rPr>
              <a:t>Suzetrigine</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en-US" sz="1862" b="0" i="0" u="none" strike="noStrike" kern="1200" spc="0" baseline="0" dirty="0">
                <a:solidFill>
                  <a:schemeClr val="tx1"/>
                </a:solidFill>
              </a:rPr>
              <a:t>(n = 46)</a:t>
            </a:r>
          </a:p>
        </c:rich>
      </c:tx>
      <c:layout>
        <c:manualLayout>
          <c:xMode val="edge"/>
          <c:yMode val="edge"/>
          <c:x val="0.28274502742336116"/>
          <c:y val="6.366047745358090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589711899291831"/>
          <c:y val="0.22017001190501054"/>
          <c:w val="0.75976690139324254"/>
          <c:h val="0.6368306216364864"/>
        </c:manualLayout>
      </c:layout>
      <c:pieChart>
        <c:varyColors val="1"/>
        <c:ser>
          <c:idx val="0"/>
          <c:order val="0"/>
          <c:tx>
            <c:strRef>
              <c:f>Sheet1!$B$1</c:f>
              <c:strCache>
                <c:ptCount val="1"/>
                <c:pt idx="0">
                  <c:v>Suzetrigine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DF-43CF-A09B-1B6A3B129BF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4DF-43CF-A09B-1B6A3B129BF0}"/>
              </c:ext>
            </c:extLst>
          </c:dPt>
          <c:dLbls>
            <c:dLbl>
              <c:idx val="0"/>
              <c:delete val="1"/>
              <c:extLst>
                <c:ext xmlns:c15="http://schemas.microsoft.com/office/drawing/2012/chart" uri="{CE6537A1-D6FC-4f65-9D91-7224C49458BB}"/>
                <c:ext xmlns:c16="http://schemas.microsoft.com/office/drawing/2014/chart" uri="{C3380CC4-5D6E-409C-BE32-E72D297353CC}">
                  <c16:uniqueId val="{00000001-D4DF-43CF-A09B-1B6A3B129BF0}"/>
                </c:ext>
              </c:extLst>
            </c:dLbl>
            <c:dLbl>
              <c:idx val="1"/>
              <c:layout>
                <c:manualLayout>
                  <c:x val="-9.4943271314130592E-2"/>
                  <c:y val="-3.5366931918656058E-2"/>
                </c:manualLayout>
              </c:layout>
              <c:tx>
                <c:rich>
                  <a:bodyPr rot="0" spcFirstLastPara="1" vertOverflow="clip" horzOverflow="clip"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r>
                      <a:rPr lang="en-US" dirty="0">
                        <a:solidFill>
                          <a:schemeClr val="tx1"/>
                        </a:solidFill>
                      </a:rPr>
                      <a:t>*</a:t>
                    </a:r>
                    <a:fld id="{433121D8-9DA4-4568-9239-8FD2E088766F}" type="CATEGORYNAME">
                      <a:rPr lang="en-US" smtClean="0">
                        <a:solidFill>
                          <a:schemeClr val="tx1"/>
                        </a:solidFill>
                      </a:rPr>
                      <a:pPr>
                        <a:defRPr sz="1400">
                          <a:solidFill>
                            <a:schemeClr val="tx1"/>
                          </a:solidFill>
                        </a:defRPr>
                      </a:pPr>
                      <a:t>[CATEGORY NAME]</a:t>
                    </a:fld>
                    <a:r>
                      <a:rPr lang="en-US" baseline="0" dirty="0">
                        <a:solidFill>
                          <a:schemeClr val="tx1"/>
                        </a:solidFill>
                      </a:rPr>
                      <a:t>
</a:t>
                    </a:r>
                    <a:fld id="{D9AF61BB-BB52-4E6F-AD24-0D3E19AD8E7F}" type="PERCENTAGE">
                      <a:rPr lang="en-US" baseline="0">
                        <a:solidFill>
                          <a:schemeClr val="tx1"/>
                        </a:solidFill>
                      </a:rPr>
                      <a:pPr>
                        <a:defRPr sz="1400">
                          <a:solidFill>
                            <a:schemeClr val="tx1"/>
                          </a:solidFill>
                        </a:defRPr>
                      </a:pPr>
                      <a:t>[PERCENTAGE]</a:t>
                    </a:fld>
                    <a:endParaRPr lang="en-US" baseline="0" dirty="0">
                      <a:solidFill>
                        <a:schemeClr val="tx1"/>
                      </a:solidFill>
                    </a:endParaRPr>
                  </a:p>
                </c:rich>
              </c:tx>
              <c:spPr>
                <a:xfrm>
                  <a:off x="198148" y="2898358"/>
                  <a:ext cx="552370" cy="525532"/>
                </a:xfrm>
                <a:solidFill>
                  <a:prstClr val="white"/>
                </a:solidFill>
                <a:ln w="9525" cap="flat" cmpd="sng" algn="ctr">
                  <a:solidFill>
                    <a:srgbClr val="00000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2884"/>
                        <a:gd name="adj2" fmla="val -41071"/>
                      </a:avLst>
                    </a:prstGeom>
                    <a:noFill/>
                    <a:ln>
                      <a:noFill/>
                    </a:ln>
                  </c15:spPr>
                  <c15:layout>
                    <c:manualLayout>
                      <c:w val="0.17954074657337407"/>
                      <c:h val="0.14635003515807207"/>
                    </c:manualLayout>
                  </c15:layout>
                  <c15:dlblFieldTable/>
                  <c15:showDataLabelsRange val="0"/>
                </c:ext>
                <c:ext xmlns:c16="http://schemas.microsoft.com/office/drawing/2014/chart" uri="{C3380CC4-5D6E-409C-BE32-E72D297353CC}">
                  <c16:uniqueId val="{00000003-D4DF-43CF-A09B-1B6A3B129BF0}"/>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No</c:v>
                </c:pt>
                <c:pt idx="1">
                  <c:v>Yes</c:v>
                </c:pt>
              </c:strCache>
            </c:strRef>
          </c:cat>
          <c:val>
            <c:numRef>
              <c:f>Sheet1!$B$2:$B$3</c:f>
              <c:numCache>
                <c:formatCode>General</c:formatCode>
                <c:ptCount val="2"/>
                <c:pt idx="0">
                  <c:v>13</c:v>
                </c:pt>
                <c:pt idx="1">
                  <c:v>87</c:v>
                </c:pt>
              </c:numCache>
            </c:numRef>
          </c:val>
          <c:extLst>
            <c:ext xmlns:c16="http://schemas.microsoft.com/office/drawing/2014/chart" uri="{C3380CC4-5D6E-409C-BE32-E72D297353CC}">
              <c16:uniqueId val="{00000004-D4DF-43CF-A09B-1B6A3B129BF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Suzetrigine</a:t>
            </a:r>
          </a:p>
          <a:p>
            <a:pPr>
              <a:defRPr>
                <a:solidFill>
                  <a:schemeClr val="tx1"/>
                </a:solidFill>
              </a:defRPr>
            </a:pPr>
            <a:r>
              <a:rPr lang="en-US" dirty="0">
                <a:solidFill>
                  <a:schemeClr val="tx1"/>
                </a:solidFill>
              </a:rPr>
              <a:t>(n = 41)</a:t>
            </a:r>
          </a:p>
        </c:rich>
      </c:tx>
      <c:layout>
        <c:manualLayout>
          <c:xMode val="edge"/>
          <c:yMode val="edge"/>
          <c:x val="0.28687299574136688"/>
          <c:y val="6.719717064544650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589711899291831"/>
          <c:y val="0.22017001190501054"/>
          <c:w val="0.75976690139324254"/>
          <c:h val="0.6368306216364864"/>
        </c:manualLayout>
      </c:layout>
      <c:pieChart>
        <c:varyColors val="1"/>
        <c:ser>
          <c:idx val="0"/>
          <c:order val="0"/>
          <c:tx>
            <c:strRef>
              <c:f>Sheet1!$B$1</c:f>
              <c:strCache>
                <c:ptCount val="1"/>
                <c:pt idx="0">
                  <c:v>Suzetrigine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38-42CA-8A93-F4E15F12C01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D38-42CA-8A93-F4E15F12C010}"/>
              </c:ext>
            </c:extLst>
          </c:dPt>
          <c:dLbls>
            <c:dLbl>
              <c:idx val="0"/>
              <c:delete val="1"/>
              <c:extLst>
                <c:ext xmlns:c15="http://schemas.microsoft.com/office/drawing/2012/chart" uri="{CE6537A1-D6FC-4f65-9D91-7224C49458BB}"/>
                <c:ext xmlns:c16="http://schemas.microsoft.com/office/drawing/2014/chart" uri="{C3380CC4-5D6E-409C-BE32-E72D297353CC}">
                  <c16:uniqueId val="{00000001-ED38-42CA-8A93-F4E15F12C010}"/>
                </c:ext>
              </c:extLst>
            </c:dLbl>
            <c:dLbl>
              <c:idx val="1"/>
              <c:layout>
                <c:manualLayout>
                  <c:x val="-0.13209498617618168"/>
                  <c:y val="-4.2440318302387266E-2"/>
                </c:manualLayout>
              </c:layout>
              <c:tx>
                <c:rich>
                  <a:bodyPr rot="0" spcFirstLastPara="1" vertOverflow="clip" horzOverflow="clip"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r>
                      <a:rPr lang="en-US" dirty="0">
                        <a:solidFill>
                          <a:schemeClr val="tx1"/>
                        </a:solidFill>
                      </a:rPr>
                      <a:t>*</a:t>
                    </a:r>
                    <a:fld id="{4763E7BB-6398-4B41-9CAB-7F1369AEA4E2}" type="CATEGORYNAME">
                      <a:rPr lang="en-US" smtClean="0">
                        <a:solidFill>
                          <a:schemeClr val="tx1"/>
                        </a:solidFill>
                      </a:rPr>
                      <a:pPr>
                        <a:defRPr sz="1400">
                          <a:solidFill>
                            <a:schemeClr val="tx1"/>
                          </a:solidFill>
                        </a:defRPr>
                      </a:pPr>
                      <a:t>[CATEGORY NAME]</a:t>
                    </a:fld>
                    <a:r>
                      <a:rPr lang="en-US" baseline="0" dirty="0">
                        <a:solidFill>
                          <a:schemeClr val="tx1"/>
                        </a:solidFill>
                      </a:rPr>
                      <a:t>
</a:t>
                    </a:r>
                    <a:fld id="{A62EC0CF-8234-4999-B806-233ED65BF7A8}" type="PERCENTAGE">
                      <a:rPr lang="en-US" baseline="0">
                        <a:solidFill>
                          <a:schemeClr val="tx1"/>
                        </a:solidFill>
                      </a:rPr>
                      <a:pPr>
                        <a:defRPr sz="1400">
                          <a:solidFill>
                            <a:schemeClr val="tx1"/>
                          </a:solidFill>
                        </a:defRPr>
                      </a:pPr>
                      <a:t>[PERCENTAGE]</a:t>
                    </a:fld>
                    <a:endParaRPr lang="en-US" baseline="0" dirty="0">
                      <a:solidFill>
                        <a:schemeClr val="tx1"/>
                      </a:solidFill>
                    </a:endParaRPr>
                  </a:p>
                </c:rich>
              </c:tx>
              <c:spPr>
                <a:xfrm>
                  <a:off x="209890" y="2912993"/>
                  <a:ext cx="552370" cy="525532"/>
                </a:xfrm>
                <a:solidFill>
                  <a:prstClr val="white"/>
                </a:solidFill>
                <a:ln w="9525" cap="flat" cmpd="sng" algn="ctr">
                  <a:solidFill>
                    <a:srgbClr val="00000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1271"/>
                        <a:gd name="adj2" fmla="val -45254"/>
                      </a:avLst>
                    </a:prstGeom>
                    <a:noFill/>
                    <a:ln>
                      <a:noFill/>
                    </a:ln>
                  </c15:spPr>
                  <c15:layout>
                    <c:manualLayout>
                      <c:w val="0.17954074657337407"/>
                      <c:h val="0.14635003515807207"/>
                    </c:manualLayout>
                  </c15:layout>
                  <c15:dlblFieldTable/>
                  <c15:showDataLabelsRange val="0"/>
                </c:ext>
                <c:ext xmlns:c16="http://schemas.microsoft.com/office/drawing/2014/chart" uri="{C3380CC4-5D6E-409C-BE32-E72D297353CC}">
                  <c16:uniqueId val="{00000003-ED38-42CA-8A93-F4E15F12C010}"/>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No</c:v>
                </c:pt>
                <c:pt idx="1">
                  <c:v>Yes</c:v>
                </c:pt>
              </c:strCache>
            </c:strRef>
          </c:cat>
          <c:val>
            <c:numRef>
              <c:f>Sheet1!$B$2:$B$3</c:f>
              <c:numCache>
                <c:formatCode>General</c:formatCode>
                <c:ptCount val="2"/>
                <c:pt idx="0">
                  <c:v>9.8000000000000007</c:v>
                </c:pt>
                <c:pt idx="1">
                  <c:v>90.2</c:v>
                </c:pt>
              </c:numCache>
            </c:numRef>
          </c:val>
          <c:extLst>
            <c:ext xmlns:c16="http://schemas.microsoft.com/office/drawing/2014/chart" uri="{C3380CC4-5D6E-409C-BE32-E72D297353CC}">
              <c16:uniqueId val="{00000004-ED38-42CA-8A93-F4E15F12C01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Historic Control</a:t>
            </a:r>
          </a:p>
          <a:p>
            <a:pPr>
              <a:defRPr>
                <a:solidFill>
                  <a:schemeClr val="tx1"/>
                </a:solidFill>
              </a:defRPr>
            </a:pPr>
            <a:r>
              <a:rPr lang="en-US" dirty="0">
                <a:solidFill>
                  <a:schemeClr val="tx1"/>
                </a:solidFill>
              </a:rPr>
              <a:t>(n</a:t>
            </a:r>
            <a:r>
              <a:rPr lang="en-US" baseline="0" dirty="0">
                <a:solidFill>
                  <a:schemeClr val="tx1"/>
                </a:solidFill>
              </a:rPr>
              <a:t> = 43)</a:t>
            </a:r>
            <a:endParaRPr lang="en-US" dirty="0">
              <a:solidFill>
                <a:schemeClr val="tx1"/>
              </a:solidFill>
            </a:endParaRPr>
          </a:p>
        </c:rich>
      </c:tx>
      <c:layout>
        <c:manualLayout>
          <c:xMode val="edge"/>
          <c:yMode val="edge"/>
          <c:x val="0.21256956601726465"/>
          <c:y val="5.305039787798408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589711899291831"/>
          <c:y val="0.22017001190501054"/>
          <c:w val="0.75976690139324254"/>
          <c:h val="0.6368306216364864"/>
        </c:manualLayout>
      </c:layout>
      <c:pieChart>
        <c:varyColors val="1"/>
        <c:ser>
          <c:idx val="0"/>
          <c:order val="0"/>
          <c:tx>
            <c:strRef>
              <c:f>Sheet1!$B$1</c:f>
              <c:strCache>
                <c:ptCount val="1"/>
                <c:pt idx="0">
                  <c:v>Historic Control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49-4D50-A714-6EA1D30CCAEF}"/>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549-4D50-A714-6EA1D30CCAEF}"/>
              </c:ext>
            </c:extLst>
          </c:dPt>
          <c:dLbls>
            <c:dLbl>
              <c:idx val="0"/>
              <c:delete val="1"/>
              <c:extLst>
                <c:ext xmlns:c15="http://schemas.microsoft.com/office/drawing/2012/chart" uri="{CE6537A1-D6FC-4f65-9D91-7224C49458BB}"/>
                <c:ext xmlns:c16="http://schemas.microsoft.com/office/drawing/2014/chart" uri="{C3380CC4-5D6E-409C-BE32-E72D297353CC}">
                  <c16:uniqueId val="{00000001-1549-4D50-A714-6EA1D30CCAEF}"/>
                </c:ext>
              </c:extLst>
            </c:dLbl>
            <c:dLbl>
              <c:idx val="1"/>
              <c:layout>
                <c:manualLayout>
                  <c:x val="8.2559366360113549E-3"/>
                  <c:y val="2.1220159151193633E-2"/>
                </c:manualLayout>
              </c:layout>
              <c:spPr>
                <a:xfrm>
                  <a:off x="189798" y="2894755"/>
                  <a:ext cx="552370" cy="525532"/>
                </a:xfrm>
                <a:solidFill>
                  <a:prstClr val="white"/>
                </a:solidFill>
                <a:ln w="9525" cap="flat" cmpd="sng" algn="ctr">
                  <a:solidFill>
                    <a:srgbClr val="00000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5963"/>
                        <a:gd name="adj2" fmla="val -44995"/>
                      </a:avLst>
                    </a:prstGeom>
                    <a:noFill/>
                    <a:ln>
                      <a:noFill/>
                    </a:ln>
                  </c15:spPr>
                  <c15:layout>
                    <c:manualLayout>
                      <c:w val="0.17954074657337407"/>
                      <c:h val="0.14635003515807207"/>
                    </c:manualLayout>
                  </c15:layout>
                </c:ext>
                <c:ext xmlns:c16="http://schemas.microsoft.com/office/drawing/2014/chart" uri="{C3380CC4-5D6E-409C-BE32-E72D297353CC}">
                  <c16:uniqueId val="{00000003-1549-4D50-A714-6EA1D30CCAEF}"/>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No</c:v>
                </c:pt>
                <c:pt idx="1">
                  <c:v>Yes</c:v>
                </c:pt>
              </c:strCache>
            </c:strRef>
          </c:cat>
          <c:val>
            <c:numRef>
              <c:f>Sheet1!$B$2:$B$3</c:f>
              <c:numCache>
                <c:formatCode>General</c:formatCode>
                <c:ptCount val="2"/>
                <c:pt idx="0">
                  <c:v>23.3</c:v>
                </c:pt>
                <c:pt idx="1">
                  <c:v>76.7</c:v>
                </c:pt>
              </c:numCache>
            </c:numRef>
          </c:val>
          <c:extLst>
            <c:ext xmlns:c16="http://schemas.microsoft.com/office/drawing/2014/chart" uri="{C3380CC4-5D6E-409C-BE32-E72D297353CC}">
              <c16:uniqueId val="{00000004-1549-4D50-A714-6EA1D30CCAE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Total MME</a:t>
            </a:r>
            <a:r>
              <a:rPr lang="en-US" baseline="0" dirty="0">
                <a:solidFill>
                  <a:schemeClr val="tx1"/>
                </a:solidFill>
              </a:rPr>
              <a:t> Prescribed at Discharge: </a:t>
            </a:r>
            <a:br>
              <a:rPr lang="en-US" baseline="0" dirty="0">
                <a:solidFill>
                  <a:schemeClr val="tx1"/>
                </a:solidFill>
              </a:rPr>
            </a:br>
            <a:r>
              <a:rPr lang="en-US" baseline="0" dirty="0">
                <a:solidFill>
                  <a:schemeClr val="tx1"/>
                </a:solidFill>
              </a:rPr>
              <a:t>All Patients and Opioid Naïve Patients Only</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Historic Control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 Patients</c:v>
                </c:pt>
                <c:pt idx="1">
                  <c:v>Opioid Naïve Patients Only</c:v>
                </c:pt>
              </c:strCache>
            </c:strRef>
          </c:cat>
          <c:val>
            <c:numRef>
              <c:f>Sheet1!$B$2:$B$3</c:f>
              <c:numCache>
                <c:formatCode>General</c:formatCode>
                <c:ptCount val="2"/>
                <c:pt idx="0">
                  <c:v>491.8</c:v>
                </c:pt>
                <c:pt idx="1">
                  <c:v>501.7</c:v>
                </c:pt>
              </c:numCache>
            </c:numRef>
          </c:val>
          <c:extLst>
            <c:ext xmlns:c16="http://schemas.microsoft.com/office/drawing/2014/chart" uri="{C3380CC4-5D6E-409C-BE32-E72D297353CC}">
              <c16:uniqueId val="{00000000-97B1-4D97-AD7D-C90991147283}"/>
            </c:ext>
          </c:extLst>
        </c:ser>
        <c:ser>
          <c:idx val="1"/>
          <c:order val="1"/>
          <c:tx>
            <c:strRef>
              <c:f>Sheet1!$C$1</c:f>
              <c:strCache>
                <c:ptCount val="1"/>
                <c:pt idx="0">
                  <c:v>Suzetrigine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 Patients</c:v>
                </c:pt>
                <c:pt idx="1">
                  <c:v>Opioid Naïve Patients Only</c:v>
                </c:pt>
              </c:strCache>
            </c:strRef>
          </c:cat>
          <c:val>
            <c:numRef>
              <c:f>Sheet1!$C$2:$C$3</c:f>
              <c:numCache>
                <c:formatCode>General</c:formatCode>
                <c:ptCount val="2"/>
                <c:pt idx="0">
                  <c:v>384.2</c:v>
                </c:pt>
                <c:pt idx="1">
                  <c:v>387.7</c:v>
                </c:pt>
              </c:numCache>
            </c:numRef>
          </c:val>
          <c:extLst>
            <c:ext xmlns:c16="http://schemas.microsoft.com/office/drawing/2014/chart" uri="{C3380CC4-5D6E-409C-BE32-E72D297353CC}">
              <c16:uniqueId val="{00000003-97B1-4D97-AD7D-C90991147283}"/>
            </c:ext>
          </c:extLst>
        </c:ser>
        <c:dLbls>
          <c:showLegendKey val="0"/>
          <c:showVal val="0"/>
          <c:showCatName val="0"/>
          <c:showSerName val="0"/>
          <c:showPercent val="0"/>
          <c:showBubbleSize val="0"/>
        </c:dLbls>
        <c:gapWidth val="219"/>
        <c:overlap val="-27"/>
        <c:axId val="1440312127"/>
        <c:axId val="1440310207"/>
      </c:barChart>
      <c:catAx>
        <c:axId val="144031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0310207"/>
        <c:crosses val="autoZero"/>
        <c:auto val="1"/>
        <c:lblAlgn val="ctr"/>
        <c:lblOffset val="100"/>
        <c:noMultiLvlLbl val="0"/>
      </c:catAx>
      <c:valAx>
        <c:axId val="14403102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Total MME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0312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6C22D-C92F-44F0-83A2-19DDC0E8FB7D}"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C33F8201-2956-4BB1-ACB2-3B97B41D7988}">
      <dgm:prSet/>
      <dgm:spPr/>
      <dgm:t>
        <a:bodyPr/>
        <a:lstStyle/>
        <a:p>
          <a:pPr>
            <a:defRPr b="1"/>
          </a:pPr>
          <a:r>
            <a:rPr lang="en-US" dirty="0"/>
            <a:t>2016 – Inaugural Version</a:t>
          </a:r>
        </a:p>
      </dgm:t>
    </dgm:pt>
    <dgm:pt modelId="{27724C9D-1D9F-42C6-8775-27088F931E39}" type="parTrans" cxnId="{CF65564B-D3FF-4DD0-A2E9-B88FE1FCA053}">
      <dgm:prSet/>
      <dgm:spPr/>
      <dgm:t>
        <a:bodyPr/>
        <a:lstStyle/>
        <a:p>
          <a:endParaRPr lang="en-US"/>
        </a:p>
      </dgm:t>
    </dgm:pt>
    <dgm:pt modelId="{0D4812A3-12D6-4327-977F-64B51E77AAA0}" type="sibTrans" cxnId="{CF65564B-D3FF-4DD0-A2E9-B88FE1FCA053}">
      <dgm:prSet/>
      <dgm:spPr/>
      <dgm:t>
        <a:bodyPr/>
        <a:lstStyle/>
        <a:p>
          <a:endParaRPr lang="en-US"/>
        </a:p>
      </dgm:t>
    </dgm:pt>
    <dgm:pt modelId="{3D2F1A7F-EA64-478D-83A4-F0DBBB34072A}">
      <dgm:prSet custT="1"/>
      <dgm:spPr/>
      <dgm:t>
        <a:bodyPr/>
        <a:lstStyle/>
        <a:p>
          <a:r>
            <a:rPr lang="en-US" sz="1600" dirty="0"/>
            <a:t>CDC Guideline for Prescribing Opioids for Chronic Pain – United States, 2016</a:t>
          </a:r>
          <a:endParaRPr lang="en-US" sz="1600" baseline="30000" dirty="0">
            <a:solidFill>
              <a:srgbClr val="00B0F0"/>
            </a:solidFill>
          </a:endParaRPr>
        </a:p>
      </dgm:t>
    </dgm:pt>
    <dgm:pt modelId="{5E54AC15-D033-47FC-BE7C-FC056051ED3B}" type="parTrans" cxnId="{0F2101B2-74DA-4648-A0B9-3CED176B524A}">
      <dgm:prSet/>
      <dgm:spPr/>
      <dgm:t>
        <a:bodyPr/>
        <a:lstStyle/>
        <a:p>
          <a:endParaRPr lang="en-US"/>
        </a:p>
      </dgm:t>
    </dgm:pt>
    <dgm:pt modelId="{1BAEA5E6-AB87-402A-9C7D-048124211744}" type="sibTrans" cxnId="{0F2101B2-74DA-4648-A0B9-3CED176B524A}">
      <dgm:prSet/>
      <dgm:spPr/>
      <dgm:t>
        <a:bodyPr/>
        <a:lstStyle/>
        <a:p>
          <a:endParaRPr lang="en-US"/>
        </a:p>
      </dgm:t>
    </dgm:pt>
    <dgm:pt modelId="{AA4DB7DA-907B-43AF-AC16-D3A4B7497641}">
      <dgm:prSet custT="1"/>
      <dgm:spPr/>
      <dgm:t>
        <a:bodyPr/>
        <a:lstStyle/>
        <a:p>
          <a:r>
            <a:rPr lang="en-US" sz="1400" dirty="0"/>
            <a:t>Recommendations for treatment of chronic pain</a:t>
          </a:r>
        </a:p>
      </dgm:t>
    </dgm:pt>
    <dgm:pt modelId="{6E7D29D5-1ACA-471B-B6E6-47F8BEB2FEFB}" type="parTrans" cxnId="{3016380C-2A37-44DA-A3AF-9CE6437CAFD8}">
      <dgm:prSet/>
      <dgm:spPr/>
      <dgm:t>
        <a:bodyPr/>
        <a:lstStyle/>
        <a:p>
          <a:endParaRPr lang="en-US"/>
        </a:p>
      </dgm:t>
    </dgm:pt>
    <dgm:pt modelId="{39836C39-B98A-485E-BF29-EE7B1122C478}" type="sibTrans" cxnId="{3016380C-2A37-44DA-A3AF-9CE6437CAFD8}">
      <dgm:prSet/>
      <dgm:spPr/>
      <dgm:t>
        <a:bodyPr/>
        <a:lstStyle/>
        <a:p>
          <a:endParaRPr lang="en-US"/>
        </a:p>
      </dgm:t>
    </dgm:pt>
    <dgm:pt modelId="{2352B1F9-F756-471D-9544-C13D7C8343B1}">
      <dgm:prSet custT="1"/>
      <dgm:spPr/>
      <dgm:t>
        <a:bodyPr/>
        <a:lstStyle/>
        <a:p>
          <a:r>
            <a:rPr lang="en-US" sz="1400" dirty="0"/>
            <a:t>Provided recommendations on opioid dosages, durations, and discontinuation</a:t>
          </a:r>
        </a:p>
      </dgm:t>
    </dgm:pt>
    <dgm:pt modelId="{22F3A9B1-E2A1-4758-82BD-6A0B5779C559}" type="parTrans" cxnId="{5D7E7E94-EC93-4763-8217-6392449F6CFC}">
      <dgm:prSet/>
      <dgm:spPr/>
      <dgm:t>
        <a:bodyPr/>
        <a:lstStyle/>
        <a:p>
          <a:endParaRPr lang="en-US"/>
        </a:p>
      </dgm:t>
    </dgm:pt>
    <dgm:pt modelId="{A2FA5548-E066-4924-8CAA-37FCC8AC42AF}" type="sibTrans" cxnId="{5D7E7E94-EC93-4763-8217-6392449F6CFC}">
      <dgm:prSet/>
      <dgm:spPr/>
      <dgm:t>
        <a:bodyPr/>
        <a:lstStyle/>
        <a:p>
          <a:endParaRPr lang="en-US"/>
        </a:p>
      </dgm:t>
    </dgm:pt>
    <dgm:pt modelId="{B00AB06D-0C22-4881-9416-3473F0BF0541}">
      <dgm:prSet/>
      <dgm:spPr/>
      <dgm:t>
        <a:bodyPr/>
        <a:lstStyle/>
        <a:p>
          <a:pPr>
            <a:defRPr b="1"/>
          </a:pPr>
          <a:r>
            <a:rPr lang="en-US" dirty="0"/>
            <a:t>2022 – Updates to 2016 Version</a:t>
          </a:r>
        </a:p>
      </dgm:t>
    </dgm:pt>
    <dgm:pt modelId="{6668A369-C3AA-4928-BD6E-7C36E51DC506}" type="parTrans" cxnId="{58D25A06-6A4C-47F3-BBE7-F027993E4A2D}">
      <dgm:prSet/>
      <dgm:spPr/>
      <dgm:t>
        <a:bodyPr/>
        <a:lstStyle/>
        <a:p>
          <a:endParaRPr lang="en-US"/>
        </a:p>
      </dgm:t>
    </dgm:pt>
    <dgm:pt modelId="{7CD079B3-0D03-433C-9988-1DD19058A3C3}" type="sibTrans" cxnId="{58D25A06-6A4C-47F3-BBE7-F027993E4A2D}">
      <dgm:prSet/>
      <dgm:spPr/>
      <dgm:t>
        <a:bodyPr/>
        <a:lstStyle/>
        <a:p>
          <a:endParaRPr lang="en-US"/>
        </a:p>
      </dgm:t>
    </dgm:pt>
    <dgm:pt modelId="{41717EB8-43CF-43A3-BBC4-D47667716E45}">
      <dgm:prSet custT="1"/>
      <dgm:spPr/>
      <dgm:t>
        <a:bodyPr/>
        <a:lstStyle/>
        <a:p>
          <a:r>
            <a:rPr lang="en-US" sz="1600" dirty="0"/>
            <a:t>CDC Clinical Practice Guideline for Prescribing Opioids for Pain – United States, 2022</a:t>
          </a:r>
          <a:endParaRPr lang="en-US" sz="1600" baseline="30000" dirty="0">
            <a:solidFill>
              <a:srgbClr val="00B0F0"/>
            </a:solidFill>
          </a:endParaRPr>
        </a:p>
      </dgm:t>
    </dgm:pt>
    <dgm:pt modelId="{57A46651-D10B-4E31-924F-59D240DCF520}" type="parTrans" cxnId="{1FE1CBA7-B53A-49E2-B278-4B86D400D2C3}">
      <dgm:prSet/>
      <dgm:spPr/>
      <dgm:t>
        <a:bodyPr/>
        <a:lstStyle/>
        <a:p>
          <a:endParaRPr lang="en-US"/>
        </a:p>
      </dgm:t>
    </dgm:pt>
    <dgm:pt modelId="{A965F618-27D8-4E5B-BED9-E7E711779F94}" type="sibTrans" cxnId="{1FE1CBA7-B53A-49E2-B278-4B86D400D2C3}">
      <dgm:prSet/>
      <dgm:spPr/>
      <dgm:t>
        <a:bodyPr/>
        <a:lstStyle/>
        <a:p>
          <a:endParaRPr lang="en-US"/>
        </a:p>
      </dgm:t>
    </dgm:pt>
    <dgm:pt modelId="{6FFCD194-68BA-4DA4-B9E4-3BA004732309}">
      <dgm:prSet custT="1"/>
      <dgm:spPr/>
      <dgm:t>
        <a:bodyPr/>
        <a:lstStyle/>
        <a:p>
          <a:r>
            <a:rPr lang="en-US" sz="1400" dirty="0"/>
            <a:t>Significant clarity related to inclusion and exclusion</a:t>
          </a:r>
        </a:p>
      </dgm:t>
    </dgm:pt>
    <dgm:pt modelId="{A0DC7295-6181-432D-8738-B8716D47C230}" type="parTrans" cxnId="{3B0467F7-4242-42A3-8E81-4B11E9C9FAB4}">
      <dgm:prSet/>
      <dgm:spPr/>
      <dgm:t>
        <a:bodyPr/>
        <a:lstStyle/>
        <a:p>
          <a:endParaRPr lang="en-US"/>
        </a:p>
      </dgm:t>
    </dgm:pt>
    <dgm:pt modelId="{F3A669CA-4E34-4104-9114-AB9AEEEF23CB}" type="sibTrans" cxnId="{3B0467F7-4242-42A3-8E81-4B11E9C9FAB4}">
      <dgm:prSet/>
      <dgm:spPr/>
      <dgm:t>
        <a:bodyPr/>
        <a:lstStyle/>
        <a:p>
          <a:endParaRPr lang="en-US"/>
        </a:p>
      </dgm:t>
    </dgm:pt>
    <dgm:pt modelId="{9D0F958D-7F53-40DA-85BC-6A199EA7960D}">
      <dgm:prSet custT="1"/>
      <dgm:spPr/>
      <dgm:t>
        <a:bodyPr/>
        <a:lstStyle/>
        <a:p>
          <a:r>
            <a:rPr lang="en-US" sz="1400" dirty="0"/>
            <a:t>More broadly covers subacute and acute pain</a:t>
          </a:r>
        </a:p>
      </dgm:t>
    </dgm:pt>
    <dgm:pt modelId="{59AF1527-D03F-4A53-A3D5-45C1D5CB940C}" type="parTrans" cxnId="{B17FF3A6-D2B0-42CF-9064-F154B3DAE426}">
      <dgm:prSet/>
      <dgm:spPr/>
      <dgm:t>
        <a:bodyPr/>
        <a:lstStyle/>
        <a:p>
          <a:endParaRPr lang="en-US"/>
        </a:p>
      </dgm:t>
    </dgm:pt>
    <dgm:pt modelId="{08366D18-2CAB-4B1A-A102-563166288199}" type="sibTrans" cxnId="{B17FF3A6-D2B0-42CF-9064-F154B3DAE426}">
      <dgm:prSet/>
      <dgm:spPr/>
      <dgm:t>
        <a:bodyPr/>
        <a:lstStyle/>
        <a:p>
          <a:endParaRPr lang="en-US"/>
        </a:p>
      </dgm:t>
    </dgm:pt>
    <dgm:pt modelId="{9ADA9D2E-2E3C-4981-8BC7-23AF0ECEE62A}" type="pres">
      <dgm:prSet presAssocID="{FD16C22D-C92F-44F0-83A2-19DDC0E8FB7D}" presName="root" presStyleCnt="0">
        <dgm:presLayoutVars>
          <dgm:chMax/>
          <dgm:chPref/>
          <dgm:animLvl val="lvl"/>
        </dgm:presLayoutVars>
      </dgm:prSet>
      <dgm:spPr/>
    </dgm:pt>
    <dgm:pt modelId="{64B378FF-4836-4F56-A63D-E5F7BA7CF276}" type="pres">
      <dgm:prSet presAssocID="{FD16C22D-C92F-44F0-83A2-19DDC0E8FB7D}" presName="divider" presStyleLbl="fgAcc1" presStyleIdx="0" presStyleCnt="3"/>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AF2041B1-EDD6-4C01-999B-F08F752FF6FC}" type="pres">
      <dgm:prSet presAssocID="{FD16C22D-C92F-44F0-83A2-19DDC0E8FB7D}" presName="nodes" presStyleCnt="0">
        <dgm:presLayoutVars>
          <dgm:chMax/>
          <dgm:chPref/>
          <dgm:animLvl val="lvl"/>
        </dgm:presLayoutVars>
      </dgm:prSet>
      <dgm:spPr/>
    </dgm:pt>
    <dgm:pt modelId="{8F8C70E1-ADF3-4A96-8462-BAEDE48B3CBD}" type="pres">
      <dgm:prSet presAssocID="{C33F8201-2956-4BB1-ACB2-3B97B41D7988}" presName="composite1" presStyleCnt="0"/>
      <dgm:spPr/>
    </dgm:pt>
    <dgm:pt modelId="{965FC9D2-3155-4193-B50E-6B3E624373D1}" type="pres">
      <dgm:prSet presAssocID="{C33F8201-2956-4BB1-ACB2-3B97B41D7988}" presName="ConnectorPoint1" presStyleLbl="lnNode1" presStyleIdx="0" presStyleCnt="2"/>
      <dgm:spPr/>
    </dgm:pt>
    <dgm:pt modelId="{52A3A631-85A5-4326-8934-4D4371DDAB57}" type="pres">
      <dgm:prSet presAssocID="{C33F8201-2956-4BB1-ACB2-3B97B41D7988}" presName="DropPinPlaceHolder1" presStyleCnt="0"/>
      <dgm:spPr/>
    </dgm:pt>
    <dgm:pt modelId="{E1CAEAAA-CDE1-4C17-ABD0-A2E0704CEE6A}" type="pres">
      <dgm:prSet presAssocID="{C33F8201-2956-4BB1-ACB2-3B97B41D7988}" presName="DropPin1" presStyleLbl="alignNode1" presStyleIdx="0" presStyleCnt="2"/>
      <dgm:spPr/>
    </dgm:pt>
    <dgm:pt modelId="{C10FEABE-2A0D-470B-B0BC-57587C8D3E98}" type="pres">
      <dgm:prSet presAssocID="{C33F8201-2956-4BB1-ACB2-3B97B41D7988}" presName="Ellipse1"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E7BFDEB8-3B8B-45DA-A6D4-42722E6AD259}" type="pres">
      <dgm:prSet presAssocID="{C33F8201-2956-4BB1-ACB2-3B97B41D7988}" presName="L2TextContainer1" presStyleLbl="revTx" presStyleIdx="0" presStyleCnt="4" custScaleX="104285" custLinFactNeighborX="5119" custLinFactNeighborY="-8506">
        <dgm:presLayoutVars>
          <dgm:bulletEnabled val="1"/>
        </dgm:presLayoutVars>
      </dgm:prSet>
      <dgm:spPr/>
    </dgm:pt>
    <dgm:pt modelId="{41D98B4A-D838-41A5-AA09-FDD0A6B1FEC8}" type="pres">
      <dgm:prSet presAssocID="{C33F8201-2956-4BB1-ACB2-3B97B41D7988}" presName="L1TextContainer1" presStyleLbl="revTx" presStyleIdx="1" presStyleCnt="4">
        <dgm:presLayoutVars>
          <dgm:chMax val="1"/>
          <dgm:chPref val="1"/>
          <dgm:bulletEnabled val="1"/>
        </dgm:presLayoutVars>
      </dgm:prSet>
      <dgm:spPr/>
    </dgm:pt>
    <dgm:pt modelId="{672F353C-9654-41E4-93BC-37662D437BB6}" type="pres">
      <dgm:prSet presAssocID="{C33F8201-2956-4BB1-ACB2-3B97B41D7988}" presName="ConnectLine1" presStyleLbl="sibTrans1D1" presStyleIdx="0" presStyleCnt="2"/>
      <dgm:spPr>
        <a:noFill/>
        <a:ln w="12700" cap="flat" cmpd="sng" algn="ctr">
          <a:solidFill>
            <a:schemeClr val="accent2">
              <a:hueOff val="0"/>
              <a:satOff val="0"/>
              <a:lumOff val="0"/>
              <a:alphaOff val="0"/>
            </a:schemeClr>
          </a:solidFill>
          <a:prstDash val="dash"/>
          <a:miter lim="800000"/>
        </a:ln>
        <a:effectLst/>
      </dgm:spPr>
    </dgm:pt>
    <dgm:pt modelId="{8B1C7FD7-018F-4F57-AB81-14F4C1FF82BD}" type="pres">
      <dgm:prSet presAssocID="{C33F8201-2956-4BB1-ACB2-3B97B41D7988}" presName="EmptyPlaceHolder1" presStyleCnt="0"/>
      <dgm:spPr/>
    </dgm:pt>
    <dgm:pt modelId="{B0CD7623-5744-40E9-A915-6995D501500D}" type="pres">
      <dgm:prSet presAssocID="{0D4812A3-12D6-4327-977F-64B51E77AAA0}" presName="spaceBetweenRectangles1" presStyleCnt="0"/>
      <dgm:spPr/>
    </dgm:pt>
    <dgm:pt modelId="{2B2E77C5-5D05-4E72-A916-61DA1014ED7D}" type="pres">
      <dgm:prSet presAssocID="{B00AB06D-0C22-4881-9416-3473F0BF0541}" presName="composite1" presStyleCnt="0"/>
      <dgm:spPr/>
    </dgm:pt>
    <dgm:pt modelId="{825031C0-7AE0-4EE3-BF44-03B7AD0316B6}" type="pres">
      <dgm:prSet presAssocID="{B00AB06D-0C22-4881-9416-3473F0BF0541}" presName="ConnectorPoint1" presStyleLbl="lnNode1" presStyleIdx="1" presStyleCnt="2"/>
      <dgm:spPr/>
    </dgm:pt>
    <dgm:pt modelId="{2C56D6E5-241D-4895-95F0-D3CA62140167}" type="pres">
      <dgm:prSet presAssocID="{B00AB06D-0C22-4881-9416-3473F0BF0541}" presName="DropPinPlaceHolder1" presStyleCnt="0"/>
      <dgm:spPr/>
    </dgm:pt>
    <dgm:pt modelId="{228B180E-A9A1-4E74-808A-3A2529FD01B0}" type="pres">
      <dgm:prSet presAssocID="{B00AB06D-0C22-4881-9416-3473F0BF0541}" presName="DropPin1" presStyleLbl="alignNode1" presStyleIdx="1" presStyleCnt="2" custLinFactNeighborX="-33021" custLinFactNeighborY="8542"/>
      <dgm:spPr/>
    </dgm:pt>
    <dgm:pt modelId="{A9CFAA5E-3C86-4933-AB7D-9ED3DE6CE80A}" type="pres">
      <dgm:prSet presAssocID="{B00AB06D-0C22-4881-9416-3473F0BF0541}" presName="Ellipse1"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50C3CB41-F202-4E76-B174-036DEC8B6353}" type="pres">
      <dgm:prSet presAssocID="{B00AB06D-0C22-4881-9416-3473F0BF0541}" presName="L2TextContainer1" presStyleLbl="revTx" presStyleIdx="2" presStyleCnt="4" custScaleX="115974" custScaleY="87421" custLinFactNeighborY="11243">
        <dgm:presLayoutVars>
          <dgm:bulletEnabled val="1"/>
        </dgm:presLayoutVars>
      </dgm:prSet>
      <dgm:spPr/>
    </dgm:pt>
    <dgm:pt modelId="{201ABB36-0898-496F-9543-B30F29B73C75}" type="pres">
      <dgm:prSet presAssocID="{B00AB06D-0C22-4881-9416-3473F0BF0541}" presName="L1TextContainer1" presStyleLbl="revTx" presStyleIdx="3" presStyleCnt="4" custLinFactNeighborX="-2270" custLinFactNeighborY="8542">
        <dgm:presLayoutVars>
          <dgm:chMax val="1"/>
          <dgm:chPref val="1"/>
          <dgm:bulletEnabled val="1"/>
        </dgm:presLayoutVars>
      </dgm:prSet>
      <dgm:spPr/>
    </dgm:pt>
    <dgm:pt modelId="{FB84A085-FFDE-4A9C-B82F-63B9BDE09EE7}" type="pres">
      <dgm:prSet presAssocID="{B00AB06D-0C22-4881-9416-3473F0BF0541}" presName="ConnectLine1" presStyleLbl="sibTrans1D1" presStyleIdx="1" presStyleCnt="2" custLinFactX="-200000" custLinFactNeighborX="-234475" custLinFactNeighborY="-1711"/>
      <dgm:spPr>
        <a:noFill/>
        <a:ln w="12700" cap="flat" cmpd="sng" algn="ctr">
          <a:solidFill>
            <a:schemeClr val="accent2">
              <a:hueOff val="20106810"/>
              <a:satOff val="-630"/>
              <a:lumOff val="7060"/>
              <a:alphaOff val="0"/>
            </a:schemeClr>
          </a:solidFill>
          <a:prstDash val="dash"/>
          <a:miter lim="800000"/>
        </a:ln>
        <a:effectLst/>
      </dgm:spPr>
    </dgm:pt>
    <dgm:pt modelId="{E77131CC-C3D3-4C81-8729-56D2D4A79A45}" type="pres">
      <dgm:prSet presAssocID="{B00AB06D-0C22-4881-9416-3473F0BF0541}" presName="EmptyPlaceHolder1" presStyleCnt="0"/>
      <dgm:spPr/>
    </dgm:pt>
  </dgm:ptLst>
  <dgm:cxnLst>
    <dgm:cxn modelId="{58D25A06-6A4C-47F3-BBE7-F027993E4A2D}" srcId="{FD16C22D-C92F-44F0-83A2-19DDC0E8FB7D}" destId="{B00AB06D-0C22-4881-9416-3473F0BF0541}" srcOrd="1" destOrd="0" parTransId="{6668A369-C3AA-4928-BD6E-7C36E51DC506}" sibTransId="{7CD079B3-0D03-433C-9988-1DD19058A3C3}"/>
    <dgm:cxn modelId="{3016380C-2A37-44DA-A3AF-9CE6437CAFD8}" srcId="{3D2F1A7F-EA64-478D-83A4-F0DBBB34072A}" destId="{AA4DB7DA-907B-43AF-AC16-D3A4B7497641}" srcOrd="0" destOrd="0" parTransId="{6E7D29D5-1ACA-471B-B6E6-47F8BEB2FEFB}" sibTransId="{39836C39-B98A-485E-BF29-EE7B1122C478}"/>
    <dgm:cxn modelId="{DE00451B-3FBB-4C60-A3F2-17A15B0949A7}" type="presOf" srcId="{FD16C22D-C92F-44F0-83A2-19DDC0E8FB7D}" destId="{9ADA9D2E-2E3C-4981-8BC7-23AF0ECEE62A}" srcOrd="0" destOrd="0" presId="urn:microsoft.com/office/officeart/2017/3/layout/DropPinTimeline"/>
    <dgm:cxn modelId="{7445F020-9EFD-4106-923C-5EE25353B9B8}" type="presOf" srcId="{B00AB06D-0C22-4881-9416-3473F0BF0541}" destId="{201ABB36-0898-496F-9543-B30F29B73C75}" srcOrd="0" destOrd="0" presId="urn:microsoft.com/office/officeart/2017/3/layout/DropPinTimeline"/>
    <dgm:cxn modelId="{A0AAD35D-F1B9-411C-9118-0A7D2186202A}" type="presOf" srcId="{2352B1F9-F756-471D-9544-C13D7C8343B1}" destId="{E7BFDEB8-3B8B-45DA-A6D4-42722E6AD259}" srcOrd="0" destOrd="2" presId="urn:microsoft.com/office/officeart/2017/3/layout/DropPinTimeline"/>
    <dgm:cxn modelId="{CF65564B-D3FF-4DD0-A2E9-B88FE1FCA053}" srcId="{FD16C22D-C92F-44F0-83A2-19DDC0E8FB7D}" destId="{C33F8201-2956-4BB1-ACB2-3B97B41D7988}" srcOrd="0" destOrd="0" parTransId="{27724C9D-1D9F-42C6-8775-27088F931E39}" sibTransId="{0D4812A3-12D6-4327-977F-64B51E77AAA0}"/>
    <dgm:cxn modelId="{B443C54E-B244-4CF7-A104-F78F3198894D}" type="presOf" srcId="{9D0F958D-7F53-40DA-85BC-6A199EA7960D}" destId="{50C3CB41-F202-4E76-B174-036DEC8B6353}" srcOrd="0" destOrd="2" presId="urn:microsoft.com/office/officeart/2017/3/layout/DropPinTimeline"/>
    <dgm:cxn modelId="{C3BF928C-9945-42B7-80A6-2FA21747C2B4}" type="presOf" srcId="{AA4DB7DA-907B-43AF-AC16-D3A4B7497641}" destId="{E7BFDEB8-3B8B-45DA-A6D4-42722E6AD259}" srcOrd="0" destOrd="1" presId="urn:microsoft.com/office/officeart/2017/3/layout/DropPinTimeline"/>
    <dgm:cxn modelId="{5D7E7E94-EC93-4763-8217-6392449F6CFC}" srcId="{3D2F1A7F-EA64-478D-83A4-F0DBBB34072A}" destId="{2352B1F9-F756-471D-9544-C13D7C8343B1}" srcOrd="1" destOrd="0" parTransId="{22F3A9B1-E2A1-4758-82BD-6A0B5779C559}" sibTransId="{A2FA5548-E066-4924-8CAA-37FCC8AC42AF}"/>
    <dgm:cxn modelId="{F79A289C-5690-4322-8786-F9A4B5353B92}" type="presOf" srcId="{41717EB8-43CF-43A3-BBC4-D47667716E45}" destId="{50C3CB41-F202-4E76-B174-036DEC8B6353}" srcOrd="0" destOrd="0" presId="urn:microsoft.com/office/officeart/2017/3/layout/DropPinTimeline"/>
    <dgm:cxn modelId="{B17FF3A6-D2B0-42CF-9064-F154B3DAE426}" srcId="{41717EB8-43CF-43A3-BBC4-D47667716E45}" destId="{9D0F958D-7F53-40DA-85BC-6A199EA7960D}" srcOrd="1" destOrd="0" parTransId="{59AF1527-D03F-4A53-A3D5-45C1D5CB940C}" sibTransId="{08366D18-2CAB-4B1A-A102-563166288199}"/>
    <dgm:cxn modelId="{1FE1CBA7-B53A-49E2-B278-4B86D400D2C3}" srcId="{B00AB06D-0C22-4881-9416-3473F0BF0541}" destId="{41717EB8-43CF-43A3-BBC4-D47667716E45}" srcOrd="0" destOrd="0" parTransId="{57A46651-D10B-4E31-924F-59D240DCF520}" sibTransId="{A965F618-27D8-4E5B-BED9-E7E711779F94}"/>
    <dgm:cxn modelId="{0F2101B2-74DA-4648-A0B9-3CED176B524A}" srcId="{C33F8201-2956-4BB1-ACB2-3B97B41D7988}" destId="{3D2F1A7F-EA64-478D-83A4-F0DBBB34072A}" srcOrd="0" destOrd="0" parTransId="{5E54AC15-D033-47FC-BE7C-FC056051ED3B}" sibTransId="{1BAEA5E6-AB87-402A-9C7D-048124211744}"/>
    <dgm:cxn modelId="{05FFADD7-0F85-4A84-BC1E-410CEC16FEE4}" type="presOf" srcId="{C33F8201-2956-4BB1-ACB2-3B97B41D7988}" destId="{41D98B4A-D838-41A5-AA09-FDD0A6B1FEC8}" srcOrd="0" destOrd="0" presId="urn:microsoft.com/office/officeart/2017/3/layout/DropPinTimeline"/>
    <dgm:cxn modelId="{67D910F7-218A-4D67-8929-E7229AD6630A}" type="presOf" srcId="{6FFCD194-68BA-4DA4-B9E4-3BA004732309}" destId="{50C3CB41-F202-4E76-B174-036DEC8B6353}" srcOrd="0" destOrd="1" presId="urn:microsoft.com/office/officeart/2017/3/layout/DropPinTimeline"/>
    <dgm:cxn modelId="{3B0467F7-4242-42A3-8E81-4B11E9C9FAB4}" srcId="{41717EB8-43CF-43A3-BBC4-D47667716E45}" destId="{6FFCD194-68BA-4DA4-B9E4-3BA004732309}" srcOrd="0" destOrd="0" parTransId="{A0DC7295-6181-432D-8738-B8716D47C230}" sibTransId="{F3A669CA-4E34-4104-9114-AB9AEEEF23CB}"/>
    <dgm:cxn modelId="{FB2B58FC-1880-47AA-B1C0-0B2D96FC8D50}" type="presOf" srcId="{3D2F1A7F-EA64-478D-83A4-F0DBBB34072A}" destId="{E7BFDEB8-3B8B-45DA-A6D4-42722E6AD259}" srcOrd="0" destOrd="0" presId="urn:microsoft.com/office/officeart/2017/3/layout/DropPinTimeline"/>
    <dgm:cxn modelId="{7E82BA1B-B128-4CF4-8F11-0660E3A8A6DA}" type="presParOf" srcId="{9ADA9D2E-2E3C-4981-8BC7-23AF0ECEE62A}" destId="{64B378FF-4836-4F56-A63D-E5F7BA7CF276}" srcOrd="0" destOrd="0" presId="urn:microsoft.com/office/officeart/2017/3/layout/DropPinTimeline"/>
    <dgm:cxn modelId="{D6723360-2B41-4797-9A2A-0E51B503C442}" type="presParOf" srcId="{9ADA9D2E-2E3C-4981-8BC7-23AF0ECEE62A}" destId="{AF2041B1-EDD6-4C01-999B-F08F752FF6FC}" srcOrd="1" destOrd="0" presId="urn:microsoft.com/office/officeart/2017/3/layout/DropPinTimeline"/>
    <dgm:cxn modelId="{DB1107D0-0CF2-404D-8E17-F314FAA9E9D7}" type="presParOf" srcId="{AF2041B1-EDD6-4C01-999B-F08F752FF6FC}" destId="{8F8C70E1-ADF3-4A96-8462-BAEDE48B3CBD}" srcOrd="0" destOrd="0" presId="urn:microsoft.com/office/officeart/2017/3/layout/DropPinTimeline"/>
    <dgm:cxn modelId="{501A3BD6-461C-4462-9A17-E037A054A73B}" type="presParOf" srcId="{8F8C70E1-ADF3-4A96-8462-BAEDE48B3CBD}" destId="{965FC9D2-3155-4193-B50E-6B3E624373D1}" srcOrd="0" destOrd="0" presId="urn:microsoft.com/office/officeart/2017/3/layout/DropPinTimeline"/>
    <dgm:cxn modelId="{7796B1FD-C452-49D5-8E76-F8EF747AC21E}" type="presParOf" srcId="{8F8C70E1-ADF3-4A96-8462-BAEDE48B3CBD}" destId="{52A3A631-85A5-4326-8934-4D4371DDAB57}" srcOrd="1" destOrd="0" presId="urn:microsoft.com/office/officeart/2017/3/layout/DropPinTimeline"/>
    <dgm:cxn modelId="{B09BA395-44C0-4915-B737-F58F399B615D}" type="presParOf" srcId="{52A3A631-85A5-4326-8934-4D4371DDAB57}" destId="{E1CAEAAA-CDE1-4C17-ABD0-A2E0704CEE6A}" srcOrd="0" destOrd="0" presId="urn:microsoft.com/office/officeart/2017/3/layout/DropPinTimeline"/>
    <dgm:cxn modelId="{3234B29D-87C6-4BDB-B9B1-3CA9AC93BB4E}" type="presParOf" srcId="{52A3A631-85A5-4326-8934-4D4371DDAB57}" destId="{C10FEABE-2A0D-470B-B0BC-57587C8D3E98}" srcOrd="1" destOrd="0" presId="urn:microsoft.com/office/officeart/2017/3/layout/DropPinTimeline"/>
    <dgm:cxn modelId="{8DE07E56-5FFB-4F3B-8F4F-5E8F55415342}" type="presParOf" srcId="{8F8C70E1-ADF3-4A96-8462-BAEDE48B3CBD}" destId="{E7BFDEB8-3B8B-45DA-A6D4-42722E6AD259}" srcOrd="2" destOrd="0" presId="urn:microsoft.com/office/officeart/2017/3/layout/DropPinTimeline"/>
    <dgm:cxn modelId="{1EFAD2F2-7DE7-499E-BFFE-9454BCC6F17C}" type="presParOf" srcId="{8F8C70E1-ADF3-4A96-8462-BAEDE48B3CBD}" destId="{41D98B4A-D838-41A5-AA09-FDD0A6B1FEC8}" srcOrd="3" destOrd="0" presId="urn:microsoft.com/office/officeart/2017/3/layout/DropPinTimeline"/>
    <dgm:cxn modelId="{F11F6BCD-C8A3-4E2B-A3C8-682E556A1779}" type="presParOf" srcId="{8F8C70E1-ADF3-4A96-8462-BAEDE48B3CBD}" destId="{672F353C-9654-41E4-93BC-37662D437BB6}" srcOrd="4" destOrd="0" presId="urn:microsoft.com/office/officeart/2017/3/layout/DropPinTimeline"/>
    <dgm:cxn modelId="{EC6E987D-2C0D-4CC3-BDD2-C075BACAF0CD}" type="presParOf" srcId="{8F8C70E1-ADF3-4A96-8462-BAEDE48B3CBD}" destId="{8B1C7FD7-018F-4F57-AB81-14F4C1FF82BD}" srcOrd="5" destOrd="0" presId="urn:microsoft.com/office/officeart/2017/3/layout/DropPinTimeline"/>
    <dgm:cxn modelId="{8040BF14-4B7C-493A-9EA1-749DCDF5E7D2}" type="presParOf" srcId="{AF2041B1-EDD6-4C01-999B-F08F752FF6FC}" destId="{B0CD7623-5744-40E9-A915-6995D501500D}" srcOrd="1" destOrd="0" presId="urn:microsoft.com/office/officeart/2017/3/layout/DropPinTimeline"/>
    <dgm:cxn modelId="{142C50F3-5BE5-459D-B4A6-BAC36BF98328}" type="presParOf" srcId="{AF2041B1-EDD6-4C01-999B-F08F752FF6FC}" destId="{2B2E77C5-5D05-4E72-A916-61DA1014ED7D}" srcOrd="2" destOrd="0" presId="urn:microsoft.com/office/officeart/2017/3/layout/DropPinTimeline"/>
    <dgm:cxn modelId="{EAD387EB-F6D4-4E0D-B151-038ED219A4CD}" type="presParOf" srcId="{2B2E77C5-5D05-4E72-A916-61DA1014ED7D}" destId="{825031C0-7AE0-4EE3-BF44-03B7AD0316B6}" srcOrd="0" destOrd="0" presId="urn:microsoft.com/office/officeart/2017/3/layout/DropPinTimeline"/>
    <dgm:cxn modelId="{6B182381-FDA1-425E-BDFD-28A4C3D0A855}" type="presParOf" srcId="{2B2E77C5-5D05-4E72-A916-61DA1014ED7D}" destId="{2C56D6E5-241D-4895-95F0-D3CA62140167}" srcOrd="1" destOrd="0" presId="urn:microsoft.com/office/officeart/2017/3/layout/DropPinTimeline"/>
    <dgm:cxn modelId="{E6A20FC1-8D50-42C0-AFFB-796543B6DEF2}" type="presParOf" srcId="{2C56D6E5-241D-4895-95F0-D3CA62140167}" destId="{228B180E-A9A1-4E74-808A-3A2529FD01B0}" srcOrd="0" destOrd="0" presId="urn:microsoft.com/office/officeart/2017/3/layout/DropPinTimeline"/>
    <dgm:cxn modelId="{528FFDED-6B37-4133-A2E8-A3AE56BDCE67}" type="presParOf" srcId="{2C56D6E5-241D-4895-95F0-D3CA62140167}" destId="{A9CFAA5E-3C86-4933-AB7D-9ED3DE6CE80A}" srcOrd="1" destOrd="0" presId="urn:microsoft.com/office/officeart/2017/3/layout/DropPinTimeline"/>
    <dgm:cxn modelId="{7975FEFE-8923-43F4-BEC0-D7ED299A7EE0}" type="presParOf" srcId="{2B2E77C5-5D05-4E72-A916-61DA1014ED7D}" destId="{50C3CB41-F202-4E76-B174-036DEC8B6353}" srcOrd="2" destOrd="0" presId="urn:microsoft.com/office/officeart/2017/3/layout/DropPinTimeline"/>
    <dgm:cxn modelId="{9BD01107-4935-4C95-93E9-C4C5A47D4779}" type="presParOf" srcId="{2B2E77C5-5D05-4E72-A916-61DA1014ED7D}" destId="{201ABB36-0898-496F-9543-B30F29B73C75}" srcOrd="3" destOrd="0" presId="urn:microsoft.com/office/officeart/2017/3/layout/DropPinTimeline"/>
    <dgm:cxn modelId="{533F0634-9CB3-4051-AB93-DFDD3BB70411}" type="presParOf" srcId="{2B2E77C5-5D05-4E72-A916-61DA1014ED7D}" destId="{FB84A085-FFDE-4A9C-B82F-63B9BDE09EE7}" srcOrd="4" destOrd="0" presId="urn:microsoft.com/office/officeart/2017/3/layout/DropPinTimeline"/>
    <dgm:cxn modelId="{F8CC4DF2-83BB-4044-92F9-E08AA373B104}" type="presParOf" srcId="{2B2E77C5-5D05-4E72-A916-61DA1014ED7D}" destId="{E77131CC-C3D3-4C81-8729-56D2D4A79A45}"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C07C28-0387-4684-B8FF-D6339A0E7E9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12D134C-46DE-479B-B889-BC84FB18D313}">
      <dgm:prSet phldrT="[Text]"/>
      <dgm:spPr/>
      <dgm:t>
        <a:bodyPr/>
        <a:lstStyle/>
        <a:p>
          <a:r>
            <a:rPr lang="en-US" b="1" dirty="0"/>
            <a:t>Comfort Therapy</a:t>
          </a:r>
        </a:p>
      </dgm:t>
    </dgm:pt>
    <dgm:pt modelId="{8F7428DA-1CD9-4331-BBC0-9BF1BF109C43}" type="parTrans" cxnId="{24849728-7739-4CE0-AAFA-386500A575D8}">
      <dgm:prSet/>
      <dgm:spPr/>
      <dgm:t>
        <a:bodyPr/>
        <a:lstStyle/>
        <a:p>
          <a:endParaRPr lang="en-US"/>
        </a:p>
      </dgm:t>
    </dgm:pt>
    <dgm:pt modelId="{058DB722-CBD6-4ECD-884C-DA9B3AB32125}" type="sibTrans" cxnId="{24849728-7739-4CE0-AAFA-386500A575D8}">
      <dgm:prSet/>
      <dgm:spPr/>
      <dgm:t>
        <a:bodyPr/>
        <a:lstStyle/>
        <a:p>
          <a:endParaRPr lang="en-US"/>
        </a:p>
      </dgm:t>
    </dgm:pt>
    <dgm:pt modelId="{98CAAC6C-0232-4D20-B1CD-16CE79DC8CA6}">
      <dgm:prSet phldrT="[Text]"/>
      <dgm:spPr/>
      <dgm:t>
        <a:bodyPr/>
        <a:lstStyle/>
        <a:p>
          <a:pPr>
            <a:buFont typeface="Arial" panose="020B0604020202020204" pitchFamily="34" charset="0"/>
            <a:buChar char="•"/>
          </a:pPr>
          <a:r>
            <a:rPr lang="en-US" b="0" i="0" dirty="0"/>
            <a:t>Companionship</a:t>
          </a:r>
          <a:endParaRPr lang="en-US" dirty="0"/>
        </a:p>
      </dgm:t>
    </dgm:pt>
    <dgm:pt modelId="{D83501EB-CA65-4BD5-9BF0-2DB6C222983D}" type="parTrans" cxnId="{BE5656E2-D20A-4C8D-932B-95CA3ED6050F}">
      <dgm:prSet/>
      <dgm:spPr/>
      <dgm:t>
        <a:bodyPr/>
        <a:lstStyle/>
        <a:p>
          <a:endParaRPr lang="en-US"/>
        </a:p>
      </dgm:t>
    </dgm:pt>
    <dgm:pt modelId="{EEED3C8C-AF58-431C-A549-31EEEDAD130D}" type="sibTrans" cxnId="{BE5656E2-D20A-4C8D-932B-95CA3ED6050F}">
      <dgm:prSet/>
      <dgm:spPr/>
      <dgm:t>
        <a:bodyPr/>
        <a:lstStyle/>
        <a:p>
          <a:endParaRPr lang="en-US"/>
        </a:p>
      </dgm:t>
    </dgm:pt>
    <dgm:pt modelId="{1670BB03-03F1-4324-ADC2-096D0023B428}">
      <dgm:prSet/>
      <dgm:spPr/>
      <dgm:t>
        <a:bodyPr/>
        <a:lstStyle/>
        <a:p>
          <a:r>
            <a:rPr lang="en-US" b="1" i="0" dirty="0"/>
            <a:t>Physical and Occupational Therapy</a:t>
          </a:r>
        </a:p>
      </dgm:t>
    </dgm:pt>
    <dgm:pt modelId="{1898D958-D573-4694-BCB5-13729E60E1A5}" type="parTrans" cxnId="{BF365A5F-B762-489F-855E-135509C922A3}">
      <dgm:prSet/>
      <dgm:spPr/>
      <dgm:t>
        <a:bodyPr/>
        <a:lstStyle/>
        <a:p>
          <a:endParaRPr lang="en-US"/>
        </a:p>
      </dgm:t>
    </dgm:pt>
    <dgm:pt modelId="{395108F7-1F50-45BD-A945-EFD6FE897638}" type="sibTrans" cxnId="{BF365A5F-B762-489F-855E-135509C922A3}">
      <dgm:prSet/>
      <dgm:spPr/>
      <dgm:t>
        <a:bodyPr/>
        <a:lstStyle/>
        <a:p>
          <a:endParaRPr lang="en-US"/>
        </a:p>
      </dgm:t>
    </dgm:pt>
    <dgm:pt modelId="{6B2AC29A-1760-4299-B609-B6620171EC51}">
      <dgm:prSet/>
      <dgm:spPr/>
      <dgm:t>
        <a:bodyPr/>
        <a:lstStyle/>
        <a:p>
          <a:pPr>
            <a:buFont typeface="Arial" panose="020B0604020202020204" pitchFamily="34" charset="0"/>
            <a:buChar char="•"/>
          </a:pPr>
          <a:r>
            <a:rPr lang="en-US" b="0" i="0"/>
            <a:t>Exercise</a:t>
          </a:r>
        </a:p>
      </dgm:t>
    </dgm:pt>
    <dgm:pt modelId="{C7DB5D8F-C4EB-472A-A621-574C938A4344}" type="parTrans" cxnId="{D7993653-25D4-44DF-BD1E-F34EAF0D5588}">
      <dgm:prSet/>
      <dgm:spPr/>
      <dgm:t>
        <a:bodyPr/>
        <a:lstStyle/>
        <a:p>
          <a:endParaRPr lang="en-US"/>
        </a:p>
      </dgm:t>
    </dgm:pt>
    <dgm:pt modelId="{78BC7A21-B67B-45FC-8194-D93B61CC96E6}" type="sibTrans" cxnId="{D7993653-25D4-44DF-BD1E-F34EAF0D5588}">
      <dgm:prSet/>
      <dgm:spPr/>
      <dgm:t>
        <a:bodyPr/>
        <a:lstStyle/>
        <a:p>
          <a:endParaRPr lang="en-US"/>
        </a:p>
      </dgm:t>
    </dgm:pt>
    <dgm:pt modelId="{EB580F15-961E-402E-BA9C-F96913675D80}">
      <dgm:prSet/>
      <dgm:spPr/>
      <dgm:t>
        <a:bodyPr/>
        <a:lstStyle/>
        <a:p>
          <a:pPr>
            <a:buFont typeface="Arial" panose="020B0604020202020204" pitchFamily="34" charset="0"/>
            <a:buChar char="•"/>
          </a:pPr>
          <a:r>
            <a:rPr lang="en-US" b="0" i="0"/>
            <a:t>Heat/cold application</a:t>
          </a:r>
        </a:p>
      </dgm:t>
    </dgm:pt>
    <dgm:pt modelId="{54E05870-7D3C-4F5D-9D46-A838136104A3}" type="parTrans" cxnId="{CC559684-FC0F-4CF0-AD19-252FCE8F2B1C}">
      <dgm:prSet/>
      <dgm:spPr/>
      <dgm:t>
        <a:bodyPr/>
        <a:lstStyle/>
        <a:p>
          <a:endParaRPr lang="en-US"/>
        </a:p>
      </dgm:t>
    </dgm:pt>
    <dgm:pt modelId="{F26EC468-B97D-4327-900A-E769B2BD62A2}" type="sibTrans" cxnId="{CC559684-FC0F-4CF0-AD19-252FCE8F2B1C}">
      <dgm:prSet/>
      <dgm:spPr/>
      <dgm:t>
        <a:bodyPr/>
        <a:lstStyle/>
        <a:p>
          <a:endParaRPr lang="en-US"/>
        </a:p>
      </dgm:t>
    </dgm:pt>
    <dgm:pt modelId="{D628278B-A69C-4D80-A5C6-65A91AE40D78}">
      <dgm:prSet/>
      <dgm:spPr/>
      <dgm:t>
        <a:bodyPr/>
        <a:lstStyle/>
        <a:p>
          <a:pPr>
            <a:buFont typeface="Arial" panose="020B0604020202020204" pitchFamily="34" charset="0"/>
            <a:buChar char="•"/>
          </a:pPr>
          <a:r>
            <a:rPr lang="en-US" b="0" i="0" dirty="0"/>
            <a:t>Lotions/massage therapy</a:t>
          </a:r>
        </a:p>
      </dgm:t>
    </dgm:pt>
    <dgm:pt modelId="{A09511E7-6FE2-437D-9033-3D8C683DE3C1}" type="parTrans" cxnId="{06EA4407-5E49-4B45-9EE4-A3A67F023412}">
      <dgm:prSet/>
      <dgm:spPr/>
      <dgm:t>
        <a:bodyPr/>
        <a:lstStyle/>
        <a:p>
          <a:endParaRPr lang="en-US"/>
        </a:p>
      </dgm:t>
    </dgm:pt>
    <dgm:pt modelId="{78F5BCDF-FD5F-454D-82D0-C9CB4CBFB3BD}" type="sibTrans" cxnId="{06EA4407-5E49-4B45-9EE4-A3A67F023412}">
      <dgm:prSet/>
      <dgm:spPr/>
      <dgm:t>
        <a:bodyPr/>
        <a:lstStyle/>
        <a:p>
          <a:endParaRPr lang="en-US"/>
        </a:p>
      </dgm:t>
    </dgm:pt>
    <dgm:pt modelId="{70998D2C-EEF9-4F7B-AEFA-B3C8C6C406C6}">
      <dgm:prSet/>
      <dgm:spPr/>
      <dgm:t>
        <a:bodyPr/>
        <a:lstStyle/>
        <a:p>
          <a:pPr>
            <a:buFont typeface="Arial" panose="020B0604020202020204" pitchFamily="34" charset="0"/>
            <a:buChar char="•"/>
          </a:pPr>
          <a:r>
            <a:rPr lang="en-US" b="0" i="0"/>
            <a:t>Meditation</a:t>
          </a:r>
        </a:p>
      </dgm:t>
    </dgm:pt>
    <dgm:pt modelId="{86EC884D-DB56-4134-BE66-B9C34B655F0F}" type="parTrans" cxnId="{142FA868-D544-41B1-9BE0-DCCA6BE9B431}">
      <dgm:prSet/>
      <dgm:spPr/>
      <dgm:t>
        <a:bodyPr/>
        <a:lstStyle/>
        <a:p>
          <a:endParaRPr lang="en-US"/>
        </a:p>
      </dgm:t>
    </dgm:pt>
    <dgm:pt modelId="{F25968E4-9FA8-4113-9496-825E6CDC9E9E}" type="sibTrans" cxnId="{142FA868-D544-41B1-9BE0-DCCA6BE9B431}">
      <dgm:prSet/>
      <dgm:spPr/>
      <dgm:t>
        <a:bodyPr/>
        <a:lstStyle/>
        <a:p>
          <a:endParaRPr lang="en-US"/>
        </a:p>
      </dgm:t>
    </dgm:pt>
    <dgm:pt modelId="{94BC033B-70AA-4C0A-997F-EC2C5E220A52}">
      <dgm:prSet/>
      <dgm:spPr/>
      <dgm:t>
        <a:bodyPr/>
        <a:lstStyle/>
        <a:p>
          <a:pPr>
            <a:buFont typeface="Arial" panose="020B0604020202020204" pitchFamily="34" charset="0"/>
            <a:buChar char="•"/>
          </a:pPr>
          <a:r>
            <a:rPr lang="en-US" b="0" i="0"/>
            <a:t>Music, art, or drama therapy</a:t>
          </a:r>
        </a:p>
      </dgm:t>
    </dgm:pt>
    <dgm:pt modelId="{AFA90E8F-9D8C-4149-B90C-DC22A48EEA9C}" type="parTrans" cxnId="{E06B14D2-851F-45CF-8D5F-86FC4201BE6B}">
      <dgm:prSet/>
      <dgm:spPr/>
      <dgm:t>
        <a:bodyPr/>
        <a:lstStyle/>
        <a:p>
          <a:endParaRPr lang="en-US"/>
        </a:p>
      </dgm:t>
    </dgm:pt>
    <dgm:pt modelId="{9481697D-CA65-43FD-83A1-12D7CA76B5FE}" type="sibTrans" cxnId="{E06B14D2-851F-45CF-8D5F-86FC4201BE6B}">
      <dgm:prSet/>
      <dgm:spPr/>
      <dgm:t>
        <a:bodyPr/>
        <a:lstStyle/>
        <a:p>
          <a:endParaRPr lang="en-US"/>
        </a:p>
      </dgm:t>
    </dgm:pt>
    <dgm:pt modelId="{0FC17345-B2C5-4B34-AFA3-4B106C3011C6}">
      <dgm:prSet/>
      <dgm:spPr/>
      <dgm:t>
        <a:bodyPr/>
        <a:lstStyle/>
        <a:p>
          <a:pPr>
            <a:buFont typeface="Arial" panose="020B0604020202020204" pitchFamily="34" charset="0"/>
            <a:buChar char="•"/>
          </a:pPr>
          <a:r>
            <a:rPr lang="en-US" b="0" i="0"/>
            <a:t>Pastoral counseling</a:t>
          </a:r>
        </a:p>
      </dgm:t>
    </dgm:pt>
    <dgm:pt modelId="{7F92C714-99E6-4897-9905-4267F483C658}" type="parTrans" cxnId="{7A3FB7A7-329A-4203-80CE-661C893B0725}">
      <dgm:prSet/>
      <dgm:spPr/>
      <dgm:t>
        <a:bodyPr/>
        <a:lstStyle/>
        <a:p>
          <a:endParaRPr lang="en-US"/>
        </a:p>
      </dgm:t>
    </dgm:pt>
    <dgm:pt modelId="{ACC35DCF-D4B4-422B-87B6-E200FE562A2B}" type="sibTrans" cxnId="{7A3FB7A7-329A-4203-80CE-661C893B0725}">
      <dgm:prSet/>
      <dgm:spPr/>
      <dgm:t>
        <a:bodyPr/>
        <a:lstStyle/>
        <a:p>
          <a:endParaRPr lang="en-US"/>
        </a:p>
      </dgm:t>
    </dgm:pt>
    <dgm:pt modelId="{9077D4FF-BB02-4B16-AFCA-D32FF1A85391}">
      <dgm:prSet/>
      <dgm:spPr/>
      <dgm:t>
        <a:bodyPr/>
        <a:lstStyle/>
        <a:p>
          <a:pPr>
            <a:buFont typeface="Arial" panose="020B0604020202020204" pitchFamily="34" charset="0"/>
            <a:buChar char="•"/>
          </a:pPr>
          <a:r>
            <a:rPr lang="en-US" b="0" i="0" dirty="0"/>
            <a:t>Positioning</a:t>
          </a:r>
        </a:p>
      </dgm:t>
    </dgm:pt>
    <dgm:pt modelId="{20E38543-6B61-4B4B-A1E1-78B86A60F9CC}" type="parTrans" cxnId="{939AFF54-4702-4D9C-A44A-90D4AEA0B59A}">
      <dgm:prSet/>
      <dgm:spPr/>
      <dgm:t>
        <a:bodyPr/>
        <a:lstStyle/>
        <a:p>
          <a:endParaRPr lang="en-US"/>
        </a:p>
      </dgm:t>
    </dgm:pt>
    <dgm:pt modelId="{0E613958-1A57-42C1-9299-D5372E9087D9}" type="sibTrans" cxnId="{939AFF54-4702-4D9C-A44A-90D4AEA0B59A}">
      <dgm:prSet/>
      <dgm:spPr/>
      <dgm:t>
        <a:bodyPr/>
        <a:lstStyle/>
        <a:p>
          <a:endParaRPr lang="en-US"/>
        </a:p>
      </dgm:t>
    </dgm:pt>
    <dgm:pt modelId="{E5D3C7D1-981D-4314-86C8-A4D65987D3F6}">
      <dgm:prSet/>
      <dgm:spPr/>
      <dgm:t>
        <a:bodyPr/>
        <a:lstStyle/>
        <a:p>
          <a:pPr>
            <a:buFont typeface="Arial" panose="020B0604020202020204" pitchFamily="34" charset="0"/>
            <a:buChar char="•"/>
          </a:pPr>
          <a:r>
            <a:rPr lang="en-US" b="0" i="0"/>
            <a:t>Aquatherapy</a:t>
          </a:r>
          <a:endParaRPr lang="en-US"/>
        </a:p>
      </dgm:t>
    </dgm:pt>
    <dgm:pt modelId="{DEF6BB1D-A1E5-47AC-A3A0-C6EACBD9EA7A}" type="parTrans" cxnId="{5F4F7985-C595-4D2F-8446-32896A70382E}">
      <dgm:prSet/>
      <dgm:spPr/>
      <dgm:t>
        <a:bodyPr/>
        <a:lstStyle/>
        <a:p>
          <a:endParaRPr lang="en-US"/>
        </a:p>
      </dgm:t>
    </dgm:pt>
    <dgm:pt modelId="{57A228BA-F16F-410F-A54F-DCDBC941152E}" type="sibTrans" cxnId="{5F4F7985-C595-4D2F-8446-32896A70382E}">
      <dgm:prSet/>
      <dgm:spPr/>
      <dgm:t>
        <a:bodyPr/>
        <a:lstStyle/>
        <a:p>
          <a:endParaRPr lang="en-US"/>
        </a:p>
      </dgm:t>
    </dgm:pt>
    <dgm:pt modelId="{986C4BD5-8744-4EEE-9177-D4DD6CBC3150}">
      <dgm:prSet/>
      <dgm:spPr/>
      <dgm:t>
        <a:bodyPr/>
        <a:lstStyle/>
        <a:p>
          <a:pPr>
            <a:buFont typeface="Arial" panose="020B0604020202020204" pitchFamily="34" charset="0"/>
            <a:buChar char="•"/>
          </a:pPr>
          <a:r>
            <a:rPr lang="en-US" b="0" i="0" dirty="0"/>
            <a:t>Tone and strengthening</a:t>
          </a:r>
        </a:p>
      </dgm:t>
    </dgm:pt>
    <dgm:pt modelId="{CD4F3F41-CFBA-4426-BD30-C56C2CF783D8}" type="parTrans" cxnId="{13CFD4CC-74A6-43B0-A389-BC1BE845FA84}">
      <dgm:prSet/>
      <dgm:spPr/>
      <dgm:t>
        <a:bodyPr/>
        <a:lstStyle/>
        <a:p>
          <a:endParaRPr lang="en-US"/>
        </a:p>
      </dgm:t>
    </dgm:pt>
    <dgm:pt modelId="{FF2133DD-73E1-4002-B056-52C5AAFF6E5D}" type="sibTrans" cxnId="{13CFD4CC-74A6-43B0-A389-BC1BE845FA84}">
      <dgm:prSet/>
      <dgm:spPr/>
      <dgm:t>
        <a:bodyPr/>
        <a:lstStyle/>
        <a:p>
          <a:endParaRPr lang="en-US"/>
        </a:p>
      </dgm:t>
    </dgm:pt>
    <dgm:pt modelId="{0FBC8258-0407-4839-8345-8391CD3F4A62}">
      <dgm:prSet/>
      <dgm:spPr/>
      <dgm:t>
        <a:bodyPr/>
        <a:lstStyle/>
        <a:p>
          <a:pPr>
            <a:buFont typeface="Arial" panose="020B0604020202020204" pitchFamily="34" charset="0"/>
            <a:buChar char="•"/>
          </a:pPr>
          <a:r>
            <a:rPr lang="en-US" b="0" i="0"/>
            <a:t>Desensitization</a:t>
          </a:r>
        </a:p>
      </dgm:t>
    </dgm:pt>
    <dgm:pt modelId="{F28A3B84-8DB8-42E8-BAE4-EED805AA616C}" type="parTrans" cxnId="{B6FE2EB3-D313-469B-A997-EA8C034C1470}">
      <dgm:prSet/>
      <dgm:spPr/>
      <dgm:t>
        <a:bodyPr/>
        <a:lstStyle/>
        <a:p>
          <a:endParaRPr lang="en-US"/>
        </a:p>
      </dgm:t>
    </dgm:pt>
    <dgm:pt modelId="{B2379D32-0875-4CF7-A194-B2A442E3DF6F}" type="sibTrans" cxnId="{B6FE2EB3-D313-469B-A997-EA8C034C1470}">
      <dgm:prSet/>
      <dgm:spPr/>
      <dgm:t>
        <a:bodyPr/>
        <a:lstStyle/>
        <a:p>
          <a:endParaRPr lang="en-US"/>
        </a:p>
      </dgm:t>
    </dgm:pt>
    <dgm:pt modelId="{7FC51E44-9215-4EAD-A99B-46E91C82F0A6}">
      <dgm:prSet/>
      <dgm:spPr/>
      <dgm:t>
        <a:bodyPr/>
        <a:lstStyle/>
        <a:p>
          <a:r>
            <a:rPr lang="en-US" b="1" i="0" dirty="0"/>
            <a:t>Psychosocial Therapy/ Counseling</a:t>
          </a:r>
        </a:p>
      </dgm:t>
    </dgm:pt>
    <dgm:pt modelId="{5FFB8CAC-3F3B-4E1C-8094-1185F2D19706}" type="parTrans" cxnId="{82498337-7CC7-43CC-859C-170E0FF238B3}">
      <dgm:prSet/>
      <dgm:spPr/>
      <dgm:t>
        <a:bodyPr/>
        <a:lstStyle/>
        <a:p>
          <a:endParaRPr lang="en-US"/>
        </a:p>
      </dgm:t>
    </dgm:pt>
    <dgm:pt modelId="{3FDEC763-D12D-40DF-BEEC-D555ADB46444}" type="sibTrans" cxnId="{82498337-7CC7-43CC-859C-170E0FF238B3}">
      <dgm:prSet/>
      <dgm:spPr/>
      <dgm:t>
        <a:bodyPr/>
        <a:lstStyle/>
        <a:p>
          <a:endParaRPr lang="en-US"/>
        </a:p>
      </dgm:t>
    </dgm:pt>
    <dgm:pt modelId="{6F58DC5F-563D-42BB-A828-8EB001128CD6}">
      <dgm:prSet/>
      <dgm:spPr/>
      <dgm:t>
        <a:bodyPr/>
        <a:lstStyle/>
        <a:p>
          <a:pPr>
            <a:buFont typeface="Arial" panose="020B0604020202020204" pitchFamily="34" charset="0"/>
            <a:buChar char="•"/>
          </a:pPr>
          <a:r>
            <a:rPr lang="en-US" b="0" i="0"/>
            <a:t>Individual counseling</a:t>
          </a:r>
          <a:endParaRPr lang="en-US"/>
        </a:p>
      </dgm:t>
    </dgm:pt>
    <dgm:pt modelId="{443C2E0D-79E6-4E28-861B-5D5831EF59DE}" type="parTrans" cxnId="{D0B3AE25-B585-4ECD-A7C0-251D8B2D591C}">
      <dgm:prSet/>
      <dgm:spPr/>
      <dgm:t>
        <a:bodyPr/>
        <a:lstStyle/>
        <a:p>
          <a:endParaRPr lang="en-US"/>
        </a:p>
      </dgm:t>
    </dgm:pt>
    <dgm:pt modelId="{2A89F462-D935-441D-AB06-3F79DFE3FA2B}" type="sibTrans" cxnId="{D0B3AE25-B585-4ECD-A7C0-251D8B2D591C}">
      <dgm:prSet/>
      <dgm:spPr/>
      <dgm:t>
        <a:bodyPr/>
        <a:lstStyle/>
        <a:p>
          <a:endParaRPr lang="en-US"/>
        </a:p>
      </dgm:t>
    </dgm:pt>
    <dgm:pt modelId="{4D9BA5D6-F1A7-4B7A-A481-5C2D202CD5D9}">
      <dgm:prSet/>
      <dgm:spPr/>
      <dgm:t>
        <a:bodyPr/>
        <a:lstStyle/>
        <a:p>
          <a:pPr>
            <a:buFont typeface="Arial" panose="020B0604020202020204" pitchFamily="34" charset="0"/>
            <a:buChar char="•"/>
          </a:pPr>
          <a:r>
            <a:rPr lang="en-US" b="0" i="0"/>
            <a:t>Family counseling</a:t>
          </a:r>
        </a:p>
      </dgm:t>
    </dgm:pt>
    <dgm:pt modelId="{44242667-D73A-4147-8CC8-80D6A9321DD4}" type="parTrans" cxnId="{E2C3E85E-BFEE-4DE0-A884-1FCC1ED0974E}">
      <dgm:prSet/>
      <dgm:spPr/>
      <dgm:t>
        <a:bodyPr/>
        <a:lstStyle/>
        <a:p>
          <a:endParaRPr lang="en-US"/>
        </a:p>
      </dgm:t>
    </dgm:pt>
    <dgm:pt modelId="{D1285F08-B3DE-4454-B8D8-11D26E708747}" type="sibTrans" cxnId="{E2C3E85E-BFEE-4DE0-A884-1FCC1ED0974E}">
      <dgm:prSet/>
      <dgm:spPr/>
      <dgm:t>
        <a:bodyPr/>
        <a:lstStyle/>
        <a:p>
          <a:endParaRPr lang="en-US"/>
        </a:p>
      </dgm:t>
    </dgm:pt>
    <dgm:pt modelId="{82B8CE63-155E-4FDC-B002-4A3A96B0AAE1}">
      <dgm:prSet/>
      <dgm:spPr/>
      <dgm:t>
        <a:bodyPr/>
        <a:lstStyle/>
        <a:p>
          <a:pPr>
            <a:buFont typeface="Arial" panose="020B0604020202020204" pitchFamily="34" charset="0"/>
            <a:buChar char="•"/>
          </a:pPr>
          <a:r>
            <a:rPr lang="en-US" b="0" i="0"/>
            <a:t>Group counseling</a:t>
          </a:r>
        </a:p>
      </dgm:t>
    </dgm:pt>
    <dgm:pt modelId="{6DD8EF9D-EC57-4395-A1FE-B661DB3437BC}" type="parTrans" cxnId="{7CAE2EC3-CBD2-492D-BBE7-608EF6BCA387}">
      <dgm:prSet/>
      <dgm:spPr/>
      <dgm:t>
        <a:bodyPr/>
        <a:lstStyle/>
        <a:p>
          <a:endParaRPr lang="en-US"/>
        </a:p>
      </dgm:t>
    </dgm:pt>
    <dgm:pt modelId="{6315D7B0-601D-49B5-90C2-92C579242739}" type="sibTrans" cxnId="{7CAE2EC3-CBD2-492D-BBE7-608EF6BCA387}">
      <dgm:prSet/>
      <dgm:spPr/>
      <dgm:t>
        <a:bodyPr/>
        <a:lstStyle/>
        <a:p>
          <a:endParaRPr lang="en-US"/>
        </a:p>
      </dgm:t>
    </dgm:pt>
    <dgm:pt modelId="{99F0E353-C9A8-44A7-942F-9A724E3CB841}">
      <dgm:prSet/>
      <dgm:spPr/>
      <dgm:t>
        <a:bodyPr/>
        <a:lstStyle/>
        <a:p>
          <a:r>
            <a:rPr lang="en-US" b="1" i="0"/>
            <a:t>Neurostimulation</a:t>
          </a:r>
        </a:p>
      </dgm:t>
    </dgm:pt>
    <dgm:pt modelId="{CF5AF9BE-945E-43E1-B7FC-CF9CF40136EA}" type="parTrans" cxnId="{ED562304-9B17-43B4-827C-9F23CB926E07}">
      <dgm:prSet/>
      <dgm:spPr/>
      <dgm:t>
        <a:bodyPr/>
        <a:lstStyle/>
        <a:p>
          <a:endParaRPr lang="en-US"/>
        </a:p>
      </dgm:t>
    </dgm:pt>
    <dgm:pt modelId="{D3BB5427-944E-4DA8-AD60-943C2C6AF31A}" type="sibTrans" cxnId="{ED562304-9B17-43B4-827C-9F23CB926E07}">
      <dgm:prSet/>
      <dgm:spPr/>
      <dgm:t>
        <a:bodyPr/>
        <a:lstStyle/>
        <a:p>
          <a:endParaRPr lang="en-US"/>
        </a:p>
      </dgm:t>
    </dgm:pt>
    <dgm:pt modelId="{87F78FAB-A2AD-4CAC-84EF-C16DB1C7322E}">
      <dgm:prSet/>
      <dgm:spPr/>
      <dgm:t>
        <a:bodyPr/>
        <a:lstStyle/>
        <a:p>
          <a:pPr>
            <a:buFont typeface="Arial" panose="020B0604020202020204" pitchFamily="34" charset="0"/>
            <a:buChar char="•"/>
          </a:pPr>
          <a:r>
            <a:rPr lang="en-US" b="0" i="0" dirty="0"/>
            <a:t>Transcutaneous electric nerve stimulation (TENS)</a:t>
          </a:r>
          <a:endParaRPr lang="en-US" u="sng" dirty="0"/>
        </a:p>
      </dgm:t>
    </dgm:pt>
    <dgm:pt modelId="{D7CB8082-A7F6-4345-85C5-041FC8354AEF}" type="parTrans" cxnId="{B9BC9BE9-354F-4928-9802-DCBB1DF8218C}">
      <dgm:prSet/>
      <dgm:spPr/>
      <dgm:t>
        <a:bodyPr/>
        <a:lstStyle/>
        <a:p>
          <a:endParaRPr lang="en-US"/>
        </a:p>
      </dgm:t>
    </dgm:pt>
    <dgm:pt modelId="{C52C7B30-5922-4194-A4DA-5172364888F6}" type="sibTrans" cxnId="{B9BC9BE9-354F-4928-9802-DCBB1DF8218C}">
      <dgm:prSet/>
      <dgm:spPr/>
      <dgm:t>
        <a:bodyPr/>
        <a:lstStyle/>
        <a:p>
          <a:endParaRPr lang="en-US"/>
        </a:p>
      </dgm:t>
    </dgm:pt>
    <dgm:pt modelId="{6D4323FD-5658-4ACE-BB2E-4CD0801FFFD1}">
      <dgm:prSet/>
      <dgm:spPr/>
      <dgm:t>
        <a:bodyPr/>
        <a:lstStyle/>
        <a:p>
          <a:pPr>
            <a:buFont typeface="Arial" panose="020B0604020202020204" pitchFamily="34" charset="0"/>
            <a:buChar char="•"/>
          </a:pPr>
          <a:r>
            <a:rPr lang="en-US" b="0" i="0" dirty="0"/>
            <a:t>Acupuncture</a:t>
          </a:r>
          <a:endParaRPr lang="en-US" u="sng" dirty="0"/>
        </a:p>
      </dgm:t>
    </dgm:pt>
    <dgm:pt modelId="{0C3517BF-72A3-4BE5-A2EC-89E32C97C33A}" type="parTrans" cxnId="{E1F5FDFC-E496-4121-871D-585D9D5F169D}">
      <dgm:prSet/>
      <dgm:spPr/>
      <dgm:t>
        <a:bodyPr/>
        <a:lstStyle/>
        <a:p>
          <a:endParaRPr lang="en-US"/>
        </a:p>
      </dgm:t>
    </dgm:pt>
    <dgm:pt modelId="{A828BECD-F9B4-488B-98A2-992A10E0EB6B}" type="sibTrans" cxnId="{E1F5FDFC-E496-4121-871D-585D9D5F169D}">
      <dgm:prSet/>
      <dgm:spPr/>
      <dgm:t>
        <a:bodyPr/>
        <a:lstStyle/>
        <a:p>
          <a:endParaRPr lang="en-US"/>
        </a:p>
      </dgm:t>
    </dgm:pt>
    <dgm:pt modelId="{A99E004A-F1D0-4439-AE97-12ED172BE68D}" type="pres">
      <dgm:prSet presAssocID="{52C07C28-0387-4684-B8FF-D6339A0E7E9F}" presName="Name0" presStyleCnt="0">
        <dgm:presLayoutVars>
          <dgm:dir/>
          <dgm:animLvl val="lvl"/>
          <dgm:resizeHandles val="exact"/>
        </dgm:presLayoutVars>
      </dgm:prSet>
      <dgm:spPr/>
    </dgm:pt>
    <dgm:pt modelId="{D4C250DB-05B5-473B-BEB4-352176689752}" type="pres">
      <dgm:prSet presAssocID="{812D134C-46DE-479B-B889-BC84FB18D313}" presName="composite" presStyleCnt="0"/>
      <dgm:spPr/>
    </dgm:pt>
    <dgm:pt modelId="{44C31F3B-EBC0-4EDF-83F3-589C0C26E28E}" type="pres">
      <dgm:prSet presAssocID="{812D134C-46DE-479B-B889-BC84FB18D313}" presName="parTx" presStyleLbl="alignNode1" presStyleIdx="0" presStyleCnt="4">
        <dgm:presLayoutVars>
          <dgm:chMax val="0"/>
          <dgm:chPref val="0"/>
          <dgm:bulletEnabled val="1"/>
        </dgm:presLayoutVars>
      </dgm:prSet>
      <dgm:spPr/>
    </dgm:pt>
    <dgm:pt modelId="{2BFA4D0C-4E81-4A26-8354-1D18213ABB6F}" type="pres">
      <dgm:prSet presAssocID="{812D134C-46DE-479B-B889-BC84FB18D313}" presName="desTx" presStyleLbl="alignAccFollowNode1" presStyleIdx="0" presStyleCnt="4">
        <dgm:presLayoutVars>
          <dgm:bulletEnabled val="1"/>
        </dgm:presLayoutVars>
      </dgm:prSet>
      <dgm:spPr/>
    </dgm:pt>
    <dgm:pt modelId="{B3FF9474-15EE-4681-9305-8CFCA93F0EF0}" type="pres">
      <dgm:prSet presAssocID="{058DB722-CBD6-4ECD-884C-DA9B3AB32125}" presName="space" presStyleCnt="0"/>
      <dgm:spPr/>
    </dgm:pt>
    <dgm:pt modelId="{241B3024-3161-4798-9D70-1CDD445A74D2}" type="pres">
      <dgm:prSet presAssocID="{1670BB03-03F1-4324-ADC2-096D0023B428}" presName="composite" presStyleCnt="0"/>
      <dgm:spPr/>
    </dgm:pt>
    <dgm:pt modelId="{CD59519F-0FAC-471C-B183-C0A3716A99DA}" type="pres">
      <dgm:prSet presAssocID="{1670BB03-03F1-4324-ADC2-096D0023B428}" presName="parTx" presStyleLbl="alignNode1" presStyleIdx="1" presStyleCnt="4">
        <dgm:presLayoutVars>
          <dgm:chMax val="0"/>
          <dgm:chPref val="0"/>
          <dgm:bulletEnabled val="1"/>
        </dgm:presLayoutVars>
      </dgm:prSet>
      <dgm:spPr/>
    </dgm:pt>
    <dgm:pt modelId="{FC5C468A-2535-4354-B9C0-159308213075}" type="pres">
      <dgm:prSet presAssocID="{1670BB03-03F1-4324-ADC2-096D0023B428}" presName="desTx" presStyleLbl="alignAccFollowNode1" presStyleIdx="1" presStyleCnt="4">
        <dgm:presLayoutVars>
          <dgm:bulletEnabled val="1"/>
        </dgm:presLayoutVars>
      </dgm:prSet>
      <dgm:spPr/>
    </dgm:pt>
    <dgm:pt modelId="{A879E4C8-1617-4A22-9D4E-47307622B1AC}" type="pres">
      <dgm:prSet presAssocID="{395108F7-1F50-45BD-A945-EFD6FE897638}" presName="space" presStyleCnt="0"/>
      <dgm:spPr/>
    </dgm:pt>
    <dgm:pt modelId="{BCC0A616-4025-4F10-9CF5-E69FBDD51120}" type="pres">
      <dgm:prSet presAssocID="{7FC51E44-9215-4EAD-A99B-46E91C82F0A6}" presName="composite" presStyleCnt="0"/>
      <dgm:spPr/>
    </dgm:pt>
    <dgm:pt modelId="{693FF65A-4031-406B-9F10-A0B12179B8F5}" type="pres">
      <dgm:prSet presAssocID="{7FC51E44-9215-4EAD-A99B-46E91C82F0A6}" presName="parTx" presStyleLbl="alignNode1" presStyleIdx="2" presStyleCnt="4">
        <dgm:presLayoutVars>
          <dgm:chMax val="0"/>
          <dgm:chPref val="0"/>
          <dgm:bulletEnabled val="1"/>
        </dgm:presLayoutVars>
      </dgm:prSet>
      <dgm:spPr/>
    </dgm:pt>
    <dgm:pt modelId="{B9D110DB-E12B-46D4-8D7B-8073DD448BA1}" type="pres">
      <dgm:prSet presAssocID="{7FC51E44-9215-4EAD-A99B-46E91C82F0A6}" presName="desTx" presStyleLbl="alignAccFollowNode1" presStyleIdx="2" presStyleCnt="4">
        <dgm:presLayoutVars>
          <dgm:bulletEnabled val="1"/>
        </dgm:presLayoutVars>
      </dgm:prSet>
      <dgm:spPr/>
    </dgm:pt>
    <dgm:pt modelId="{DC8A69DA-EC39-4CE4-9CC6-8D3B0D690137}" type="pres">
      <dgm:prSet presAssocID="{3FDEC763-D12D-40DF-BEEC-D555ADB46444}" presName="space" presStyleCnt="0"/>
      <dgm:spPr/>
    </dgm:pt>
    <dgm:pt modelId="{6FE7A5A8-F7CB-432C-816F-C367F48B67B1}" type="pres">
      <dgm:prSet presAssocID="{99F0E353-C9A8-44A7-942F-9A724E3CB841}" presName="composite" presStyleCnt="0"/>
      <dgm:spPr/>
    </dgm:pt>
    <dgm:pt modelId="{BC6369BB-5B65-4C06-998D-728E32220904}" type="pres">
      <dgm:prSet presAssocID="{99F0E353-C9A8-44A7-942F-9A724E3CB841}" presName="parTx" presStyleLbl="alignNode1" presStyleIdx="3" presStyleCnt="4">
        <dgm:presLayoutVars>
          <dgm:chMax val="0"/>
          <dgm:chPref val="0"/>
          <dgm:bulletEnabled val="1"/>
        </dgm:presLayoutVars>
      </dgm:prSet>
      <dgm:spPr/>
    </dgm:pt>
    <dgm:pt modelId="{834EAE93-BA6F-40B3-8F8F-3DDE4669FFEF}" type="pres">
      <dgm:prSet presAssocID="{99F0E353-C9A8-44A7-942F-9A724E3CB841}" presName="desTx" presStyleLbl="alignAccFollowNode1" presStyleIdx="3" presStyleCnt="4" custLinFactNeighborX="1389">
        <dgm:presLayoutVars>
          <dgm:bulletEnabled val="1"/>
        </dgm:presLayoutVars>
      </dgm:prSet>
      <dgm:spPr/>
    </dgm:pt>
  </dgm:ptLst>
  <dgm:cxnLst>
    <dgm:cxn modelId="{ED562304-9B17-43B4-827C-9F23CB926E07}" srcId="{52C07C28-0387-4684-B8FF-D6339A0E7E9F}" destId="{99F0E353-C9A8-44A7-942F-9A724E3CB841}" srcOrd="3" destOrd="0" parTransId="{CF5AF9BE-945E-43E1-B7FC-CF9CF40136EA}" sibTransId="{D3BB5427-944E-4DA8-AD60-943C2C6AF31A}"/>
    <dgm:cxn modelId="{06EA4407-5E49-4B45-9EE4-A3A67F023412}" srcId="{812D134C-46DE-479B-B889-BC84FB18D313}" destId="{D628278B-A69C-4D80-A5C6-65A91AE40D78}" srcOrd="3" destOrd="0" parTransId="{A09511E7-6FE2-437D-9033-3D8C683DE3C1}" sibTransId="{78F5BCDF-FD5F-454D-82D0-C9CB4CBFB3BD}"/>
    <dgm:cxn modelId="{A9227C15-1502-49C3-9776-64580FCBF14A}" type="presOf" srcId="{6D4323FD-5658-4ACE-BB2E-4CD0801FFFD1}" destId="{834EAE93-BA6F-40B3-8F8F-3DDE4669FFEF}" srcOrd="0" destOrd="1" presId="urn:microsoft.com/office/officeart/2005/8/layout/hList1"/>
    <dgm:cxn modelId="{D0B3AE25-B585-4ECD-A7C0-251D8B2D591C}" srcId="{7FC51E44-9215-4EAD-A99B-46E91C82F0A6}" destId="{6F58DC5F-563D-42BB-A828-8EB001128CD6}" srcOrd="0" destOrd="0" parTransId="{443C2E0D-79E6-4E28-861B-5D5831EF59DE}" sibTransId="{2A89F462-D935-441D-AB06-3F79DFE3FA2B}"/>
    <dgm:cxn modelId="{24849728-7739-4CE0-AAFA-386500A575D8}" srcId="{52C07C28-0387-4684-B8FF-D6339A0E7E9F}" destId="{812D134C-46DE-479B-B889-BC84FB18D313}" srcOrd="0" destOrd="0" parTransId="{8F7428DA-1CD9-4331-BBC0-9BF1BF109C43}" sibTransId="{058DB722-CBD6-4ECD-884C-DA9B3AB32125}"/>
    <dgm:cxn modelId="{82498337-7CC7-43CC-859C-170E0FF238B3}" srcId="{52C07C28-0387-4684-B8FF-D6339A0E7E9F}" destId="{7FC51E44-9215-4EAD-A99B-46E91C82F0A6}" srcOrd="2" destOrd="0" parTransId="{5FFB8CAC-3F3B-4E1C-8094-1185F2D19706}" sibTransId="{3FDEC763-D12D-40DF-BEEC-D555ADB46444}"/>
    <dgm:cxn modelId="{E2C3E85E-BFEE-4DE0-A884-1FCC1ED0974E}" srcId="{7FC51E44-9215-4EAD-A99B-46E91C82F0A6}" destId="{4D9BA5D6-F1A7-4B7A-A481-5C2D202CD5D9}" srcOrd="1" destOrd="0" parTransId="{44242667-D73A-4147-8CC8-80D6A9321DD4}" sibTransId="{D1285F08-B3DE-4454-B8D8-11D26E708747}"/>
    <dgm:cxn modelId="{BF365A5F-B762-489F-855E-135509C922A3}" srcId="{52C07C28-0387-4684-B8FF-D6339A0E7E9F}" destId="{1670BB03-03F1-4324-ADC2-096D0023B428}" srcOrd="1" destOrd="0" parTransId="{1898D958-D573-4694-BCB5-13729E60E1A5}" sibTransId="{395108F7-1F50-45BD-A945-EFD6FE897638}"/>
    <dgm:cxn modelId="{C4307663-BC8D-4034-B55B-2D39EAF7A93E}" type="presOf" srcId="{99F0E353-C9A8-44A7-942F-9A724E3CB841}" destId="{BC6369BB-5B65-4C06-998D-728E32220904}" srcOrd="0" destOrd="0" presId="urn:microsoft.com/office/officeart/2005/8/layout/hList1"/>
    <dgm:cxn modelId="{142FA868-D544-41B1-9BE0-DCCA6BE9B431}" srcId="{812D134C-46DE-479B-B889-BC84FB18D313}" destId="{70998D2C-EEF9-4F7B-AEFA-B3C8C6C406C6}" srcOrd="4" destOrd="0" parTransId="{86EC884D-DB56-4134-BE66-B9C34B655F0F}" sibTransId="{F25968E4-9FA8-4113-9496-825E6CDC9E9E}"/>
    <dgm:cxn modelId="{F6C4D76B-7E12-450D-A88C-CF2F37FFFC11}" type="presOf" srcId="{1670BB03-03F1-4324-ADC2-096D0023B428}" destId="{CD59519F-0FAC-471C-B183-C0A3716A99DA}" srcOrd="0" destOrd="0" presId="urn:microsoft.com/office/officeart/2005/8/layout/hList1"/>
    <dgm:cxn modelId="{95A53F4F-1FA0-4B67-8451-24E61781DCCF}" type="presOf" srcId="{0FBC8258-0407-4839-8345-8391CD3F4A62}" destId="{FC5C468A-2535-4354-B9C0-159308213075}" srcOrd="0" destOrd="2" presId="urn:microsoft.com/office/officeart/2005/8/layout/hList1"/>
    <dgm:cxn modelId="{7339B571-F7CF-490D-BBFF-0B6DFEF8CD11}" type="presOf" srcId="{812D134C-46DE-479B-B889-BC84FB18D313}" destId="{44C31F3B-EBC0-4EDF-83F3-589C0C26E28E}" srcOrd="0" destOrd="0" presId="urn:microsoft.com/office/officeart/2005/8/layout/hList1"/>
    <dgm:cxn modelId="{D7993653-25D4-44DF-BD1E-F34EAF0D5588}" srcId="{812D134C-46DE-479B-B889-BC84FB18D313}" destId="{6B2AC29A-1760-4299-B609-B6620171EC51}" srcOrd="1" destOrd="0" parTransId="{C7DB5D8F-C4EB-472A-A621-574C938A4344}" sibTransId="{78BC7A21-B67B-45FC-8194-D93B61CC96E6}"/>
    <dgm:cxn modelId="{939AFF54-4702-4D9C-A44A-90D4AEA0B59A}" srcId="{812D134C-46DE-479B-B889-BC84FB18D313}" destId="{9077D4FF-BB02-4B16-AFCA-D32FF1A85391}" srcOrd="7" destOrd="0" parTransId="{20E38543-6B61-4B4B-A1E1-78B86A60F9CC}" sibTransId="{0E613958-1A57-42C1-9299-D5372E9087D9}"/>
    <dgm:cxn modelId="{3A718078-400D-445A-8165-CE7B1C051212}" type="presOf" srcId="{6F58DC5F-563D-42BB-A828-8EB001128CD6}" destId="{B9D110DB-E12B-46D4-8D7B-8073DD448BA1}" srcOrd="0" destOrd="0" presId="urn:microsoft.com/office/officeart/2005/8/layout/hList1"/>
    <dgm:cxn modelId="{A614295A-70CB-45AC-9BDB-FD223CDBDD8A}" type="presOf" srcId="{D628278B-A69C-4D80-A5C6-65A91AE40D78}" destId="{2BFA4D0C-4E81-4A26-8354-1D18213ABB6F}" srcOrd="0" destOrd="3" presId="urn:microsoft.com/office/officeart/2005/8/layout/hList1"/>
    <dgm:cxn modelId="{70BC5E7D-9D4F-4C1E-9B66-B1AEC139AEE7}" type="presOf" srcId="{52C07C28-0387-4684-B8FF-D6339A0E7E9F}" destId="{A99E004A-F1D0-4439-AE97-12ED172BE68D}" srcOrd="0" destOrd="0" presId="urn:microsoft.com/office/officeart/2005/8/layout/hList1"/>
    <dgm:cxn modelId="{9740E07D-3BF9-465F-AFA8-47824F826E9C}" type="presOf" srcId="{82B8CE63-155E-4FDC-B002-4A3A96B0AAE1}" destId="{B9D110DB-E12B-46D4-8D7B-8073DD448BA1}" srcOrd="0" destOrd="2" presId="urn:microsoft.com/office/officeart/2005/8/layout/hList1"/>
    <dgm:cxn modelId="{397BF783-D060-43DC-BC96-C0C6FAF720E1}" type="presOf" srcId="{9077D4FF-BB02-4B16-AFCA-D32FF1A85391}" destId="{2BFA4D0C-4E81-4A26-8354-1D18213ABB6F}" srcOrd="0" destOrd="7" presId="urn:microsoft.com/office/officeart/2005/8/layout/hList1"/>
    <dgm:cxn modelId="{CC559684-FC0F-4CF0-AD19-252FCE8F2B1C}" srcId="{812D134C-46DE-479B-B889-BC84FB18D313}" destId="{EB580F15-961E-402E-BA9C-F96913675D80}" srcOrd="2" destOrd="0" parTransId="{54E05870-7D3C-4F5D-9D46-A838136104A3}" sibTransId="{F26EC468-B97D-4327-900A-E769B2BD62A2}"/>
    <dgm:cxn modelId="{5F4F7985-C595-4D2F-8446-32896A70382E}" srcId="{1670BB03-03F1-4324-ADC2-096D0023B428}" destId="{E5D3C7D1-981D-4314-86C8-A4D65987D3F6}" srcOrd="0" destOrd="0" parTransId="{DEF6BB1D-A1E5-47AC-A3A0-C6EACBD9EA7A}" sibTransId="{57A228BA-F16F-410F-A54F-DCDBC941152E}"/>
    <dgm:cxn modelId="{BDB7E188-739A-4352-88EF-517AD8739239}" type="presOf" srcId="{6B2AC29A-1760-4299-B609-B6620171EC51}" destId="{2BFA4D0C-4E81-4A26-8354-1D18213ABB6F}" srcOrd="0" destOrd="1" presId="urn:microsoft.com/office/officeart/2005/8/layout/hList1"/>
    <dgm:cxn modelId="{C16BCB89-450E-4748-9970-04AF9307C76F}" type="presOf" srcId="{98CAAC6C-0232-4D20-B1CD-16CE79DC8CA6}" destId="{2BFA4D0C-4E81-4A26-8354-1D18213ABB6F}" srcOrd="0" destOrd="0" presId="urn:microsoft.com/office/officeart/2005/8/layout/hList1"/>
    <dgm:cxn modelId="{07C25F9A-957F-42CA-9AAF-8621DC86373A}" type="presOf" srcId="{986C4BD5-8744-4EEE-9177-D4DD6CBC3150}" destId="{FC5C468A-2535-4354-B9C0-159308213075}" srcOrd="0" destOrd="1" presId="urn:microsoft.com/office/officeart/2005/8/layout/hList1"/>
    <dgm:cxn modelId="{D339109E-5DC5-4F34-A7FC-FF4614507DC5}" type="presOf" srcId="{70998D2C-EEF9-4F7B-AEFA-B3C8C6C406C6}" destId="{2BFA4D0C-4E81-4A26-8354-1D18213ABB6F}" srcOrd="0" destOrd="4" presId="urn:microsoft.com/office/officeart/2005/8/layout/hList1"/>
    <dgm:cxn modelId="{F9CD10A7-34F9-4D81-ABAE-1959E2FFBD46}" type="presOf" srcId="{4D9BA5D6-F1A7-4B7A-A481-5C2D202CD5D9}" destId="{B9D110DB-E12B-46D4-8D7B-8073DD448BA1}" srcOrd="0" destOrd="1" presId="urn:microsoft.com/office/officeart/2005/8/layout/hList1"/>
    <dgm:cxn modelId="{7A3FB7A7-329A-4203-80CE-661C893B0725}" srcId="{812D134C-46DE-479B-B889-BC84FB18D313}" destId="{0FC17345-B2C5-4B34-AFA3-4B106C3011C6}" srcOrd="6" destOrd="0" parTransId="{7F92C714-99E6-4897-9905-4267F483C658}" sibTransId="{ACC35DCF-D4B4-422B-87B6-E200FE562A2B}"/>
    <dgm:cxn modelId="{B6FE2EB3-D313-469B-A997-EA8C034C1470}" srcId="{1670BB03-03F1-4324-ADC2-096D0023B428}" destId="{0FBC8258-0407-4839-8345-8391CD3F4A62}" srcOrd="2" destOrd="0" parTransId="{F28A3B84-8DB8-42E8-BAE4-EED805AA616C}" sibTransId="{B2379D32-0875-4CF7-A194-B2A442E3DF6F}"/>
    <dgm:cxn modelId="{7CAE2EC3-CBD2-492D-BBE7-608EF6BCA387}" srcId="{7FC51E44-9215-4EAD-A99B-46E91C82F0A6}" destId="{82B8CE63-155E-4FDC-B002-4A3A96B0AAE1}" srcOrd="2" destOrd="0" parTransId="{6DD8EF9D-EC57-4395-A1FE-B661DB3437BC}" sibTransId="{6315D7B0-601D-49B5-90C2-92C579242739}"/>
    <dgm:cxn modelId="{A60462C8-A780-4AFA-AFA6-381E5CEBF298}" type="presOf" srcId="{0FC17345-B2C5-4B34-AFA3-4B106C3011C6}" destId="{2BFA4D0C-4E81-4A26-8354-1D18213ABB6F}" srcOrd="0" destOrd="6" presId="urn:microsoft.com/office/officeart/2005/8/layout/hList1"/>
    <dgm:cxn modelId="{13CFD4CC-74A6-43B0-A389-BC1BE845FA84}" srcId="{1670BB03-03F1-4324-ADC2-096D0023B428}" destId="{986C4BD5-8744-4EEE-9177-D4DD6CBC3150}" srcOrd="1" destOrd="0" parTransId="{CD4F3F41-CFBA-4426-BD30-C56C2CF783D8}" sibTransId="{FF2133DD-73E1-4002-B056-52C5AAFF6E5D}"/>
    <dgm:cxn modelId="{E06B14D2-851F-45CF-8D5F-86FC4201BE6B}" srcId="{812D134C-46DE-479B-B889-BC84FB18D313}" destId="{94BC033B-70AA-4C0A-997F-EC2C5E220A52}" srcOrd="5" destOrd="0" parTransId="{AFA90E8F-9D8C-4149-B90C-DC22A48EEA9C}" sibTransId="{9481697D-CA65-43FD-83A1-12D7CA76B5FE}"/>
    <dgm:cxn modelId="{B2D2BBD3-516E-448B-8464-0D10F20F38D1}" type="presOf" srcId="{94BC033B-70AA-4C0A-997F-EC2C5E220A52}" destId="{2BFA4D0C-4E81-4A26-8354-1D18213ABB6F}" srcOrd="0" destOrd="5" presId="urn:microsoft.com/office/officeart/2005/8/layout/hList1"/>
    <dgm:cxn modelId="{BE5656E2-D20A-4C8D-932B-95CA3ED6050F}" srcId="{812D134C-46DE-479B-B889-BC84FB18D313}" destId="{98CAAC6C-0232-4D20-B1CD-16CE79DC8CA6}" srcOrd="0" destOrd="0" parTransId="{D83501EB-CA65-4BD5-9BF0-2DB6C222983D}" sibTransId="{EEED3C8C-AF58-431C-A549-31EEEDAD130D}"/>
    <dgm:cxn modelId="{A3815CE9-356A-4FA2-B97F-3A4B11E97B80}" type="presOf" srcId="{87F78FAB-A2AD-4CAC-84EF-C16DB1C7322E}" destId="{834EAE93-BA6F-40B3-8F8F-3DDE4669FFEF}" srcOrd="0" destOrd="0" presId="urn:microsoft.com/office/officeart/2005/8/layout/hList1"/>
    <dgm:cxn modelId="{B9BC9BE9-354F-4928-9802-DCBB1DF8218C}" srcId="{99F0E353-C9A8-44A7-942F-9A724E3CB841}" destId="{87F78FAB-A2AD-4CAC-84EF-C16DB1C7322E}" srcOrd="0" destOrd="0" parTransId="{D7CB8082-A7F6-4345-85C5-041FC8354AEF}" sibTransId="{C52C7B30-5922-4194-A4DA-5172364888F6}"/>
    <dgm:cxn modelId="{A35FD8EF-F389-47C7-9063-C5417CA01A05}" type="presOf" srcId="{EB580F15-961E-402E-BA9C-F96913675D80}" destId="{2BFA4D0C-4E81-4A26-8354-1D18213ABB6F}" srcOrd="0" destOrd="2" presId="urn:microsoft.com/office/officeart/2005/8/layout/hList1"/>
    <dgm:cxn modelId="{7C0C02F9-5479-4446-ABDA-3F64460E623E}" type="presOf" srcId="{E5D3C7D1-981D-4314-86C8-A4D65987D3F6}" destId="{FC5C468A-2535-4354-B9C0-159308213075}" srcOrd="0" destOrd="0" presId="urn:microsoft.com/office/officeart/2005/8/layout/hList1"/>
    <dgm:cxn modelId="{7A24EEFC-266A-4F26-AA35-231FC3C340B3}" type="presOf" srcId="{7FC51E44-9215-4EAD-A99B-46E91C82F0A6}" destId="{693FF65A-4031-406B-9F10-A0B12179B8F5}" srcOrd="0" destOrd="0" presId="urn:microsoft.com/office/officeart/2005/8/layout/hList1"/>
    <dgm:cxn modelId="{E1F5FDFC-E496-4121-871D-585D9D5F169D}" srcId="{99F0E353-C9A8-44A7-942F-9A724E3CB841}" destId="{6D4323FD-5658-4ACE-BB2E-4CD0801FFFD1}" srcOrd="1" destOrd="0" parTransId="{0C3517BF-72A3-4BE5-A2EC-89E32C97C33A}" sibTransId="{A828BECD-F9B4-488B-98A2-992A10E0EB6B}"/>
    <dgm:cxn modelId="{827BE343-1557-447A-AC83-13A6DEA38566}" type="presParOf" srcId="{A99E004A-F1D0-4439-AE97-12ED172BE68D}" destId="{D4C250DB-05B5-473B-BEB4-352176689752}" srcOrd="0" destOrd="0" presId="urn:microsoft.com/office/officeart/2005/8/layout/hList1"/>
    <dgm:cxn modelId="{1C1E2674-3D24-4981-8086-D2FBADA2F57A}" type="presParOf" srcId="{D4C250DB-05B5-473B-BEB4-352176689752}" destId="{44C31F3B-EBC0-4EDF-83F3-589C0C26E28E}" srcOrd="0" destOrd="0" presId="urn:microsoft.com/office/officeart/2005/8/layout/hList1"/>
    <dgm:cxn modelId="{1BDAE868-9E5B-4D48-8417-0255ED9D74F0}" type="presParOf" srcId="{D4C250DB-05B5-473B-BEB4-352176689752}" destId="{2BFA4D0C-4E81-4A26-8354-1D18213ABB6F}" srcOrd="1" destOrd="0" presId="urn:microsoft.com/office/officeart/2005/8/layout/hList1"/>
    <dgm:cxn modelId="{B1E86DB8-37F6-496E-8AC4-8F476E1AA3C2}" type="presParOf" srcId="{A99E004A-F1D0-4439-AE97-12ED172BE68D}" destId="{B3FF9474-15EE-4681-9305-8CFCA93F0EF0}" srcOrd="1" destOrd="0" presId="urn:microsoft.com/office/officeart/2005/8/layout/hList1"/>
    <dgm:cxn modelId="{F0FF5023-97B6-4931-8E6A-52030797DA6E}" type="presParOf" srcId="{A99E004A-F1D0-4439-AE97-12ED172BE68D}" destId="{241B3024-3161-4798-9D70-1CDD445A74D2}" srcOrd="2" destOrd="0" presId="urn:microsoft.com/office/officeart/2005/8/layout/hList1"/>
    <dgm:cxn modelId="{B737133B-25DF-4834-9136-5E375103C32C}" type="presParOf" srcId="{241B3024-3161-4798-9D70-1CDD445A74D2}" destId="{CD59519F-0FAC-471C-B183-C0A3716A99DA}" srcOrd="0" destOrd="0" presId="urn:microsoft.com/office/officeart/2005/8/layout/hList1"/>
    <dgm:cxn modelId="{10661360-400C-4793-B7CF-D6AED4181A56}" type="presParOf" srcId="{241B3024-3161-4798-9D70-1CDD445A74D2}" destId="{FC5C468A-2535-4354-B9C0-159308213075}" srcOrd="1" destOrd="0" presId="urn:microsoft.com/office/officeart/2005/8/layout/hList1"/>
    <dgm:cxn modelId="{C7CAC9F4-2C97-4630-B0E4-50F4C60F0C63}" type="presParOf" srcId="{A99E004A-F1D0-4439-AE97-12ED172BE68D}" destId="{A879E4C8-1617-4A22-9D4E-47307622B1AC}" srcOrd="3" destOrd="0" presId="urn:microsoft.com/office/officeart/2005/8/layout/hList1"/>
    <dgm:cxn modelId="{54156EFC-776C-4453-B6EC-476B8821A71B}" type="presParOf" srcId="{A99E004A-F1D0-4439-AE97-12ED172BE68D}" destId="{BCC0A616-4025-4F10-9CF5-E69FBDD51120}" srcOrd="4" destOrd="0" presId="urn:microsoft.com/office/officeart/2005/8/layout/hList1"/>
    <dgm:cxn modelId="{1A7FA797-3B1E-4D51-A7F0-4A2DD66933C2}" type="presParOf" srcId="{BCC0A616-4025-4F10-9CF5-E69FBDD51120}" destId="{693FF65A-4031-406B-9F10-A0B12179B8F5}" srcOrd="0" destOrd="0" presId="urn:microsoft.com/office/officeart/2005/8/layout/hList1"/>
    <dgm:cxn modelId="{A8AB04E6-F06A-4494-9E1F-77BF5E7B4D34}" type="presParOf" srcId="{BCC0A616-4025-4F10-9CF5-E69FBDD51120}" destId="{B9D110DB-E12B-46D4-8D7B-8073DD448BA1}" srcOrd="1" destOrd="0" presId="urn:microsoft.com/office/officeart/2005/8/layout/hList1"/>
    <dgm:cxn modelId="{9FA59DD7-85C3-4AC8-BCC0-934F15723F36}" type="presParOf" srcId="{A99E004A-F1D0-4439-AE97-12ED172BE68D}" destId="{DC8A69DA-EC39-4CE4-9CC6-8D3B0D690137}" srcOrd="5" destOrd="0" presId="urn:microsoft.com/office/officeart/2005/8/layout/hList1"/>
    <dgm:cxn modelId="{3BE62D4F-773F-47C6-A34D-9C7D6E2044D5}" type="presParOf" srcId="{A99E004A-F1D0-4439-AE97-12ED172BE68D}" destId="{6FE7A5A8-F7CB-432C-816F-C367F48B67B1}" srcOrd="6" destOrd="0" presId="urn:microsoft.com/office/officeart/2005/8/layout/hList1"/>
    <dgm:cxn modelId="{103A30FC-C5FF-4929-86C6-D1C0C87EC10F}" type="presParOf" srcId="{6FE7A5A8-F7CB-432C-816F-C367F48B67B1}" destId="{BC6369BB-5B65-4C06-998D-728E32220904}" srcOrd="0" destOrd="0" presId="urn:microsoft.com/office/officeart/2005/8/layout/hList1"/>
    <dgm:cxn modelId="{45814AAA-138D-4ED4-97DE-C4A7803239B0}" type="presParOf" srcId="{6FE7A5A8-F7CB-432C-816F-C367F48B67B1}" destId="{834EAE93-BA6F-40B3-8F8F-3DDE4669FF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378FF-4836-4F56-A63D-E5F7BA7CF276}">
      <dsp:nvSpPr>
        <dsp:cNvPr id="0" name=""/>
        <dsp:cNvSpPr/>
      </dsp:nvSpPr>
      <dsp:spPr>
        <a:xfrm>
          <a:off x="0" y="2277269"/>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E1CAEAAA-CDE1-4C17-ABD0-A2E0704CEE6A}">
      <dsp:nvSpPr>
        <dsp:cNvPr id="0" name=""/>
        <dsp:cNvSpPr/>
      </dsp:nvSpPr>
      <dsp:spPr>
        <a:xfrm rot="8100000">
          <a:off x="120448" y="524821"/>
          <a:ext cx="334936" cy="334936"/>
        </a:xfrm>
        <a:prstGeom prst="teardrop">
          <a:avLst>
            <a:gd name="adj" fmla="val 11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FEABE-2A0D-470B-B0BC-57587C8D3E98}">
      <dsp:nvSpPr>
        <dsp:cNvPr id="0" name=""/>
        <dsp:cNvSpPr/>
      </dsp:nvSpPr>
      <dsp:spPr>
        <a:xfrm>
          <a:off x="157656" y="562029"/>
          <a:ext cx="260519" cy="26051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7BFDEB8-3B8B-45DA-A6D4-42722E6AD259}">
      <dsp:nvSpPr>
        <dsp:cNvPr id="0" name=""/>
        <dsp:cNvSpPr/>
      </dsp:nvSpPr>
      <dsp:spPr>
        <a:xfrm>
          <a:off x="637775" y="814452"/>
          <a:ext cx="3959877" cy="1348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52400" numCol="1" spcCol="1270" anchor="t" anchorCtr="0">
          <a:noAutofit/>
        </a:bodyPr>
        <a:lstStyle/>
        <a:p>
          <a:pPr marL="0" lvl="0" indent="0" algn="l" defTabSz="711200">
            <a:lnSpc>
              <a:spcPct val="90000"/>
            </a:lnSpc>
            <a:spcBef>
              <a:spcPct val="0"/>
            </a:spcBef>
            <a:spcAft>
              <a:spcPct val="35000"/>
            </a:spcAft>
            <a:buNone/>
          </a:pPr>
          <a:r>
            <a:rPr lang="en-US" sz="1600" kern="1200" dirty="0"/>
            <a:t>CDC Guideline for Prescribing Opioids for Chronic Pain – United States, 2016</a:t>
          </a:r>
          <a:endParaRPr lang="en-US" sz="1600" kern="1200" baseline="30000" dirty="0">
            <a:solidFill>
              <a:srgbClr val="00B0F0"/>
            </a:solidFill>
          </a:endParaRPr>
        </a:p>
        <a:p>
          <a:pPr marL="114300" lvl="1" indent="-114300" algn="l" defTabSz="622300">
            <a:lnSpc>
              <a:spcPct val="90000"/>
            </a:lnSpc>
            <a:spcBef>
              <a:spcPct val="0"/>
            </a:spcBef>
            <a:spcAft>
              <a:spcPct val="15000"/>
            </a:spcAft>
            <a:buChar char="•"/>
          </a:pPr>
          <a:r>
            <a:rPr lang="en-US" sz="1400" kern="1200" dirty="0"/>
            <a:t>Recommendations for treatment of chronic pain</a:t>
          </a:r>
        </a:p>
        <a:p>
          <a:pPr marL="114300" lvl="1" indent="-114300" algn="l" defTabSz="622300">
            <a:lnSpc>
              <a:spcPct val="90000"/>
            </a:lnSpc>
            <a:spcBef>
              <a:spcPct val="0"/>
            </a:spcBef>
            <a:spcAft>
              <a:spcPct val="15000"/>
            </a:spcAft>
            <a:buChar char="•"/>
          </a:pPr>
          <a:r>
            <a:rPr lang="en-US" sz="1400" kern="1200" dirty="0"/>
            <a:t>Provided recommendations on opioid dosages, durations, and discontinuation</a:t>
          </a:r>
        </a:p>
      </dsp:txBody>
      <dsp:txXfrm>
        <a:off x="637775" y="814452"/>
        <a:ext cx="3959877" cy="1348143"/>
      </dsp:txXfrm>
    </dsp:sp>
    <dsp:sp modelId="{41D98B4A-D838-41A5-AA09-FDD0A6B1FEC8}">
      <dsp:nvSpPr>
        <dsp:cNvPr id="0" name=""/>
        <dsp:cNvSpPr/>
      </dsp:nvSpPr>
      <dsp:spPr>
        <a:xfrm>
          <a:off x="524752" y="455453"/>
          <a:ext cx="3797168" cy="47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2016 – Inaugural Version</a:t>
          </a:r>
        </a:p>
      </dsp:txBody>
      <dsp:txXfrm>
        <a:off x="524752" y="455453"/>
        <a:ext cx="3797168" cy="473671"/>
      </dsp:txXfrm>
    </dsp:sp>
    <dsp:sp modelId="{672F353C-9654-41E4-93BC-37662D437BB6}">
      <dsp:nvSpPr>
        <dsp:cNvPr id="0" name=""/>
        <dsp:cNvSpPr/>
      </dsp:nvSpPr>
      <dsp:spPr>
        <a:xfrm>
          <a:off x="287916" y="929125"/>
          <a:ext cx="0" cy="1348143"/>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65FC9D2-3155-4193-B50E-6B3E624373D1}">
      <dsp:nvSpPr>
        <dsp:cNvPr id="0" name=""/>
        <dsp:cNvSpPr/>
      </dsp:nvSpPr>
      <dsp:spPr>
        <a:xfrm>
          <a:off x="245285" y="2234638"/>
          <a:ext cx="85260" cy="85260"/>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B180E-A9A1-4E74-808A-3A2529FD01B0}">
      <dsp:nvSpPr>
        <dsp:cNvPr id="0" name=""/>
        <dsp:cNvSpPr/>
      </dsp:nvSpPr>
      <dsp:spPr>
        <a:xfrm rot="18900000">
          <a:off x="5819911" y="3735240"/>
          <a:ext cx="334936" cy="334936"/>
        </a:xfrm>
        <a:prstGeom prst="teardrop">
          <a:avLst>
            <a:gd name="adj" fmla="val 115000"/>
          </a:avLst>
        </a:prstGeom>
        <a:solidFill>
          <a:schemeClr val="accent2">
            <a:hueOff val="-452219"/>
            <a:satOff val="1508"/>
            <a:lumOff val="34314"/>
            <a:alphaOff val="0"/>
          </a:schemeClr>
        </a:solidFill>
        <a:ln w="19050" cap="flat" cmpd="sng" algn="ctr">
          <a:solidFill>
            <a:schemeClr val="accent2">
              <a:hueOff val="-452219"/>
              <a:satOff val="1508"/>
              <a:lumOff val="3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FAA5E-3C86-4933-AB7D-9ED3DE6CE80A}">
      <dsp:nvSpPr>
        <dsp:cNvPr id="0" name=""/>
        <dsp:cNvSpPr/>
      </dsp:nvSpPr>
      <dsp:spPr>
        <a:xfrm>
          <a:off x="5857120" y="3772449"/>
          <a:ext cx="260519" cy="26051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C3CB41-F202-4E76-B174-036DEC8B6353}">
      <dsp:nvSpPr>
        <dsp:cNvPr id="0" name=""/>
        <dsp:cNvSpPr/>
      </dsp:nvSpPr>
      <dsp:spPr>
        <a:xfrm>
          <a:off x="6078571" y="2513632"/>
          <a:ext cx="4385947" cy="117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01600" bIns="101600" numCol="1" spcCol="1270" anchor="b" anchorCtr="0">
          <a:noAutofit/>
        </a:bodyPr>
        <a:lstStyle/>
        <a:p>
          <a:pPr marL="0" lvl="0" indent="0" algn="l" defTabSz="711200">
            <a:lnSpc>
              <a:spcPct val="90000"/>
            </a:lnSpc>
            <a:spcBef>
              <a:spcPct val="0"/>
            </a:spcBef>
            <a:spcAft>
              <a:spcPct val="35000"/>
            </a:spcAft>
            <a:buNone/>
          </a:pPr>
          <a:r>
            <a:rPr lang="en-US" sz="1600" kern="1200" dirty="0"/>
            <a:t>CDC Clinical Practice Guideline for Prescribing Opioids for Pain – United States, 2022</a:t>
          </a:r>
          <a:endParaRPr lang="en-US" sz="1600" kern="1200" baseline="30000" dirty="0">
            <a:solidFill>
              <a:srgbClr val="00B0F0"/>
            </a:solidFill>
          </a:endParaRPr>
        </a:p>
        <a:p>
          <a:pPr marL="114300" lvl="1" indent="-114300" algn="l" defTabSz="622300">
            <a:lnSpc>
              <a:spcPct val="90000"/>
            </a:lnSpc>
            <a:spcBef>
              <a:spcPct val="0"/>
            </a:spcBef>
            <a:spcAft>
              <a:spcPct val="15000"/>
            </a:spcAft>
            <a:buChar char="•"/>
          </a:pPr>
          <a:r>
            <a:rPr lang="en-US" sz="1400" kern="1200" dirty="0"/>
            <a:t>Significant clarity related to inclusion and exclusion</a:t>
          </a:r>
        </a:p>
        <a:p>
          <a:pPr marL="114300" lvl="1" indent="-114300" algn="l" defTabSz="622300">
            <a:lnSpc>
              <a:spcPct val="90000"/>
            </a:lnSpc>
            <a:spcBef>
              <a:spcPct val="0"/>
            </a:spcBef>
            <a:spcAft>
              <a:spcPct val="15000"/>
            </a:spcAft>
            <a:buChar char="•"/>
          </a:pPr>
          <a:r>
            <a:rPr lang="en-US" sz="1400" kern="1200" dirty="0"/>
            <a:t>More broadly covers subacute and acute pain</a:t>
          </a:r>
        </a:p>
      </dsp:txBody>
      <dsp:txXfrm>
        <a:off x="6078571" y="2513632"/>
        <a:ext cx="4385947" cy="1178560"/>
      </dsp:txXfrm>
    </dsp:sp>
    <dsp:sp modelId="{201ABB36-0898-496F-9543-B30F29B73C75}">
      <dsp:nvSpPr>
        <dsp:cNvPr id="0" name=""/>
        <dsp:cNvSpPr/>
      </dsp:nvSpPr>
      <dsp:spPr>
        <a:xfrm>
          <a:off x="6294779" y="3665873"/>
          <a:ext cx="3781837" cy="47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2022 – Updates to 2016 Version</a:t>
          </a:r>
        </a:p>
      </dsp:txBody>
      <dsp:txXfrm>
        <a:off x="6294779" y="3665873"/>
        <a:ext cx="3781837" cy="473671"/>
      </dsp:txXfrm>
    </dsp:sp>
    <dsp:sp modelId="{FB84A085-FFDE-4A9C-B82F-63B9BDE09EE7}">
      <dsp:nvSpPr>
        <dsp:cNvPr id="0" name=""/>
        <dsp:cNvSpPr/>
      </dsp:nvSpPr>
      <dsp:spPr>
        <a:xfrm>
          <a:off x="5987380" y="2254202"/>
          <a:ext cx="0" cy="1348143"/>
        </a:xfrm>
        <a:prstGeom prst="line">
          <a:avLst/>
        </a:prstGeom>
        <a:noFill/>
        <a:ln w="12700" cap="flat" cmpd="sng" algn="ctr">
          <a:solidFill>
            <a:schemeClr val="accent2">
              <a:hueOff val="20106810"/>
              <a:satOff val="-630"/>
              <a:lumOff val="7060"/>
              <a:alphaOff val="0"/>
            </a:schemeClr>
          </a:solidFill>
          <a:prstDash val="dash"/>
          <a:miter lim="800000"/>
        </a:ln>
        <a:effectLst/>
      </dsp:spPr>
      <dsp:style>
        <a:lnRef idx="1">
          <a:scrgbClr r="0" g="0" b="0"/>
        </a:lnRef>
        <a:fillRef idx="0">
          <a:scrgbClr r="0" g="0" b="0"/>
        </a:fillRef>
        <a:effectRef idx="0">
          <a:scrgbClr r="0" g="0" b="0"/>
        </a:effectRef>
        <a:fontRef idx="minor"/>
      </dsp:style>
    </dsp:sp>
    <dsp:sp modelId="{825031C0-7AE0-4EE3-BF44-03B7AD0316B6}">
      <dsp:nvSpPr>
        <dsp:cNvPr id="0" name=""/>
        <dsp:cNvSpPr/>
      </dsp:nvSpPr>
      <dsp:spPr>
        <a:xfrm>
          <a:off x="5944749" y="2211571"/>
          <a:ext cx="85260" cy="85260"/>
        </a:xfrm>
        <a:prstGeom prst="ellipse">
          <a:avLst/>
        </a:prstGeom>
        <a:solidFill>
          <a:schemeClr val="accent2">
            <a:hueOff val="-452219"/>
            <a:satOff val="1508"/>
            <a:lumOff val="343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31F3B-EBC0-4EDF-83F3-589C0C26E28E}">
      <dsp:nvSpPr>
        <dsp:cNvPr id="0" name=""/>
        <dsp:cNvSpPr/>
      </dsp:nvSpPr>
      <dsp:spPr>
        <a:xfrm>
          <a:off x="4156" y="362683"/>
          <a:ext cx="2499585" cy="96009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Comfort Therapy</a:t>
          </a:r>
        </a:p>
      </dsp:txBody>
      <dsp:txXfrm>
        <a:off x="4156" y="362683"/>
        <a:ext cx="2499585" cy="960099"/>
      </dsp:txXfrm>
    </dsp:sp>
    <dsp:sp modelId="{2BFA4D0C-4E81-4A26-8354-1D18213ABB6F}">
      <dsp:nvSpPr>
        <dsp:cNvPr id="0" name=""/>
        <dsp:cNvSpPr/>
      </dsp:nvSpPr>
      <dsp:spPr>
        <a:xfrm>
          <a:off x="4156" y="1322783"/>
          <a:ext cx="2499585" cy="37331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dirty="0"/>
            <a:t>Companionship</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Exercise</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Heat/cold application</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dirty="0"/>
            <a:t>Lotions/massage therapy</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Meditation</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Music, art, or drama therapy</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Pastoral counseling</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dirty="0"/>
            <a:t>Positioning</a:t>
          </a:r>
        </a:p>
      </dsp:txBody>
      <dsp:txXfrm>
        <a:off x="4156" y="1322783"/>
        <a:ext cx="2499585" cy="3733199"/>
      </dsp:txXfrm>
    </dsp:sp>
    <dsp:sp modelId="{CD59519F-0FAC-471C-B183-C0A3716A99DA}">
      <dsp:nvSpPr>
        <dsp:cNvPr id="0" name=""/>
        <dsp:cNvSpPr/>
      </dsp:nvSpPr>
      <dsp:spPr>
        <a:xfrm>
          <a:off x="2853684" y="362683"/>
          <a:ext cx="2499585" cy="96009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dirty="0"/>
            <a:t>Physical and Occupational Therapy</a:t>
          </a:r>
        </a:p>
      </dsp:txBody>
      <dsp:txXfrm>
        <a:off x="2853684" y="362683"/>
        <a:ext cx="2499585" cy="960099"/>
      </dsp:txXfrm>
    </dsp:sp>
    <dsp:sp modelId="{FC5C468A-2535-4354-B9C0-159308213075}">
      <dsp:nvSpPr>
        <dsp:cNvPr id="0" name=""/>
        <dsp:cNvSpPr/>
      </dsp:nvSpPr>
      <dsp:spPr>
        <a:xfrm>
          <a:off x="2853684" y="1322783"/>
          <a:ext cx="2499585" cy="37331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Aquatherapy</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dirty="0"/>
            <a:t>Tone and strengthening</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Desensitization</a:t>
          </a:r>
        </a:p>
      </dsp:txBody>
      <dsp:txXfrm>
        <a:off x="2853684" y="1322783"/>
        <a:ext cx="2499585" cy="3733199"/>
      </dsp:txXfrm>
    </dsp:sp>
    <dsp:sp modelId="{693FF65A-4031-406B-9F10-A0B12179B8F5}">
      <dsp:nvSpPr>
        <dsp:cNvPr id="0" name=""/>
        <dsp:cNvSpPr/>
      </dsp:nvSpPr>
      <dsp:spPr>
        <a:xfrm>
          <a:off x="5703212" y="362683"/>
          <a:ext cx="2499585" cy="96009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dirty="0"/>
            <a:t>Psychosocial Therapy/ Counseling</a:t>
          </a:r>
        </a:p>
      </dsp:txBody>
      <dsp:txXfrm>
        <a:off x="5703212" y="362683"/>
        <a:ext cx="2499585" cy="960099"/>
      </dsp:txXfrm>
    </dsp:sp>
    <dsp:sp modelId="{B9D110DB-E12B-46D4-8D7B-8073DD448BA1}">
      <dsp:nvSpPr>
        <dsp:cNvPr id="0" name=""/>
        <dsp:cNvSpPr/>
      </dsp:nvSpPr>
      <dsp:spPr>
        <a:xfrm>
          <a:off x="5703212" y="1322783"/>
          <a:ext cx="2499585" cy="37331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Individual counseling</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Family counseling</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a:t>Group counseling</a:t>
          </a:r>
        </a:p>
      </dsp:txBody>
      <dsp:txXfrm>
        <a:off x="5703212" y="1322783"/>
        <a:ext cx="2499585" cy="3733199"/>
      </dsp:txXfrm>
    </dsp:sp>
    <dsp:sp modelId="{BC6369BB-5B65-4C06-998D-728E32220904}">
      <dsp:nvSpPr>
        <dsp:cNvPr id="0" name=""/>
        <dsp:cNvSpPr/>
      </dsp:nvSpPr>
      <dsp:spPr>
        <a:xfrm>
          <a:off x="8552740" y="362683"/>
          <a:ext cx="2499585" cy="96009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t>Neurostimulation</a:t>
          </a:r>
        </a:p>
      </dsp:txBody>
      <dsp:txXfrm>
        <a:off x="8552740" y="362683"/>
        <a:ext cx="2499585" cy="960099"/>
      </dsp:txXfrm>
    </dsp:sp>
    <dsp:sp modelId="{834EAE93-BA6F-40B3-8F8F-3DDE4669FFEF}">
      <dsp:nvSpPr>
        <dsp:cNvPr id="0" name=""/>
        <dsp:cNvSpPr/>
      </dsp:nvSpPr>
      <dsp:spPr>
        <a:xfrm>
          <a:off x="8556897" y="1322783"/>
          <a:ext cx="2499585" cy="37331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dirty="0"/>
            <a:t>Transcutaneous electric nerve stimulation (TENS)</a:t>
          </a:r>
          <a:endParaRPr lang="en-US" sz="2000" u="sng"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dirty="0"/>
            <a:t>Acupuncture</a:t>
          </a:r>
          <a:endParaRPr lang="en-US" sz="2000" u="sng" kern="1200" dirty="0"/>
        </a:p>
      </dsp:txBody>
      <dsp:txXfrm>
        <a:off x="8556897" y="1322783"/>
        <a:ext cx="2499585" cy="3733199"/>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0.21817</cdr:x>
      <cdr:y>0.22019</cdr:y>
    </cdr:from>
    <cdr:to>
      <cdr:x>0.40228</cdr:x>
      <cdr:y>0.29452</cdr:y>
    </cdr:to>
    <cdr:sp macro="" textlink="">
      <cdr:nvSpPr>
        <cdr:cNvPr id="2" name="TextBox 1">
          <a:extLst xmlns:a="http://schemas.openxmlformats.org/drawingml/2006/main">
            <a:ext uri="{FF2B5EF4-FFF2-40B4-BE49-F238E27FC236}">
              <a16:creationId xmlns:a16="http://schemas.microsoft.com/office/drawing/2014/main" id="{F9AB8CA9-982F-D997-F8F2-B7BBF07ECBE4}"/>
            </a:ext>
          </a:extLst>
        </cdr:cNvPr>
        <cdr:cNvSpPr txBox="1"/>
      </cdr:nvSpPr>
      <cdr:spPr>
        <a:xfrm xmlns:a="http://schemas.openxmlformats.org/drawingml/2006/main">
          <a:off x="2231571" y="1002847"/>
          <a:ext cx="1883229" cy="33855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1600" b="1" kern="1200" dirty="0"/>
            <a:t>No Action Taken</a:t>
          </a:r>
        </a:p>
      </cdr:txBody>
    </cdr:sp>
  </cdr:relSizeAnchor>
  <cdr:relSizeAnchor xmlns:cdr="http://schemas.openxmlformats.org/drawingml/2006/chartDrawing">
    <cdr:from>
      <cdr:x>0.61584</cdr:x>
      <cdr:y>0.78584</cdr:y>
    </cdr:from>
    <cdr:to>
      <cdr:x>0.77867</cdr:x>
      <cdr:y>0.86693</cdr:y>
    </cdr:to>
    <cdr:sp macro="" textlink="">
      <cdr:nvSpPr>
        <cdr:cNvPr id="3" name="TextBox 1">
          <a:extLst xmlns:a="http://schemas.openxmlformats.org/drawingml/2006/main">
            <a:ext uri="{FF2B5EF4-FFF2-40B4-BE49-F238E27FC236}">
              <a16:creationId xmlns:a16="http://schemas.microsoft.com/office/drawing/2014/main" id="{B1CE340F-A4FB-CB39-D4D5-38715386C8F9}"/>
            </a:ext>
          </a:extLst>
        </cdr:cNvPr>
        <cdr:cNvSpPr txBox="1"/>
      </cdr:nvSpPr>
      <cdr:spPr>
        <a:xfrm xmlns:a="http://schemas.openxmlformats.org/drawingml/2006/main">
          <a:off x="6299199" y="3579132"/>
          <a:ext cx="166551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800" b="1" kern="1200" dirty="0"/>
            <a:t>Action Taken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US" dirty="0">
              <a:latin typeface="Arial" panose="020B0604020202020204" pitchFamily="34" charset="0"/>
            </a:endParaRPr>
          </a:p>
        </p:txBody>
      </p:sp>
      <p:sp>
        <p:nvSpPr>
          <p:cNvPr id="4" name="Footer Placeholder 3"/>
          <p:cNvSpPr>
            <a:spLocks noGrp="1"/>
          </p:cNvSpPr>
          <p:nvPr>
            <p:ph type="ftr" sz="quarter" idx="2"/>
          </p:nvPr>
        </p:nvSpPr>
        <p:spPr>
          <a:xfrm>
            <a:off x="0" y="6658664"/>
            <a:ext cx="4002299" cy="351736"/>
          </a:xfrm>
          <a:prstGeom prst="rect">
            <a:avLst/>
          </a:prstGeom>
        </p:spPr>
        <p:txBody>
          <a:bodyPr vert="horz" lIns="92830" tIns="46415" rIns="92830" bIns="46415"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2830" tIns="46415" rIns="92830" bIns="46415" rtlCol="0" anchor="b"/>
          <a:lstStyle>
            <a:lvl1pPr algn="r">
              <a:defRPr sz="1200"/>
            </a:lvl1pPr>
          </a:lstStyle>
          <a:p>
            <a:fld id="{3F0029F2-D35B-4983-9C48-FA7BF9C0B99C}"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445395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38325" y="292100"/>
            <a:ext cx="3506788" cy="1973263"/>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513116" y="2395220"/>
            <a:ext cx="8209844" cy="40894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3115" y="6659880"/>
            <a:ext cx="6567876" cy="174044"/>
          </a:xfrm>
          <a:prstGeom prst="rect">
            <a:avLst/>
          </a:prstGeom>
        </p:spPr>
        <p:txBody>
          <a:bodyPr vert="horz" lIns="0" tIns="0" rIns="0" bIns="0" rtlCol="0" anchor="b"/>
          <a:lstStyle>
            <a:lvl1pPr algn="l">
              <a:defRPr sz="10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7901976" y="6659880"/>
            <a:ext cx="820984" cy="174044"/>
          </a:xfrm>
          <a:prstGeom prst="rect">
            <a:avLst/>
          </a:prstGeom>
        </p:spPr>
        <p:txBody>
          <a:bodyPr vert="horz" lIns="0" tIns="0" rIns="0" bIns="0" rtlCol="0" anchor="b"/>
          <a:lstStyle>
            <a:lvl1pPr algn="r">
              <a:defRPr sz="1000">
                <a:latin typeface="Arial" panose="020B0604020202020204" pitchFamily="34" charset="0"/>
              </a:defRPr>
            </a:lvl1pPr>
          </a:lstStyle>
          <a:p>
            <a:fld id="{393696E4-7AAC-4BD8-B95F-AC5E2F1A66AC}" type="slidenum">
              <a:rPr lang="en-US" smtClean="0"/>
              <a:pPr/>
              <a:t>‹#›</a:t>
            </a:fld>
            <a:endParaRPr lang="en-US" dirty="0"/>
          </a:p>
        </p:txBody>
      </p:sp>
      <p:sp>
        <p:nvSpPr>
          <p:cNvPr id="2" name="Header Placeholder 1"/>
          <p:cNvSpPr>
            <a:spLocks noGrp="1"/>
          </p:cNvSpPr>
          <p:nvPr>
            <p:ph type="hdr" sz="quarter"/>
          </p:nvPr>
        </p:nvSpPr>
        <p:spPr>
          <a:xfrm>
            <a:off x="513117" y="116840"/>
            <a:ext cx="6157384" cy="142400"/>
          </a:xfrm>
          <a:prstGeom prst="rect">
            <a:avLst/>
          </a:prstGeom>
        </p:spPr>
        <p:txBody>
          <a:bodyPr vert="horz" lIns="0" tIns="0" rIns="0" bIns="0" rtlCol="0"/>
          <a:lstStyle>
            <a:lvl1pPr algn="l">
              <a:defRPr sz="1100">
                <a:latin typeface="Arial" panose="020B0604020202020204" pitchFamily="34" charset="0"/>
              </a:defRPr>
            </a:lvl1pPr>
          </a:lstStyle>
          <a:p>
            <a:endParaRPr lang="en-US" dirty="0"/>
          </a:p>
        </p:txBody>
      </p:sp>
    </p:spTree>
    <p:extLst>
      <p:ext uri="{BB962C8B-B14F-4D97-AF65-F5344CB8AC3E}">
        <p14:creationId xmlns:p14="http://schemas.microsoft.com/office/powerpoint/2010/main" val="3564701569"/>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Font typeface="Arial" panose="020B0604020202020204" pitchFamily="34" charset="0"/>
      <a:buChar char="​"/>
      <a:defRPr sz="1100" kern="1200">
        <a:solidFill>
          <a:schemeClr val="tx1"/>
        </a:solidFill>
        <a:latin typeface="Arial" panose="020B0604020202020204" pitchFamily="34" charset="0"/>
        <a:ea typeface="+mn-ea"/>
        <a:cs typeface="+mn-cs"/>
      </a:defRPr>
    </a:lvl1pPr>
    <a:lvl2pPr marL="182880" indent="-137160" algn="l" defTabSz="914400" rtl="0" eaLnBrk="1" latinLnBrk="0" hangingPunct="1">
      <a:spcBef>
        <a:spcPts val="600"/>
      </a:spcBef>
      <a:buFont typeface="Arial" panose="020B0604020202020204" pitchFamily="34" charset="0"/>
      <a:buChar char="•"/>
      <a:defRPr sz="1050" kern="1200">
        <a:solidFill>
          <a:schemeClr val="tx1"/>
        </a:solidFill>
        <a:latin typeface="Arial" panose="020B0604020202020204" pitchFamily="34" charset="0"/>
        <a:ea typeface="+mn-ea"/>
        <a:cs typeface="+mn-cs"/>
      </a:defRPr>
    </a:lvl2pPr>
    <a:lvl3pPr marL="365760" indent="-137160" algn="l" defTabSz="914400" rtl="0" eaLnBrk="1" latinLnBrk="0" hangingPunct="1">
      <a:spcBef>
        <a:spcPts val="600"/>
      </a:spcBef>
      <a:buFont typeface="Arial" panose="020B0604020202020204" pitchFamily="34" charset="0"/>
      <a:buChar char="•"/>
      <a:defRPr sz="1000" kern="1200">
        <a:solidFill>
          <a:schemeClr val="tx1"/>
        </a:solidFill>
        <a:latin typeface="Arial" panose="020B0604020202020204" pitchFamily="34" charset="0"/>
        <a:ea typeface="+mn-ea"/>
        <a:cs typeface="+mn-cs"/>
      </a:defRPr>
    </a:lvl3pPr>
    <a:lvl4pPr marL="548640" indent="-137160" algn="l" defTabSz="914400" rtl="0" eaLnBrk="1" latinLnBrk="0" hangingPunct="1">
      <a:spcBef>
        <a:spcPts val="600"/>
      </a:spcBef>
      <a:buFont typeface="Arial" panose="020B0604020202020204" pitchFamily="34" charset="0"/>
      <a:buChar char="•"/>
      <a:defRPr sz="900" kern="1200">
        <a:solidFill>
          <a:schemeClr val="tx1"/>
        </a:solidFill>
        <a:latin typeface="Arial" panose="020B0604020202020204" pitchFamily="34" charset="0"/>
        <a:ea typeface="+mn-ea"/>
        <a:cs typeface="+mn-cs"/>
      </a:defRPr>
    </a:lvl4pPr>
    <a:lvl5pPr marL="731520" indent="-137160" algn="l" defTabSz="914400" rtl="0" eaLnBrk="1" latinLnBrk="0" hangingPunct="1">
      <a:spcBef>
        <a:spcPts val="600"/>
      </a:spcBef>
      <a:buFont typeface="Arial" panose="020B0604020202020204" pitchFamily="34" charset="0"/>
      <a:buChar char="•"/>
      <a:defRPr sz="8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sc-abstracts.org/abs2019/10-06-correlation-between-inpatient-opioid-use-and-discharge-prescriptions-patient-centered-prescribin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nk.springer.com/article/10.1007/s40122-019-00143-6#ref-CR1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B6785-7160-2504-E266-932F95541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88DB3-582F-9216-09BD-5092D12926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FF390-5123-D6B2-92A1-57391A9F0AB5}"/>
              </a:ext>
            </a:extLst>
          </p:cNvPr>
          <p:cNvSpPr>
            <a:spLocks noGrp="1"/>
          </p:cNvSpPr>
          <p:nvPr>
            <p:ph type="body" idx="1"/>
          </p:nvPr>
        </p:nvSpPr>
        <p:spPr/>
        <p:txBody>
          <a:bodyPr/>
          <a:lstStyle/>
          <a:p>
            <a:r>
              <a:rPr lang="en-US" dirty="0"/>
              <a:t>Add</a:t>
            </a:r>
            <a:r>
              <a:rPr lang="en-US" baseline="0" dirty="0"/>
              <a:t> conflicts if necessary </a:t>
            </a:r>
            <a:endParaRPr lang="en-US" dirty="0"/>
          </a:p>
        </p:txBody>
      </p:sp>
      <p:sp>
        <p:nvSpPr>
          <p:cNvPr id="4" name="Slide Number Placeholder 3">
            <a:extLst>
              <a:ext uri="{FF2B5EF4-FFF2-40B4-BE49-F238E27FC236}">
                <a16:creationId xmlns:a16="http://schemas.microsoft.com/office/drawing/2014/main" id="{7366E6D1-B485-8811-0F4D-51137071E3E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696E4-7AAC-4BD8-B95F-AC5E2F1A66AC}"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037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10.06 Correlation Between Inpatient Opioid Use and Discharge Prescriptions: Patient-Centered Prescribing - Academic Surgical Congress</a:t>
            </a:r>
            <a:endParaRPr lang="en-US" dirty="0"/>
          </a:p>
          <a:p>
            <a:endParaRPr lang="en-US" sz="1100" b="0" i="0" u="none" strike="noStrike" kern="1200" dirty="0">
              <a:solidFill>
                <a:schemeClr val="tx1"/>
              </a:solidFill>
              <a:effectLst/>
              <a:latin typeface="Arial" panose="020B0604020202020204" pitchFamily="34" charset="0"/>
              <a:ea typeface="+mn-ea"/>
              <a:cs typeface="+mn-cs"/>
            </a:endParaRPr>
          </a:p>
          <a:p>
            <a:r>
              <a:rPr lang="en-US" sz="1100" b="0" i="0" u="none" strike="noStrike" kern="1200" dirty="0">
                <a:solidFill>
                  <a:schemeClr val="tx1"/>
                </a:solidFill>
                <a:effectLst/>
                <a:latin typeface="Arial" panose="020B0604020202020204" pitchFamily="34" charset="0"/>
                <a:ea typeface="+mn-ea"/>
                <a:cs typeface="+mn-cs"/>
              </a:rPr>
              <a:t>Correlation Between Inpatient Opioid Use and Discharge Prescriptions: Patient-Centered Prescribing</a:t>
            </a:r>
          </a:p>
          <a:p>
            <a:r>
              <a:rPr lang="en-US" sz="1100" b="0" i="1" kern="1200" dirty="0">
                <a:solidFill>
                  <a:schemeClr val="tx1"/>
                </a:solidFill>
                <a:effectLst/>
                <a:latin typeface="Arial" panose="020B0604020202020204" pitchFamily="34" charset="0"/>
                <a:ea typeface="+mn-ea"/>
                <a:cs typeface="+mn-cs"/>
              </a:rPr>
              <a:t>Posted on </a:t>
            </a:r>
            <a:r>
              <a:rPr lang="en-US" sz="1100" b="1" i="0" kern="1200" cap="all" dirty="0">
                <a:solidFill>
                  <a:schemeClr val="tx1"/>
                </a:solidFill>
                <a:effectLst/>
                <a:latin typeface="Arial" panose="020B0604020202020204" pitchFamily="34" charset="0"/>
                <a:ea typeface="+mn-ea"/>
                <a:cs typeface="+mn-cs"/>
              </a:rPr>
              <a:t>January 31, 2019</a:t>
            </a:r>
            <a:endParaRPr lang="en-US" sz="1100" b="0" i="1" kern="1200" dirty="0">
              <a:solidFill>
                <a:schemeClr val="tx1"/>
              </a:solidFill>
              <a:effectLst/>
              <a:latin typeface="Arial" panose="020B0604020202020204" pitchFamily="34" charset="0"/>
              <a:ea typeface="+mn-ea"/>
              <a:cs typeface="+mn-cs"/>
            </a:endParaRPr>
          </a:p>
          <a:p>
            <a:r>
              <a:rPr lang="en-US" sz="1100" b="0" i="0" u="none" strike="noStrike" kern="1200" dirty="0">
                <a:solidFill>
                  <a:schemeClr val="tx1"/>
                </a:solidFill>
                <a:effectLst/>
                <a:latin typeface="Arial" panose="020B0604020202020204" pitchFamily="34" charset="0"/>
                <a:ea typeface="+mn-ea"/>
                <a:cs typeface="+mn-cs"/>
              </a:rPr>
              <a:t>J. Bleicher</a:t>
            </a:r>
            <a:r>
              <a:rPr lang="en-US" sz="1100" b="0" i="0" u="none" strike="noStrike" kern="1200" baseline="30000" dirty="0">
                <a:solidFill>
                  <a:schemeClr val="tx1"/>
                </a:solidFill>
                <a:effectLst/>
                <a:latin typeface="Arial" panose="020B0604020202020204" pitchFamily="34" charset="0"/>
                <a:ea typeface="+mn-ea"/>
                <a:cs typeface="+mn-cs"/>
              </a:rPr>
              <a:t>1</a:t>
            </a:r>
            <a:r>
              <a:rPr lang="en-US" sz="1100" b="0" i="0" u="none" strike="noStrike" kern="1200" dirty="0">
                <a:solidFill>
                  <a:schemeClr val="tx1"/>
                </a:solidFill>
                <a:effectLst/>
                <a:latin typeface="Arial" panose="020B0604020202020204" pitchFamily="34" charset="0"/>
                <a:ea typeface="+mn-ea"/>
                <a:cs typeface="+mn-cs"/>
              </a:rPr>
              <a:t>, S. M. Stokes</a:t>
            </a:r>
            <a:r>
              <a:rPr lang="en-US" sz="1100" b="0" i="0" u="none" strike="noStrike" kern="1200" baseline="30000" dirty="0">
                <a:solidFill>
                  <a:schemeClr val="tx1"/>
                </a:solidFill>
                <a:effectLst/>
                <a:latin typeface="Arial" panose="020B0604020202020204" pitchFamily="34" charset="0"/>
                <a:ea typeface="+mn-ea"/>
                <a:cs typeface="+mn-cs"/>
              </a:rPr>
              <a:t>1</a:t>
            </a:r>
            <a:r>
              <a:rPr lang="en-US" sz="1100" b="0" i="0" u="none" strike="noStrike" kern="1200" dirty="0">
                <a:solidFill>
                  <a:schemeClr val="tx1"/>
                </a:solidFill>
                <a:effectLst/>
                <a:latin typeface="Arial" panose="020B0604020202020204" pitchFamily="34" charset="0"/>
                <a:ea typeface="+mn-ea"/>
                <a:cs typeface="+mn-cs"/>
              </a:rPr>
              <a:t>, B. C. Nguyen</a:t>
            </a:r>
            <a:r>
              <a:rPr lang="en-US" sz="1100" b="0" i="0" u="none" strike="noStrike" kern="1200" baseline="30000" dirty="0">
                <a:solidFill>
                  <a:schemeClr val="tx1"/>
                </a:solidFill>
                <a:effectLst/>
                <a:latin typeface="Arial" panose="020B0604020202020204" pitchFamily="34" charset="0"/>
                <a:ea typeface="+mn-ea"/>
                <a:cs typeface="+mn-cs"/>
              </a:rPr>
              <a:t>1</a:t>
            </a:r>
            <a:r>
              <a:rPr lang="en-US" sz="1100" b="0" i="0" u="none" strike="noStrike" kern="1200" dirty="0">
                <a:solidFill>
                  <a:schemeClr val="tx1"/>
                </a:solidFill>
                <a:effectLst/>
                <a:latin typeface="Arial" panose="020B0604020202020204" pitchFamily="34" charset="0"/>
                <a:ea typeface="+mn-ea"/>
                <a:cs typeface="+mn-cs"/>
              </a:rPr>
              <a:t>, L. C. Huang</a:t>
            </a:r>
            <a:r>
              <a:rPr lang="en-US" sz="1100" b="0" i="0" u="none" strike="noStrike" kern="1200" baseline="30000" dirty="0">
                <a:solidFill>
                  <a:schemeClr val="tx1"/>
                </a:solidFill>
                <a:effectLst/>
                <a:latin typeface="Arial" panose="020B0604020202020204" pitchFamily="34" charset="0"/>
                <a:ea typeface="+mn-ea"/>
                <a:cs typeface="+mn-cs"/>
              </a:rPr>
              <a:t>1,2</a:t>
            </a:r>
            <a:r>
              <a:rPr lang="en-US" sz="1100" b="0" i="0" u="none" strike="noStrike" kern="1200" dirty="0">
                <a:solidFill>
                  <a:schemeClr val="tx1"/>
                </a:solidFill>
                <a:effectLst/>
                <a:latin typeface="Arial" panose="020B0604020202020204" pitchFamily="34" charset="0"/>
                <a:ea typeface="+mn-ea"/>
                <a:cs typeface="+mn-cs"/>
              </a:rPr>
              <a:t>, B. S. Brooke</a:t>
            </a:r>
            <a:r>
              <a:rPr lang="en-US" sz="1100" b="0" i="0" u="none" strike="noStrike" kern="1200" baseline="30000" dirty="0">
                <a:solidFill>
                  <a:schemeClr val="tx1"/>
                </a:solidFill>
                <a:effectLst/>
                <a:latin typeface="Arial" panose="020B0604020202020204" pitchFamily="34" charset="0"/>
                <a:ea typeface="+mn-ea"/>
                <a:cs typeface="+mn-cs"/>
              </a:rPr>
              <a:t>1</a:t>
            </a:r>
            <a:r>
              <a:rPr lang="en-US" sz="1100" b="0" i="0" u="none" strike="noStrike" kern="1200" dirty="0">
                <a:solidFill>
                  <a:schemeClr val="tx1"/>
                </a:solidFill>
                <a:effectLst/>
                <a:latin typeface="Arial" panose="020B0604020202020204" pitchFamily="34" charset="0"/>
                <a:ea typeface="+mn-ea"/>
                <a:cs typeface="+mn-cs"/>
              </a:rPr>
              <a:t>, R. E. Glasgow</a:t>
            </a:r>
            <a:r>
              <a:rPr lang="en-US" sz="1100" b="0" i="0" u="none" strike="noStrike" kern="1200" baseline="30000" dirty="0">
                <a:solidFill>
                  <a:schemeClr val="tx1"/>
                </a:solidFill>
                <a:effectLst/>
                <a:latin typeface="Arial" panose="020B0604020202020204" pitchFamily="34" charset="0"/>
                <a:ea typeface="+mn-ea"/>
                <a:cs typeface="+mn-cs"/>
              </a:rPr>
              <a:t>1</a:t>
            </a:r>
            <a:r>
              <a:rPr lang="en-US" sz="1100" b="0" i="0" u="none" strike="noStrike" kern="1200" dirty="0">
                <a:solidFill>
                  <a:schemeClr val="tx1"/>
                </a:solidFill>
                <a:effectLst/>
                <a:latin typeface="Arial" panose="020B0604020202020204" pitchFamily="34" charset="0"/>
                <a:ea typeface="+mn-ea"/>
                <a:cs typeface="+mn-cs"/>
              </a:rPr>
              <a:t>  </a:t>
            </a:r>
            <a:r>
              <a:rPr lang="en-US" sz="1100" b="0" i="0" u="none" strike="noStrike" kern="1200" baseline="30000" dirty="0">
                <a:solidFill>
                  <a:schemeClr val="tx1"/>
                </a:solidFill>
                <a:effectLst/>
                <a:latin typeface="Arial" panose="020B0604020202020204" pitchFamily="34" charset="0"/>
                <a:ea typeface="+mn-ea"/>
                <a:cs typeface="+mn-cs"/>
              </a:rPr>
              <a:t>1</a:t>
            </a:r>
            <a:r>
              <a:rPr lang="en-US" sz="1100" b="0" i="0" u="none" strike="noStrike" kern="1200" dirty="0">
                <a:solidFill>
                  <a:schemeClr val="tx1"/>
                </a:solidFill>
                <a:effectLst/>
                <a:latin typeface="Arial" panose="020B0604020202020204" pitchFamily="34" charset="0"/>
                <a:ea typeface="+mn-ea"/>
                <a:cs typeface="+mn-cs"/>
              </a:rPr>
              <a:t>University Of </a:t>
            </a:r>
            <a:r>
              <a:rPr lang="en-US" sz="1100" b="0" i="0" u="none" strike="noStrike" kern="1200" dirty="0" err="1">
                <a:solidFill>
                  <a:schemeClr val="tx1"/>
                </a:solidFill>
                <a:effectLst/>
                <a:latin typeface="Arial" panose="020B0604020202020204" pitchFamily="34" charset="0"/>
                <a:ea typeface="+mn-ea"/>
                <a:cs typeface="+mn-cs"/>
              </a:rPr>
              <a:t>Utah,General</a:t>
            </a:r>
            <a:r>
              <a:rPr lang="en-US" sz="1100" b="0" i="0" u="none" strike="noStrike" kern="1200" dirty="0">
                <a:solidFill>
                  <a:schemeClr val="tx1"/>
                </a:solidFill>
                <a:effectLst/>
                <a:latin typeface="Arial" panose="020B0604020202020204" pitchFamily="34" charset="0"/>
                <a:ea typeface="+mn-ea"/>
                <a:cs typeface="+mn-cs"/>
              </a:rPr>
              <a:t> </a:t>
            </a:r>
            <a:r>
              <a:rPr lang="en-US" sz="1100" b="0" i="0" u="none" strike="noStrike" kern="1200" dirty="0" err="1">
                <a:solidFill>
                  <a:schemeClr val="tx1"/>
                </a:solidFill>
                <a:effectLst/>
                <a:latin typeface="Arial" panose="020B0604020202020204" pitchFamily="34" charset="0"/>
                <a:ea typeface="+mn-ea"/>
                <a:cs typeface="+mn-cs"/>
              </a:rPr>
              <a:t>Surgery,Salt</a:t>
            </a:r>
            <a:r>
              <a:rPr lang="en-US" sz="1100" b="0" i="0" u="none" strike="noStrike" kern="1200" dirty="0">
                <a:solidFill>
                  <a:schemeClr val="tx1"/>
                </a:solidFill>
                <a:effectLst/>
                <a:latin typeface="Arial" panose="020B0604020202020204" pitchFamily="34" charset="0"/>
                <a:ea typeface="+mn-ea"/>
                <a:cs typeface="+mn-cs"/>
              </a:rPr>
              <a:t> Lake City, UT, USA </a:t>
            </a:r>
            <a:r>
              <a:rPr lang="en-US" sz="1100" b="0" i="0" u="none" strike="noStrike" kern="1200" baseline="30000" dirty="0">
                <a:solidFill>
                  <a:schemeClr val="tx1"/>
                </a:solidFill>
                <a:effectLst/>
                <a:latin typeface="Arial" panose="020B0604020202020204" pitchFamily="34" charset="0"/>
                <a:ea typeface="+mn-ea"/>
                <a:cs typeface="+mn-cs"/>
              </a:rPr>
              <a:t>2</a:t>
            </a:r>
            <a:r>
              <a:rPr lang="en-US" sz="1100" b="0" i="0" u="none" strike="noStrike" kern="1200" dirty="0">
                <a:solidFill>
                  <a:schemeClr val="tx1"/>
                </a:solidFill>
                <a:effectLst/>
                <a:latin typeface="Arial" panose="020B0604020202020204" pitchFamily="34" charset="0"/>
                <a:ea typeface="+mn-ea"/>
                <a:cs typeface="+mn-cs"/>
              </a:rPr>
              <a:t>Huntsman Cancer Institute At The University Of </a:t>
            </a:r>
            <a:r>
              <a:rPr lang="en-US" sz="1100" b="0" i="0" u="none" strike="noStrike" kern="1200" dirty="0" err="1">
                <a:solidFill>
                  <a:schemeClr val="tx1"/>
                </a:solidFill>
                <a:effectLst/>
                <a:latin typeface="Arial" panose="020B0604020202020204" pitchFamily="34" charset="0"/>
                <a:ea typeface="+mn-ea"/>
                <a:cs typeface="+mn-cs"/>
              </a:rPr>
              <a:t>Utah,General</a:t>
            </a:r>
            <a:r>
              <a:rPr lang="en-US" sz="1100" b="0" i="0" u="none" strike="noStrike" kern="1200" dirty="0">
                <a:solidFill>
                  <a:schemeClr val="tx1"/>
                </a:solidFill>
                <a:effectLst/>
                <a:latin typeface="Arial" panose="020B0604020202020204" pitchFamily="34" charset="0"/>
                <a:ea typeface="+mn-ea"/>
                <a:cs typeface="+mn-cs"/>
              </a:rPr>
              <a:t> </a:t>
            </a:r>
            <a:r>
              <a:rPr lang="en-US" sz="1100" b="0" i="0" u="none" strike="noStrike" kern="1200" dirty="0" err="1">
                <a:solidFill>
                  <a:schemeClr val="tx1"/>
                </a:solidFill>
                <a:effectLst/>
                <a:latin typeface="Arial" panose="020B0604020202020204" pitchFamily="34" charset="0"/>
                <a:ea typeface="+mn-ea"/>
                <a:cs typeface="+mn-cs"/>
              </a:rPr>
              <a:t>Surgery,Salt</a:t>
            </a:r>
            <a:r>
              <a:rPr lang="en-US" sz="1100" b="0" i="0" u="none" strike="noStrike" kern="1200" dirty="0">
                <a:solidFill>
                  <a:schemeClr val="tx1"/>
                </a:solidFill>
                <a:effectLst/>
                <a:latin typeface="Arial" panose="020B0604020202020204" pitchFamily="34" charset="0"/>
                <a:ea typeface="+mn-ea"/>
                <a:cs typeface="+mn-cs"/>
              </a:rPr>
              <a:t> Lake City, UT, USA</a:t>
            </a:r>
          </a:p>
          <a:p>
            <a:r>
              <a:rPr lang="en-US" sz="1100" b="1" i="0" u="none" strike="noStrike" kern="1200" dirty="0">
                <a:solidFill>
                  <a:schemeClr val="tx1"/>
                </a:solidFill>
                <a:effectLst/>
                <a:latin typeface="Arial" panose="020B0604020202020204" pitchFamily="34" charset="0"/>
                <a:ea typeface="+mn-ea"/>
                <a:cs typeface="+mn-cs"/>
              </a:rPr>
              <a:t>Introduction</a:t>
            </a:r>
            <a:r>
              <a:rPr lang="en-US" sz="1100" b="0" i="0" u="none" strike="noStrike" kern="1200" dirty="0">
                <a:solidFill>
                  <a:schemeClr val="tx1"/>
                </a:solidFill>
                <a:effectLst/>
                <a:latin typeface="Arial" panose="020B0604020202020204" pitchFamily="34" charset="0"/>
                <a:ea typeface="+mn-ea"/>
                <a:cs typeface="+mn-cs"/>
              </a:rPr>
              <a:t>: As knowledge of the opioid epidemic grows, many have begun to generate guidelines to optimize opioid prescribing. Adherence to blanket guidelines, as opposed to a patient-centered approach to opioid prescribing, may lead to significant problems with over- and under-prescribing of opioids for patients. Patients’ in-hospital narcotic requirements can serve as a valuable way to determine the optimal amount of opioids for discharge. As the first step to developing a patient-centered approach to opioid prescribing, we compared inpatient opioid use during the 24 and 48 hours prior to discharge with the amount of opioids prescribed at discharge.</a:t>
            </a:r>
          </a:p>
          <a:p>
            <a:r>
              <a:rPr lang="en-US" sz="1100" b="1" i="0" u="none" strike="noStrike" kern="1200" dirty="0">
                <a:solidFill>
                  <a:schemeClr val="tx1"/>
                </a:solidFill>
                <a:effectLst/>
                <a:latin typeface="Arial" panose="020B0604020202020204" pitchFamily="34" charset="0"/>
                <a:ea typeface="+mn-ea"/>
                <a:cs typeface="+mn-cs"/>
              </a:rPr>
              <a:t>Methods</a:t>
            </a:r>
            <a:r>
              <a:rPr lang="en-US" sz="1100" b="0" i="0" u="none" strike="noStrike" kern="1200" dirty="0">
                <a:solidFill>
                  <a:schemeClr val="tx1"/>
                </a:solidFill>
                <a:effectLst/>
                <a:latin typeface="Arial" panose="020B0604020202020204" pitchFamily="34" charset="0"/>
                <a:ea typeface="+mn-ea"/>
                <a:cs typeface="+mn-cs"/>
              </a:rPr>
              <a:t>:  We conducted a retrospective observational study at a single academic tertiary center. All patients with CPT codes for Roux-en-Y gastric bypass, distal pancreatectomy, pancreaticoduodenectomy, colectomy, and abdominal wall reconstruction between July 1, 2016 and June 30, 2018 were included. Patients with chronic pain requiring preoperative methadone and fentanyl patches were excluded from the study. The total 24 and 48 hour pre-discharge opioids used, and the discharge prescription, were </a:t>
            </a:r>
            <a:r>
              <a:rPr lang="en-US" sz="1100" b="0" i="0" u="none" strike="noStrike" kern="1200" dirty="0" err="1">
                <a:solidFill>
                  <a:schemeClr val="tx1"/>
                </a:solidFill>
                <a:effectLst/>
                <a:latin typeface="Arial" panose="020B0604020202020204" pitchFamily="34" charset="0"/>
                <a:ea typeface="+mn-ea"/>
                <a:cs typeface="+mn-cs"/>
              </a:rPr>
              <a:t>convered</a:t>
            </a:r>
            <a:r>
              <a:rPr lang="en-US" sz="1100" b="0" i="0" u="none" strike="noStrike" kern="1200" dirty="0">
                <a:solidFill>
                  <a:schemeClr val="tx1"/>
                </a:solidFill>
                <a:effectLst/>
                <a:latin typeface="Arial" panose="020B0604020202020204" pitchFamily="34" charset="0"/>
                <a:ea typeface="+mn-ea"/>
                <a:cs typeface="+mn-cs"/>
              </a:rPr>
              <a:t> to morphine milligram equivalents (MME). This was converted to daily MME prescribed by dividing the total discharge prescription by 7 days – based on the Centers for Medicare and Medicaid Services recommendations. Spearman’s rank coefficients were used to measure the correlation between inpatient opioid use and discharge prescriptions. We examined the association between 24 and 48 hour inpatient opioid use with the total discharge prescription MME using hierarchical multiple linear regression models (with clustering by procedure and provider) to examine the association between total discharge MME with 24 and 48 hour pre-discharge opioid use.</a:t>
            </a:r>
          </a:p>
          <a:p>
            <a:r>
              <a:rPr lang="en-US" sz="1100" b="1" i="0" u="none" strike="noStrike" kern="1200" dirty="0">
                <a:solidFill>
                  <a:schemeClr val="tx1"/>
                </a:solidFill>
                <a:effectLst/>
                <a:latin typeface="Arial" panose="020B0604020202020204" pitchFamily="34" charset="0"/>
                <a:ea typeface="+mn-ea"/>
                <a:cs typeface="+mn-cs"/>
              </a:rPr>
              <a:t>Results</a:t>
            </a:r>
            <a:r>
              <a:rPr lang="en-US" sz="1100" b="0" i="0" u="none" strike="noStrike" kern="1200" dirty="0">
                <a:solidFill>
                  <a:schemeClr val="tx1"/>
                </a:solidFill>
                <a:effectLst/>
                <a:latin typeface="Arial" panose="020B0604020202020204" pitchFamily="34" charset="0"/>
                <a:ea typeface="+mn-ea"/>
                <a:cs typeface="+mn-cs"/>
              </a:rPr>
              <a:t>: Of 631 patients who met the inclusion criteria, 53.1% (335/631) received a prescription for daily MME that exceeded their 24 hour opioid requirement. 130 patients (25.1%) required no pain medications within 24 hours of discharge and 66 patients (12.7%) required no pain medications within 48 hours of discharge who still received a discharge prescription. The 24 hour inpatient (r = 0.33) and 48-hour inpatient (r = 0.35) pain requirement showed low correlation with the discharge MME. Increasing length of stay was associated with a higher total MME prescribed at discharge (+10.1 MME/additional hospital day, p &lt; 0.001).</a:t>
            </a:r>
          </a:p>
          <a:p>
            <a:r>
              <a:rPr lang="en-US" sz="1100" b="1" i="0" u="none" strike="noStrike" kern="1200" dirty="0">
                <a:solidFill>
                  <a:schemeClr val="tx1"/>
                </a:solidFill>
                <a:effectLst/>
                <a:latin typeface="Arial" panose="020B0604020202020204" pitchFamily="34" charset="0"/>
                <a:ea typeface="+mn-ea"/>
                <a:cs typeface="+mn-cs"/>
              </a:rPr>
              <a:t>Conclusion</a:t>
            </a:r>
            <a:r>
              <a:rPr lang="en-US" sz="1100" b="0" i="0" u="none" strike="noStrike" kern="1200" dirty="0">
                <a:solidFill>
                  <a:schemeClr val="tx1"/>
                </a:solidFill>
                <a:effectLst/>
                <a:latin typeface="Arial" panose="020B0604020202020204" pitchFamily="34" charset="0"/>
                <a:ea typeface="+mn-ea"/>
                <a:cs typeface="+mn-cs"/>
              </a:rPr>
              <a:t>: Opioid prescriptions at discharge do not consistently correlate with actual patient opioid requirements. This leads to significant problems with over- and under-prescribing. Systematic and prescriber educational interventions are needed to create a practice of patient-centered opioid prescribing.</a:t>
            </a:r>
          </a:p>
          <a:p>
            <a:endParaRPr lang="en-US" dirty="0"/>
          </a:p>
        </p:txBody>
      </p:sp>
      <p:sp>
        <p:nvSpPr>
          <p:cNvPr id="4" name="Slide Number Placeholder 3"/>
          <p:cNvSpPr>
            <a:spLocks noGrp="1"/>
          </p:cNvSpPr>
          <p:nvPr>
            <p:ph type="sldNum" sz="quarter" idx="5"/>
          </p:nvPr>
        </p:nvSpPr>
        <p:spPr/>
        <p:txBody>
          <a:bodyPr/>
          <a:lstStyle/>
          <a:p>
            <a:fld id="{393696E4-7AAC-4BD8-B95F-AC5E2F1A66AC}" type="slidenum">
              <a:rPr lang="en-US" smtClean="0"/>
              <a:pPr/>
              <a:t>44</a:t>
            </a:fld>
            <a:endParaRPr lang="en-US" dirty="0"/>
          </a:p>
        </p:txBody>
      </p:sp>
    </p:spTree>
    <p:extLst>
      <p:ext uri="{BB962C8B-B14F-4D97-AF65-F5344CB8AC3E}">
        <p14:creationId xmlns:p14="http://schemas.microsoft.com/office/powerpoint/2010/main" val="331333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173A7-FDB2-6E45-ECF3-FFFE066FB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3C09A-DE2F-0637-2A21-AF09B5AE0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91A14-A623-096C-5C75-4DE9A52666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57B0CF-7D70-B373-9F33-D3BFCE1EBA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8B43-FEEB-48C0-BDB8-72B4924C0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625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1771-BD50-8323-CC58-92C077809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FA958-FBD8-D3FD-FA7B-4120282A1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CF515-3FD9-021C-7B0D-8A4D389A7B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1B128C-E737-30BF-59A4-3EB7B257BE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8B43-FEEB-48C0-BDB8-72B4924C0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0724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Linear regression</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a:p>
            <a:r>
              <a:rPr b="1" dirty="0"/>
              <a:t>Opioid-related ED visits per 1000 opioid Rx patients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61228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bookmarkNavigator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19408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696E4-7AAC-4BD8-B95F-AC5E2F1A66AC}"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070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Multimodal therapy on discharge therapy was assessed and collected; all equal except for decrease in </a:t>
            </a:r>
            <a:r>
              <a:rPr lang="en-US" sz="1200" kern="1200" dirty="0" err="1">
                <a:solidFill>
                  <a:schemeClr val="tx1"/>
                </a:solidFill>
                <a:effectLst/>
                <a:latin typeface="+mn-lt"/>
                <a:ea typeface="+mn-ea"/>
                <a:cs typeface="+mn-cs"/>
              </a:rPr>
              <a:t>gabapentinoid</a:t>
            </a:r>
            <a:r>
              <a:rPr lang="en-US" sz="1200" kern="1200" dirty="0">
                <a:solidFill>
                  <a:schemeClr val="tx1"/>
                </a:solidFill>
                <a:effectLst/>
                <a:latin typeface="+mn-lt"/>
                <a:ea typeface="+mn-ea"/>
                <a:cs typeface="+mn-cs"/>
              </a:rPr>
              <a:t> utilization 2/2 gabapentin project: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APAP: 51 (98.1%) vs. 50 (96.2%)</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NSAID: 15 (28.8%) vs. 17 (32.7%)</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Musc</a:t>
            </a:r>
            <a:r>
              <a:rPr lang="en-US" sz="1200" kern="1200" dirty="0">
                <a:solidFill>
                  <a:schemeClr val="tx1"/>
                </a:solidFill>
                <a:effectLst/>
                <a:latin typeface="+mn-lt"/>
                <a:ea typeface="+mn-ea"/>
                <a:cs typeface="+mn-cs"/>
              </a:rPr>
              <a:t>. Relaxant: 8 (15.4%) vs. 7 (13.5%)</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Gabapentinoid</a:t>
            </a:r>
            <a:r>
              <a:rPr lang="en-US" sz="1200" kern="1200" dirty="0">
                <a:solidFill>
                  <a:schemeClr val="tx1"/>
                </a:solidFill>
                <a:effectLst/>
                <a:latin typeface="+mn-lt"/>
                <a:ea typeface="+mn-ea"/>
                <a:cs typeface="+mn-cs"/>
              </a:rPr>
              <a:t>: 6 (11.5%) vs. 2 (3.8%)</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Topical: 7 (13.5%) vs. 7 (13.5%)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SNRI: 3 (5.8%) vs. 3 (5.8%)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8B43-FEEB-48C0-BDB8-72B4924C0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1260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8B43-FEEB-48C0-BDB8-72B4924C083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0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data limitations – only looking at patients opioid naïve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3A90E-7053-44DD-85EC-EDBA3297FD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3385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Arial" panose="020B0604020202020204" pitchFamily="34" charset="0"/>
                <a:ea typeface="+mn-ea"/>
                <a:cs typeface="+mn-cs"/>
              </a:rPr>
              <a:t>Olanzapine acts on </a:t>
            </a:r>
            <a:r>
              <a:rPr lang="en-US" sz="1100" b="1" kern="1200" dirty="0">
                <a:solidFill>
                  <a:schemeClr val="tx1"/>
                </a:solidFill>
                <a:effectLst/>
                <a:latin typeface="Arial" panose="020B0604020202020204" pitchFamily="34" charset="0"/>
                <a:ea typeface="+mn-ea"/>
                <a:cs typeface="+mn-cs"/>
              </a:rPr>
              <a:t>dopamine D2 receptors</a:t>
            </a:r>
            <a:r>
              <a:rPr lang="en-US" sz="1100" b="0" i="0" kern="1200" dirty="0">
                <a:solidFill>
                  <a:schemeClr val="tx1"/>
                </a:solidFill>
                <a:effectLst/>
                <a:latin typeface="Arial" panose="020B0604020202020204" pitchFamily="34" charset="0"/>
                <a:ea typeface="+mn-ea"/>
                <a:cs typeface="+mn-cs"/>
              </a:rPr>
              <a:t> in the mesolimbic pathway as an antagonist, blocking the potential action of dopamine on postsynaptic receptors. Olanzapine binds loosely to the receptor and dissociates readily, allowing normal dopamine neurotransmission.</a:t>
            </a:r>
            <a:endParaRPr lang="en-US" dirty="0"/>
          </a:p>
        </p:txBody>
      </p:sp>
      <p:sp>
        <p:nvSpPr>
          <p:cNvPr id="4" name="Slide Number Placeholder 3"/>
          <p:cNvSpPr>
            <a:spLocks noGrp="1"/>
          </p:cNvSpPr>
          <p:nvPr>
            <p:ph type="sldNum" sz="quarter" idx="5"/>
          </p:nvPr>
        </p:nvSpPr>
        <p:spPr/>
        <p:txBody>
          <a:bodyPr/>
          <a:lstStyle/>
          <a:p>
            <a:fld id="{393696E4-7AAC-4BD8-B95F-AC5E2F1A66AC}" type="slidenum">
              <a:rPr lang="en-US" smtClean="0"/>
              <a:pPr/>
              <a:t>63</a:t>
            </a:fld>
            <a:endParaRPr lang="en-US" dirty="0"/>
          </a:p>
        </p:txBody>
      </p:sp>
    </p:spTree>
    <p:extLst>
      <p:ext uri="{BB962C8B-B14F-4D97-AF65-F5344CB8AC3E}">
        <p14:creationId xmlns:p14="http://schemas.microsoft.com/office/powerpoint/2010/main" val="245792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81412-80DF-FCF5-7C0A-077C3C737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5F121-A8F7-CA24-6748-E64BC2FC3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9BF07-42D5-BD66-F427-766AF248B148}"/>
              </a:ext>
            </a:extLst>
          </p:cNvPr>
          <p:cNvSpPr>
            <a:spLocks noGrp="1"/>
          </p:cNvSpPr>
          <p:nvPr>
            <p:ph type="body" idx="1"/>
          </p:nvPr>
        </p:nvSpPr>
        <p:spPr/>
        <p:txBody>
          <a:bodyPr/>
          <a:lstStyle/>
          <a:p>
            <a:r>
              <a:rPr lang="en-US" dirty="0"/>
              <a:t>Add</a:t>
            </a:r>
            <a:r>
              <a:rPr lang="en-US" baseline="0" dirty="0"/>
              <a:t> conflicts if necessary </a:t>
            </a:r>
            <a:endParaRPr lang="en-US" dirty="0"/>
          </a:p>
        </p:txBody>
      </p:sp>
      <p:sp>
        <p:nvSpPr>
          <p:cNvPr id="4" name="Slide Number Placeholder 3">
            <a:extLst>
              <a:ext uri="{FF2B5EF4-FFF2-40B4-BE49-F238E27FC236}">
                <a16:creationId xmlns:a16="http://schemas.microsoft.com/office/drawing/2014/main" id="{3B43F313-DC97-0D6B-DD93-E44947232BB5}"/>
              </a:ext>
            </a:extLst>
          </p:cNvPr>
          <p:cNvSpPr>
            <a:spLocks noGrp="1"/>
          </p:cNvSpPr>
          <p:nvPr>
            <p:ph type="sldNum" sz="quarter" idx="10"/>
          </p:nvPr>
        </p:nvSpPr>
        <p:spPr/>
        <p:txBody>
          <a:bodyPr/>
          <a:lstStyle/>
          <a:p>
            <a:fld id="{393696E4-7AAC-4BD8-B95F-AC5E2F1A66AC}" type="slidenum">
              <a:rPr lang="en-US" smtClean="0"/>
              <a:pPr/>
              <a:t>4</a:t>
            </a:fld>
            <a:endParaRPr lang="en-US" dirty="0"/>
          </a:p>
        </p:txBody>
      </p:sp>
    </p:spTree>
    <p:extLst>
      <p:ext uri="{BB962C8B-B14F-4D97-AF65-F5344CB8AC3E}">
        <p14:creationId xmlns:p14="http://schemas.microsoft.com/office/powerpoint/2010/main" val="1456246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D92946-0E69-4D0D-8CF7-479B9B7F8139}" type="slidenum">
              <a:rPr lang="en-US" smtClean="0"/>
              <a:t>65</a:t>
            </a:fld>
            <a:endParaRPr lang="en-US" dirty="0"/>
          </a:p>
        </p:txBody>
      </p:sp>
    </p:spTree>
    <p:extLst>
      <p:ext uri="{BB962C8B-B14F-4D97-AF65-F5344CB8AC3E}">
        <p14:creationId xmlns:p14="http://schemas.microsoft.com/office/powerpoint/2010/main" val="43419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 partial antagonist contributes to ceiling effect. Binding of the mu</a:t>
            </a:r>
            <a:r>
              <a:rPr lang="en-US" baseline="0" dirty="0"/>
              <a:t> </a:t>
            </a:r>
            <a:r>
              <a:rPr lang="en-US" dirty="0"/>
              <a:t>opioid receptor creates a cascade</a:t>
            </a:r>
            <a:r>
              <a:rPr lang="en-US" baseline="0" dirty="0"/>
              <a:t> of signaling that ultimately promotes analgesia. I will explain a little more in depth on the next slide. </a:t>
            </a:r>
            <a:endParaRPr lang="en-US" dirty="0"/>
          </a:p>
          <a:p>
            <a:endParaRPr lang="en-US" dirty="0"/>
          </a:p>
          <a:p>
            <a:r>
              <a:rPr lang="en-US" dirty="0"/>
              <a:t>Kappa inverse</a:t>
            </a:r>
            <a:r>
              <a:rPr lang="en-US" baseline="0" dirty="0"/>
              <a:t> </a:t>
            </a:r>
            <a:r>
              <a:rPr lang="en-US" baseline="0" dirty="0" err="1"/>
              <a:t>agonism</a:t>
            </a:r>
            <a:r>
              <a:rPr lang="en-US" baseline="0" dirty="0"/>
              <a:t> (also referred to as antagonist) – thought to be why there is less sedation, less dysphoria, a reduction in depression and suicidal ideation.</a:t>
            </a:r>
          </a:p>
          <a:p>
            <a:endParaRPr lang="en-US" baseline="0" dirty="0"/>
          </a:p>
          <a:p>
            <a:r>
              <a:rPr lang="en-US" baseline="0" dirty="0"/>
              <a:t>Delta activity is not fully understood on its importance for contributing to buprenorphine pharmacology</a:t>
            </a:r>
          </a:p>
          <a:p>
            <a:endParaRPr lang="en-US" baseline="0" dirty="0"/>
          </a:p>
          <a:p>
            <a:r>
              <a:rPr lang="en-US" baseline="0" dirty="0"/>
              <a:t>NOP are neuropeptides that are</a:t>
            </a:r>
            <a:r>
              <a:rPr lang="en-US" sz="1100" b="0" i="0" kern="1200" dirty="0">
                <a:solidFill>
                  <a:schemeClr val="tx1"/>
                </a:solidFill>
                <a:effectLst/>
                <a:latin typeface="Arial" panose="020B0604020202020204" pitchFamily="34" charset="0"/>
                <a:ea typeface="+mn-ea"/>
                <a:cs typeface="+mn-cs"/>
              </a:rPr>
              <a:t> involved in a broad range of central functions including pain, learning, memory, anxiety, and feeding and are thought to be an important component of pain signaling.</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696E4-7AAC-4BD8-B95F-AC5E2F1A66AC}"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23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a certain point, a higher dose of buprenorphine would not lead to significantly more activity at the opioid receptor.</a:t>
            </a:r>
          </a:p>
          <a:p>
            <a:endParaRPr lang="en-US" baseline="0" dirty="0"/>
          </a:p>
          <a:p>
            <a:r>
              <a:rPr lang="en-US" baseline="0" dirty="0"/>
              <a:t>That is to say that the agonist effects of buprenorphine increase linearly as dose increases but only to a certain point, at which it plateaus and no longer continue to increase as dose increases.  This is true for both analgesic effects, but also seems to be true for less desirable effects such as respiratory depression.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696E4-7AAC-4BD8-B95F-AC5E2F1A66AC}"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59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Chronic pain medication therapy has typically involved full opioid agonists such as morphine, oxycodone, fentanyl, hydrocodone and hydromorphone</a:t>
            </a:r>
          </a:p>
          <a:p>
            <a:pPr marL="457200" lvl="2"/>
            <a:r>
              <a:rPr lang="en-US" sz="1800" dirty="0"/>
              <a:t>Use of these opioids has resulted in millions of people misusing and abusing such medications</a:t>
            </a:r>
          </a:p>
          <a:p>
            <a:r>
              <a:rPr lang="en-US" sz="2000" dirty="0"/>
              <a:t>Buprenorphine was invented in 1966 by synthesizing </a:t>
            </a:r>
            <a:r>
              <a:rPr lang="en-US" sz="2000" dirty="0" err="1"/>
              <a:t>thebaine</a:t>
            </a:r>
            <a:r>
              <a:rPr lang="en-US" sz="2000" dirty="0"/>
              <a:t> (</a:t>
            </a:r>
            <a:r>
              <a:rPr lang="en-US" sz="2000" dirty="0" err="1"/>
              <a:t>paramorphine</a:t>
            </a:r>
            <a:r>
              <a:rPr lang="en-US" sz="2000" dirty="0"/>
              <a:t>)</a:t>
            </a:r>
          </a:p>
          <a:p>
            <a:pPr lvl="1"/>
            <a:r>
              <a:rPr lang="en-US" sz="1800" dirty="0"/>
              <a:t>Since then, numerous formulations have been created for treatment of opioid use disorder (OUD) and chronic pain due to its effect of abuse deterrence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696E4-7AAC-4BD8-B95F-AC5E2F1A66AC}"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16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Binding affinity is measured by </a:t>
            </a:r>
            <a:r>
              <a:rPr lang="en-US" sz="1100" b="0" i="0" kern="1200" dirty="0">
                <a:solidFill>
                  <a:schemeClr val="tx1"/>
                </a:solidFill>
                <a:effectLst/>
                <a:latin typeface="Arial" panose="020B0604020202020204" pitchFamily="34" charset="0"/>
                <a:ea typeface="+mn-ea"/>
                <a:cs typeface="+mn-cs"/>
              </a:rPr>
              <a:t>determining the equilibrium dissociation constant (</a:t>
            </a:r>
            <a:r>
              <a:rPr lang="en-US" sz="1100" b="0" i="1" kern="1200" dirty="0">
                <a:solidFill>
                  <a:schemeClr val="tx1"/>
                </a:solidFill>
                <a:effectLst/>
                <a:latin typeface="Arial" panose="020B0604020202020204" pitchFamily="34" charset="0"/>
                <a:ea typeface="+mn-ea"/>
                <a:cs typeface="+mn-cs"/>
              </a:rPr>
              <a:t>K</a:t>
            </a:r>
            <a:r>
              <a:rPr lang="en-US" sz="1100" b="0" i="0" kern="1200" baseline="-25000" dirty="0">
                <a:solidFill>
                  <a:schemeClr val="tx1"/>
                </a:solidFill>
                <a:effectLst/>
                <a:latin typeface="Arial" panose="020B0604020202020204" pitchFamily="34" charset="0"/>
                <a:ea typeface="+mn-ea"/>
                <a:cs typeface="+mn-cs"/>
              </a:rPr>
              <a:t>i</a:t>
            </a:r>
            <a:r>
              <a:rPr lang="en-US" sz="1100" b="0" i="0" kern="1200" dirty="0">
                <a:solidFill>
                  <a:schemeClr val="tx1"/>
                </a:solidFill>
                <a:effectLst/>
                <a:latin typeface="Arial" panose="020B0604020202020204" pitchFamily="34" charset="0"/>
                <a:ea typeface="+mn-ea"/>
                <a:cs typeface="+mn-cs"/>
              </a:rPr>
              <a:t>)</a:t>
            </a:r>
          </a:p>
          <a:p>
            <a:r>
              <a:rPr lang="en-US" sz="1100" b="0" i="0" kern="1200" dirty="0">
                <a:solidFill>
                  <a:schemeClr val="tx1"/>
                </a:solidFill>
                <a:effectLst/>
                <a:latin typeface="Arial" panose="020B0604020202020204" pitchFamily="34" charset="0"/>
                <a:ea typeface="+mn-ea"/>
                <a:cs typeface="+mn-cs"/>
              </a:rPr>
              <a:t>	Lower</a:t>
            </a:r>
            <a:r>
              <a:rPr lang="en-US" sz="1100" b="0" i="0" kern="1200" baseline="0" dirty="0">
                <a:solidFill>
                  <a:schemeClr val="tx1"/>
                </a:solidFill>
                <a:effectLst/>
                <a:latin typeface="Arial" panose="020B0604020202020204" pitchFamily="34" charset="0"/>
                <a:ea typeface="+mn-ea"/>
                <a:cs typeface="+mn-cs"/>
              </a:rPr>
              <a:t> </a:t>
            </a:r>
            <a:r>
              <a:rPr lang="en-US" sz="1100" b="0" i="1" kern="1200" dirty="0">
                <a:solidFill>
                  <a:schemeClr val="tx1"/>
                </a:solidFill>
                <a:effectLst/>
                <a:latin typeface="Arial" panose="020B0604020202020204" pitchFamily="34" charset="0"/>
                <a:ea typeface="+mn-ea"/>
                <a:cs typeface="+mn-cs"/>
              </a:rPr>
              <a:t>K</a:t>
            </a:r>
            <a:r>
              <a:rPr lang="en-US" sz="1100" b="0" i="0" kern="1200" baseline="-25000" dirty="0">
                <a:solidFill>
                  <a:schemeClr val="tx1"/>
                </a:solidFill>
                <a:effectLst/>
                <a:latin typeface="Arial" panose="020B0604020202020204" pitchFamily="34" charset="0"/>
                <a:ea typeface="+mn-ea"/>
                <a:cs typeface="+mn-cs"/>
              </a:rPr>
              <a:t>i </a:t>
            </a:r>
            <a:r>
              <a:rPr lang="en-US" sz="1100" b="0" i="0" kern="1200" baseline="0" dirty="0">
                <a:solidFill>
                  <a:schemeClr val="tx1"/>
                </a:solidFill>
                <a:effectLst/>
                <a:latin typeface="Arial" panose="020B0604020202020204" pitchFamily="34" charset="0"/>
                <a:ea typeface="+mn-ea"/>
                <a:cs typeface="+mn-cs"/>
              </a:rPr>
              <a:t>= higher binding affinity</a:t>
            </a:r>
            <a:endParaRPr lang="en-US" sz="1100" b="0" i="0" kern="1200" dirty="0">
              <a:solidFill>
                <a:schemeClr val="tx1"/>
              </a:solidFill>
              <a:effectLst/>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Arial" panose="020B06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Arial" panose="020B0604020202020204" pitchFamily="34" charset="0"/>
                <a:ea typeface="+mn-ea"/>
                <a:cs typeface="+mn-cs"/>
              </a:rPr>
              <a:t>Since not all mu-opioid</a:t>
            </a:r>
            <a:r>
              <a:rPr lang="en-US" sz="1100" b="0" i="0" kern="1200" baseline="0" dirty="0">
                <a:solidFill>
                  <a:schemeClr val="tx1"/>
                </a:solidFill>
                <a:effectLst/>
                <a:latin typeface="Arial" panose="020B0604020202020204" pitchFamily="34" charset="0"/>
                <a:ea typeface="+mn-ea"/>
                <a:cs typeface="+mn-cs"/>
              </a:rPr>
              <a:t> receptors are bound, when necessary full mu-agonist receptors are necessary, a highly-</a:t>
            </a:r>
            <a:r>
              <a:rPr lang="en-US" sz="1100" b="0" i="0" kern="1200" baseline="0" dirty="0" err="1">
                <a:solidFill>
                  <a:schemeClr val="tx1"/>
                </a:solidFill>
                <a:effectLst/>
                <a:latin typeface="Arial" panose="020B0604020202020204" pitchFamily="34" charset="0"/>
                <a:ea typeface="+mn-ea"/>
                <a:cs typeface="+mn-cs"/>
              </a:rPr>
              <a:t>lipopholic</a:t>
            </a:r>
            <a:r>
              <a:rPr lang="en-US" sz="1100" b="0" i="0" kern="1200" baseline="0" dirty="0">
                <a:solidFill>
                  <a:schemeClr val="tx1"/>
                </a:solidFill>
                <a:effectLst/>
                <a:latin typeface="Arial" panose="020B0604020202020204" pitchFamily="34" charset="0"/>
                <a:ea typeface="+mn-ea"/>
                <a:cs typeface="+mn-cs"/>
              </a:rPr>
              <a:t> and low </a:t>
            </a:r>
            <a:r>
              <a:rPr lang="en-US" sz="1100" b="0" i="1" kern="1200" dirty="0">
                <a:solidFill>
                  <a:schemeClr val="tx1"/>
                </a:solidFill>
                <a:effectLst/>
                <a:latin typeface="Arial" panose="020B0604020202020204" pitchFamily="34" charset="0"/>
                <a:ea typeface="+mn-ea"/>
                <a:cs typeface="+mn-cs"/>
              </a:rPr>
              <a:t>K</a:t>
            </a:r>
            <a:r>
              <a:rPr lang="en-US" sz="1100" b="0" i="0" kern="1200" baseline="-25000" dirty="0">
                <a:solidFill>
                  <a:schemeClr val="tx1"/>
                </a:solidFill>
                <a:effectLst/>
                <a:latin typeface="Arial" panose="020B0604020202020204" pitchFamily="34" charset="0"/>
                <a:ea typeface="+mn-ea"/>
                <a:cs typeface="+mn-cs"/>
              </a:rPr>
              <a:t>i </a:t>
            </a:r>
            <a:r>
              <a:rPr lang="en-US" sz="1100" b="0" i="0" kern="1200" baseline="0" dirty="0">
                <a:solidFill>
                  <a:schemeClr val="tx1"/>
                </a:solidFill>
                <a:effectLst/>
                <a:latin typeface="Arial" panose="020B0604020202020204" pitchFamily="34" charset="0"/>
                <a:ea typeface="+mn-ea"/>
                <a:cs typeface="+mn-cs"/>
              </a:rPr>
              <a:t>medication has the best potential to compete for unoccupied receptors.</a:t>
            </a:r>
            <a:endParaRPr lang="en-US" dirty="0"/>
          </a:p>
          <a:p>
            <a:endParaRPr lang="en-US" dirty="0"/>
          </a:p>
          <a:p>
            <a:endParaRPr lang="en-US" sz="1100" b="0" i="0" kern="1200" dirty="0">
              <a:solidFill>
                <a:schemeClr val="tx1"/>
              </a:solidFill>
              <a:effectLst/>
              <a:latin typeface="Arial" panose="020B0604020202020204" pitchFamily="34" charset="0"/>
              <a:ea typeface="+mn-ea"/>
              <a:cs typeface="+mn-cs"/>
            </a:endParaRPr>
          </a:p>
          <a:p>
            <a:pPr marL="9144" indent="0">
              <a:buNone/>
            </a:pPr>
            <a:r>
              <a:rPr lang="en-US" sz="1100" b="0" i="0" kern="1200" dirty="0">
                <a:solidFill>
                  <a:schemeClr val="tx1"/>
                </a:solidFill>
                <a:effectLst/>
                <a:latin typeface="Arial" panose="020B0604020202020204" pitchFamily="34" charset="0"/>
                <a:ea typeface="+mn-ea"/>
                <a:cs typeface="+mn-cs"/>
              </a:rPr>
              <a:t>Caption</a:t>
            </a:r>
            <a:r>
              <a:rPr lang="en-US" sz="1100" b="0" i="0" kern="1200" baseline="0" dirty="0">
                <a:solidFill>
                  <a:schemeClr val="tx1"/>
                </a:solidFill>
                <a:effectLst/>
                <a:latin typeface="Arial" panose="020B0604020202020204" pitchFamily="34" charset="0"/>
                <a:ea typeface="+mn-ea"/>
                <a:cs typeface="+mn-cs"/>
              </a:rPr>
              <a:t> from reference: </a:t>
            </a:r>
            <a:r>
              <a:rPr lang="en-US" sz="1100" b="0" i="0" kern="1200" dirty="0">
                <a:solidFill>
                  <a:schemeClr val="tx1"/>
                </a:solidFill>
                <a:effectLst/>
                <a:latin typeface="Arial" panose="020B0604020202020204" pitchFamily="34" charset="0"/>
                <a:ea typeface="+mn-ea"/>
                <a:cs typeface="+mn-cs"/>
              </a:rPr>
              <a:t>Buprenorphine exhibits a higher binding affinity at the µ-opioid receptor than full μ-opioid receptor agonists. A low </a:t>
            </a:r>
            <a:r>
              <a:rPr lang="en-US" sz="1100" b="0" i="1" kern="1200" dirty="0">
                <a:solidFill>
                  <a:schemeClr val="tx1"/>
                </a:solidFill>
                <a:effectLst/>
                <a:latin typeface="Arial" panose="020B0604020202020204" pitchFamily="34" charset="0"/>
                <a:ea typeface="+mn-ea"/>
                <a:cs typeface="+mn-cs"/>
              </a:rPr>
              <a:t>K</a:t>
            </a:r>
            <a:r>
              <a:rPr lang="en-US" sz="1100" b="0" i="0" kern="1200" baseline="-25000" dirty="0">
                <a:solidFill>
                  <a:schemeClr val="tx1"/>
                </a:solidFill>
                <a:effectLst/>
                <a:latin typeface="Arial" panose="020B0604020202020204" pitchFamily="34" charset="0"/>
                <a:ea typeface="+mn-ea"/>
                <a:cs typeface="+mn-cs"/>
              </a:rPr>
              <a:t>i</a:t>
            </a:r>
            <a:r>
              <a:rPr lang="en-US" sz="1100" b="0" i="0" kern="1200" dirty="0">
                <a:solidFill>
                  <a:schemeClr val="tx1"/>
                </a:solidFill>
                <a:effectLst/>
                <a:latin typeface="Arial" panose="020B0604020202020204" pitchFamily="34" charset="0"/>
                <a:ea typeface="+mn-ea"/>
                <a:cs typeface="+mn-cs"/>
              </a:rPr>
              <a:t> value corresponds to greater binding affinity but does not necessarily translate to greater receptor activity [</a:t>
            </a:r>
            <a:r>
              <a:rPr lang="en-US" sz="1100" b="0" i="0" kern="1200" dirty="0">
                <a:solidFill>
                  <a:schemeClr val="tx1"/>
                </a:solidFill>
                <a:effectLst/>
                <a:latin typeface="Arial" panose="020B0604020202020204" pitchFamily="34" charset="0"/>
                <a:ea typeface="+mn-ea"/>
                <a:cs typeface="+mn-cs"/>
                <a:hlinkClick r:id="rId3" tooltip="Volpe DA, McMahon Tobin GA, Mellon RD, Katki AG, Parker RJ, Colatsky T, et al. Uniform assessment and ranking of opioid mu receptor binding constants for selected opioid drugs. Regul Toxicol Pharmacol. 2011;59(3):385–90."/>
              </a:rPr>
              <a:t>18</a:t>
            </a:r>
            <a:r>
              <a:rPr lang="en-US" sz="1100" b="0" i="0" kern="1200" dirty="0">
                <a:solidFill>
                  <a:schemeClr val="tx1"/>
                </a:solidFill>
                <a:effectLst/>
                <a:latin typeface="Arial" panose="020B0604020202020204" pitchFamily="34" charset="0"/>
                <a:ea typeface="+mn-ea"/>
                <a:cs typeface="+mn-cs"/>
              </a:rPr>
              <a:t>]</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696E4-7AAC-4BD8-B95F-AC5E2F1A66AC}"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551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Decision Support. Agency for Healthcare Research and Quality. Updated November 2024. Accessed May 2, 2025. https://www.ahrq.gov/cpi/about/otherwebsites/clinical-decision-support/index.html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1C3A1-59FE-49F9-8149-3ACA62267F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54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 Bold and maybe make larger the headers above each pie graph so they stick out a bit more.  Make same titles above graphs as the 2 slides that follow</a:t>
            </a:r>
            <a:br>
              <a:rPr lang="en-US" dirty="0"/>
            </a:br>
            <a:r>
              <a:rPr lang="en-US" dirty="0"/>
              <a:t>Can you include the “n” on the slides?  I see the numbers </a:t>
            </a:r>
            <a:r>
              <a:rPr lang="en-US" dirty="0" err="1"/>
              <a:t>ie</a:t>
            </a:r>
            <a:r>
              <a:rPr lang="en-US" dirty="0"/>
              <a:t> 49, 32%  maybe the total N for each somewhere for a quick reference?  (Maybe this is just me) – Trish</a:t>
            </a:r>
          </a:p>
          <a:p>
            <a:r>
              <a:rPr lang="en-US" dirty="0"/>
              <a:t>- Added n to the chart titles. Will keep titles as is, since there is no ATP for the pre-implementation cohort (would be 0% since OPA was not implemented)</a:t>
            </a:r>
          </a:p>
        </p:txBody>
      </p:sp>
      <p:sp>
        <p:nvSpPr>
          <p:cNvPr id="4" name="Slide Number Placeholder 3"/>
          <p:cNvSpPr>
            <a:spLocks noGrp="1"/>
          </p:cNvSpPr>
          <p:nvPr>
            <p:ph type="sldNum" sz="quarter" idx="5"/>
          </p:nvPr>
        </p:nvSpPr>
        <p:spPr/>
        <p:txBody>
          <a:bodyPr/>
          <a:lstStyle/>
          <a:p>
            <a:fld id="{474E8B43-FEEB-48C0-BDB8-72B4924C083E}" type="slidenum">
              <a:rPr lang="en-US" smtClean="0"/>
              <a:t>35</a:t>
            </a:fld>
            <a:endParaRPr lang="en-US"/>
          </a:p>
        </p:txBody>
      </p:sp>
    </p:spTree>
    <p:extLst>
      <p:ext uri="{BB962C8B-B14F-4D97-AF65-F5344CB8AC3E}">
        <p14:creationId xmlns:p14="http://schemas.microsoft.com/office/powerpoint/2010/main" val="380863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you are all great with setting realistic expectations, and nurses do a great job with this at the bedside when they establish the patients tolerable pain score, and this is important, but what I want to emphasize is that evidence suggest how the messaging is delivered affects outcomes.</a:t>
            </a:r>
          </a:p>
        </p:txBody>
      </p:sp>
      <p:sp>
        <p:nvSpPr>
          <p:cNvPr id="4" name="Slide Number Placeholder 3"/>
          <p:cNvSpPr>
            <a:spLocks noGrp="1"/>
          </p:cNvSpPr>
          <p:nvPr>
            <p:ph type="sldNum" sz="quarter" idx="5"/>
          </p:nvPr>
        </p:nvSpPr>
        <p:spPr/>
        <p:txBody>
          <a:bodyPr/>
          <a:lstStyle/>
          <a:p>
            <a:fld id="{393696E4-7AAC-4BD8-B95F-AC5E2F1A66AC}" type="slidenum">
              <a:rPr lang="en-US" smtClean="0"/>
              <a:pPr/>
              <a:t>40</a:t>
            </a:fld>
            <a:endParaRPr lang="en-US" dirty="0"/>
          </a:p>
        </p:txBody>
      </p:sp>
    </p:spTree>
    <p:extLst>
      <p:ext uri="{BB962C8B-B14F-4D97-AF65-F5344CB8AC3E}">
        <p14:creationId xmlns:p14="http://schemas.microsoft.com/office/powerpoint/2010/main" val="4004256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0.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0.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1.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7.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1.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2.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bg>
      <p:bgRef idx="1001">
        <a:schemeClr val="bg1"/>
      </p:bgRef>
    </p:bg>
    <p:spTree>
      <p:nvGrpSpPr>
        <p:cNvPr id="1" name=""/>
        <p:cNvGrpSpPr/>
        <p:nvPr/>
      </p:nvGrpSpPr>
      <p:grpSpPr>
        <a:xfrm>
          <a:off x="0" y="0"/>
          <a:ext cx="0" cy="0"/>
          <a:chOff x="0" y="0"/>
          <a:chExt cx="0" cy="0"/>
        </a:xfrm>
      </p:grpSpPr>
      <p:sp>
        <p:nvSpPr>
          <p:cNvPr id="8" name="Title 1"/>
          <p:cNvSpPr>
            <a:spLocks noGrp="1"/>
          </p:cNvSpPr>
          <p:nvPr>
            <p:ph type="ctrTitle"/>
          </p:nvPr>
        </p:nvSpPr>
        <p:spPr>
          <a:xfrm>
            <a:off x="805040" y="2824159"/>
            <a:ext cx="6692228" cy="157012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805041"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805040"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805040"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14" name="Rectangle 13"/>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1">
    <p:bg bwMode="blackGray">
      <p:bgRef idx="1001">
        <a:schemeClr val="bg1"/>
      </p:bgRef>
    </p:bg>
    <p:spTree>
      <p:nvGrpSpPr>
        <p:cNvPr id="1" name=""/>
        <p:cNvGrpSpPr/>
        <p:nvPr/>
      </p:nvGrpSpPr>
      <p:grpSpPr>
        <a:xfrm>
          <a:off x="0" y="0"/>
          <a:ext cx="0" cy="0"/>
          <a:chOff x="0" y="0"/>
          <a:chExt cx="0" cy="0"/>
        </a:xfrm>
      </p:grpSpPr>
      <p:sp>
        <p:nvSpPr>
          <p:cNvPr id="41" name="Content Placeholder 4"/>
          <p:cNvSpPr>
            <a:spLocks noGrp="1"/>
          </p:cNvSpPr>
          <p:nvPr>
            <p:ph sz="quarter" idx="12"/>
          </p:nvPr>
        </p:nvSpPr>
        <p:spPr>
          <a:xfrm>
            <a:off x="3878399" y="1004042"/>
            <a:ext cx="3525385" cy="1443468"/>
          </a:xfrm>
        </p:spPr>
        <p:txBody>
          <a:bodyPr wrap="square" numCol="1" spcCol="274320"/>
          <a:lstStyle>
            <a:lvl1pPr marL="262017" indent="-262017">
              <a:buClr>
                <a:srgbClr val="326F65"/>
              </a:buClr>
              <a:buSzPct val="100000"/>
              <a:buFont typeface="+mj-lt"/>
              <a:buAutoNum type="arabicPeriod"/>
              <a:defRPr sz="1500" b="1" cap="all"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2" name="Content Placeholder 4"/>
          <p:cNvSpPr>
            <a:spLocks noGrp="1"/>
          </p:cNvSpPr>
          <p:nvPr>
            <p:ph sz="quarter" idx="13" hasCustomPrompt="1"/>
          </p:nvPr>
        </p:nvSpPr>
        <p:spPr>
          <a:xfrm>
            <a:off x="3878399" y="2640012"/>
            <a:ext cx="3525385" cy="1631995"/>
          </a:xfrm>
        </p:spPr>
        <p:txBody>
          <a:bodyPr wrap="square" numCol="1" spcCol="274320"/>
          <a:lstStyle>
            <a:lvl1pPr marL="262017" indent="-262017">
              <a:buClr>
                <a:srgbClr val="326F65"/>
              </a:buClr>
              <a:buSzPct val="100000"/>
              <a:buFont typeface="+mj-lt"/>
              <a:buAutoNum type="arabicPeriod" startAt="2"/>
              <a:defRPr sz="1500" b="1" cap="all"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3" name="Content Placeholder 4"/>
          <p:cNvSpPr>
            <a:spLocks noGrp="1"/>
          </p:cNvSpPr>
          <p:nvPr>
            <p:ph sz="quarter" idx="14"/>
          </p:nvPr>
        </p:nvSpPr>
        <p:spPr>
          <a:xfrm>
            <a:off x="3878399" y="4362869"/>
            <a:ext cx="3525385" cy="1282846"/>
          </a:xfrm>
        </p:spPr>
        <p:txBody>
          <a:bodyPr wrap="square" numCol="1" spcCol="274320"/>
          <a:lstStyle>
            <a:lvl1pPr marL="262017" indent="-262017">
              <a:buClr>
                <a:srgbClr val="326F65"/>
              </a:buClr>
              <a:buSzPct val="100000"/>
              <a:buFont typeface="+mj-lt"/>
              <a:buAutoNum type="arabicPeriod" startAt="3"/>
              <a:defRPr sz="1500" b="1" cap="all"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4" name="Content Placeholder 4"/>
          <p:cNvSpPr>
            <a:spLocks noGrp="1"/>
          </p:cNvSpPr>
          <p:nvPr>
            <p:ph sz="quarter" idx="15" hasCustomPrompt="1"/>
          </p:nvPr>
        </p:nvSpPr>
        <p:spPr>
          <a:xfrm>
            <a:off x="7946315" y="1004042"/>
            <a:ext cx="3525385" cy="1443468"/>
          </a:xfrm>
        </p:spPr>
        <p:txBody>
          <a:bodyPr wrap="square" numCol="1" spcCol="274320"/>
          <a:lstStyle>
            <a:lvl1pPr marL="262017" indent="-262017">
              <a:buClr>
                <a:srgbClr val="326F65"/>
              </a:buClr>
              <a:buSzPct val="100000"/>
              <a:buFont typeface="+mj-lt"/>
              <a:buAutoNum type="arabicPeriod" startAt="4"/>
              <a:defRPr sz="1500" b="1" cap="all"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5" name="Content Placeholder 4"/>
          <p:cNvSpPr>
            <a:spLocks noGrp="1"/>
          </p:cNvSpPr>
          <p:nvPr>
            <p:ph sz="quarter" idx="16"/>
          </p:nvPr>
        </p:nvSpPr>
        <p:spPr>
          <a:xfrm>
            <a:off x="7946315" y="2640010"/>
            <a:ext cx="3525385" cy="1631994"/>
          </a:xfrm>
        </p:spPr>
        <p:txBody>
          <a:bodyPr wrap="square" numCol="1" spcCol="274320"/>
          <a:lstStyle>
            <a:lvl1pPr marL="262017" indent="-262017">
              <a:buClr>
                <a:srgbClr val="326F65"/>
              </a:buClr>
              <a:buSzPct val="100000"/>
              <a:buFont typeface="+mj-lt"/>
              <a:buAutoNum type="arabicPeriod" startAt="5"/>
              <a:defRPr sz="1500" b="1" cap="all"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6" name="Content Placeholder 4"/>
          <p:cNvSpPr>
            <a:spLocks noGrp="1"/>
          </p:cNvSpPr>
          <p:nvPr>
            <p:ph sz="quarter" idx="17"/>
          </p:nvPr>
        </p:nvSpPr>
        <p:spPr>
          <a:xfrm>
            <a:off x="7946315" y="4362869"/>
            <a:ext cx="3525385" cy="1282846"/>
          </a:xfrm>
        </p:spPr>
        <p:txBody>
          <a:bodyPr wrap="square" numCol="1" spcCol="274320"/>
          <a:lstStyle>
            <a:lvl1pPr marL="262017" indent="-262017">
              <a:buClr>
                <a:srgbClr val="326F65"/>
              </a:buClr>
              <a:buSzPct val="100000"/>
              <a:buFont typeface="+mj-lt"/>
              <a:buAutoNum type="arabicPeriod" startAt="6"/>
              <a:defRPr sz="1500" b="1" cap="all"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3335868" cy="6857999"/>
          </a:xfrm>
          <a:prstGeom prst="rect">
            <a:avLst/>
          </a:prstGeom>
        </p:spPr>
      </p:pic>
      <p:sp>
        <p:nvSpPr>
          <p:cNvPr id="21" name="Rectangle 20"/>
          <p:cNvSpPr/>
          <p:nvPr userDrawn="1"/>
        </p:nvSpPr>
        <p:spPr>
          <a:xfrm>
            <a:off x="8599178" y="5910399"/>
            <a:ext cx="3024371" cy="824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sp>
        <p:nvSpPr>
          <p:cNvPr id="3" name="Title 2"/>
          <p:cNvSpPr>
            <a:spLocks noGrp="1"/>
          </p:cNvSpPr>
          <p:nvPr>
            <p:ph type="title"/>
          </p:nvPr>
        </p:nvSpPr>
        <p:spPr>
          <a:xfrm>
            <a:off x="401076" y="0"/>
            <a:ext cx="2533715" cy="6858000"/>
          </a:xfrm>
        </p:spPr>
        <p:txBody>
          <a:bodyPr anchor="ctr"/>
          <a:lstStyle>
            <a:lvl1pPr>
              <a:defRPr>
                <a:solidFill>
                  <a:schemeClr val="bg1"/>
                </a:solidFill>
              </a:defRPr>
            </a:lvl1pPr>
          </a:lstStyle>
          <a:p>
            <a:r>
              <a:rPr lang="en-US"/>
              <a:t>Click to edit Master title style</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2991585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MCW+TC Title Slide - Green">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userDrawn="1"/>
        </p:nvSpPr>
        <p:spPr>
          <a:xfrm>
            <a:off x="296254" y="289798"/>
            <a:ext cx="11539671" cy="5504252"/>
          </a:xfrm>
          <a:prstGeom prst="round1Rect">
            <a:avLst>
              <a:gd name="adj" fmla="val 9807"/>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92E2ABE7-6A37-6221-0F58-9BC784F564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14C9EA82-4CCD-9BC9-E959-5E5615772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3154577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MCW+TC Title Slide - Grey">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userDrawn="1"/>
        </p:nvSpPr>
        <p:spPr>
          <a:xfrm>
            <a:off x="296254" y="289798"/>
            <a:ext cx="11539671" cy="5495705"/>
          </a:xfrm>
          <a:prstGeom prst="round1Rect">
            <a:avLst>
              <a:gd name="adj" fmla="val 9807"/>
            </a:avLst>
          </a:prstGeom>
          <a:solidFill>
            <a:schemeClr val="accent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498B528C-BC02-9DC6-E276-97656EDFF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F624FAFC-0D9A-6AFD-B3C0-69F154A71C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1775944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MCW+TC Title Slide - Photo Upper 1">
    <p:spTree>
      <p:nvGrpSpPr>
        <p:cNvPr id="1" name=""/>
        <p:cNvGrpSpPr/>
        <p:nvPr/>
      </p:nvGrpSpPr>
      <p:grpSpPr>
        <a:xfrm>
          <a:off x="0" y="0"/>
          <a:ext cx="0" cy="0"/>
          <a:chOff x="0" y="0"/>
          <a:chExt cx="0" cy="0"/>
        </a:xfrm>
      </p:grpSpPr>
      <p:pic>
        <p:nvPicPr>
          <p:cNvPr id="16" name="Picture 15" descr="A person sitting in a chair talking to another person&#10;&#10;AI-generated content may be incorrect.">
            <a:extLst>
              <a:ext uri="{FF2B5EF4-FFF2-40B4-BE49-F238E27FC236}">
                <a16:creationId xmlns:a16="http://schemas.microsoft.com/office/drawing/2014/main" id="{07F9F21C-7337-6801-C2E0-D3FE3199B6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b="40344"/>
          <a:stretch/>
        </p:blipFill>
        <p:spPr>
          <a:xfrm>
            <a:off x="0" y="-1"/>
            <a:ext cx="12196851" cy="4850833"/>
          </a:xfrm>
          <a:prstGeom prst="rect">
            <a:avLst/>
          </a:prstGeom>
        </p:spPr>
      </p:pic>
      <p:pic>
        <p:nvPicPr>
          <p:cNvPr id="18" name="Picture 17" descr="A black rectangle with white border&#10;&#10;AI-generated content may be incorrect.">
            <a:extLst>
              <a:ext uri="{FF2B5EF4-FFF2-40B4-BE49-F238E27FC236}">
                <a16:creationId xmlns:a16="http://schemas.microsoft.com/office/drawing/2014/main" id="{DA25D5DF-7800-E990-BB05-CE23E62E7A75}"/>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D270A82-2EC9-0EE6-22F4-DF6D4E858133}"/>
              </a:ext>
            </a:extLst>
          </p:cNvPr>
          <p:cNvSpPr/>
          <p:nvPr userDrawn="1"/>
        </p:nvSpPr>
        <p:spPr>
          <a:xfrm>
            <a:off x="170916" y="2597921"/>
            <a:ext cx="7639940" cy="143721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3786D81-11DE-B8E6-090F-D94C59BB27DD}"/>
              </a:ext>
            </a:extLst>
          </p:cNvPr>
          <p:cNvSpPr>
            <a:spLocks noGrp="1"/>
          </p:cNvSpPr>
          <p:nvPr>
            <p:ph type="dt" sz="half" idx="10"/>
          </p:nvPr>
        </p:nvSpPr>
        <p:spPr>
          <a:xfrm>
            <a:off x="4426721" y="6038436"/>
            <a:ext cx="1669279" cy="267184"/>
          </a:xfrm>
          <a:prstGeom prst="rect">
            <a:avLst/>
          </a:prstGeom>
        </p:spPr>
        <p:txBody>
          <a:bodyPr/>
          <a:lstStyle/>
          <a:p>
            <a:fld id="{DF69C774-737C-4914-AF0A-9EF01C0F34A1}" type="datetimeFigureOut">
              <a:rPr lang="en-US" smtClean="0"/>
              <a:t>5/12/2026</a:t>
            </a:fld>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497080" y="2820275"/>
            <a:ext cx="7074493" cy="1063539"/>
          </a:xfrm>
        </p:spPr>
        <p:txBody>
          <a:bodyPr anchor="ctr">
            <a:noAutofit/>
          </a:bodyPr>
          <a:lstStyle>
            <a:lvl1pPr algn="l">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438684" y="4867473"/>
            <a:ext cx="5657316" cy="727864"/>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3" name="Text Placeholder 12">
            <a:extLst>
              <a:ext uri="{FF2B5EF4-FFF2-40B4-BE49-F238E27FC236}">
                <a16:creationId xmlns:a16="http://schemas.microsoft.com/office/drawing/2014/main" id="{25A66289-4B9A-CE49-D564-E468BFC03ABB}"/>
              </a:ext>
            </a:extLst>
          </p:cNvPr>
          <p:cNvSpPr>
            <a:spLocks noGrp="1"/>
          </p:cNvSpPr>
          <p:nvPr>
            <p:ph type="body" sz="quarter" idx="12" hasCustomPrompt="1"/>
          </p:nvPr>
        </p:nvSpPr>
        <p:spPr>
          <a:xfrm>
            <a:off x="438150" y="5754611"/>
            <a:ext cx="5657850" cy="267184"/>
          </a:xfrm>
        </p:spPr>
        <p:txBody>
          <a:bodyPr>
            <a:normAutofit/>
          </a:bodyPr>
          <a:lstStyle>
            <a:lvl1pPr marL="0" indent="0">
              <a:buNone/>
              <a:defRPr sz="1600" b="1">
                <a:solidFill>
                  <a:schemeClr val="accent2"/>
                </a:solidFill>
              </a:defRPr>
            </a:lvl1pPr>
          </a:lstStyle>
          <a:p>
            <a:pPr lvl="0"/>
            <a:r>
              <a:rPr lang="en-US" dirty="0"/>
              <a:t>Click to add name</a:t>
            </a:r>
          </a:p>
        </p:txBody>
      </p:sp>
      <p:sp>
        <p:nvSpPr>
          <p:cNvPr id="24" name="Text Placeholder 12">
            <a:extLst>
              <a:ext uri="{FF2B5EF4-FFF2-40B4-BE49-F238E27FC236}">
                <a16:creationId xmlns:a16="http://schemas.microsoft.com/office/drawing/2014/main" id="{E759EB46-1E4B-29CE-EE1E-363B3FA31B24}"/>
              </a:ext>
            </a:extLst>
          </p:cNvPr>
          <p:cNvSpPr>
            <a:spLocks noGrp="1"/>
          </p:cNvSpPr>
          <p:nvPr>
            <p:ph type="body" sz="quarter" idx="13" hasCustomPrompt="1"/>
          </p:nvPr>
        </p:nvSpPr>
        <p:spPr>
          <a:xfrm>
            <a:off x="438150" y="6038435"/>
            <a:ext cx="3988571" cy="267185"/>
          </a:xfrm>
        </p:spPr>
        <p:txBody>
          <a:bodyPr>
            <a:normAutofit/>
          </a:bodyPr>
          <a:lstStyle>
            <a:lvl1pPr marL="0" indent="0">
              <a:buNone/>
              <a:defRPr sz="1200" b="0">
                <a:solidFill>
                  <a:schemeClr val="accent6"/>
                </a:solidFill>
              </a:defRPr>
            </a:lvl1pPr>
          </a:lstStyle>
          <a:p>
            <a:pPr lvl="0"/>
            <a:r>
              <a:rPr lang="en-US" dirty="0"/>
              <a:t>Click to add title, designation, </a:t>
            </a:r>
            <a:r>
              <a:rPr lang="en-US" dirty="0" err="1"/>
              <a:t>etc</a:t>
            </a:r>
            <a:endParaRPr lang="en-US" dirty="0"/>
          </a:p>
        </p:txBody>
      </p:sp>
      <p:pic>
        <p:nvPicPr>
          <p:cNvPr id="9" name="Picture 8" descr="A black background with a black square&#10;&#10;AI-generated content may be incorrect.">
            <a:extLst>
              <a:ext uri="{FF2B5EF4-FFF2-40B4-BE49-F238E27FC236}">
                <a16:creationId xmlns:a16="http://schemas.microsoft.com/office/drawing/2014/main" id="{9A7D4DDD-63F3-2A89-3D9D-6F61D82C66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0" name="Picture 9" descr="A logo of a company&#10;&#10;AI-generated content may be incorrect.">
            <a:extLst>
              <a:ext uri="{FF2B5EF4-FFF2-40B4-BE49-F238E27FC236}">
                <a16:creationId xmlns:a16="http://schemas.microsoft.com/office/drawing/2014/main" id="{1C1BBE7A-D21F-012A-0723-16AA23342A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17820923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MCW+TC Title Slide - Photo Upper 2">
    <p:spTree>
      <p:nvGrpSpPr>
        <p:cNvPr id="1" name=""/>
        <p:cNvGrpSpPr/>
        <p:nvPr/>
      </p:nvGrpSpPr>
      <p:grpSpPr>
        <a:xfrm>
          <a:off x="0" y="0"/>
          <a:ext cx="0" cy="0"/>
          <a:chOff x="0" y="0"/>
          <a:chExt cx="0" cy="0"/>
        </a:xfrm>
      </p:grpSpPr>
      <p:pic>
        <p:nvPicPr>
          <p:cNvPr id="9" name="Picture 8" descr="A person and person laughing&#10;&#10;AI-generated content may be incorrect.">
            <a:extLst>
              <a:ext uri="{FF2B5EF4-FFF2-40B4-BE49-F238E27FC236}">
                <a16:creationId xmlns:a16="http://schemas.microsoft.com/office/drawing/2014/main" id="{862CE6B1-011E-5285-5BA5-B2ECAF003E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0614" b="33164"/>
          <a:stretch/>
        </p:blipFill>
        <p:spPr>
          <a:xfrm>
            <a:off x="0" y="0"/>
            <a:ext cx="12192000" cy="4572000"/>
          </a:xfrm>
          <a:prstGeom prst="rect">
            <a:avLst/>
          </a:prstGeom>
        </p:spPr>
      </p:pic>
      <p:sp>
        <p:nvSpPr>
          <p:cNvPr id="7" name="Rectangle 6">
            <a:extLst>
              <a:ext uri="{FF2B5EF4-FFF2-40B4-BE49-F238E27FC236}">
                <a16:creationId xmlns:a16="http://schemas.microsoft.com/office/drawing/2014/main" id="{7D270A82-2EC9-0EE6-22F4-DF6D4E858133}"/>
              </a:ext>
            </a:extLst>
          </p:cNvPr>
          <p:cNvSpPr/>
          <p:nvPr userDrawn="1"/>
        </p:nvSpPr>
        <p:spPr>
          <a:xfrm>
            <a:off x="170916" y="2597921"/>
            <a:ext cx="7639940" cy="143721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8" name="Picture 17" descr="A black rectangle with white border&#10;&#10;AI-generated content may be incorrect.">
            <a:extLst>
              <a:ext uri="{FF2B5EF4-FFF2-40B4-BE49-F238E27FC236}">
                <a16:creationId xmlns:a16="http://schemas.microsoft.com/office/drawing/2014/main" id="{DA25D5DF-7800-E990-BB05-CE23E62E7A75}"/>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D3786D81-11DE-B8E6-090F-D94C59BB27DD}"/>
              </a:ext>
            </a:extLst>
          </p:cNvPr>
          <p:cNvSpPr>
            <a:spLocks noGrp="1"/>
          </p:cNvSpPr>
          <p:nvPr>
            <p:ph type="dt" sz="half" idx="10"/>
          </p:nvPr>
        </p:nvSpPr>
        <p:spPr>
          <a:xfrm>
            <a:off x="4426721" y="6038436"/>
            <a:ext cx="1669279" cy="267184"/>
          </a:xfrm>
          <a:prstGeom prst="rect">
            <a:avLst/>
          </a:prstGeom>
        </p:spPr>
        <p:txBody>
          <a:bodyPr/>
          <a:lstStyle/>
          <a:p>
            <a:fld id="{DF69C774-737C-4914-AF0A-9EF01C0F34A1}" type="datetimeFigureOut">
              <a:rPr lang="en-US" smtClean="0"/>
              <a:t>5/12/2026</a:t>
            </a:fld>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497080" y="2820275"/>
            <a:ext cx="7074493" cy="1063539"/>
          </a:xfrm>
        </p:spPr>
        <p:txBody>
          <a:bodyPr anchor="ctr">
            <a:noAutofit/>
          </a:bodyPr>
          <a:lstStyle>
            <a:lvl1pPr algn="l">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438684" y="4867473"/>
            <a:ext cx="5657316" cy="727864"/>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438150" y="5754611"/>
            <a:ext cx="5657850" cy="267184"/>
          </a:xfrm>
        </p:spPr>
        <p:txBody>
          <a:bodyPr>
            <a:normAutofit/>
          </a:bodyPr>
          <a:lstStyle>
            <a:lvl1pPr marL="0" indent="0">
              <a:buNone/>
              <a:defRPr sz="1600" b="1">
                <a:solidFill>
                  <a:schemeClr val="accent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438150" y="6038435"/>
            <a:ext cx="3988571" cy="267185"/>
          </a:xfrm>
        </p:spPr>
        <p:txBody>
          <a:bodyPr>
            <a:normAutofit/>
          </a:bodyPr>
          <a:lstStyle>
            <a:lvl1pPr marL="0" indent="0">
              <a:buNone/>
              <a:defRPr sz="1200" b="0">
                <a:solidFill>
                  <a:schemeClr val="accent6"/>
                </a:solidFill>
              </a:defRPr>
            </a:lvl1pPr>
          </a:lstStyle>
          <a:p>
            <a:pPr lvl="0"/>
            <a:r>
              <a:rPr lang="en-US" dirty="0"/>
              <a:t>Click to add title, designation, </a:t>
            </a:r>
            <a:r>
              <a:rPr lang="en-US" dirty="0" err="1"/>
              <a:t>etc</a:t>
            </a:r>
            <a:endParaRPr lang="en-US" dirty="0"/>
          </a:p>
        </p:txBody>
      </p:sp>
      <p:pic>
        <p:nvPicPr>
          <p:cNvPr id="10" name="Picture 9" descr="A black background with a black square&#10;&#10;AI-generated content may be incorrect.">
            <a:extLst>
              <a:ext uri="{FF2B5EF4-FFF2-40B4-BE49-F238E27FC236}">
                <a16:creationId xmlns:a16="http://schemas.microsoft.com/office/drawing/2014/main" id="{F83DEF68-07E2-B80E-3680-03E8827681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A6A58CD0-DB7E-2095-D76D-B1F468A2FE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3911357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MCW+TC Title Slide - Photo Upper 3">
    <p:spTree>
      <p:nvGrpSpPr>
        <p:cNvPr id="1" name=""/>
        <p:cNvGrpSpPr/>
        <p:nvPr/>
      </p:nvGrpSpPr>
      <p:grpSpPr>
        <a:xfrm>
          <a:off x="0" y="0"/>
          <a:ext cx="0" cy="0"/>
          <a:chOff x="0" y="0"/>
          <a:chExt cx="0" cy="0"/>
        </a:xfrm>
      </p:grpSpPr>
      <p:pic>
        <p:nvPicPr>
          <p:cNvPr id="10" name="Picture 9" descr="A person sitting in a chair with a doctor in the background&#10;&#10;AI-generated content may be incorrect.">
            <a:extLst>
              <a:ext uri="{FF2B5EF4-FFF2-40B4-BE49-F238E27FC236}">
                <a16:creationId xmlns:a16="http://schemas.microsoft.com/office/drawing/2014/main" id="{3EA46A17-4FDA-95C2-6461-BC2F62A113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8038" b="24871"/>
          <a:stretch/>
        </p:blipFill>
        <p:spPr>
          <a:xfrm>
            <a:off x="0" y="0"/>
            <a:ext cx="12192000" cy="4640366"/>
          </a:xfrm>
          <a:prstGeom prst="rect">
            <a:avLst/>
          </a:prstGeom>
        </p:spPr>
      </p:pic>
      <p:sp>
        <p:nvSpPr>
          <p:cNvPr id="7" name="Rectangle 6">
            <a:extLst>
              <a:ext uri="{FF2B5EF4-FFF2-40B4-BE49-F238E27FC236}">
                <a16:creationId xmlns:a16="http://schemas.microsoft.com/office/drawing/2014/main" id="{7D270A82-2EC9-0EE6-22F4-DF6D4E858133}"/>
              </a:ext>
            </a:extLst>
          </p:cNvPr>
          <p:cNvSpPr/>
          <p:nvPr userDrawn="1"/>
        </p:nvSpPr>
        <p:spPr>
          <a:xfrm>
            <a:off x="170916" y="2597921"/>
            <a:ext cx="7639940" cy="143721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8" name="Picture 17" descr="A black rectangle with white border&#10;&#10;AI-generated content may be incorrect.">
            <a:extLst>
              <a:ext uri="{FF2B5EF4-FFF2-40B4-BE49-F238E27FC236}">
                <a16:creationId xmlns:a16="http://schemas.microsoft.com/office/drawing/2014/main" id="{DA25D5DF-7800-E990-BB05-CE23E62E7A75}"/>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D3786D81-11DE-B8E6-090F-D94C59BB27DD}"/>
              </a:ext>
            </a:extLst>
          </p:cNvPr>
          <p:cNvSpPr>
            <a:spLocks noGrp="1"/>
          </p:cNvSpPr>
          <p:nvPr>
            <p:ph type="dt" sz="half" idx="10"/>
          </p:nvPr>
        </p:nvSpPr>
        <p:spPr>
          <a:xfrm>
            <a:off x="4426721" y="6038436"/>
            <a:ext cx="1669279" cy="267184"/>
          </a:xfrm>
          <a:prstGeom prst="rect">
            <a:avLst/>
          </a:prstGeom>
        </p:spPr>
        <p:txBody>
          <a:bodyPr/>
          <a:lstStyle/>
          <a:p>
            <a:fld id="{DF69C774-737C-4914-AF0A-9EF01C0F34A1}" type="datetimeFigureOut">
              <a:rPr lang="en-US" smtClean="0"/>
              <a:t>5/12/2026</a:t>
            </a:fld>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497080" y="2820275"/>
            <a:ext cx="7074493" cy="1063539"/>
          </a:xfrm>
        </p:spPr>
        <p:txBody>
          <a:bodyPr anchor="ctr">
            <a:noAutofit/>
          </a:bodyPr>
          <a:lstStyle>
            <a:lvl1pPr algn="l">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438684" y="4867473"/>
            <a:ext cx="5657316" cy="727864"/>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438150" y="5754611"/>
            <a:ext cx="5657850" cy="267184"/>
          </a:xfrm>
        </p:spPr>
        <p:txBody>
          <a:bodyPr>
            <a:normAutofit/>
          </a:bodyPr>
          <a:lstStyle>
            <a:lvl1pPr marL="0" indent="0">
              <a:buNone/>
              <a:defRPr sz="1600" b="1">
                <a:solidFill>
                  <a:schemeClr val="accent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438150" y="6038435"/>
            <a:ext cx="3988571" cy="267185"/>
          </a:xfrm>
        </p:spPr>
        <p:txBody>
          <a:bodyPr>
            <a:normAutofit/>
          </a:bodyPr>
          <a:lstStyle>
            <a:lvl1pPr marL="0" indent="0">
              <a:buNone/>
              <a:defRPr sz="1200" b="0">
                <a:solidFill>
                  <a:schemeClr val="accent6"/>
                </a:solidFill>
              </a:defRPr>
            </a:lvl1pPr>
          </a:lstStyle>
          <a:p>
            <a:pPr lvl="0"/>
            <a:r>
              <a:rPr lang="en-US" dirty="0"/>
              <a:t>Click to add title, designation, </a:t>
            </a:r>
            <a:r>
              <a:rPr lang="en-US" dirty="0" err="1"/>
              <a:t>etc</a:t>
            </a:r>
            <a:endParaRPr lang="en-US" dirty="0"/>
          </a:p>
        </p:txBody>
      </p:sp>
      <p:pic>
        <p:nvPicPr>
          <p:cNvPr id="9" name="Picture 8" descr="A black background with a black square&#10;&#10;AI-generated content may be incorrect.">
            <a:extLst>
              <a:ext uri="{FF2B5EF4-FFF2-40B4-BE49-F238E27FC236}">
                <a16:creationId xmlns:a16="http://schemas.microsoft.com/office/drawing/2014/main" id="{9A5BC2D2-36BF-096B-2330-6732A9E871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6FD81CA9-13CB-A58E-CD59-24A23A6C5A2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25827456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FMCW+TC Content Top Bar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13A4BBD-19D1-F4C4-3BF2-E020BE836997}"/>
              </a:ext>
            </a:extLst>
          </p:cNvPr>
          <p:cNvSpPr/>
          <p:nvPr userDrawn="1"/>
        </p:nvSpPr>
        <p:spPr>
          <a:xfrm rot="16200000" flipV="1">
            <a:off x="5711445" y="-5514884"/>
            <a:ext cx="769109" cy="121920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dirty="0"/>
              <a:t>Click to edit Master title style</a:t>
            </a:r>
          </a:p>
        </p:txBody>
      </p:sp>
      <p:sp>
        <p:nvSpPr>
          <p:cNvPr id="7" name="Rectangle 6">
            <a:extLst>
              <a:ext uri="{FF2B5EF4-FFF2-40B4-BE49-F238E27FC236}">
                <a16:creationId xmlns:a16="http://schemas.microsoft.com/office/drawing/2014/main" id="{B0045236-DEC1-7301-D969-F29ED934963C}"/>
              </a:ext>
            </a:extLst>
          </p:cNvPr>
          <p:cNvSpPr/>
          <p:nvPr userDrawn="1"/>
        </p:nvSpPr>
        <p:spPr>
          <a:xfrm>
            <a:off x="-2" y="196562"/>
            <a:ext cx="262074" cy="76911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75D5463D-B01F-1C55-0BA2-6BA547B67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75DC91D6-B66C-870F-5881-A5D4C0E800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30709933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FMCW+TC Content Top Bar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13A4BBD-19D1-F4C4-3BF2-E020BE836997}"/>
              </a:ext>
            </a:extLst>
          </p:cNvPr>
          <p:cNvSpPr/>
          <p:nvPr userDrawn="1"/>
        </p:nvSpPr>
        <p:spPr>
          <a:xfrm rot="16200000" flipV="1">
            <a:off x="5711445" y="-5514884"/>
            <a:ext cx="769109" cy="121920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dirty="0"/>
              <a:t>Click to edit Master title style</a:t>
            </a:r>
          </a:p>
        </p:txBody>
      </p:sp>
      <p:sp>
        <p:nvSpPr>
          <p:cNvPr id="7" name="Rectangle 6">
            <a:extLst>
              <a:ext uri="{FF2B5EF4-FFF2-40B4-BE49-F238E27FC236}">
                <a16:creationId xmlns:a16="http://schemas.microsoft.com/office/drawing/2014/main" id="{B0045236-DEC1-7301-D969-F29ED934963C}"/>
              </a:ext>
            </a:extLst>
          </p:cNvPr>
          <p:cNvSpPr/>
          <p:nvPr userDrawn="1"/>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437C1852-7A65-0E3C-BD0F-1A22B30D1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00D7D5BA-5344-5A0A-48C0-7199477432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42537288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FMCW+TC Content Top Bar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13A4BBD-19D1-F4C4-3BF2-E020BE836997}"/>
              </a:ext>
            </a:extLst>
          </p:cNvPr>
          <p:cNvSpPr/>
          <p:nvPr userDrawn="1"/>
        </p:nvSpPr>
        <p:spPr>
          <a:xfrm rot="16200000" flipV="1">
            <a:off x="5711445" y="-5514884"/>
            <a:ext cx="769109" cy="121920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dirty="0"/>
              <a:t>Click to edit Master title style</a:t>
            </a:r>
          </a:p>
        </p:txBody>
      </p:sp>
      <p:sp>
        <p:nvSpPr>
          <p:cNvPr id="7" name="Rectangle 6">
            <a:extLst>
              <a:ext uri="{FF2B5EF4-FFF2-40B4-BE49-F238E27FC236}">
                <a16:creationId xmlns:a16="http://schemas.microsoft.com/office/drawing/2014/main" id="{B0045236-DEC1-7301-D969-F29ED934963C}"/>
              </a:ext>
            </a:extLst>
          </p:cNvPr>
          <p:cNvSpPr/>
          <p:nvPr userDrawn="1"/>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black background with a black square&#10;&#10;AI-generated content may be incorrect.">
            <a:extLst>
              <a:ext uri="{FF2B5EF4-FFF2-40B4-BE49-F238E27FC236}">
                <a16:creationId xmlns:a16="http://schemas.microsoft.com/office/drawing/2014/main" id="{7426E323-50D7-C055-58CB-974E2EE4D3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0B060C84-BE0F-D97B-5309-DA4B7EB4D3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1531055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MCW+TC Content Fram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F29CA923-6C5C-7234-5CD9-08E64554172B}"/>
              </a:ext>
            </a:extLst>
          </p:cNvPr>
          <p:cNvSpPr/>
          <p:nvPr userDrawn="1"/>
        </p:nvSpPr>
        <p:spPr>
          <a:xfrm>
            <a:off x="262072" y="196564"/>
            <a:ext cx="190853" cy="639803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Rectangle: Single Corner Rounded 9">
            <a:extLst>
              <a:ext uri="{FF2B5EF4-FFF2-40B4-BE49-F238E27FC236}">
                <a16:creationId xmlns:a16="http://schemas.microsoft.com/office/drawing/2014/main" id="{67506F2A-D1A8-CBB5-61B8-24AE6E964D0B}"/>
              </a:ext>
            </a:extLst>
          </p:cNvPr>
          <p:cNvSpPr/>
          <p:nvPr userDrawn="1"/>
        </p:nvSpPr>
        <p:spPr>
          <a:xfrm rot="16200000" flipV="1">
            <a:off x="5518807" y="-4869317"/>
            <a:ext cx="769109" cy="10900873"/>
          </a:xfrm>
          <a:prstGeom prst="round1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itle 1">
            <a:extLst>
              <a:ext uri="{FF2B5EF4-FFF2-40B4-BE49-F238E27FC236}">
                <a16:creationId xmlns:a16="http://schemas.microsoft.com/office/drawing/2014/main" id="{3B7967B7-4C2B-61EE-C98D-47998D9FF666}"/>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dirty="0"/>
              <a:t>Click to edit Master title style</a:t>
            </a:r>
          </a:p>
        </p:txBody>
      </p:sp>
      <p:pic>
        <p:nvPicPr>
          <p:cNvPr id="5" name="Picture 4" descr="A black background with a black square&#10;&#10;AI-generated content may be incorrect.">
            <a:extLst>
              <a:ext uri="{FF2B5EF4-FFF2-40B4-BE49-F238E27FC236}">
                <a16:creationId xmlns:a16="http://schemas.microsoft.com/office/drawing/2014/main" id="{6DA2A1CE-916B-71E4-5A11-8EF5D5FD0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4" name="Picture 3" descr="A logo of a company&#10;&#10;AI-generated content may be incorrect.">
            <a:extLst>
              <a:ext uri="{FF2B5EF4-FFF2-40B4-BE49-F238E27FC236}">
                <a16:creationId xmlns:a16="http://schemas.microsoft.com/office/drawing/2014/main" id="{D6E384B6-AEDE-2039-F67F-C4F6314F6B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815" y="6056695"/>
            <a:ext cx="1807296" cy="525622"/>
          </a:xfrm>
          <a:prstGeom prst="rect">
            <a:avLst/>
          </a:prstGeom>
        </p:spPr>
      </p:pic>
    </p:spTree>
    <p:extLst>
      <p:ext uri="{BB962C8B-B14F-4D97-AF65-F5344CB8AC3E}">
        <p14:creationId xmlns:p14="http://schemas.microsoft.com/office/powerpoint/2010/main" val="3405903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FMCW+TC Content Fram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F3FB9413-23B7-A223-F4EB-20C01ECC1F60}"/>
              </a:ext>
            </a:extLst>
          </p:cNvPr>
          <p:cNvSpPr/>
          <p:nvPr userDrawn="1"/>
        </p:nvSpPr>
        <p:spPr>
          <a:xfrm>
            <a:off x="262072" y="196564"/>
            <a:ext cx="190853" cy="63980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 name="Rectangle: Single Corner Rounded 5">
            <a:extLst>
              <a:ext uri="{FF2B5EF4-FFF2-40B4-BE49-F238E27FC236}">
                <a16:creationId xmlns:a16="http://schemas.microsoft.com/office/drawing/2014/main" id="{D13A4BBD-19D1-F4C4-3BF2-E020BE836997}"/>
              </a:ext>
            </a:extLst>
          </p:cNvPr>
          <p:cNvSpPr/>
          <p:nvPr userDrawn="1"/>
        </p:nvSpPr>
        <p:spPr>
          <a:xfrm rot="16200000" flipV="1">
            <a:off x="5518807" y="-4869317"/>
            <a:ext cx="769109" cy="10900873"/>
          </a:xfrm>
          <a:prstGeom prst="round1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dirty="0"/>
              <a:t>Click to edit Master title style</a:t>
            </a:r>
          </a:p>
        </p:txBody>
      </p:sp>
      <p:pic>
        <p:nvPicPr>
          <p:cNvPr id="5" name="Picture 4" descr="A black background with a black square&#10;&#10;AI-generated content may be incorrect.">
            <a:extLst>
              <a:ext uri="{FF2B5EF4-FFF2-40B4-BE49-F238E27FC236}">
                <a16:creationId xmlns:a16="http://schemas.microsoft.com/office/drawing/2014/main" id="{242F23FF-4D24-716F-EBD4-2A60588AE6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D7E662A5-737B-5893-7463-B906728949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815" y="6056695"/>
            <a:ext cx="1807296" cy="525622"/>
          </a:xfrm>
          <a:prstGeom prst="rect">
            <a:avLst/>
          </a:prstGeom>
        </p:spPr>
      </p:pic>
    </p:spTree>
    <p:extLst>
      <p:ext uri="{BB962C8B-B14F-4D97-AF65-F5344CB8AC3E}">
        <p14:creationId xmlns:p14="http://schemas.microsoft.com/office/powerpoint/2010/main" val="406489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Quote Slide 1">
    <p:bg>
      <p:bgPr>
        <a:solidFill>
          <a:schemeClr val="bg1"/>
        </a:solidFill>
        <a:effectLst/>
      </p:bgPr>
    </p:bg>
    <p:spTree>
      <p:nvGrpSpPr>
        <p:cNvPr id="1" name=""/>
        <p:cNvGrpSpPr/>
        <p:nvPr/>
      </p:nvGrpSpPr>
      <p:grpSpPr>
        <a:xfrm>
          <a:off x="0" y="0"/>
          <a:ext cx="0" cy="0"/>
          <a:chOff x="0" y="0"/>
          <a:chExt cx="0" cy="0"/>
        </a:xfrm>
      </p:grpSpPr>
      <p:sp>
        <p:nvSpPr>
          <p:cNvPr id="106" name="Title 1"/>
          <p:cNvSpPr>
            <a:spLocks noGrp="1"/>
          </p:cNvSpPr>
          <p:nvPr>
            <p:ph type="ctrTitle" hasCustomPrompt="1"/>
          </p:nvPr>
        </p:nvSpPr>
        <p:spPr bwMode="white">
          <a:xfrm>
            <a:off x="1852197" y="1162137"/>
            <a:ext cx="6941283" cy="3128963"/>
          </a:xfrm>
          <a:prstGeom prst="rect">
            <a:avLst/>
          </a:prstGeom>
        </p:spPr>
        <p:txBody>
          <a:bodyPr rIns="0" bIns="0" anchor="b">
            <a:normAutofit/>
          </a:bodyPr>
          <a:lstStyle>
            <a:lvl1pPr marL="173883" indent="-129818" algn="l">
              <a:lnSpc>
                <a:spcPct val="100000"/>
              </a:lnSpc>
              <a:tabLst/>
              <a:defRPr sz="3301">
                <a:solidFill>
                  <a:srgbClr val="094995"/>
                </a:solidFill>
              </a:defRPr>
            </a:lvl1pPr>
          </a:lstStyle>
          <a:p>
            <a:r>
              <a:rPr dirty="0"/>
              <a:t>“Click to type quote here. Type quotation marks before and </a:t>
            </a:r>
            <a:br>
              <a:rPr dirty="0"/>
            </a:br>
            <a:r>
              <a:rPr dirty="0"/>
              <a:t>after text.”</a:t>
            </a:r>
          </a:p>
        </p:txBody>
      </p:sp>
      <p:sp>
        <p:nvSpPr>
          <p:cNvPr id="108" name="Text Placeholder 127"/>
          <p:cNvSpPr>
            <a:spLocks noGrp="1"/>
          </p:cNvSpPr>
          <p:nvPr>
            <p:ph type="body" sz="quarter" idx="15" hasCustomPrompt="1"/>
          </p:nvPr>
        </p:nvSpPr>
        <p:spPr>
          <a:xfrm>
            <a:off x="1852199" y="5100297"/>
            <a:ext cx="7292974" cy="323850"/>
          </a:xfrm>
        </p:spPr>
        <p:txBody>
          <a:bodyPr lIns="0" tIns="0" rIns="0" bIns="0" anchor="b">
            <a:noAutofit/>
          </a:bodyPr>
          <a:lstStyle>
            <a:lvl1pPr marL="0" indent="0">
              <a:lnSpc>
                <a:spcPct val="94000"/>
              </a:lnSpc>
              <a:buNone/>
              <a:defRPr sz="1350" b="1" cap="none" spc="0" baseline="0">
                <a:solidFill>
                  <a:srgbClr val="094995"/>
                </a:solidFill>
                <a:latin typeface="+mj-lt"/>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p>
        </p:txBody>
      </p:sp>
      <p:sp>
        <p:nvSpPr>
          <p:cNvPr id="8" name="Text Placeholder 127"/>
          <p:cNvSpPr>
            <a:spLocks noGrp="1"/>
          </p:cNvSpPr>
          <p:nvPr>
            <p:ph type="body" sz="quarter" idx="16" hasCustomPrompt="1"/>
          </p:nvPr>
        </p:nvSpPr>
        <p:spPr>
          <a:xfrm>
            <a:off x="1852197" y="5462247"/>
            <a:ext cx="7288689" cy="323850"/>
          </a:xfrm>
        </p:spPr>
        <p:txBody>
          <a:bodyPr lIns="0" tIns="0" rIns="0" bIns="0" anchor="t" anchorCtr="0">
            <a:noAutofit/>
          </a:bodyPr>
          <a:lstStyle>
            <a:lvl1pPr marL="0" indent="0">
              <a:lnSpc>
                <a:spcPct val="100000"/>
              </a:lnSpc>
              <a:buNone/>
              <a:defRPr sz="1050" b="1" cap="all" spc="150"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Title and position</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cxnSp>
        <p:nvCxnSpPr>
          <p:cNvPr id="4" name="Straight Connector 3"/>
          <p:cNvCxnSpPr/>
          <p:nvPr userDrawn="1"/>
        </p:nvCxnSpPr>
        <p:spPr>
          <a:xfrm>
            <a:off x="1" y="4700588"/>
            <a:ext cx="12192000" cy="0"/>
          </a:xfrm>
          <a:prstGeom prst="line">
            <a:avLst/>
          </a:prstGeom>
          <a:ln w="50800">
            <a:solidFill>
              <a:srgbClr val="326F6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FMCW+TC Content Fram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F3FB9413-23B7-A223-F4EB-20C01ECC1F60}"/>
              </a:ext>
            </a:extLst>
          </p:cNvPr>
          <p:cNvSpPr/>
          <p:nvPr userDrawn="1"/>
        </p:nvSpPr>
        <p:spPr>
          <a:xfrm>
            <a:off x="262072" y="196564"/>
            <a:ext cx="190853" cy="6398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 name="Rectangle: Single Corner Rounded 5">
            <a:extLst>
              <a:ext uri="{FF2B5EF4-FFF2-40B4-BE49-F238E27FC236}">
                <a16:creationId xmlns:a16="http://schemas.microsoft.com/office/drawing/2014/main" id="{D13A4BBD-19D1-F4C4-3BF2-E020BE836997}"/>
              </a:ext>
            </a:extLst>
          </p:cNvPr>
          <p:cNvSpPr/>
          <p:nvPr userDrawn="1"/>
        </p:nvSpPr>
        <p:spPr>
          <a:xfrm rot="16200000" flipV="1">
            <a:off x="5518807" y="-4869317"/>
            <a:ext cx="769109" cy="10900873"/>
          </a:xfrm>
          <a:prstGeom prst="round1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dirty="0"/>
              <a:t>Click to edit Master title style</a:t>
            </a:r>
          </a:p>
        </p:txBody>
      </p:sp>
      <p:pic>
        <p:nvPicPr>
          <p:cNvPr id="5" name="Picture 4" descr="A black background with a black square&#10;&#10;AI-generated content may be incorrect.">
            <a:extLst>
              <a:ext uri="{FF2B5EF4-FFF2-40B4-BE49-F238E27FC236}">
                <a16:creationId xmlns:a16="http://schemas.microsoft.com/office/drawing/2014/main" id="{11A4C4BD-BDB5-DD01-9B47-9C8AB2B2B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7428078E-E8B0-287A-554F-7500CACABA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815" y="6056695"/>
            <a:ext cx="1807296" cy="525622"/>
          </a:xfrm>
          <a:prstGeom prst="rect">
            <a:avLst/>
          </a:prstGeom>
        </p:spPr>
      </p:pic>
    </p:spTree>
    <p:extLst>
      <p:ext uri="{BB962C8B-B14F-4D97-AF65-F5344CB8AC3E}">
        <p14:creationId xmlns:p14="http://schemas.microsoft.com/office/powerpoint/2010/main" val="39451709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FMCW+TC Content Side-by-Side">
    <p:spTree>
      <p:nvGrpSpPr>
        <p:cNvPr id="1" name=""/>
        <p:cNvGrpSpPr/>
        <p:nvPr/>
      </p:nvGrpSpPr>
      <p:grpSpPr>
        <a:xfrm>
          <a:off x="0" y="0"/>
          <a:ext cx="0" cy="0"/>
          <a:chOff x="0" y="0"/>
          <a:chExt cx="0" cy="0"/>
        </a:xfrm>
      </p:grpSpPr>
      <p:pic>
        <p:nvPicPr>
          <p:cNvPr id="8" name="Picture 7" descr="A white rectangular object with a black border&#10;&#10;AI-generated content may be incorrect.">
            <a:extLst>
              <a:ext uri="{FF2B5EF4-FFF2-40B4-BE49-F238E27FC236}">
                <a16:creationId xmlns:a16="http://schemas.microsoft.com/office/drawing/2014/main" id="{76501F39-491C-1E35-7227-61DEB10B81D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44584"/>
            <a:ext cx="10515600" cy="946104"/>
          </a:xfrm>
        </p:spPr>
        <p:txBody>
          <a:bodyPr>
            <a:normAutofit/>
          </a:bodyPr>
          <a:lstStyle>
            <a:lvl1pPr>
              <a:defRPr sz="4000">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838200" y="1825626"/>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9484D74-C3B8-DF75-B2BA-F6F5E7374099}"/>
              </a:ext>
            </a:extLst>
          </p:cNvPr>
          <p:cNvSpPr>
            <a:spLocks noGrp="1"/>
          </p:cNvSpPr>
          <p:nvPr>
            <p:ph sz="half" idx="2"/>
          </p:nvPr>
        </p:nvSpPr>
        <p:spPr>
          <a:xfrm>
            <a:off x="6172200" y="1825626"/>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black background with a black square&#10;&#10;AI-generated content may be incorrect.">
            <a:extLst>
              <a:ext uri="{FF2B5EF4-FFF2-40B4-BE49-F238E27FC236}">
                <a16:creationId xmlns:a16="http://schemas.microsoft.com/office/drawing/2014/main" id="{E1EE4A5B-04FC-AD53-DD7A-A4940B75B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4DB1DD53-B8A3-D7ED-137A-8A66FBBB6D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7611181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MCW+TC Content &amp; Photo Right">
    <p:spTree>
      <p:nvGrpSpPr>
        <p:cNvPr id="1" name=""/>
        <p:cNvGrpSpPr/>
        <p:nvPr/>
      </p:nvGrpSpPr>
      <p:grpSpPr>
        <a:xfrm>
          <a:off x="0" y="0"/>
          <a:ext cx="0" cy="0"/>
          <a:chOff x="0" y="0"/>
          <a:chExt cx="0" cy="0"/>
        </a:xfrm>
      </p:grpSpPr>
      <p:pic>
        <p:nvPicPr>
          <p:cNvPr id="10" name="Picture 9" descr="A blue and white rectangle with a white background&#10;&#10;AI-generated content may be incorrect.">
            <a:extLst>
              <a:ext uri="{FF2B5EF4-FFF2-40B4-BE49-F238E27FC236}">
                <a16:creationId xmlns:a16="http://schemas.microsoft.com/office/drawing/2014/main" id="{E6EB1E06-0211-9BC5-F169-63E37C0D548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838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BC063170-DADB-B34B-81B9-524DB6412AC6}"/>
              </a:ext>
            </a:extLst>
          </p:cNvPr>
          <p:cNvSpPr>
            <a:spLocks noGrp="1"/>
          </p:cNvSpPr>
          <p:nvPr>
            <p:ph type="pic" sz="quarter" idx="11"/>
          </p:nvPr>
        </p:nvSpPr>
        <p:spPr>
          <a:xfrm>
            <a:off x="6186488" y="1825625"/>
            <a:ext cx="5167312" cy="3951332"/>
          </a:xfrm>
        </p:spPr>
        <p:txBody>
          <a:bodyPr>
            <a:normAutofit/>
          </a:bodyPr>
          <a:lstStyle>
            <a:lvl1pPr>
              <a:defRPr sz="2400"/>
            </a:lvl1pPr>
          </a:lstStyle>
          <a:p>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E4923718-CFDC-09CB-9CC8-62894B9070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2465E9A7-1510-78A8-C82E-3A657B70F9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24578440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MCW+TC Content &amp; Media Right">
    <p:spTree>
      <p:nvGrpSpPr>
        <p:cNvPr id="1" name=""/>
        <p:cNvGrpSpPr/>
        <p:nvPr/>
      </p:nvGrpSpPr>
      <p:grpSpPr>
        <a:xfrm>
          <a:off x="0" y="0"/>
          <a:ext cx="0" cy="0"/>
          <a:chOff x="0" y="0"/>
          <a:chExt cx="0" cy="0"/>
        </a:xfrm>
      </p:grpSpPr>
      <p:pic>
        <p:nvPicPr>
          <p:cNvPr id="13" name="Picture 12" descr="A white rectangular object with a black border&#10;&#10;AI-generated content may be incorrect.">
            <a:extLst>
              <a:ext uri="{FF2B5EF4-FFF2-40B4-BE49-F238E27FC236}">
                <a16:creationId xmlns:a16="http://schemas.microsoft.com/office/drawing/2014/main" id="{BD6A9ACA-1FDE-2E8B-0EBB-B14B6680E2D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838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Media Placeholder 7">
            <a:extLst>
              <a:ext uri="{FF2B5EF4-FFF2-40B4-BE49-F238E27FC236}">
                <a16:creationId xmlns:a16="http://schemas.microsoft.com/office/drawing/2014/main" id="{FB76E683-54FA-7555-C11C-F594EE109290}"/>
              </a:ext>
            </a:extLst>
          </p:cNvPr>
          <p:cNvSpPr>
            <a:spLocks noGrp="1"/>
          </p:cNvSpPr>
          <p:nvPr>
            <p:ph type="media" sz="quarter" idx="11"/>
          </p:nvPr>
        </p:nvSpPr>
        <p:spPr>
          <a:xfrm>
            <a:off x="6186488" y="1825625"/>
            <a:ext cx="5181600" cy="3951288"/>
          </a:xfrm>
        </p:spPr>
        <p:txBody>
          <a:bodyPr/>
          <a:lstStyle/>
          <a:p>
            <a:endParaRPr lang="en-US"/>
          </a:p>
        </p:txBody>
      </p:sp>
      <p:pic>
        <p:nvPicPr>
          <p:cNvPr id="4" name="Picture 3" descr="A black background with a black square&#10;&#10;AI-generated content may be incorrect.">
            <a:extLst>
              <a:ext uri="{FF2B5EF4-FFF2-40B4-BE49-F238E27FC236}">
                <a16:creationId xmlns:a16="http://schemas.microsoft.com/office/drawing/2014/main" id="{536299FB-297E-96D9-03DE-A161DA7563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7613C4A0-937D-158D-76C8-F3FD75C591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22413880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MCW+TC Content &amp; Photo Left">
    <p:spTree>
      <p:nvGrpSpPr>
        <p:cNvPr id="1" name=""/>
        <p:cNvGrpSpPr/>
        <p:nvPr/>
      </p:nvGrpSpPr>
      <p:grpSpPr>
        <a:xfrm>
          <a:off x="0" y="0"/>
          <a:ext cx="0" cy="0"/>
          <a:chOff x="0" y="0"/>
          <a:chExt cx="0" cy="0"/>
        </a:xfrm>
      </p:grpSpPr>
      <p:pic>
        <p:nvPicPr>
          <p:cNvPr id="8" name="Picture 7" descr="A green rectangle with white background&#10;&#10;AI-generated content may be incorrect.">
            <a:extLst>
              <a:ext uri="{FF2B5EF4-FFF2-40B4-BE49-F238E27FC236}">
                <a16:creationId xmlns:a16="http://schemas.microsoft.com/office/drawing/2014/main" id="{CE875866-4331-DC7D-E3AE-719EE36AFEB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6172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BC063170-DADB-B34B-81B9-524DB6412AC6}"/>
              </a:ext>
            </a:extLst>
          </p:cNvPr>
          <p:cNvSpPr>
            <a:spLocks noGrp="1"/>
          </p:cNvSpPr>
          <p:nvPr>
            <p:ph type="pic" sz="quarter" idx="11"/>
          </p:nvPr>
        </p:nvSpPr>
        <p:spPr>
          <a:xfrm>
            <a:off x="838200" y="1825625"/>
            <a:ext cx="5167312" cy="3951332"/>
          </a:xfrm>
        </p:spPr>
        <p:txBody>
          <a:bodyPr>
            <a:normAutofit/>
          </a:bodyPr>
          <a:lstStyle>
            <a:lvl1pPr>
              <a:defRPr sz="2400"/>
            </a:lvl1pPr>
          </a:lstStyle>
          <a:p>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77B40B6C-A7F1-6E2B-D0D3-298F20F3FA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876611E7-5A6C-3EA2-7A8C-71766DCDB1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697627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MCW+TC Content &amp; Media Left">
    <p:spTree>
      <p:nvGrpSpPr>
        <p:cNvPr id="1" name=""/>
        <p:cNvGrpSpPr/>
        <p:nvPr/>
      </p:nvGrpSpPr>
      <p:grpSpPr>
        <a:xfrm>
          <a:off x="0" y="0"/>
          <a:ext cx="0" cy="0"/>
          <a:chOff x="0" y="0"/>
          <a:chExt cx="0" cy="0"/>
        </a:xfrm>
      </p:grpSpPr>
      <p:pic>
        <p:nvPicPr>
          <p:cNvPr id="9" name="Picture 8" descr="A blue and white rectangle with a white border&#10;&#10;AI-generated content may be incorrect.">
            <a:extLst>
              <a:ext uri="{FF2B5EF4-FFF2-40B4-BE49-F238E27FC236}">
                <a16:creationId xmlns:a16="http://schemas.microsoft.com/office/drawing/2014/main" id="{707838C9-32A6-9F16-E5FD-1E8AA244C336}"/>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6172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Media Placeholder 10">
            <a:extLst>
              <a:ext uri="{FF2B5EF4-FFF2-40B4-BE49-F238E27FC236}">
                <a16:creationId xmlns:a16="http://schemas.microsoft.com/office/drawing/2014/main" id="{9E4CD4F6-A399-DC1F-0BE4-FF00E8FD811E}"/>
              </a:ext>
            </a:extLst>
          </p:cNvPr>
          <p:cNvSpPr>
            <a:spLocks noGrp="1"/>
          </p:cNvSpPr>
          <p:nvPr>
            <p:ph type="media" sz="quarter" idx="11"/>
          </p:nvPr>
        </p:nvSpPr>
        <p:spPr>
          <a:xfrm>
            <a:off x="838200" y="1825581"/>
            <a:ext cx="5181600" cy="3951332"/>
          </a:xfrm>
        </p:spPr>
        <p:txBody>
          <a:bodyPr/>
          <a:lstStyle/>
          <a:p>
            <a:endParaRPr lang="en-US"/>
          </a:p>
        </p:txBody>
      </p:sp>
      <p:pic>
        <p:nvPicPr>
          <p:cNvPr id="4" name="Picture 3" descr="A black background with a black square&#10;&#10;AI-generated content may be incorrect.">
            <a:extLst>
              <a:ext uri="{FF2B5EF4-FFF2-40B4-BE49-F238E27FC236}">
                <a16:creationId xmlns:a16="http://schemas.microsoft.com/office/drawing/2014/main" id="{4F12A2E8-FE91-F97F-40CE-30E8209C0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5E6B3C10-27BF-70B8-D27C-148A96B01A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1989789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MCW+TC Content Four Column">
    <p:spTree>
      <p:nvGrpSpPr>
        <p:cNvPr id="1" name=""/>
        <p:cNvGrpSpPr/>
        <p:nvPr/>
      </p:nvGrpSpPr>
      <p:grpSpPr>
        <a:xfrm>
          <a:off x="0" y="0"/>
          <a:ext cx="0" cy="0"/>
          <a:chOff x="0" y="0"/>
          <a:chExt cx="0" cy="0"/>
        </a:xfrm>
      </p:grpSpPr>
      <p:sp>
        <p:nvSpPr>
          <p:cNvPr id="22" name="Content Placeholder 2"/>
          <p:cNvSpPr>
            <a:spLocks noGrp="1"/>
          </p:cNvSpPr>
          <p:nvPr>
            <p:ph sz="half" idx="1"/>
          </p:nvPr>
        </p:nvSpPr>
        <p:spPr>
          <a:xfrm>
            <a:off x="581742" y="1313350"/>
            <a:ext cx="2380915" cy="4523427"/>
          </a:xfrm>
        </p:spPr>
        <p:txBody>
          <a:bodyPr/>
          <a:lstStyle>
            <a:lvl1pPr marL="285750" indent="-285750">
              <a:buClr>
                <a:schemeClr val="accent4"/>
              </a:buClr>
              <a:buFont typeface="Arial" panose="020B0604020202020204" pitchFamily="34" charset="0"/>
              <a:buChar char="•"/>
              <a:defRPr sz="1800"/>
            </a:lvl1pPr>
            <a:lvl2pPr marL="742950" indent="-285750">
              <a:buClr>
                <a:schemeClr val="accent4"/>
              </a:buClr>
              <a:buFont typeface="Arial" panose="020B0604020202020204" pitchFamily="34" charset="0"/>
              <a:buChar char="•"/>
              <a:defRPr sz="1600"/>
            </a:lvl2pPr>
            <a:lvl3pPr marL="1200150" indent="-285750">
              <a:buClr>
                <a:schemeClr val="accent4"/>
              </a:buClr>
              <a:buFont typeface="Wingdings" panose="05000000000000000000" pitchFamily="2" charset="2"/>
              <a:buChar char="§"/>
              <a:defRPr sz="1200"/>
            </a:lvl3pPr>
            <a:lvl4pPr marL="1543050" indent="-171450">
              <a:buClr>
                <a:schemeClr val="accent4"/>
              </a:buClr>
              <a:buFont typeface="Arial" panose="020B0604020202020204" pitchFamily="34" charset="0"/>
              <a:buChar char="•"/>
              <a:defRPr sz="1100"/>
            </a:lvl4pPr>
            <a:lvl5pPr>
              <a:buClr>
                <a:srgbClr val="326F65"/>
              </a:buClr>
              <a:defRPr sz="1200"/>
            </a:lvl5pPr>
          </a:lstStyle>
          <a:p>
            <a:pPr lvl="0"/>
            <a:r>
              <a:rPr lang="en-US" dirty="0"/>
              <a:t>Click to edit Master text styles</a:t>
            </a:r>
          </a:p>
          <a:p>
            <a:pPr lvl="1"/>
            <a:r>
              <a:rPr lang="en-US" dirty="0"/>
              <a:t>Second level</a:t>
            </a:r>
          </a:p>
          <a:p>
            <a:pPr lvl="2"/>
            <a:r>
              <a:rPr lang="en-US" dirty="0"/>
              <a:t>Third level</a:t>
            </a:r>
          </a:p>
        </p:txBody>
      </p:sp>
      <p:sp>
        <p:nvSpPr>
          <p:cNvPr id="25" name="Content Placeholder 3"/>
          <p:cNvSpPr>
            <a:spLocks noGrp="1"/>
          </p:cNvSpPr>
          <p:nvPr>
            <p:ph sz="half" idx="2"/>
          </p:nvPr>
        </p:nvSpPr>
        <p:spPr>
          <a:xfrm>
            <a:off x="3397928" y="1313350"/>
            <a:ext cx="2490808" cy="4523427"/>
          </a:xfrm>
        </p:spPr>
        <p:txBody>
          <a:bodyPr/>
          <a:lstStyle>
            <a:lvl1pPr marL="285750" indent="-285750">
              <a:buClr>
                <a:schemeClr val="accent4"/>
              </a:buClr>
              <a:buFont typeface="Arial" panose="020B0604020202020204" pitchFamily="34" charset="0"/>
              <a:buChar char="•"/>
              <a:defRPr sz="1800"/>
            </a:lvl1pPr>
            <a:lvl2pPr>
              <a:buClr>
                <a:schemeClr val="accent4"/>
              </a:buClr>
              <a:defRPr sz="1600"/>
            </a:lvl2pPr>
            <a:lvl3pPr marL="1257300" indent="-342900">
              <a:buClr>
                <a:schemeClr val="accent4"/>
              </a:buClr>
              <a:buFont typeface="Wingdings" panose="05000000000000000000" pitchFamily="2" charset="2"/>
              <a:buChar char="§"/>
              <a:defRPr sz="1200"/>
            </a:lvl3pPr>
            <a:lvl4pPr>
              <a:buClr>
                <a:schemeClr val="accent4"/>
              </a:buClr>
              <a:defRPr sz="1200"/>
            </a:lvl4pPr>
            <a:lvl5pPr>
              <a:buClr>
                <a:srgbClr val="326F65"/>
              </a:buClr>
              <a:defRPr/>
            </a:lvl5pPr>
          </a:lstStyle>
          <a:p>
            <a:pPr lvl="0"/>
            <a:r>
              <a:rPr lang="en-US" dirty="0"/>
              <a:t>Click to edit Master text styles</a:t>
            </a:r>
          </a:p>
          <a:p>
            <a:pPr lvl="1"/>
            <a:r>
              <a:rPr lang="en-US" dirty="0"/>
              <a:t>Second level</a:t>
            </a:r>
          </a:p>
          <a:p>
            <a:pPr lvl="2"/>
            <a:r>
              <a:rPr lang="en-US" dirty="0"/>
              <a:t>Third level</a:t>
            </a:r>
          </a:p>
        </p:txBody>
      </p:sp>
      <p:sp>
        <p:nvSpPr>
          <p:cNvPr id="26" name="Content Placeholder 7"/>
          <p:cNvSpPr>
            <a:spLocks noGrp="1"/>
          </p:cNvSpPr>
          <p:nvPr>
            <p:ph sz="quarter" idx="13"/>
          </p:nvPr>
        </p:nvSpPr>
        <p:spPr>
          <a:xfrm>
            <a:off x="9084672" y="1313350"/>
            <a:ext cx="2400193" cy="4523427"/>
          </a:xfrm>
        </p:spPr>
        <p:txBody>
          <a:bodyPr/>
          <a:lstStyle>
            <a:lvl1pPr marL="285750" indent="-285750">
              <a:buClr>
                <a:schemeClr val="accent4"/>
              </a:buClr>
              <a:buFont typeface="Arial" panose="020B0604020202020204" pitchFamily="34" charset="0"/>
              <a:buChar char="•"/>
              <a:defRPr sz="1800"/>
            </a:lvl1pPr>
            <a:lvl2pPr>
              <a:buClr>
                <a:schemeClr val="accent4"/>
              </a:buClr>
              <a:defRPr sz="1600"/>
            </a:lvl2pPr>
            <a:lvl3pPr marL="1257300" indent="-342900">
              <a:buClr>
                <a:schemeClr val="accent4"/>
              </a:buClr>
              <a:buFont typeface="Wingdings" panose="05000000000000000000" pitchFamily="2" charset="2"/>
              <a:buChar char="§"/>
              <a:defRPr sz="1200"/>
            </a:lvl3pPr>
            <a:lvl4pPr>
              <a:buClr>
                <a:schemeClr val="accent4"/>
              </a:buClr>
              <a:defRPr sz="1200"/>
            </a:lvl4pPr>
            <a:lvl5pPr>
              <a:buClr>
                <a:srgbClr val="326F65"/>
              </a:buClr>
              <a:defRPr/>
            </a:lvl5pPr>
          </a:lstStyle>
          <a:p>
            <a:pPr lvl="0"/>
            <a:r>
              <a:rPr lang="en-US" dirty="0"/>
              <a:t>Click to edit Master text styles</a:t>
            </a:r>
          </a:p>
          <a:p>
            <a:pPr lvl="1"/>
            <a:r>
              <a:rPr lang="en-US" dirty="0"/>
              <a:t>Second level</a:t>
            </a:r>
          </a:p>
          <a:p>
            <a:pPr lvl="2"/>
            <a:r>
              <a:rPr lang="en-US" dirty="0"/>
              <a:t>Third level</a:t>
            </a:r>
          </a:p>
        </p:txBody>
      </p:sp>
      <p:sp>
        <p:nvSpPr>
          <p:cNvPr id="28" name="Content Placeholder 7"/>
          <p:cNvSpPr>
            <a:spLocks noGrp="1"/>
          </p:cNvSpPr>
          <p:nvPr>
            <p:ph sz="quarter" idx="15"/>
          </p:nvPr>
        </p:nvSpPr>
        <p:spPr>
          <a:xfrm>
            <a:off x="6246348" y="1313350"/>
            <a:ext cx="2385589" cy="4523427"/>
          </a:xfrm>
        </p:spPr>
        <p:txBody>
          <a:bodyPr/>
          <a:lstStyle>
            <a:lvl1pPr marL="285750" indent="-285750">
              <a:buClr>
                <a:schemeClr val="accent4"/>
              </a:buClr>
              <a:buFont typeface="Arial" panose="020B0604020202020204" pitchFamily="34" charset="0"/>
              <a:buChar char="•"/>
              <a:defRPr sz="1800"/>
            </a:lvl1pPr>
            <a:lvl2pPr>
              <a:buClr>
                <a:schemeClr val="accent4"/>
              </a:buClr>
              <a:defRPr sz="1600"/>
            </a:lvl2pPr>
            <a:lvl3pPr marL="1257300" indent="-342900">
              <a:buClr>
                <a:schemeClr val="accent4"/>
              </a:buClr>
              <a:buFont typeface="Wingdings" panose="05000000000000000000" pitchFamily="2" charset="2"/>
              <a:buChar char="§"/>
              <a:defRPr sz="1200"/>
            </a:lvl3pPr>
            <a:lvl4pPr>
              <a:buClr>
                <a:schemeClr val="accent4"/>
              </a:buClr>
              <a:defRPr sz="1200"/>
            </a:lvl4pPr>
            <a:lvl5pPr>
              <a:buClr>
                <a:srgbClr val="326F65"/>
              </a:buClr>
              <a:defRPr/>
            </a:lvl5pPr>
          </a:lstStyle>
          <a:p>
            <a:pPr lvl="0"/>
            <a:r>
              <a:rPr lang="en-US" dirty="0"/>
              <a:t>Click to edit Master text styles</a:t>
            </a:r>
          </a:p>
          <a:p>
            <a:pPr lvl="1"/>
            <a:r>
              <a:rPr lang="en-US" dirty="0"/>
              <a:t>Second level</a:t>
            </a:r>
          </a:p>
          <a:p>
            <a:pPr lvl="2"/>
            <a:r>
              <a:rPr lang="en-US" dirty="0"/>
              <a:t>Third level</a:t>
            </a:r>
          </a:p>
        </p:txBody>
      </p:sp>
      <p:cxnSp>
        <p:nvCxnSpPr>
          <p:cNvPr id="48" name="Straight Connector 47"/>
          <p:cNvCxnSpPr>
            <a:cxnSpLocks/>
          </p:cNvCxnSpPr>
          <p:nvPr userDrawn="1"/>
        </p:nvCxnSpPr>
        <p:spPr>
          <a:xfrm>
            <a:off x="3174614" y="1313351"/>
            <a:ext cx="0" cy="4523427"/>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49" name="Straight Connector 48"/>
          <p:cNvCxnSpPr>
            <a:cxnSpLocks/>
          </p:cNvCxnSpPr>
          <p:nvPr userDrawn="1"/>
        </p:nvCxnSpPr>
        <p:spPr>
          <a:xfrm>
            <a:off x="6064117" y="1313351"/>
            <a:ext cx="0" cy="4523427"/>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50" name="Straight Connector 49"/>
          <p:cNvCxnSpPr>
            <a:cxnSpLocks/>
          </p:cNvCxnSpPr>
          <p:nvPr userDrawn="1"/>
        </p:nvCxnSpPr>
        <p:spPr>
          <a:xfrm>
            <a:off x="8862181" y="1313351"/>
            <a:ext cx="0" cy="4523427"/>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CBA4936F-4B3B-8544-19C8-B8354303F647}"/>
              </a:ext>
            </a:extLst>
          </p:cNvPr>
          <p:cNvSpPr/>
          <p:nvPr userDrawn="1"/>
        </p:nvSpPr>
        <p:spPr>
          <a:xfrm rot="16200000" flipV="1">
            <a:off x="5711445" y="-5514884"/>
            <a:ext cx="769109" cy="121920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itle 1">
            <a:extLst>
              <a:ext uri="{FF2B5EF4-FFF2-40B4-BE49-F238E27FC236}">
                <a16:creationId xmlns:a16="http://schemas.microsoft.com/office/drawing/2014/main" id="{3F322A64-CD01-A8B2-F776-83E610F09BA9}"/>
              </a:ext>
            </a:extLst>
          </p:cNvPr>
          <p:cNvSpPr>
            <a:spLocks noGrp="1"/>
          </p:cNvSpPr>
          <p:nvPr>
            <p:ph type="title"/>
          </p:nvPr>
        </p:nvSpPr>
        <p:spPr>
          <a:xfrm>
            <a:off x="581742" y="362029"/>
            <a:ext cx="10228604" cy="438180"/>
          </a:xfrm>
        </p:spPr>
        <p:txBody>
          <a:bodyPr>
            <a:normAutofit/>
          </a:bodyPr>
          <a:lstStyle>
            <a:lvl1pPr>
              <a:defRPr sz="32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E9A6BC1-728C-00B8-F661-7045126143B5}"/>
              </a:ext>
            </a:extLst>
          </p:cNvPr>
          <p:cNvSpPr/>
          <p:nvPr userDrawn="1"/>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8FBCCC86-9B36-9F36-84BF-0DC767994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245780"/>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7FEDF269-BE51-7834-9FD7-EC71058B56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125893"/>
            <a:ext cx="1807296" cy="525622"/>
          </a:xfrm>
          <a:prstGeom prst="rect">
            <a:avLst/>
          </a:prstGeom>
        </p:spPr>
      </p:pic>
    </p:spTree>
    <p:extLst>
      <p:ext uri="{BB962C8B-B14F-4D97-AF65-F5344CB8AC3E}">
        <p14:creationId xmlns:p14="http://schemas.microsoft.com/office/powerpoint/2010/main" val="20443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MCW+TC Content Three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9633" y="1313565"/>
            <a:ext cx="3154680" cy="4575803"/>
          </a:xfrm>
        </p:spPr>
        <p:txBody>
          <a:bodyPr/>
          <a:lstStyle>
            <a:lvl1pPr marL="342900" indent="-342900">
              <a:buClr>
                <a:schemeClr val="accent4"/>
              </a:buClr>
              <a:buFont typeface="Arial" panose="020B0604020202020204" pitchFamily="34" charset="0"/>
              <a:buChar char="•"/>
              <a:defRPr sz="2000"/>
            </a:lvl1pPr>
            <a:lvl2pPr>
              <a:buClr>
                <a:schemeClr val="accent4"/>
              </a:buClr>
              <a:defRPr sz="1800"/>
            </a:lvl2pPr>
            <a:lvl3pPr marL="1257300" indent="-342900">
              <a:buClr>
                <a:schemeClr val="accent4"/>
              </a:buClr>
              <a:buFont typeface="Wingdings" panose="05000000000000000000" pitchFamily="2" charset="2"/>
              <a:buChar char="§"/>
              <a:defRPr sz="1400"/>
            </a:lvl3pPr>
            <a:lvl4pPr>
              <a:buClr>
                <a:srgbClr val="326F65"/>
              </a:buClr>
              <a:defRPr sz="2101"/>
            </a:lvl4pPr>
            <a:lvl5pPr marL="1828800" indent="0">
              <a:buClr>
                <a:srgbClr val="326F65"/>
              </a:buClr>
              <a:buNone/>
              <a:defRPr/>
            </a:lvl5pPr>
          </a:lstStyle>
          <a:p>
            <a:pPr lvl="0"/>
            <a:r>
              <a:rPr lang="en-US" dirty="0"/>
              <a:t>Click to edit Master text styles</a:t>
            </a:r>
          </a:p>
          <a:p>
            <a:pPr lvl="1"/>
            <a:r>
              <a:rPr lang="en-US" dirty="0"/>
              <a:t>Second level</a:t>
            </a:r>
          </a:p>
          <a:p>
            <a:pPr lvl="2"/>
            <a:r>
              <a:rPr lang="en-US" dirty="0"/>
              <a:t>Third level</a:t>
            </a:r>
          </a:p>
          <a:p>
            <a:pPr lvl="4"/>
            <a:endParaRPr dirty="0"/>
          </a:p>
        </p:txBody>
      </p:sp>
      <p:sp>
        <p:nvSpPr>
          <p:cNvPr id="4" name="Content Placeholder 3"/>
          <p:cNvSpPr>
            <a:spLocks noGrp="1"/>
          </p:cNvSpPr>
          <p:nvPr>
            <p:ph sz="half" idx="2"/>
          </p:nvPr>
        </p:nvSpPr>
        <p:spPr>
          <a:xfrm>
            <a:off x="4518661" y="1313565"/>
            <a:ext cx="3154680" cy="4575803"/>
          </a:xfrm>
        </p:spPr>
        <p:txBody>
          <a:bodyPr/>
          <a:lstStyle>
            <a:lvl1pPr marL="285750" indent="-285750">
              <a:buClr>
                <a:schemeClr val="accent4"/>
              </a:buClr>
              <a:buFont typeface="Arial" panose="020B0604020202020204" pitchFamily="34" charset="0"/>
              <a:buChar char="•"/>
              <a:defRPr sz="1800"/>
            </a:lvl1pPr>
            <a:lvl2pPr>
              <a:buClr>
                <a:schemeClr val="accent4"/>
              </a:buClr>
              <a:defRPr sz="1800"/>
            </a:lvl2pPr>
            <a:lvl3pPr marL="1257300" indent="-342900">
              <a:buClr>
                <a:schemeClr val="accent4"/>
              </a:buClr>
              <a:buFont typeface="Wingdings" panose="05000000000000000000" pitchFamily="2" charset="2"/>
              <a:buChar char="§"/>
              <a:defRPr sz="1400"/>
            </a:lvl3pPr>
            <a:lvl4pPr>
              <a:buClr>
                <a:srgbClr val="326F65"/>
              </a:buClr>
              <a:defRPr sz="2101"/>
            </a:lvl4pPr>
            <a:lvl5pPr marL="1828800" indent="0">
              <a:buClr>
                <a:srgbClr val="326F65"/>
              </a:buClr>
              <a:buNone/>
              <a:defRPr/>
            </a:lvl5pPr>
          </a:lstStyle>
          <a:p>
            <a:pPr lvl="0"/>
            <a:r>
              <a:rPr lang="en-US" dirty="0"/>
              <a:t>Click to edit Master text styles</a:t>
            </a:r>
          </a:p>
          <a:p>
            <a:pPr lvl="1"/>
            <a:r>
              <a:rPr lang="en-US" dirty="0"/>
              <a:t>Second level</a:t>
            </a:r>
          </a:p>
          <a:p>
            <a:pPr lvl="2"/>
            <a:r>
              <a:rPr lang="en-US" dirty="0"/>
              <a:t>Third level</a:t>
            </a:r>
          </a:p>
          <a:p>
            <a:pPr lvl="4"/>
            <a:endParaRPr lang="en-US" dirty="0"/>
          </a:p>
        </p:txBody>
      </p:sp>
      <p:sp>
        <p:nvSpPr>
          <p:cNvPr id="8" name="Content Placeholder 7"/>
          <p:cNvSpPr>
            <a:spLocks noGrp="1"/>
          </p:cNvSpPr>
          <p:nvPr>
            <p:ph sz="quarter" idx="13"/>
          </p:nvPr>
        </p:nvSpPr>
        <p:spPr>
          <a:xfrm>
            <a:off x="8476744" y="1313565"/>
            <a:ext cx="3154680" cy="4575803"/>
          </a:xfrm>
        </p:spPr>
        <p:txBody>
          <a:bodyPr/>
          <a:lstStyle>
            <a:lvl1pPr marL="342900" indent="-342900">
              <a:buClr>
                <a:schemeClr val="accent4"/>
              </a:buClr>
              <a:buFont typeface="Arial" panose="020B0604020202020204" pitchFamily="34" charset="0"/>
              <a:buChar char="•"/>
              <a:defRPr sz="2000"/>
            </a:lvl1pPr>
            <a:lvl2pPr>
              <a:buClr>
                <a:schemeClr val="accent4"/>
              </a:buClr>
              <a:defRPr sz="1800"/>
            </a:lvl2pPr>
            <a:lvl3pPr marL="1257300" indent="-342900">
              <a:buClr>
                <a:schemeClr val="accent4"/>
              </a:buClr>
              <a:buFont typeface="Wingdings" panose="05000000000000000000" pitchFamily="2" charset="2"/>
              <a:buChar char="§"/>
              <a:defRPr sz="1400"/>
            </a:lvl3pPr>
            <a:lvl4pPr>
              <a:buClr>
                <a:srgbClr val="326F65"/>
              </a:buClr>
              <a:defRPr sz="2101"/>
            </a:lvl4pPr>
            <a:lvl5pPr marL="1828800" indent="0">
              <a:buClr>
                <a:srgbClr val="326F65"/>
              </a:buClr>
              <a:buNone/>
              <a:defRPr/>
            </a:lvl5pPr>
          </a:lstStyle>
          <a:p>
            <a:pPr lvl="0"/>
            <a:r>
              <a:rPr lang="en-US" dirty="0"/>
              <a:t>Click to edit Master text styles</a:t>
            </a:r>
          </a:p>
          <a:p>
            <a:pPr lvl="1"/>
            <a:r>
              <a:rPr lang="en-US" dirty="0"/>
              <a:t>Second level</a:t>
            </a:r>
          </a:p>
          <a:p>
            <a:pPr lvl="2"/>
            <a:r>
              <a:rPr lang="en-US" dirty="0"/>
              <a:t>Third level</a:t>
            </a:r>
          </a:p>
        </p:txBody>
      </p:sp>
      <p:cxnSp>
        <p:nvCxnSpPr>
          <p:cNvPr id="13" name="Straight Connector 12"/>
          <p:cNvCxnSpPr>
            <a:cxnSpLocks/>
          </p:cNvCxnSpPr>
          <p:nvPr userDrawn="1"/>
        </p:nvCxnSpPr>
        <p:spPr>
          <a:xfrm>
            <a:off x="4125589" y="1313567"/>
            <a:ext cx="0" cy="4575804"/>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5" name="Straight Connector 14"/>
          <p:cNvCxnSpPr>
            <a:cxnSpLocks/>
          </p:cNvCxnSpPr>
          <p:nvPr userDrawn="1"/>
        </p:nvCxnSpPr>
        <p:spPr>
          <a:xfrm>
            <a:off x="8071527" y="1313567"/>
            <a:ext cx="0" cy="4575804"/>
          </a:xfrm>
          <a:prstGeom prst="line">
            <a:avLst/>
          </a:prstGeom>
          <a:ln/>
        </p:spPr>
        <p:style>
          <a:lnRef idx="1">
            <a:schemeClr val="accent6"/>
          </a:lnRef>
          <a:fillRef idx="0">
            <a:schemeClr val="accent6"/>
          </a:fillRef>
          <a:effectRef idx="0">
            <a:schemeClr val="accent6"/>
          </a:effectRef>
          <a:fontRef idx="minor">
            <a:schemeClr val="tx1"/>
          </a:fontRef>
        </p:style>
      </p:cxnSp>
      <p:sp>
        <p:nvSpPr>
          <p:cNvPr id="6" name="Rectangle 5">
            <a:extLst>
              <a:ext uri="{FF2B5EF4-FFF2-40B4-BE49-F238E27FC236}">
                <a16:creationId xmlns:a16="http://schemas.microsoft.com/office/drawing/2014/main" id="{29798ACB-43C2-D640-D7C5-57419347B660}"/>
              </a:ext>
            </a:extLst>
          </p:cNvPr>
          <p:cNvSpPr/>
          <p:nvPr userDrawn="1"/>
        </p:nvSpPr>
        <p:spPr>
          <a:xfrm rot="16200000" flipV="1">
            <a:off x="5711445" y="-5514884"/>
            <a:ext cx="769109" cy="121920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a:extLst>
              <a:ext uri="{FF2B5EF4-FFF2-40B4-BE49-F238E27FC236}">
                <a16:creationId xmlns:a16="http://schemas.microsoft.com/office/drawing/2014/main" id="{B620EC3E-4253-3152-E055-EDA52A263C83}"/>
              </a:ext>
            </a:extLst>
          </p:cNvPr>
          <p:cNvSpPr>
            <a:spLocks noGrp="1"/>
          </p:cNvSpPr>
          <p:nvPr>
            <p:ph type="title"/>
          </p:nvPr>
        </p:nvSpPr>
        <p:spPr>
          <a:xfrm>
            <a:off x="541626" y="362029"/>
            <a:ext cx="10228604" cy="438180"/>
          </a:xfrm>
        </p:spPr>
        <p:txBody>
          <a:bodyPr>
            <a:normAutofit/>
          </a:bodyPr>
          <a:lstStyle>
            <a:lvl1pPr>
              <a:defRPr sz="3200">
                <a:solidFill>
                  <a:schemeClr val="bg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52ACFDCC-735E-54A0-E3C5-4FEACB578CA3}"/>
              </a:ext>
            </a:extLst>
          </p:cNvPr>
          <p:cNvSpPr/>
          <p:nvPr userDrawn="1"/>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A black background with a black square&#10;&#10;AI-generated content may be incorrect.">
            <a:extLst>
              <a:ext uri="{FF2B5EF4-FFF2-40B4-BE49-F238E27FC236}">
                <a16:creationId xmlns:a16="http://schemas.microsoft.com/office/drawing/2014/main" id="{92E149B8-D4F8-46E9-6C85-5E6B38D995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245780"/>
            <a:ext cx="1767846" cy="285848"/>
          </a:xfrm>
          <a:prstGeom prst="rect">
            <a:avLst/>
          </a:prstGeom>
        </p:spPr>
      </p:pic>
      <p:pic>
        <p:nvPicPr>
          <p:cNvPr id="9" name="Picture 8" descr="A logo of a company&#10;&#10;AI-generated content may be incorrect.">
            <a:extLst>
              <a:ext uri="{FF2B5EF4-FFF2-40B4-BE49-F238E27FC236}">
                <a16:creationId xmlns:a16="http://schemas.microsoft.com/office/drawing/2014/main" id="{C785805F-8476-E4E1-A101-EB868BBA5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125893"/>
            <a:ext cx="1807296" cy="525622"/>
          </a:xfrm>
          <a:prstGeom prst="rect">
            <a:avLst/>
          </a:prstGeom>
        </p:spPr>
      </p:pic>
    </p:spTree>
    <p:extLst>
      <p:ext uri="{BB962C8B-B14F-4D97-AF65-F5344CB8AC3E}">
        <p14:creationId xmlns:p14="http://schemas.microsoft.com/office/powerpoint/2010/main" val="128906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FMCW+TC 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BC117DD5-7253-7694-4CE0-5A972A9069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245780"/>
            <a:ext cx="1767846" cy="285848"/>
          </a:xfrm>
          <a:prstGeom prst="rect">
            <a:avLst/>
          </a:prstGeom>
        </p:spPr>
      </p:pic>
      <p:pic>
        <p:nvPicPr>
          <p:cNvPr id="4" name="Picture 3" descr="A logo of a company&#10;&#10;AI-generated content may be incorrect.">
            <a:extLst>
              <a:ext uri="{FF2B5EF4-FFF2-40B4-BE49-F238E27FC236}">
                <a16:creationId xmlns:a16="http://schemas.microsoft.com/office/drawing/2014/main" id="{55758851-ED12-E35B-29BC-C9597084A5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125893"/>
            <a:ext cx="1807296" cy="525622"/>
          </a:xfrm>
          <a:prstGeom prst="rect">
            <a:avLst/>
          </a:prstGeom>
        </p:spPr>
      </p:pic>
    </p:spTree>
    <p:extLst>
      <p:ext uri="{BB962C8B-B14F-4D97-AF65-F5344CB8AC3E}">
        <p14:creationId xmlns:p14="http://schemas.microsoft.com/office/powerpoint/2010/main" val="13542095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MCW+TC Photo Only">
    <p:spTree>
      <p:nvGrpSpPr>
        <p:cNvPr id="1" name=""/>
        <p:cNvGrpSpPr/>
        <p:nvPr/>
      </p:nvGrpSpPr>
      <p:grpSpPr>
        <a:xfrm>
          <a:off x="0" y="0"/>
          <a:ext cx="0" cy="0"/>
          <a:chOff x="0" y="0"/>
          <a:chExt cx="0" cy="0"/>
        </a:xfrm>
      </p:grpSpPr>
      <p:pic>
        <p:nvPicPr>
          <p:cNvPr id="6" name="Picture 5" descr="A green rectangle with white background&#10;&#10;AI-generated content may be incorrect.">
            <a:extLst>
              <a:ext uri="{FF2B5EF4-FFF2-40B4-BE49-F238E27FC236}">
                <a16:creationId xmlns:a16="http://schemas.microsoft.com/office/drawing/2014/main" id="{B7F926BE-D9AF-36CF-B8EF-E4FD1463F16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Picture Placeholder 3">
            <a:extLst>
              <a:ext uri="{FF2B5EF4-FFF2-40B4-BE49-F238E27FC236}">
                <a16:creationId xmlns:a16="http://schemas.microsoft.com/office/drawing/2014/main" id="{E71FA53C-11BE-C05E-3F55-85220D597E74}"/>
              </a:ext>
            </a:extLst>
          </p:cNvPr>
          <p:cNvSpPr>
            <a:spLocks noGrp="1"/>
          </p:cNvSpPr>
          <p:nvPr>
            <p:ph type="pic" sz="quarter" idx="11"/>
          </p:nvPr>
        </p:nvSpPr>
        <p:spPr>
          <a:xfrm>
            <a:off x="838200" y="880217"/>
            <a:ext cx="10502070" cy="4726462"/>
          </a:xfrm>
        </p:spPr>
        <p:txBody>
          <a:bodyPr>
            <a:normAutofit/>
          </a:bodyPr>
          <a:lstStyle>
            <a:lvl1pPr>
              <a:defRPr sz="2400"/>
            </a:lvl1p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E8335B9B-9E75-B702-C04D-2554AF8A23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F017A624-7C69-2E61-AFE9-C84FD2097B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485260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1">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23701" r="18955"/>
          <a:stretch/>
        </p:blipFill>
        <p:spPr>
          <a:xfrm>
            <a:off x="5200490" y="0"/>
            <a:ext cx="6991511" cy="6858000"/>
          </a:xfrm>
          <a:prstGeom prst="rect">
            <a:avLst/>
          </a:prstGeom>
        </p:spPr>
      </p:pic>
      <p:sp>
        <p:nvSpPr>
          <p:cNvPr id="3" name="Rectangle 2"/>
          <p:cNvSpPr/>
          <p:nvPr userDrawn="1"/>
        </p:nvSpPr>
        <p:spPr>
          <a:xfrm>
            <a:off x="5200491"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MCW+TC Charts/Graphs - Single">
    <p:spTree>
      <p:nvGrpSpPr>
        <p:cNvPr id="1" name=""/>
        <p:cNvGrpSpPr/>
        <p:nvPr/>
      </p:nvGrpSpPr>
      <p:grpSpPr>
        <a:xfrm>
          <a:off x="0" y="0"/>
          <a:ext cx="0" cy="0"/>
          <a:chOff x="0" y="0"/>
          <a:chExt cx="0" cy="0"/>
        </a:xfrm>
      </p:grpSpPr>
      <p:pic>
        <p:nvPicPr>
          <p:cNvPr id="10" name="Picture 9" descr="A blue and white rectangle with a white border&#10;&#10;AI-generated content may be incorrect.">
            <a:extLst>
              <a:ext uri="{FF2B5EF4-FFF2-40B4-BE49-F238E27FC236}">
                <a16:creationId xmlns:a16="http://schemas.microsoft.com/office/drawing/2014/main" id="{FCC962E4-1E97-68B2-C90C-607400CAC5A3}"/>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hart Placeholder 4">
            <a:extLst>
              <a:ext uri="{FF2B5EF4-FFF2-40B4-BE49-F238E27FC236}">
                <a16:creationId xmlns:a16="http://schemas.microsoft.com/office/drawing/2014/main" id="{6A10A49F-2070-F872-79DD-69D0D5C5C977}"/>
              </a:ext>
            </a:extLst>
          </p:cNvPr>
          <p:cNvSpPr>
            <a:spLocks noGrp="1"/>
          </p:cNvSpPr>
          <p:nvPr>
            <p:ph type="chart" sz="quarter" idx="11"/>
          </p:nvPr>
        </p:nvSpPr>
        <p:spPr>
          <a:xfrm>
            <a:off x="879000" y="752031"/>
            <a:ext cx="10434000" cy="4955878"/>
          </a:xfrm>
        </p:spPr>
        <p:txBody>
          <a:bodyPr/>
          <a:lstStyle/>
          <a:p>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04461E0E-9BFE-C478-D5E9-F7C200657C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75668458-FA08-E5CE-C3A2-DE6B2FCB5E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2233714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MCW+TC Charts/Graphs - Single 2">
    <p:spTree>
      <p:nvGrpSpPr>
        <p:cNvPr id="1" name=""/>
        <p:cNvGrpSpPr/>
        <p:nvPr/>
      </p:nvGrpSpPr>
      <p:grpSpPr>
        <a:xfrm>
          <a:off x="0" y="0"/>
          <a:ext cx="0" cy="0"/>
          <a:chOff x="0" y="0"/>
          <a:chExt cx="0" cy="0"/>
        </a:xfrm>
      </p:grpSpPr>
      <p:pic>
        <p:nvPicPr>
          <p:cNvPr id="3" name="Picture 2" descr="A white rectangular object with a black border&#10;&#10;AI-generated content may be incorrect.">
            <a:extLst>
              <a:ext uri="{FF2B5EF4-FFF2-40B4-BE49-F238E27FC236}">
                <a16:creationId xmlns:a16="http://schemas.microsoft.com/office/drawing/2014/main" id="{AB6B1B35-2F1D-A709-8641-0D0EAE322FAC}"/>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hart Placeholder 4">
            <a:extLst>
              <a:ext uri="{FF2B5EF4-FFF2-40B4-BE49-F238E27FC236}">
                <a16:creationId xmlns:a16="http://schemas.microsoft.com/office/drawing/2014/main" id="{6A10A49F-2070-F872-79DD-69D0D5C5C977}"/>
              </a:ext>
            </a:extLst>
          </p:cNvPr>
          <p:cNvSpPr>
            <a:spLocks noGrp="1"/>
          </p:cNvSpPr>
          <p:nvPr>
            <p:ph type="chart" sz="quarter" idx="11"/>
          </p:nvPr>
        </p:nvSpPr>
        <p:spPr>
          <a:xfrm>
            <a:off x="879000" y="752031"/>
            <a:ext cx="10434000" cy="4955878"/>
          </a:xfrm>
        </p:spPr>
        <p:txBody>
          <a:bodyPr/>
          <a:lstStyle/>
          <a:p>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FBA285B8-DFB2-F515-DDE3-2D6491771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4" name="Picture 3" descr="A logo of a company&#10;&#10;AI-generated content may be incorrect.">
            <a:extLst>
              <a:ext uri="{FF2B5EF4-FFF2-40B4-BE49-F238E27FC236}">
                <a16:creationId xmlns:a16="http://schemas.microsoft.com/office/drawing/2014/main" id="{184B1DFD-0B68-580D-70A9-16DC706331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38283606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MCW+TC Charts/Graphs - Two">
    <p:spTree>
      <p:nvGrpSpPr>
        <p:cNvPr id="1" name=""/>
        <p:cNvGrpSpPr/>
        <p:nvPr/>
      </p:nvGrpSpPr>
      <p:grpSpPr>
        <a:xfrm>
          <a:off x="0" y="0"/>
          <a:ext cx="0" cy="0"/>
          <a:chOff x="0" y="0"/>
          <a:chExt cx="0" cy="0"/>
        </a:xfrm>
      </p:grpSpPr>
      <p:pic>
        <p:nvPicPr>
          <p:cNvPr id="4" name="Picture 3" descr="A blue and white rectangle with a white background&#10;&#10;AI-generated content may be incorrect.">
            <a:extLst>
              <a:ext uri="{FF2B5EF4-FFF2-40B4-BE49-F238E27FC236}">
                <a16:creationId xmlns:a16="http://schemas.microsoft.com/office/drawing/2014/main" id="{89730D13-5CBD-D7B2-D414-A35C217E472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hart Placeholder 4">
            <a:extLst>
              <a:ext uri="{FF2B5EF4-FFF2-40B4-BE49-F238E27FC236}">
                <a16:creationId xmlns:a16="http://schemas.microsoft.com/office/drawing/2014/main" id="{6A10A49F-2070-F872-79DD-69D0D5C5C977}"/>
              </a:ext>
            </a:extLst>
          </p:cNvPr>
          <p:cNvSpPr>
            <a:spLocks noGrp="1"/>
          </p:cNvSpPr>
          <p:nvPr>
            <p:ph type="chart" sz="quarter" idx="11"/>
          </p:nvPr>
        </p:nvSpPr>
        <p:spPr>
          <a:xfrm>
            <a:off x="537168" y="752031"/>
            <a:ext cx="5217000" cy="4955878"/>
          </a:xfrm>
        </p:spPr>
        <p:txBody>
          <a:bodyPr/>
          <a:lstStyle/>
          <a:p>
            <a:endParaRPr lang="en-US" dirty="0"/>
          </a:p>
        </p:txBody>
      </p:sp>
      <p:sp>
        <p:nvSpPr>
          <p:cNvPr id="2" name="Chart Placeholder 4">
            <a:extLst>
              <a:ext uri="{FF2B5EF4-FFF2-40B4-BE49-F238E27FC236}">
                <a16:creationId xmlns:a16="http://schemas.microsoft.com/office/drawing/2014/main" id="{E85028E9-7086-3232-19D8-0B19C7AF08DD}"/>
              </a:ext>
            </a:extLst>
          </p:cNvPr>
          <p:cNvSpPr>
            <a:spLocks noGrp="1"/>
          </p:cNvSpPr>
          <p:nvPr>
            <p:ph type="chart" sz="quarter" idx="12"/>
          </p:nvPr>
        </p:nvSpPr>
        <p:spPr>
          <a:xfrm>
            <a:off x="6030690" y="752031"/>
            <a:ext cx="5217000" cy="4955878"/>
          </a:xfrm>
        </p:spPr>
        <p:txBody>
          <a:bodyPr/>
          <a:lstStyle/>
          <a:p>
            <a:endParaRPr lang="en-US" dirty="0"/>
          </a:p>
        </p:txBody>
      </p:sp>
      <p:pic>
        <p:nvPicPr>
          <p:cNvPr id="7" name="Picture 6" descr="A black background with a black square&#10;&#10;AI-generated content may be incorrect.">
            <a:extLst>
              <a:ext uri="{FF2B5EF4-FFF2-40B4-BE49-F238E27FC236}">
                <a16:creationId xmlns:a16="http://schemas.microsoft.com/office/drawing/2014/main" id="{EC19FCA7-ABCB-C98A-F2D6-81EA2D4F7A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2D594529-53E4-F155-1D99-5CE7955184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34028219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MCW+TC Table Only">
    <p:spTree>
      <p:nvGrpSpPr>
        <p:cNvPr id="1" name=""/>
        <p:cNvGrpSpPr/>
        <p:nvPr/>
      </p:nvGrpSpPr>
      <p:grpSpPr>
        <a:xfrm>
          <a:off x="0" y="0"/>
          <a:ext cx="0" cy="0"/>
          <a:chOff x="0" y="0"/>
          <a:chExt cx="0" cy="0"/>
        </a:xfrm>
      </p:grpSpPr>
      <p:pic>
        <p:nvPicPr>
          <p:cNvPr id="9" name="Picture 8" descr="A blue and white rectangle with a white border&#10;&#10;AI-generated content may be incorrect.">
            <a:extLst>
              <a:ext uri="{FF2B5EF4-FFF2-40B4-BE49-F238E27FC236}">
                <a16:creationId xmlns:a16="http://schemas.microsoft.com/office/drawing/2014/main" id="{8F68CB82-0517-3AFA-5DCC-B5516F4B1AA4}"/>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able Placeholder 6">
            <a:extLst>
              <a:ext uri="{FF2B5EF4-FFF2-40B4-BE49-F238E27FC236}">
                <a16:creationId xmlns:a16="http://schemas.microsoft.com/office/drawing/2014/main" id="{B62D46D0-D758-4DAA-25DB-BF7BBCE67697}"/>
              </a:ext>
            </a:extLst>
          </p:cNvPr>
          <p:cNvSpPr>
            <a:spLocks noGrp="1"/>
          </p:cNvSpPr>
          <p:nvPr>
            <p:ph type="tbl" sz="quarter" idx="12"/>
          </p:nvPr>
        </p:nvSpPr>
        <p:spPr>
          <a:xfrm>
            <a:off x="838200" y="738661"/>
            <a:ext cx="10474325" cy="4956175"/>
          </a:xfrm>
        </p:spPr>
        <p:txBody>
          <a:bodyPr/>
          <a:lstStyle/>
          <a:p>
            <a:endParaRPr lang="en-US"/>
          </a:p>
        </p:txBody>
      </p:sp>
      <p:pic>
        <p:nvPicPr>
          <p:cNvPr id="4" name="Picture 3" descr="A black background with a black square&#10;&#10;AI-generated content may be incorrect.">
            <a:extLst>
              <a:ext uri="{FF2B5EF4-FFF2-40B4-BE49-F238E27FC236}">
                <a16:creationId xmlns:a16="http://schemas.microsoft.com/office/drawing/2014/main" id="{D244EC87-838E-266E-FD56-FAB7A192EA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D6ED49F5-3566-6FB6-03FA-38AC2CB37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8167831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FMCW+TC Section 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5EA7E3-6D2E-01C5-14F7-B24D47C0483F}"/>
              </a:ext>
            </a:extLst>
          </p:cNvPr>
          <p:cNvSpPr>
            <a:spLocks/>
          </p:cNvSpPr>
          <p:nvPr userDrawn="1"/>
        </p:nvSpPr>
        <p:spPr>
          <a:xfrm>
            <a:off x="0" y="0"/>
            <a:ext cx="12192000" cy="58367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50" y="1115220"/>
            <a:ext cx="10515600" cy="2852737"/>
          </a:xfrm>
        </p:spPr>
        <p:txBody>
          <a:bodyPr anchor="ctr">
            <a:normAutofit/>
          </a:bodyPr>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3994945"/>
            <a:ext cx="10515600" cy="1500187"/>
          </a:xfrm>
        </p:spPr>
        <p:txBody>
          <a:bodyPr>
            <a:normAutofit/>
          </a:bodyPr>
          <a:lstStyle>
            <a:lvl1pPr marL="0" indent="0">
              <a:buNone/>
              <a:defRPr sz="28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68BBB693-21C9-C54A-2181-A27CE75DA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8E7ECD48-6381-07C0-CD76-EB4E063AE6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2263823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FMCW+TC Section Divi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5EA7E3-6D2E-01C5-14F7-B24D47C0483F}"/>
              </a:ext>
            </a:extLst>
          </p:cNvPr>
          <p:cNvSpPr>
            <a:spLocks/>
          </p:cNvSpPr>
          <p:nvPr userDrawn="1"/>
        </p:nvSpPr>
        <p:spPr>
          <a:xfrm>
            <a:off x="0" y="0"/>
            <a:ext cx="12192000" cy="58538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50" y="1115220"/>
            <a:ext cx="10515600" cy="2852737"/>
          </a:xfrm>
        </p:spPr>
        <p:txBody>
          <a:bodyPr anchor="ctr">
            <a:normAutofit/>
          </a:bodyPr>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3994945"/>
            <a:ext cx="10515600" cy="1500187"/>
          </a:xfrm>
        </p:spPr>
        <p:txBody>
          <a:bodyPr>
            <a:normAutofit/>
          </a:bodyPr>
          <a:lstStyle>
            <a:lvl1pPr marL="0" indent="0">
              <a:buNone/>
              <a:defRPr sz="28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604C5500-7AFA-4B3D-7DB5-FFA8A7D8FF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01A1E41F-6C9A-EF2B-DE16-DAD5846EE2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33751282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FMCW+TC Section Divid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5EA7E3-6D2E-01C5-14F7-B24D47C0483F}"/>
              </a:ext>
            </a:extLst>
          </p:cNvPr>
          <p:cNvSpPr>
            <a:spLocks/>
          </p:cNvSpPr>
          <p:nvPr userDrawn="1"/>
        </p:nvSpPr>
        <p:spPr>
          <a:xfrm>
            <a:off x="0" y="-1"/>
            <a:ext cx="12192000" cy="58538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50" y="1115220"/>
            <a:ext cx="10515600" cy="2852737"/>
          </a:xfrm>
        </p:spPr>
        <p:txBody>
          <a:bodyPr anchor="ctr">
            <a:normAutofit/>
          </a:bodyPr>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3994945"/>
            <a:ext cx="10515600" cy="1500187"/>
          </a:xfrm>
        </p:spPr>
        <p:txBody>
          <a:bodyPr>
            <a:normAutofit/>
          </a:bodyPr>
          <a:lstStyle>
            <a:lvl1pPr marL="0" indent="0">
              <a:buNone/>
              <a:defRPr sz="28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61E2B1DA-3C93-7D7A-F073-DFC33C0C0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EBE00D45-F2F5-7B58-E64F-5DBA8A6AFF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3664529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FMCW+TC Section Divider Photo 1">
    <p:spTree>
      <p:nvGrpSpPr>
        <p:cNvPr id="1" name=""/>
        <p:cNvGrpSpPr/>
        <p:nvPr/>
      </p:nvGrpSpPr>
      <p:grpSpPr>
        <a:xfrm>
          <a:off x="0" y="0"/>
          <a:ext cx="0" cy="0"/>
          <a:chOff x="0" y="0"/>
          <a:chExt cx="0" cy="0"/>
        </a:xfrm>
      </p:grpSpPr>
      <p:pic>
        <p:nvPicPr>
          <p:cNvPr id="8" name="Picture 7" descr="A person shaking hands with a person&#10;&#10;AI-generated content may be incorrect.">
            <a:extLst>
              <a:ext uri="{FF2B5EF4-FFF2-40B4-BE49-F238E27FC236}">
                <a16:creationId xmlns:a16="http://schemas.microsoft.com/office/drawing/2014/main" id="{9C0414AF-EABB-0B9E-3465-EE4AC07817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b="27399"/>
          <a:stretch/>
        </p:blipFill>
        <p:spPr>
          <a:xfrm>
            <a:off x="0" y="0"/>
            <a:ext cx="12192000" cy="5901007"/>
          </a:xfrm>
          <a:prstGeom prst="rect">
            <a:avLst/>
          </a:prstGeom>
        </p:spPr>
      </p:pic>
      <p:sp>
        <p:nvSpPr>
          <p:cNvPr id="7" name="Rectangle 6">
            <a:extLst>
              <a:ext uri="{FF2B5EF4-FFF2-40B4-BE49-F238E27FC236}">
                <a16:creationId xmlns:a16="http://schemas.microsoft.com/office/drawing/2014/main" id="{9F5EA7E3-6D2E-01C5-14F7-B24D47C0483F}"/>
              </a:ext>
            </a:extLst>
          </p:cNvPr>
          <p:cNvSpPr>
            <a:spLocks noGrp="1" noRot="1" noMove="1" noResize="1" noEditPoints="1" noAdjustHandles="1" noChangeArrowheads="1" noChangeShapeType="1"/>
          </p:cNvSpPr>
          <p:nvPr userDrawn="1"/>
        </p:nvSpPr>
        <p:spPr>
          <a:xfrm>
            <a:off x="0" y="0"/>
            <a:ext cx="12192000" cy="59010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49" y="3147362"/>
            <a:ext cx="7696853" cy="1585683"/>
          </a:xfrm>
        </p:spPr>
        <p:txBody>
          <a:bodyPr anchor="ctr">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4760034"/>
            <a:ext cx="6252614" cy="933976"/>
          </a:xfrm>
        </p:spPr>
        <p:txBody>
          <a:bodyPr>
            <a:normAutofit/>
          </a:bodyPr>
          <a:lstStyle>
            <a:lvl1pPr marL="0" indent="0">
              <a:buNone/>
              <a:defRPr sz="20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37D79DE0-CC22-092D-C4B4-B3FAE33E45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03011E95-A3EF-A2A6-DFBE-6730E18C08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14779531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FMCW+TC Section Divider Photo 2">
    <p:spTree>
      <p:nvGrpSpPr>
        <p:cNvPr id="1" name=""/>
        <p:cNvGrpSpPr/>
        <p:nvPr/>
      </p:nvGrpSpPr>
      <p:grpSpPr>
        <a:xfrm>
          <a:off x="0" y="0"/>
          <a:ext cx="0" cy="0"/>
          <a:chOff x="0" y="0"/>
          <a:chExt cx="0" cy="0"/>
        </a:xfrm>
      </p:grpSpPr>
      <p:pic>
        <p:nvPicPr>
          <p:cNvPr id="9" name="Picture 8" descr="A person talking to a doctor&#10;&#10;AI-generated content may be incorrect.">
            <a:extLst>
              <a:ext uri="{FF2B5EF4-FFF2-40B4-BE49-F238E27FC236}">
                <a16:creationId xmlns:a16="http://schemas.microsoft.com/office/drawing/2014/main" id="{BAEE1845-1FFF-0934-F1EF-1E7DD5FBEC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27437"/>
          <a:stretch/>
        </p:blipFill>
        <p:spPr>
          <a:xfrm>
            <a:off x="0" y="-8545"/>
            <a:ext cx="12192000" cy="5905144"/>
          </a:xfrm>
          <a:prstGeom prst="rect">
            <a:avLst/>
          </a:prstGeom>
        </p:spPr>
      </p:pic>
      <p:sp>
        <p:nvSpPr>
          <p:cNvPr id="7" name="Rectangle 6">
            <a:extLst>
              <a:ext uri="{FF2B5EF4-FFF2-40B4-BE49-F238E27FC236}">
                <a16:creationId xmlns:a16="http://schemas.microsoft.com/office/drawing/2014/main" id="{9F5EA7E3-6D2E-01C5-14F7-B24D47C0483F}"/>
              </a:ext>
            </a:extLst>
          </p:cNvPr>
          <p:cNvSpPr>
            <a:spLocks/>
          </p:cNvSpPr>
          <p:nvPr userDrawn="1"/>
        </p:nvSpPr>
        <p:spPr>
          <a:xfrm>
            <a:off x="0" y="1"/>
            <a:ext cx="12192000" cy="590514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49" y="3294403"/>
            <a:ext cx="7132831" cy="1585683"/>
          </a:xfrm>
        </p:spPr>
        <p:txBody>
          <a:bodyPr anchor="ctr">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4907075"/>
            <a:ext cx="6252614" cy="763060"/>
          </a:xfrm>
        </p:spPr>
        <p:txBody>
          <a:bodyPr>
            <a:normAutofit/>
          </a:bodyPr>
          <a:lstStyle>
            <a:lvl1pPr marL="0" indent="0">
              <a:buNone/>
              <a:defRPr sz="20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32753177-325C-E151-5CFF-87927F24A2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0F6B88F7-14A5-E00A-C8BA-8FAED8C5B6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34302710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FMCW+TC Section Divider Photo 3">
    <p:spTree>
      <p:nvGrpSpPr>
        <p:cNvPr id="1" name=""/>
        <p:cNvGrpSpPr/>
        <p:nvPr/>
      </p:nvGrpSpPr>
      <p:grpSpPr>
        <a:xfrm>
          <a:off x="0" y="0"/>
          <a:ext cx="0" cy="0"/>
          <a:chOff x="0" y="0"/>
          <a:chExt cx="0" cy="0"/>
        </a:xfrm>
      </p:grpSpPr>
      <p:pic>
        <p:nvPicPr>
          <p:cNvPr id="9" name="Picture 8" descr="A person and person laughing&#10;&#10;AI-generated content may be incorrect.">
            <a:extLst>
              <a:ext uri="{FF2B5EF4-FFF2-40B4-BE49-F238E27FC236}">
                <a16:creationId xmlns:a16="http://schemas.microsoft.com/office/drawing/2014/main" id="{D0E1977D-A1F8-3512-4E80-F2E82B7B5D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676" b="22023"/>
          <a:stretch/>
        </p:blipFill>
        <p:spPr>
          <a:xfrm>
            <a:off x="0" y="-1"/>
            <a:ext cx="12192000" cy="5879507"/>
          </a:xfrm>
          <a:prstGeom prst="rect">
            <a:avLst/>
          </a:prstGeom>
        </p:spPr>
      </p:pic>
      <p:sp>
        <p:nvSpPr>
          <p:cNvPr id="7" name="Rectangle 6">
            <a:extLst>
              <a:ext uri="{FF2B5EF4-FFF2-40B4-BE49-F238E27FC236}">
                <a16:creationId xmlns:a16="http://schemas.microsoft.com/office/drawing/2014/main" id="{9F5EA7E3-6D2E-01C5-14F7-B24D47C0483F}"/>
              </a:ext>
            </a:extLst>
          </p:cNvPr>
          <p:cNvSpPr>
            <a:spLocks/>
          </p:cNvSpPr>
          <p:nvPr userDrawn="1"/>
        </p:nvSpPr>
        <p:spPr>
          <a:xfrm>
            <a:off x="0" y="0"/>
            <a:ext cx="12192000" cy="587950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49" y="3429000"/>
            <a:ext cx="7696853" cy="1585683"/>
          </a:xfrm>
        </p:spPr>
        <p:txBody>
          <a:bodyPr anchor="ctr">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5041672"/>
            <a:ext cx="6252614" cy="709648"/>
          </a:xfrm>
        </p:spPr>
        <p:txBody>
          <a:bodyPr>
            <a:normAutofit/>
          </a:bodyPr>
          <a:lstStyle>
            <a:lvl1pPr marL="0" indent="0">
              <a:buNone/>
              <a:defRPr sz="20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3235D9FC-40F5-7A72-CAEB-80C5B3F4CE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44885B9B-B2BC-D52A-B4B9-19F7546A66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504811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r="42655"/>
          <a:stretch/>
        </p:blipFill>
        <p:spPr>
          <a:xfrm>
            <a:off x="5200491" y="0"/>
            <a:ext cx="6991510" cy="6858000"/>
          </a:xfrm>
          <a:prstGeom prst="rect">
            <a:avLst/>
          </a:prstGeom>
        </p:spPr>
      </p:pic>
      <p:sp>
        <p:nvSpPr>
          <p:cNvPr id="3" name="Rectangle 2"/>
          <p:cNvSpPr/>
          <p:nvPr userDrawn="1"/>
        </p:nvSpPr>
        <p:spPr>
          <a:xfrm>
            <a:off x="5140776"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MCW+TC Quote Slide - Gree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F9F88-7411-C749-A5AA-953A9AA07A74}"/>
              </a:ext>
            </a:extLst>
          </p:cNvPr>
          <p:cNvSpPr>
            <a:spLocks noGrp="1" noRot="1" noMove="1" noResize="1" noEditPoints="1" noAdjustHandles="1" noChangeArrowheads="1" noChangeShapeType="1"/>
          </p:cNvSpPr>
          <p:nvPr userDrawn="1"/>
        </p:nvSpPr>
        <p:spPr>
          <a:xfrm>
            <a:off x="0" y="0"/>
            <a:ext cx="12191999" cy="464036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itle 1"/>
          <p:cNvSpPr>
            <a:spLocks noGrp="1"/>
          </p:cNvSpPr>
          <p:nvPr>
            <p:ph type="ctrTitle" hasCustomPrompt="1"/>
          </p:nvPr>
        </p:nvSpPr>
        <p:spPr bwMode="white">
          <a:xfrm>
            <a:off x="1732555" y="804391"/>
            <a:ext cx="8377119" cy="3128963"/>
          </a:xfrm>
          <a:prstGeom prst="rect">
            <a:avLst/>
          </a:prstGeom>
        </p:spPr>
        <p:txBody>
          <a:bodyPr rIns="0" bIns="0" anchor="b">
            <a:normAutofit/>
          </a:bodyPr>
          <a:lstStyle>
            <a:lvl1pPr marL="173883" indent="-129818" algn="l">
              <a:lnSpc>
                <a:spcPct val="100000"/>
              </a:lnSpc>
              <a:tabLst/>
              <a:defRPr sz="4000">
                <a:solidFill>
                  <a:schemeClr val="bg1"/>
                </a:solidFill>
              </a:defRPr>
            </a:lvl1pPr>
          </a:lstStyle>
          <a:p>
            <a:r>
              <a:rPr dirty="0"/>
              <a:t>“Click to type quote here. Type quotation marks before and after text.”</a:t>
            </a:r>
          </a:p>
        </p:txBody>
      </p:sp>
      <p:sp>
        <p:nvSpPr>
          <p:cNvPr id="4" name="Isosceles Triangle 3">
            <a:extLst>
              <a:ext uri="{FF2B5EF4-FFF2-40B4-BE49-F238E27FC236}">
                <a16:creationId xmlns:a16="http://schemas.microsoft.com/office/drawing/2014/main" id="{2DE159AF-C092-0DF8-AC0D-5D6205F70F69}"/>
              </a:ext>
            </a:extLst>
          </p:cNvPr>
          <p:cNvSpPr>
            <a:spLocks/>
          </p:cNvSpPr>
          <p:nvPr userDrawn="1"/>
        </p:nvSpPr>
        <p:spPr>
          <a:xfrm rot="10800000">
            <a:off x="1497546" y="4640366"/>
            <a:ext cx="709301" cy="421831"/>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A1125345-A9BB-CC41-4A69-40259462A9FF}"/>
              </a:ext>
            </a:extLst>
          </p:cNvPr>
          <p:cNvSpPr>
            <a:spLocks noGrp="1"/>
          </p:cNvSpPr>
          <p:nvPr>
            <p:ph type="body" sz="quarter" idx="11" hasCustomPrompt="1"/>
          </p:nvPr>
        </p:nvSpPr>
        <p:spPr>
          <a:xfrm>
            <a:off x="1452987" y="5347378"/>
            <a:ext cx="5657850" cy="348485"/>
          </a:xfrm>
        </p:spPr>
        <p:txBody>
          <a:bodyPr anchor="ctr">
            <a:normAutofit/>
          </a:bodyPr>
          <a:lstStyle>
            <a:lvl1pPr marL="0" indent="0">
              <a:buNone/>
              <a:defRPr sz="1600" b="1">
                <a:solidFill>
                  <a:schemeClr val="tx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AA937076-1CB3-C621-A9E6-D17ED3A64AE5}"/>
              </a:ext>
            </a:extLst>
          </p:cNvPr>
          <p:cNvSpPr>
            <a:spLocks noGrp="1"/>
          </p:cNvSpPr>
          <p:nvPr>
            <p:ph type="body" sz="quarter" idx="12" hasCustomPrompt="1"/>
          </p:nvPr>
        </p:nvSpPr>
        <p:spPr>
          <a:xfrm>
            <a:off x="1452987" y="5705124"/>
            <a:ext cx="5657850" cy="348485"/>
          </a:xfrm>
        </p:spPr>
        <p:txBody>
          <a:bodyPr>
            <a:normAutofit/>
          </a:bodyPr>
          <a:lstStyle>
            <a:lvl1pPr marL="0" indent="0">
              <a:buNone/>
              <a:defRPr sz="1200" b="0">
                <a:solidFill>
                  <a:schemeClr val="tx2"/>
                </a:solidFill>
              </a:defRPr>
            </a:lvl1pPr>
          </a:lstStyle>
          <a:p>
            <a:pPr lvl="0"/>
            <a:r>
              <a:rPr lang="en-US" dirty="0"/>
              <a:t>Click to add title, designation, </a:t>
            </a:r>
            <a:r>
              <a:rPr lang="en-US" dirty="0" err="1"/>
              <a:t>etc</a:t>
            </a:r>
            <a:endParaRPr lang="en-US" dirty="0"/>
          </a:p>
        </p:txBody>
      </p:sp>
      <p:pic>
        <p:nvPicPr>
          <p:cNvPr id="7" name="Picture 6" descr="A black background with a black square&#10;&#10;AI-generated content may be incorrect.">
            <a:extLst>
              <a:ext uri="{FF2B5EF4-FFF2-40B4-BE49-F238E27FC236}">
                <a16:creationId xmlns:a16="http://schemas.microsoft.com/office/drawing/2014/main" id="{6ACA844A-3D55-4C51-1DD7-EE9724F5A1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51149733-0F24-757B-3104-230EED5AC9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91609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MCW+TC Quote Slide - Light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F9F88-7411-C749-A5AA-953A9AA07A74}"/>
              </a:ext>
            </a:extLst>
          </p:cNvPr>
          <p:cNvSpPr>
            <a:spLocks noGrp="1" noRot="1" noMove="1" noResize="1" noEditPoints="1" noAdjustHandles="1" noChangeArrowheads="1" noChangeShapeType="1"/>
          </p:cNvSpPr>
          <p:nvPr userDrawn="1"/>
        </p:nvSpPr>
        <p:spPr>
          <a:xfrm>
            <a:off x="0" y="0"/>
            <a:ext cx="12191999" cy="46403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itle 1"/>
          <p:cNvSpPr>
            <a:spLocks noGrp="1"/>
          </p:cNvSpPr>
          <p:nvPr>
            <p:ph type="ctrTitle" hasCustomPrompt="1"/>
          </p:nvPr>
        </p:nvSpPr>
        <p:spPr bwMode="white">
          <a:xfrm>
            <a:off x="1732555" y="804391"/>
            <a:ext cx="8377119" cy="3128963"/>
          </a:xfrm>
          <a:prstGeom prst="rect">
            <a:avLst/>
          </a:prstGeom>
        </p:spPr>
        <p:txBody>
          <a:bodyPr rIns="0" bIns="0" anchor="b">
            <a:normAutofit/>
          </a:bodyPr>
          <a:lstStyle>
            <a:lvl1pPr marL="173883" indent="-129818" algn="l">
              <a:lnSpc>
                <a:spcPct val="100000"/>
              </a:lnSpc>
              <a:tabLst/>
              <a:defRPr sz="4000">
                <a:solidFill>
                  <a:schemeClr val="bg1"/>
                </a:solidFill>
              </a:defRPr>
            </a:lvl1pPr>
          </a:lstStyle>
          <a:p>
            <a:r>
              <a:rPr dirty="0"/>
              <a:t>“Click to type quote here. Type quotation marks before and after text.”</a:t>
            </a:r>
          </a:p>
        </p:txBody>
      </p:sp>
      <p:sp>
        <p:nvSpPr>
          <p:cNvPr id="4" name="Isosceles Triangle 3">
            <a:extLst>
              <a:ext uri="{FF2B5EF4-FFF2-40B4-BE49-F238E27FC236}">
                <a16:creationId xmlns:a16="http://schemas.microsoft.com/office/drawing/2014/main" id="{2DE159AF-C092-0DF8-AC0D-5D6205F70F69}"/>
              </a:ext>
            </a:extLst>
          </p:cNvPr>
          <p:cNvSpPr>
            <a:spLocks noGrp="1" noRot="1" noMove="1" noResize="1" noEditPoints="1" noAdjustHandles="1" noChangeArrowheads="1" noChangeShapeType="1"/>
          </p:cNvSpPr>
          <p:nvPr userDrawn="1"/>
        </p:nvSpPr>
        <p:spPr>
          <a:xfrm rot="10800000">
            <a:off x="1497546" y="4640366"/>
            <a:ext cx="709301" cy="421831"/>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A1125345-A9BB-CC41-4A69-40259462A9FF}"/>
              </a:ext>
            </a:extLst>
          </p:cNvPr>
          <p:cNvSpPr>
            <a:spLocks noGrp="1"/>
          </p:cNvSpPr>
          <p:nvPr>
            <p:ph type="body" sz="quarter" idx="11" hasCustomPrompt="1"/>
          </p:nvPr>
        </p:nvSpPr>
        <p:spPr>
          <a:xfrm>
            <a:off x="1446270" y="5347378"/>
            <a:ext cx="5657850" cy="348485"/>
          </a:xfrm>
        </p:spPr>
        <p:txBody>
          <a:bodyPr anchor="ctr">
            <a:normAutofit/>
          </a:bodyPr>
          <a:lstStyle>
            <a:lvl1pPr marL="0" indent="0">
              <a:buNone/>
              <a:defRPr sz="1600" b="1">
                <a:solidFill>
                  <a:schemeClr val="tx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AA937076-1CB3-C621-A9E6-D17ED3A64AE5}"/>
              </a:ext>
            </a:extLst>
          </p:cNvPr>
          <p:cNvSpPr>
            <a:spLocks noGrp="1"/>
          </p:cNvSpPr>
          <p:nvPr>
            <p:ph type="body" sz="quarter" idx="12" hasCustomPrompt="1"/>
          </p:nvPr>
        </p:nvSpPr>
        <p:spPr>
          <a:xfrm>
            <a:off x="1446270" y="5705124"/>
            <a:ext cx="5657850" cy="348485"/>
          </a:xfrm>
        </p:spPr>
        <p:txBody>
          <a:bodyPr>
            <a:normAutofit/>
          </a:bodyPr>
          <a:lstStyle>
            <a:lvl1pPr marL="0" indent="0">
              <a:buNone/>
              <a:defRPr sz="1200" b="0">
                <a:solidFill>
                  <a:schemeClr val="tx2"/>
                </a:solidFill>
              </a:defRPr>
            </a:lvl1pPr>
          </a:lstStyle>
          <a:p>
            <a:pPr lvl="0"/>
            <a:r>
              <a:rPr lang="en-US" dirty="0"/>
              <a:t>Click to add title, designation, </a:t>
            </a:r>
            <a:r>
              <a:rPr lang="en-US" dirty="0" err="1"/>
              <a:t>etc</a:t>
            </a:r>
            <a:endParaRPr lang="en-US" dirty="0"/>
          </a:p>
        </p:txBody>
      </p:sp>
      <p:pic>
        <p:nvPicPr>
          <p:cNvPr id="8" name="Picture 7" descr="A black background with a black square&#10;&#10;AI-generated content may be incorrect.">
            <a:extLst>
              <a:ext uri="{FF2B5EF4-FFF2-40B4-BE49-F238E27FC236}">
                <a16:creationId xmlns:a16="http://schemas.microsoft.com/office/drawing/2014/main" id="{3C9BF0E8-7A93-2B54-075D-F81E7DB48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9" name="Picture 8" descr="A logo of a company&#10;&#10;AI-generated content may be incorrect.">
            <a:extLst>
              <a:ext uri="{FF2B5EF4-FFF2-40B4-BE49-F238E27FC236}">
                <a16:creationId xmlns:a16="http://schemas.microsoft.com/office/drawing/2014/main" id="{D1FD80DB-4531-3D49-0E2F-EE37D0F0E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16363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MCW+TC Quote Slide - Dark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F9F88-7411-C749-A5AA-953A9AA07A74}"/>
              </a:ext>
            </a:extLst>
          </p:cNvPr>
          <p:cNvSpPr>
            <a:spLocks noGrp="1" noRot="1" noMove="1" noResize="1" noEditPoints="1" noAdjustHandles="1" noChangeArrowheads="1" noChangeShapeType="1"/>
          </p:cNvSpPr>
          <p:nvPr userDrawn="1"/>
        </p:nvSpPr>
        <p:spPr>
          <a:xfrm>
            <a:off x="0" y="0"/>
            <a:ext cx="12191999" cy="464036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itle 1"/>
          <p:cNvSpPr>
            <a:spLocks noGrp="1"/>
          </p:cNvSpPr>
          <p:nvPr>
            <p:ph type="ctrTitle" hasCustomPrompt="1"/>
          </p:nvPr>
        </p:nvSpPr>
        <p:spPr bwMode="white">
          <a:xfrm>
            <a:off x="1732555" y="804391"/>
            <a:ext cx="8377119" cy="3128963"/>
          </a:xfrm>
          <a:prstGeom prst="rect">
            <a:avLst/>
          </a:prstGeom>
        </p:spPr>
        <p:txBody>
          <a:bodyPr rIns="0" bIns="0" anchor="b">
            <a:normAutofit/>
          </a:bodyPr>
          <a:lstStyle>
            <a:lvl1pPr marL="173883" indent="-129818" algn="l">
              <a:lnSpc>
                <a:spcPct val="100000"/>
              </a:lnSpc>
              <a:tabLst/>
              <a:defRPr sz="4000">
                <a:solidFill>
                  <a:schemeClr val="bg1"/>
                </a:solidFill>
              </a:defRPr>
            </a:lvl1pPr>
          </a:lstStyle>
          <a:p>
            <a:r>
              <a:rPr dirty="0"/>
              <a:t>“Click to type quote here. Type quotation marks before and after text.”</a:t>
            </a:r>
          </a:p>
        </p:txBody>
      </p:sp>
      <p:sp>
        <p:nvSpPr>
          <p:cNvPr id="4" name="Isosceles Triangle 3">
            <a:extLst>
              <a:ext uri="{FF2B5EF4-FFF2-40B4-BE49-F238E27FC236}">
                <a16:creationId xmlns:a16="http://schemas.microsoft.com/office/drawing/2014/main" id="{2DE159AF-C092-0DF8-AC0D-5D6205F70F69}"/>
              </a:ext>
            </a:extLst>
          </p:cNvPr>
          <p:cNvSpPr>
            <a:spLocks noGrp="1" noRot="1" noMove="1" noResize="1" noEditPoints="1" noAdjustHandles="1" noChangeArrowheads="1" noChangeShapeType="1"/>
          </p:cNvSpPr>
          <p:nvPr userDrawn="1"/>
        </p:nvSpPr>
        <p:spPr>
          <a:xfrm rot="10800000">
            <a:off x="1497546" y="4640366"/>
            <a:ext cx="709301" cy="42183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A1125345-A9BB-CC41-4A69-40259462A9FF}"/>
              </a:ext>
            </a:extLst>
          </p:cNvPr>
          <p:cNvSpPr>
            <a:spLocks noGrp="1"/>
          </p:cNvSpPr>
          <p:nvPr>
            <p:ph type="body" sz="quarter" idx="11" hasCustomPrompt="1"/>
          </p:nvPr>
        </p:nvSpPr>
        <p:spPr>
          <a:xfrm>
            <a:off x="1441999" y="5347378"/>
            <a:ext cx="5657850" cy="348485"/>
          </a:xfrm>
        </p:spPr>
        <p:txBody>
          <a:bodyPr anchor="ctr">
            <a:normAutofit/>
          </a:bodyPr>
          <a:lstStyle>
            <a:lvl1pPr marL="0" indent="0">
              <a:buNone/>
              <a:defRPr sz="1600" b="1">
                <a:solidFill>
                  <a:schemeClr val="tx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AA937076-1CB3-C621-A9E6-D17ED3A64AE5}"/>
              </a:ext>
            </a:extLst>
          </p:cNvPr>
          <p:cNvSpPr>
            <a:spLocks noGrp="1"/>
          </p:cNvSpPr>
          <p:nvPr>
            <p:ph type="body" sz="quarter" idx="12" hasCustomPrompt="1"/>
          </p:nvPr>
        </p:nvSpPr>
        <p:spPr>
          <a:xfrm>
            <a:off x="1441999" y="5705124"/>
            <a:ext cx="5657850" cy="348485"/>
          </a:xfrm>
        </p:spPr>
        <p:txBody>
          <a:bodyPr>
            <a:normAutofit/>
          </a:bodyPr>
          <a:lstStyle>
            <a:lvl1pPr marL="0" indent="0">
              <a:buNone/>
              <a:defRPr sz="1200" b="0">
                <a:solidFill>
                  <a:schemeClr val="tx2"/>
                </a:solidFill>
              </a:defRPr>
            </a:lvl1pPr>
          </a:lstStyle>
          <a:p>
            <a:pPr lvl="0"/>
            <a:r>
              <a:rPr lang="en-US" dirty="0"/>
              <a:t>Click to add title, designation, </a:t>
            </a:r>
            <a:r>
              <a:rPr lang="en-US" dirty="0" err="1"/>
              <a:t>etc</a:t>
            </a:r>
            <a:endParaRPr lang="en-US" dirty="0"/>
          </a:p>
        </p:txBody>
      </p:sp>
      <p:pic>
        <p:nvPicPr>
          <p:cNvPr id="8" name="Picture 7" descr="A black background with a black square&#10;&#10;AI-generated content may be incorrect.">
            <a:extLst>
              <a:ext uri="{FF2B5EF4-FFF2-40B4-BE49-F238E27FC236}">
                <a16:creationId xmlns:a16="http://schemas.microsoft.com/office/drawing/2014/main" id="{0291B20E-AD01-EA05-4A7A-88402C550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9" name="Picture 8" descr="A logo of a company&#10;&#10;AI-generated content may be incorrect.">
            <a:extLst>
              <a:ext uri="{FF2B5EF4-FFF2-40B4-BE49-F238E27FC236}">
                <a16:creationId xmlns:a16="http://schemas.microsoft.com/office/drawing/2014/main" id="{C4F13BEA-61B3-C204-85B2-6375485541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156972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MCW+TC Next Steps">
    <p:bg bwMode="blackGray">
      <p:bgRef idx="1001">
        <a:schemeClr val="bg1"/>
      </p:bgRef>
    </p:bg>
    <p:spTree>
      <p:nvGrpSpPr>
        <p:cNvPr id="1" name=""/>
        <p:cNvGrpSpPr/>
        <p:nvPr/>
      </p:nvGrpSpPr>
      <p:grpSpPr>
        <a:xfrm>
          <a:off x="0" y="0"/>
          <a:ext cx="0" cy="0"/>
          <a:chOff x="0" y="0"/>
          <a:chExt cx="0" cy="0"/>
        </a:xfrm>
      </p:grpSpPr>
      <p:pic>
        <p:nvPicPr>
          <p:cNvPr id="23" name="Picture 22" descr="A green rectangle with white background&#10;&#10;AI-generated content may be incorrect.">
            <a:extLst>
              <a:ext uri="{FF2B5EF4-FFF2-40B4-BE49-F238E27FC236}">
                <a16:creationId xmlns:a16="http://schemas.microsoft.com/office/drawing/2014/main" id="{A816735B-1F63-5B01-7FEC-F79235B5B8B6}"/>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42118B0-248C-375F-A404-E17AF5880874}"/>
              </a:ext>
            </a:extLst>
          </p:cNvPr>
          <p:cNvSpPr/>
          <p:nvPr userDrawn="1"/>
        </p:nvSpPr>
        <p:spPr>
          <a:xfrm>
            <a:off x="683664" y="1"/>
            <a:ext cx="3862699" cy="3029484"/>
          </a:xfrm>
          <a:prstGeom prst="rect">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Content Placeholder 4">
            <a:extLst>
              <a:ext uri="{FF2B5EF4-FFF2-40B4-BE49-F238E27FC236}">
                <a16:creationId xmlns:a16="http://schemas.microsoft.com/office/drawing/2014/main" id="{A11E6905-DB6C-E667-7E85-25B08D8A1D11}"/>
              </a:ext>
            </a:extLst>
          </p:cNvPr>
          <p:cNvSpPr>
            <a:spLocks noGrp="1"/>
          </p:cNvSpPr>
          <p:nvPr>
            <p:ph sz="quarter" idx="12" hasCustomPrompt="1"/>
          </p:nvPr>
        </p:nvSpPr>
        <p:spPr>
          <a:xfrm>
            <a:off x="5657349" y="842582"/>
            <a:ext cx="5222872" cy="596453"/>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D90954ED-075A-2D4E-190E-310271C2427C}"/>
              </a:ext>
            </a:extLst>
          </p:cNvPr>
          <p:cNvSpPr>
            <a:spLocks noGrp="1"/>
          </p:cNvSpPr>
          <p:nvPr>
            <p:ph sz="quarter" idx="13" hasCustomPrompt="1"/>
          </p:nvPr>
        </p:nvSpPr>
        <p:spPr>
          <a:xfrm>
            <a:off x="5657350" y="1632667"/>
            <a:ext cx="5222872" cy="596453"/>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B7EFBA3F-2C3D-1CD1-84FD-E5BFDD6FCEB7}"/>
              </a:ext>
            </a:extLst>
          </p:cNvPr>
          <p:cNvSpPr>
            <a:spLocks noGrp="1"/>
          </p:cNvSpPr>
          <p:nvPr>
            <p:ph sz="quarter" idx="14" hasCustomPrompt="1"/>
          </p:nvPr>
        </p:nvSpPr>
        <p:spPr>
          <a:xfrm>
            <a:off x="5657350" y="2422752"/>
            <a:ext cx="5222872" cy="596453"/>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CB23A6F2-35BE-6FDD-C353-79956E6DC178}"/>
              </a:ext>
            </a:extLst>
          </p:cNvPr>
          <p:cNvSpPr txBox="1"/>
          <p:nvPr userDrawn="1"/>
        </p:nvSpPr>
        <p:spPr>
          <a:xfrm>
            <a:off x="1311780" y="1972745"/>
            <a:ext cx="2606467" cy="1200329"/>
          </a:xfrm>
          <a:prstGeom prst="rect">
            <a:avLst/>
          </a:prstGeom>
          <a:noFill/>
        </p:spPr>
        <p:txBody>
          <a:bodyPr wrap="square" rtlCol="0">
            <a:spAutoFit/>
          </a:bodyPr>
          <a:lstStyle/>
          <a:p>
            <a:pPr algn="ctr"/>
            <a:r>
              <a:rPr lang="en-US" sz="7200" b="1" dirty="0">
                <a:solidFill>
                  <a:schemeClr val="bg1"/>
                </a:solidFill>
              </a:rPr>
              <a:t>Next</a:t>
            </a:r>
          </a:p>
        </p:txBody>
      </p:sp>
      <p:sp>
        <p:nvSpPr>
          <p:cNvPr id="16" name="TextBox 15">
            <a:extLst>
              <a:ext uri="{FF2B5EF4-FFF2-40B4-BE49-F238E27FC236}">
                <a16:creationId xmlns:a16="http://schemas.microsoft.com/office/drawing/2014/main" id="{3E3B08E3-6D56-A619-4134-73525EB1E1F2}"/>
              </a:ext>
            </a:extLst>
          </p:cNvPr>
          <p:cNvSpPr txBox="1"/>
          <p:nvPr userDrawn="1"/>
        </p:nvSpPr>
        <p:spPr>
          <a:xfrm>
            <a:off x="1224185" y="2912334"/>
            <a:ext cx="2781656" cy="1200329"/>
          </a:xfrm>
          <a:prstGeom prst="rect">
            <a:avLst/>
          </a:prstGeom>
          <a:noFill/>
        </p:spPr>
        <p:txBody>
          <a:bodyPr wrap="square" rtlCol="0">
            <a:spAutoFit/>
          </a:bodyPr>
          <a:lstStyle/>
          <a:p>
            <a:pPr algn="ctr"/>
            <a:r>
              <a:rPr lang="en-US" sz="7200" b="1" dirty="0">
                <a:solidFill>
                  <a:schemeClr val="accent4"/>
                </a:solidFill>
              </a:rPr>
              <a:t>Steps</a:t>
            </a:r>
          </a:p>
        </p:txBody>
      </p:sp>
      <p:sp>
        <p:nvSpPr>
          <p:cNvPr id="19" name="Content Placeholder 4">
            <a:extLst>
              <a:ext uri="{FF2B5EF4-FFF2-40B4-BE49-F238E27FC236}">
                <a16:creationId xmlns:a16="http://schemas.microsoft.com/office/drawing/2014/main" id="{64DC7C9E-7BC3-0B6B-1E6E-C9BFE9B00ABE}"/>
              </a:ext>
            </a:extLst>
          </p:cNvPr>
          <p:cNvSpPr>
            <a:spLocks noGrp="1"/>
          </p:cNvSpPr>
          <p:nvPr>
            <p:ph sz="quarter" idx="15" hasCustomPrompt="1"/>
          </p:nvPr>
        </p:nvSpPr>
        <p:spPr>
          <a:xfrm>
            <a:off x="5657349" y="3212837"/>
            <a:ext cx="5222872" cy="596453"/>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0" name="Content Placeholder 4">
            <a:extLst>
              <a:ext uri="{FF2B5EF4-FFF2-40B4-BE49-F238E27FC236}">
                <a16:creationId xmlns:a16="http://schemas.microsoft.com/office/drawing/2014/main" id="{AEFE2051-E66A-7AED-62F1-780A89CE0C39}"/>
              </a:ext>
            </a:extLst>
          </p:cNvPr>
          <p:cNvSpPr>
            <a:spLocks noGrp="1"/>
          </p:cNvSpPr>
          <p:nvPr>
            <p:ph sz="quarter" idx="16" hasCustomPrompt="1"/>
          </p:nvPr>
        </p:nvSpPr>
        <p:spPr>
          <a:xfrm>
            <a:off x="5657350" y="3952781"/>
            <a:ext cx="5222871" cy="596453"/>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1" name="Content Placeholder 4">
            <a:extLst>
              <a:ext uri="{FF2B5EF4-FFF2-40B4-BE49-F238E27FC236}">
                <a16:creationId xmlns:a16="http://schemas.microsoft.com/office/drawing/2014/main" id="{86121E34-5BBF-9D8C-F9DB-620E962E69A0}"/>
              </a:ext>
            </a:extLst>
          </p:cNvPr>
          <p:cNvSpPr>
            <a:spLocks noGrp="1"/>
          </p:cNvSpPr>
          <p:nvPr>
            <p:ph sz="quarter" idx="17" hasCustomPrompt="1"/>
          </p:nvPr>
        </p:nvSpPr>
        <p:spPr>
          <a:xfrm>
            <a:off x="5657349" y="4793008"/>
            <a:ext cx="5222871" cy="596454"/>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5" name="Picture 4" descr="A black background with a black square&#10;&#10;AI-generated content may be incorrect.">
            <a:extLst>
              <a:ext uri="{FF2B5EF4-FFF2-40B4-BE49-F238E27FC236}">
                <a16:creationId xmlns:a16="http://schemas.microsoft.com/office/drawing/2014/main" id="{F04D7401-09B2-BCD5-54E6-8FD8A69DD5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4A64A83B-6821-9FAE-0280-AA3EE2F5EF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249304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MCW+TC Next Steps 2">
    <p:bg bwMode="blackGray">
      <p:bgRef idx="1001">
        <a:schemeClr val="bg1"/>
      </p:bgRef>
    </p:bg>
    <p:spTree>
      <p:nvGrpSpPr>
        <p:cNvPr id="1" name=""/>
        <p:cNvGrpSpPr/>
        <p:nvPr/>
      </p:nvGrpSpPr>
      <p:grpSpPr>
        <a:xfrm>
          <a:off x="0" y="0"/>
          <a:ext cx="0" cy="0"/>
          <a:chOff x="0" y="0"/>
          <a:chExt cx="0" cy="0"/>
        </a:xfrm>
      </p:grpSpPr>
      <p:pic>
        <p:nvPicPr>
          <p:cNvPr id="6" name="Picture 5" descr="A blue and white rectangle with a white background&#10;&#10;AI-generated content may be incorrect.">
            <a:extLst>
              <a:ext uri="{FF2B5EF4-FFF2-40B4-BE49-F238E27FC236}">
                <a16:creationId xmlns:a16="http://schemas.microsoft.com/office/drawing/2014/main" id="{3F6BE30A-FAD1-8720-BE44-30C2174A361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42118B0-248C-375F-A404-E17AF5880874}"/>
              </a:ext>
            </a:extLst>
          </p:cNvPr>
          <p:cNvSpPr/>
          <p:nvPr userDrawn="1"/>
        </p:nvSpPr>
        <p:spPr>
          <a:xfrm>
            <a:off x="683664" y="1"/>
            <a:ext cx="3862699" cy="3029484"/>
          </a:xfrm>
          <a:prstGeom prst="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Content Placeholder 4">
            <a:extLst>
              <a:ext uri="{FF2B5EF4-FFF2-40B4-BE49-F238E27FC236}">
                <a16:creationId xmlns:a16="http://schemas.microsoft.com/office/drawing/2014/main" id="{A11E6905-DB6C-E667-7E85-25B08D8A1D11}"/>
              </a:ext>
            </a:extLst>
          </p:cNvPr>
          <p:cNvSpPr>
            <a:spLocks noGrp="1"/>
          </p:cNvSpPr>
          <p:nvPr>
            <p:ph sz="quarter" idx="12" hasCustomPrompt="1"/>
          </p:nvPr>
        </p:nvSpPr>
        <p:spPr>
          <a:xfrm>
            <a:off x="5657349" y="842582"/>
            <a:ext cx="5222872" cy="596453"/>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D90954ED-075A-2D4E-190E-310271C2427C}"/>
              </a:ext>
            </a:extLst>
          </p:cNvPr>
          <p:cNvSpPr>
            <a:spLocks noGrp="1"/>
          </p:cNvSpPr>
          <p:nvPr>
            <p:ph sz="quarter" idx="13" hasCustomPrompt="1"/>
          </p:nvPr>
        </p:nvSpPr>
        <p:spPr>
          <a:xfrm>
            <a:off x="5657350" y="1632667"/>
            <a:ext cx="5222872" cy="596453"/>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B7EFBA3F-2C3D-1CD1-84FD-E5BFDD6FCEB7}"/>
              </a:ext>
            </a:extLst>
          </p:cNvPr>
          <p:cNvSpPr>
            <a:spLocks noGrp="1"/>
          </p:cNvSpPr>
          <p:nvPr>
            <p:ph sz="quarter" idx="14" hasCustomPrompt="1"/>
          </p:nvPr>
        </p:nvSpPr>
        <p:spPr>
          <a:xfrm>
            <a:off x="5657350" y="2422752"/>
            <a:ext cx="5222872" cy="596453"/>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CB23A6F2-35BE-6FDD-C353-79956E6DC178}"/>
              </a:ext>
            </a:extLst>
          </p:cNvPr>
          <p:cNvSpPr txBox="1"/>
          <p:nvPr userDrawn="1"/>
        </p:nvSpPr>
        <p:spPr>
          <a:xfrm>
            <a:off x="1311780" y="1972745"/>
            <a:ext cx="2606467" cy="1200329"/>
          </a:xfrm>
          <a:prstGeom prst="rect">
            <a:avLst/>
          </a:prstGeom>
          <a:noFill/>
        </p:spPr>
        <p:txBody>
          <a:bodyPr wrap="square" rtlCol="0">
            <a:spAutoFit/>
          </a:bodyPr>
          <a:lstStyle/>
          <a:p>
            <a:pPr algn="ctr"/>
            <a:r>
              <a:rPr lang="en-US" sz="7200" b="1" dirty="0">
                <a:solidFill>
                  <a:schemeClr val="bg1"/>
                </a:solidFill>
              </a:rPr>
              <a:t>Next</a:t>
            </a:r>
          </a:p>
        </p:txBody>
      </p:sp>
      <p:sp>
        <p:nvSpPr>
          <p:cNvPr id="16" name="TextBox 15">
            <a:extLst>
              <a:ext uri="{FF2B5EF4-FFF2-40B4-BE49-F238E27FC236}">
                <a16:creationId xmlns:a16="http://schemas.microsoft.com/office/drawing/2014/main" id="{3E3B08E3-6D56-A619-4134-73525EB1E1F2}"/>
              </a:ext>
            </a:extLst>
          </p:cNvPr>
          <p:cNvSpPr txBox="1"/>
          <p:nvPr userDrawn="1"/>
        </p:nvSpPr>
        <p:spPr>
          <a:xfrm>
            <a:off x="1224185" y="2912334"/>
            <a:ext cx="2781656" cy="1200329"/>
          </a:xfrm>
          <a:prstGeom prst="rect">
            <a:avLst/>
          </a:prstGeom>
          <a:noFill/>
        </p:spPr>
        <p:txBody>
          <a:bodyPr wrap="square" rtlCol="0">
            <a:spAutoFit/>
          </a:bodyPr>
          <a:lstStyle/>
          <a:p>
            <a:pPr algn="ctr"/>
            <a:r>
              <a:rPr lang="en-US" sz="7200" b="1" dirty="0">
                <a:solidFill>
                  <a:schemeClr val="accent2"/>
                </a:solidFill>
              </a:rPr>
              <a:t>Steps</a:t>
            </a:r>
          </a:p>
        </p:txBody>
      </p:sp>
      <p:sp>
        <p:nvSpPr>
          <p:cNvPr id="19" name="Content Placeholder 4">
            <a:extLst>
              <a:ext uri="{FF2B5EF4-FFF2-40B4-BE49-F238E27FC236}">
                <a16:creationId xmlns:a16="http://schemas.microsoft.com/office/drawing/2014/main" id="{64DC7C9E-7BC3-0B6B-1E6E-C9BFE9B00ABE}"/>
              </a:ext>
            </a:extLst>
          </p:cNvPr>
          <p:cNvSpPr>
            <a:spLocks noGrp="1"/>
          </p:cNvSpPr>
          <p:nvPr>
            <p:ph sz="quarter" idx="15" hasCustomPrompt="1"/>
          </p:nvPr>
        </p:nvSpPr>
        <p:spPr>
          <a:xfrm>
            <a:off x="5657349" y="3212837"/>
            <a:ext cx="5222872" cy="596453"/>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0" name="Content Placeholder 4">
            <a:extLst>
              <a:ext uri="{FF2B5EF4-FFF2-40B4-BE49-F238E27FC236}">
                <a16:creationId xmlns:a16="http://schemas.microsoft.com/office/drawing/2014/main" id="{AEFE2051-E66A-7AED-62F1-780A89CE0C39}"/>
              </a:ext>
            </a:extLst>
          </p:cNvPr>
          <p:cNvSpPr>
            <a:spLocks noGrp="1"/>
          </p:cNvSpPr>
          <p:nvPr>
            <p:ph sz="quarter" idx="16" hasCustomPrompt="1"/>
          </p:nvPr>
        </p:nvSpPr>
        <p:spPr>
          <a:xfrm>
            <a:off x="5657350" y="3952781"/>
            <a:ext cx="5222871" cy="596453"/>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1" name="Content Placeholder 4">
            <a:extLst>
              <a:ext uri="{FF2B5EF4-FFF2-40B4-BE49-F238E27FC236}">
                <a16:creationId xmlns:a16="http://schemas.microsoft.com/office/drawing/2014/main" id="{86121E34-5BBF-9D8C-F9DB-620E962E69A0}"/>
              </a:ext>
            </a:extLst>
          </p:cNvPr>
          <p:cNvSpPr>
            <a:spLocks noGrp="1"/>
          </p:cNvSpPr>
          <p:nvPr>
            <p:ph sz="quarter" idx="17" hasCustomPrompt="1"/>
          </p:nvPr>
        </p:nvSpPr>
        <p:spPr>
          <a:xfrm>
            <a:off x="5657349" y="4793008"/>
            <a:ext cx="5222871" cy="596454"/>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5" name="Picture 4" descr="A black background with a black square&#10;&#10;AI-generated content may be incorrect.">
            <a:extLst>
              <a:ext uri="{FF2B5EF4-FFF2-40B4-BE49-F238E27FC236}">
                <a16:creationId xmlns:a16="http://schemas.microsoft.com/office/drawing/2014/main" id="{F04D7401-09B2-BCD5-54E6-8FD8A69DD5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6C1CA411-B45A-0CE6-D064-1ECAB0E207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294414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4714847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566776" y="1558961"/>
            <a:ext cx="11057467" cy="4235115"/>
          </a:xfrm>
        </p:spPr>
        <p:txBody>
          <a:bodyPr/>
          <a:lstStyle>
            <a:lvl1pPr marL="0" indent="0">
              <a:buFontTx/>
              <a:buNone/>
              <a:defRPr sz="2101" baseline="0">
                <a:solidFill>
                  <a:schemeClr val="tx1"/>
                </a:solidFill>
              </a:defRPr>
            </a:lvl1pPr>
            <a:lvl2pPr>
              <a:defRPr sz="1300"/>
            </a:lvl2pPr>
            <a:lvl3pPr>
              <a:defRPr sz="1100"/>
            </a:lvl3pPr>
            <a:lvl4pPr>
              <a:spcBef>
                <a:spcPts val="300"/>
              </a:spcBef>
              <a:spcAft>
                <a:spcPts val="850"/>
              </a:spcAft>
              <a:defRPr sz="1600" b="1">
                <a:solidFill>
                  <a:srgbClr val="326F65"/>
                </a:solidFill>
              </a:defRPr>
            </a:lvl4pPr>
            <a:lvl5pPr>
              <a:spcAft>
                <a:spcPts val="600"/>
              </a:spcAft>
              <a:defRPr/>
            </a:lvl5pPr>
            <a:lvl6pPr>
              <a:spcBef>
                <a:spcPts val="800"/>
              </a:spcBef>
              <a:defRPr b="1" i="0" baseline="0"/>
            </a:lvl6pPr>
            <a:lvl7pPr>
              <a:defRPr>
                <a:solidFill>
                  <a:srgbClr val="094995"/>
                </a:solidFill>
              </a:defRPr>
            </a:lvl7pPr>
            <a:lvl8pPr>
              <a:spcBef>
                <a:spcPts val="4001"/>
              </a:spcBef>
              <a:spcAft>
                <a:spcPts val="0"/>
              </a:spcAft>
              <a:defRPr sz="5002" b="0" baseline="0"/>
            </a:lvl8pPr>
            <a:lvl9pPr>
              <a:spcBef>
                <a:spcPts val="300"/>
              </a:spcBef>
              <a:spcAft>
                <a:spcPts val="300"/>
              </a:spcAft>
              <a:defRPr sz="2401" b="1" cap="none" spc="-150" baseline="0"/>
            </a:lvl9pPr>
          </a:lstStyle>
          <a:p>
            <a:pPr lvl="3"/>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8" name="Rectangle 7"/>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9" name="TextBox 8"/>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
        <p:nvSpPr>
          <p:cNvPr id="10" name="Title 3"/>
          <p:cNvSpPr>
            <a:spLocks noGrp="1"/>
          </p:cNvSpPr>
          <p:nvPr>
            <p:ph type="title"/>
          </p:nvPr>
        </p:nvSpPr>
        <p:spPr>
          <a:xfrm>
            <a:off x="567760" y="481264"/>
            <a:ext cx="11056484" cy="370238"/>
          </a:xfrm>
        </p:spPr>
        <p:txBody>
          <a:bodyPr anchor="t"/>
          <a:lstStyle/>
          <a:p>
            <a:r>
              <a:rPr lang="en-US" dirty="0"/>
              <a:t>Click to edit Master title style</a:t>
            </a:r>
          </a:p>
        </p:txBody>
      </p:sp>
      <p:sp>
        <p:nvSpPr>
          <p:cNvPr id="13" name="Text Placeholder 6"/>
          <p:cNvSpPr>
            <a:spLocks noGrp="1"/>
          </p:cNvSpPr>
          <p:nvPr>
            <p:ph type="body" sz="quarter" idx="14" hasCustomPrompt="1"/>
          </p:nvPr>
        </p:nvSpPr>
        <p:spPr>
          <a:xfrm>
            <a:off x="566776" y="926911"/>
            <a:ext cx="10999306" cy="260481"/>
          </a:xfrm>
        </p:spPr>
        <p:txBody>
          <a:bodyPr lIns="0" tIns="0" anchor="ctr">
            <a:noAutofit/>
          </a:bodyPr>
          <a:lstStyle>
            <a:lvl1pPr marL="0" indent="0">
              <a:lnSpc>
                <a:spcPct val="95000"/>
              </a:lnSpc>
              <a:buNone/>
              <a:defRPr sz="1801">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dirty="0"/>
              <a:t>Click to add subtitle</a:t>
            </a:r>
          </a:p>
        </p:txBody>
      </p:sp>
    </p:spTree>
    <p:extLst>
      <p:ext uri="{BB962C8B-B14F-4D97-AF65-F5344CB8AC3E}">
        <p14:creationId xmlns:p14="http://schemas.microsoft.com/office/powerpoint/2010/main" val="176924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FMCW+TC">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BC117DD5-7253-7694-4CE0-5A972A906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627" y="3065035"/>
            <a:ext cx="4501913" cy="727927"/>
          </a:xfrm>
          <a:prstGeom prst="rect">
            <a:avLst/>
          </a:prstGeom>
        </p:spPr>
      </p:pic>
      <p:pic>
        <p:nvPicPr>
          <p:cNvPr id="4" name="Picture 3" descr="A logo of a company&#10;&#10;AI-generated content may be incorrect.">
            <a:extLst>
              <a:ext uri="{FF2B5EF4-FFF2-40B4-BE49-F238E27FC236}">
                <a16:creationId xmlns:a16="http://schemas.microsoft.com/office/drawing/2014/main" id="{991390AD-568D-6726-03B2-F0B8FF84A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767" y="2771044"/>
            <a:ext cx="4524607" cy="1315907"/>
          </a:xfrm>
          <a:prstGeom prst="rect">
            <a:avLst/>
          </a:prstGeom>
        </p:spPr>
      </p:pic>
    </p:spTree>
    <p:extLst>
      <p:ext uri="{BB962C8B-B14F-4D97-AF65-F5344CB8AC3E}">
        <p14:creationId xmlns:p14="http://schemas.microsoft.com/office/powerpoint/2010/main" val="8232294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About Us Brand Slide">
    <p:spTree>
      <p:nvGrpSpPr>
        <p:cNvPr id="1" name=""/>
        <p:cNvGrpSpPr/>
        <p:nvPr/>
      </p:nvGrpSpPr>
      <p:grpSpPr>
        <a:xfrm>
          <a:off x="0" y="0"/>
          <a:ext cx="0" cy="0"/>
          <a:chOff x="0" y="0"/>
          <a:chExt cx="0" cy="0"/>
        </a:xfrm>
      </p:grpSpPr>
      <p:pic>
        <p:nvPicPr>
          <p:cNvPr id="5" name="Picture 4" descr="A blue and white rectangle with a white border&#10;&#10;AI-generated content may be incorrect.">
            <a:extLst>
              <a:ext uri="{FF2B5EF4-FFF2-40B4-BE49-F238E27FC236}">
                <a16:creationId xmlns:a16="http://schemas.microsoft.com/office/drawing/2014/main" id="{067EFBD1-A28C-8DA7-6F66-74619FEEC02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449A494-A498-3635-3CA8-1DFCB0CAE77E}"/>
              </a:ext>
            </a:extLst>
          </p:cNvPr>
          <p:cNvSpPr txBox="1"/>
          <p:nvPr/>
        </p:nvSpPr>
        <p:spPr>
          <a:xfrm>
            <a:off x="492809" y="438178"/>
            <a:ext cx="2743200" cy="584775"/>
          </a:xfrm>
          <a:prstGeom prst="rect">
            <a:avLst/>
          </a:prstGeom>
          <a:noFill/>
        </p:spPr>
        <p:txBody>
          <a:bodyPr wrap="square" rtlCol="0">
            <a:spAutoFit/>
          </a:bodyPr>
          <a:lstStyle/>
          <a:p>
            <a:pPr algn="l"/>
            <a:r>
              <a:rPr lang="en-US" sz="3200" b="1" dirty="0">
                <a:solidFill>
                  <a:schemeClr val="tx1"/>
                </a:solidFill>
              </a:rPr>
              <a:t>About Us</a:t>
            </a:r>
          </a:p>
        </p:txBody>
      </p:sp>
      <p:pic>
        <p:nvPicPr>
          <p:cNvPr id="10" name="Picture 9" descr="A black background with a black square&#10;&#10;AI-generated content may be incorrect.">
            <a:extLst>
              <a:ext uri="{FF2B5EF4-FFF2-40B4-BE49-F238E27FC236}">
                <a16:creationId xmlns:a16="http://schemas.microsoft.com/office/drawing/2014/main" id="{91F03BB7-35B6-C52E-C56F-C777B6C99E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6705" y="1703204"/>
            <a:ext cx="2359321" cy="714946"/>
          </a:xfrm>
          <a:prstGeom prst="rect">
            <a:avLst/>
          </a:prstGeom>
        </p:spPr>
      </p:pic>
      <p:cxnSp>
        <p:nvCxnSpPr>
          <p:cNvPr id="11" name="Straight Connector 10">
            <a:extLst>
              <a:ext uri="{FF2B5EF4-FFF2-40B4-BE49-F238E27FC236}">
                <a16:creationId xmlns:a16="http://schemas.microsoft.com/office/drawing/2014/main" id="{569BD5DA-8B2D-67F7-6431-BD490F40FD62}"/>
              </a:ext>
            </a:extLst>
          </p:cNvPr>
          <p:cNvCxnSpPr>
            <a:cxnSpLocks/>
          </p:cNvCxnSpPr>
          <p:nvPr/>
        </p:nvCxnSpPr>
        <p:spPr>
          <a:xfrm flipV="1">
            <a:off x="3852731" y="1664724"/>
            <a:ext cx="0" cy="883468"/>
          </a:xfrm>
          <a:prstGeom prst="line">
            <a:avLst/>
          </a:prstGeom>
          <a:ln w="19050">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4" name="Picture 13" descr="A close-up of a logo&#10;&#10;AI-generated content may be incorrect.">
            <a:extLst>
              <a:ext uri="{FF2B5EF4-FFF2-40B4-BE49-F238E27FC236}">
                <a16:creationId xmlns:a16="http://schemas.microsoft.com/office/drawing/2014/main" id="{25DA5DF8-EC67-5FE2-36A0-B4370AEF2A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04863" y="1831086"/>
            <a:ext cx="1893671" cy="550743"/>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833DEF14-B04A-0289-FA83-A112BD3413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39270" y="1943612"/>
            <a:ext cx="2014251" cy="325690"/>
          </a:xfrm>
          <a:prstGeom prst="rect">
            <a:avLst/>
          </a:prstGeom>
        </p:spPr>
      </p:pic>
      <p:sp>
        <p:nvSpPr>
          <p:cNvPr id="19" name="TextBox 18">
            <a:extLst>
              <a:ext uri="{FF2B5EF4-FFF2-40B4-BE49-F238E27FC236}">
                <a16:creationId xmlns:a16="http://schemas.microsoft.com/office/drawing/2014/main" id="{CB2A2FF3-5184-57FC-65D5-3DD0332458E5}"/>
              </a:ext>
            </a:extLst>
          </p:cNvPr>
          <p:cNvSpPr txBox="1"/>
          <p:nvPr/>
        </p:nvSpPr>
        <p:spPr>
          <a:xfrm>
            <a:off x="746705" y="2724818"/>
            <a:ext cx="2743200" cy="3600986"/>
          </a:xfrm>
          <a:prstGeom prst="rect">
            <a:avLst/>
          </a:prstGeom>
          <a:noFill/>
        </p:spPr>
        <p:txBody>
          <a:bodyPr wrap="square" rtlCol="0">
            <a:spAutoFit/>
          </a:bodyPr>
          <a:lstStyle/>
          <a:p>
            <a:pPr algn="l"/>
            <a:r>
              <a:rPr lang="en-US" sz="1200" dirty="0">
                <a:solidFill>
                  <a:schemeClr val="tx1"/>
                </a:solidFill>
              </a:rPr>
              <a:t>Formed from the combination of two leading Wisconsin-based health systems, Froedtert ThedaCare is an integrated health care system offering coordinated local care from prevention to treatment of complex diseases, inspiring the people of Wisconsin to live their unique, best lives. The organization includes 22,000+ team members and 3,400+ providers offering services in 19 hospitals and more than 360 outpatient locations including primary care, health centers and clinics. The organization is a partner to the Medical College of Wisconsin, working in concert to expand its mission of patient care, innovation, medical research and education.</a:t>
            </a:r>
          </a:p>
        </p:txBody>
      </p:sp>
      <p:sp>
        <p:nvSpPr>
          <p:cNvPr id="21" name="TextBox 20">
            <a:extLst>
              <a:ext uri="{FF2B5EF4-FFF2-40B4-BE49-F238E27FC236}">
                <a16:creationId xmlns:a16="http://schemas.microsoft.com/office/drawing/2014/main" id="{27E93778-4454-FCFE-0607-F4662698C527}"/>
              </a:ext>
            </a:extLst>
          </p:cNvPr>
          <p:cNvSpPr txBox="1"/>
          <p:nvPr/>
        </p:nvSpPr>
        <p:spPr>
          <a:xfrm>
            <a:off x="4384595" y="2724818"/>
            <a:ext cx="2905122" cy="3416320"/>
          </a:xfrm>
          <a:prstGeom prst="rect">
            <a:avLst/>
          </a:prstGeom>
          <a:noFill/>
        </p:spPr>
        <p:txBody>
          <a:bodyPr wrap="square" rtlCol="0">
            <a:spAutoFit/>
          </a:bodyPr>
          <a:lstStyle/>
          <a:p>
            <a:pPr algn="l"/>
            <a:r>
              <a:rPr lang="en-US" sz="1200" b="1" dirty="0">
                <a:solidFill>
                  <a:schemeClr val="tx1"/>
                </a:solidFill>
              </a:rPr>
              <a:t>The Froedtert &amp; the Medical College of Wisconsin health network </a:t>
            </a:r>
            <a:r>
              <a:rPr lang="en-US" sz="1200" dirty="0">
                <a:solidFill>
                  <a:schemeClr val="tx1"/>
                </a:solidFill>
              </a:rPr>
              <a:t>is a partnership between Froedtert ThedaCare and the Medical College </a:t>
            </a:r>
          </a:p>
          <a:p>
            <a:pPr algn="l"/>
            <a:r>
              <a:rPr lang="en-US" sz="1200" dirty="0">
                <a:solidFill>
                  <a:schemeClr val="tx1"/>
                </a:solidFill>
              </a:rPr>
              <a:t>of Wisconsin, supporting a shared mission of patient care, innovation, medical research and education. The health network includes eastern Wisconsin’s only academic medical center and adult Level I Trauma Center at Froedtert Hospital, Milwaukee, an internationally recognized training and research center engaged in thousands of clinical trials and studies. The Froedtert &amp; MCW health network includes 10 hospital locations, more than 2,400 physicians and more than 45 health centers and clinics.</a:t>
            </a:r>
          </a:p>
        </p:txBody>
      </p:sp>
      <p:sp>
        <p:nvSpPr>
          <p:cNvPr id="22" name="TextBox 21">
            <a:extLst>
              <a:ext uri="{FF2B5EF4-FFF2-40B4-BE49-F238E27FC236}">
                <a16:creationId xmlns:a16="http://schemas.microsoft.com/office/drawing/2014/main" id="{A0BE27D9-0D14-274D-2AA9-F4403C5815EF}"/>
              </a:ext>
            </a:extLst>
          </p:cNvPr>
          <p:cNvSpPr txBox="1"/>
          <p:nvPr/>
        </p:nvSpPr>
        <p:spPr>
          <a:xfrm>
            <a:off x="8184407" y="2724818"/>
            <a:ext cx="2574748" cy="3046988"/>
          </a:xfrm>
          <a:prstGeom prst="rect">
            <a:avLst/>
          </a:prstGeom>
          <a:noFill/>
        </p:spPr>
        <p:txBody>
          <a:bodyPr wrap="square" rtlCol="0">
            <a:spAutoFit/>
          </a:bodyPr>
          <a:lstStyle/>
          <a:p>
            <a:pPr algn="l"/>
            <a:r>
              <a:rPr lang="en-US" sz="1200" b="0" dirty="0">
                <a:solidFill>
                  <a:schemeClr val="tx1"/>
                </a:solidFill>
              </a:rPr>
              <a:t>For more than 115 years, </a:t>
            </a:r>
            <a:r>
              <a:rPr lang="en-US" sz="1200" b="1" dirty="0">
                <a:solidFill>
                  <a:schemeClr val="tx1"/>
                </a:solidFill>
              </a:rPr>
              <a:t>ThedaCare® </a:t>
            </a:r>
            <a:r>
              <a:rPr lang="en-US" sz="1200" b="0" dirty="0">
                <a:solidFill>
                  <a:schemeClr val="tx1"/>
                </a:solidFill>
              </a:rPr>
              <a:t>has been improving the health and well-being of the communities it serves in northeast and central Wisconsin. The organization delivers care to more than 650,000 residents in 17 counties, and employs approximately 7,000 providers and team members at 180 points of care, including nine hospitals. ThedaCare is a not-for-profit health system with a Level II trauma center, comprehensive cancer treatment, stroke and cardiac programs, as well as primary care.</a:t>
            </a:r>
          </a:p>
        </p:txBody>
      </p:sp>
    </p:spTree>
    <p:extLst>
      <p:ext uri="{BB962C8B-B14F-4D97-AF65-F5344CB8AC3E}">
        <p14:creationId xmlns:p14="http://schemas.microsoft.com/office/powerpoint/2010/main" val="34612034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Affiliated and Partner Brands">
    <p:spTree>
      <p:nvGrpSpPr>
        <p:cNvPr id="1" name=""/>
        <p:cNvGrpSpPr/>
        <p:nvPr/>
      </p:nvGrpSpPr>
      <p:grpSpPr>
        <a:xfrm>
          <a:off x="0" y="0"/>
          <a:ext cx="0" cy="0"/>
          <a:chOff x="0" y="0"/>
          <a:chExt cx="0" cy="0"/>
        </a:xfrm>
      </p:grpSpPr>
      <p:pic>
        <p:nvPicPr>
          <p:cNvPr id="3" name="Picture 2" descr="A green rectangle with white background&#10;&#10;AI-generated content may be incorrect.">
            <a:extLst>
              <a:ext uri="{FF2B5EF4-FFF2-40B4-BE49-F238E27FC236}">
                <a16:creationId xmlns:a16="http://schemas.microsoft.com/office/drawing/2014/main" id="{E1FC2713-5879-88A3-6A2E-262B15BA7AB7}"/>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Picture 27" descr="A close-up of a logo&#10;&#10;AI-generated content may be incorrect.">
            <a:extLst>
              <a:ext uri="{FF2B5EF4-FFF2-40B4-BE49-F238E27FC236}">
                <a16:creationId xmlns:a16="http://schemas.microsoft.com/office/drawing/2014/main" id="{38DBE86D-CF61-BF67-4637-CA5191BF00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072" y="5078244"/>
            <a:ext cx="2055794" cy="1588568"/>
          </a:xfrm>
          <a:prstGeom prst="rect">
            <a:avLst/>
          </a:prstGeom>
        </p:spPr>
      </p:pic>
      <p:sp>
        <p:nvSpPr>
          <p:cNvPr id="6" name="TextBox 5">
            <a:extLst>
              <a:ext uri="{FF2B5EF4-FFF2-40B4-BE49-F238E27FC236}">
                <a16:creationId xmlns:a16="http://schemas.microsoft.com/office/drawing/2014/main" id="{F449A494-A498-3635-3CA8-1DFCB0CAE77E}"/>
              </a:ext>
            </a:extLst>
          </p:cNvPr>
          <p:cNvSpPr txBox="1"/>
          <p:nvPr/>
        </p:nvSpPr>
        <p:spPr>
          <a:xfrm>
            <a:off x="492808" y="438178"/>
            <a:ext cx="7514601" cy="584775"/>
          </a:xfrm>
          <a:prstGeom prst="rect">
            <a:avLst/>
          </a:prstGeom>
          <a:noFill/>
        </p:spPr>
        <p:txBody>
          <a:bodyPr wrap="square" rtlCol="0">
            <a:spAutoFit/>
          </a:bodyPr>
          <a:lstStyle/>
          <a:p>
            <a:pPr algn="l"/>
            <a:r>
              <a:rPr lang="en-US" sz="3200" b="1" dirty="0">
                <a:solidFill>
                  <a:schemeClr val="tx1"/>
                </a:solidFill>
                <a:latin typeface="+mj-lt"/>
              </a:rPr>
              <a:t>Our Affiliated and Partner Brands</a:t>
            </a:r>
          </a:p>
        </p:txBody>
      </p:sp>
      <p:pic>
        <p:nvPicPr>
          <p:cNvPr id="10" name="Picture 9" descr="A black background with a black square&#10;&#10;AI-generated content may be incorrect.">
            <a:extLst>
              <a:ext uri="{FF2B5EF4-FFF2-40B4-BE49-F238E27FC236}">
                <a16:creationId xmlns:a16="http://schemas.microsoft.com/office/drawing/2014/main" id="{91F03BB7-35B6-C52E-C56F-C777B6C99E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7007" y="1781162"/>
            <a:ext cx="3046206" cy="923093"/>
          </a:xfrm>
          <a:prstGeom prst="rect">
            <a:avLst/>
          </a:prstGeom>
        </p:spPr>
      </p:pic>
      <p:pic>
        <p:nvPicPr>
          <p:cNvPr id="14" name="Picture 13" descr="A close-up of a logo&#10;&#10;AI-generated content may be incorrect.">
            <a:extLst>
              <a:ext uri="{FF2B5EF4-FFF2-40B4-BE49-F238E27FC236}">
                <a16:creationId xmlns:a16="http://schemas.microsoft.com/office/drawing/2014/main" id="{25DA5DF8-EC67-5FE2-36A0-B4370AEF2A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3561" y="1629888"/>
            <a:ext cx="1592816" cy="463244"/>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833DEF14-B04A-0289-FA83-A112BD34134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0656" y="1706659"/>
            <a:ext cx="1694239" cy="273946"/>
          </a:xfrm>
          <a:prstGeom prst="rect">
            <a:avLst/>
          </a:prstGeom>
        </p:spPr>
      </p:pic>
      <p:pic>
        <p:nvPicPr>
          <p:cNvPr id="9" name="Picture 8" descr="A close-up of a logo&#10;&#10;AI-generated content may be incorrect.">
            <a:extLst>
              <a:ext uri="{FF2B5EF4-FFF2-40B4-BE49-F238E27FC236}">
                <a16:creationId xmlns:a16="http://schemas.microsoft.com/office/drawing/2014/main" id="{3B3DFEFB-5DFD-DFAC-A4E0-E9D274B4F1D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7668" y="2432811"/>
            <a:ext cx="4133704" cy="598897"/>
          </a:xfrm>
          <a:prstGeom prst="rect">
            <a:avLst/>
          </a:prstGeom>
        </p:spPr>
      </p:pic>
      <p:pic>
        <p:nvPicPr>
          <p:cNvPr id="13" name="Picture 12" descr="A close-up of a logo&#10;&#10;AI-generated content may be incorrect.">
            <a:extLst>
              <a:ext uri="{FF2B5EF4-FFF2-40B4-BE49-F238E27FC236}">
                <a16:creationId xmlns:a16="http://schemas.microsoft.com/office/drawing/2014/main" id="{ADBAA37A-55C6-F08D-60AB-795295B0CF2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7668" y="3400908"/>
            <a:ext cx="1704603" cy="673812"/>
          </a:xfrm>
          <a:prstGeom prst="rect">
            <a:avLst/>
          </a:prstGeom>
        </p:spPr>
      </p:pic>
      <p:pic>
        <p:nvPicPr>
          <p:cNvPr id="17" name="Picture 16" descr="A black background with green and orange squares&#10;&#10;AI-generated content may be incorrect.">
            <a:extLst>
              <a:ext uri="{FF2B5EF4-FFF2-40B4-BE49-F238E27FC236}">
                <a16:creationId xmlns:a16="http://schemas.microsoft.com/office/drawing/2014/main" id="{9DA0EE6D-EA63-D972-2F44-E328B82E77C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99878" y="3329191"/>
            <a:ext cx="2055794" cy="677856"/>
          </a:xfrm>
          <a:prstGeom prst="rect">
            <a:avLst/>
          </a:prstGeom>
        </p:spPr>
      </p:pic>
      <p:pic>
        <p:nvPicPr>
          <p:cNvPr id="20" name="Picture 19" descr="A blue sign with white text&#10;&#10;AI-generated content may be incorrect.">
            <a:extLst>
              <a:ext uri="{FF2B5EF4-FFF2-40B4-BE49-F238E27FC236}">
                <a16:creationId xmlns:a16="http://schemas.microsoft.com/office/drawing/2014/main" id="{F97386D0-4867-FDD7-A692-B509E529FE1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98045" y="4401082"/>
            <a:ext cx="1323848" cy="775297"/>
          </a:xfrm>
          <a:prstGeom prst="rect">
            <a:avLst/>
          </a:prstGeom>
        </p:spPr>
      </p:pic>
      <p:pic>
        <p:nvPicPr>
          <p:cNvPr id="24" name="Picture 23" descr="A close-up of a logo&#10;&#10;AI-generated content may be incorrect.">
            <a:extLst>
              <a:ext uri="{FF2B5EF4-FFF2-40B4-BE49-F238E27FC236}">
                <a16:creationId xmlns:a16="http://schemas.microsoft.com/office/drawing/2014/main" id="{891D5DF3-BE45-0B68-093D-A8B5DA5BB39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387130" y="4268647"/>
            <a:ext cx="1481291" cy="1040165"/>
          </a:xfrm>
          <a:prstGeom prst="rect">
            <a:avLst/>
          </a:prstGeom>
        </p:spPr>
      </p:pic>
      <p:pic>
        <p:nvPicPr>
          <p:cNvPr id="26" name="Picture 25" descr="A black and white logo&#10;&#10;AI-generated content may be incorrect.">
            <a:extLst>
              <a:ext uri="{FF2B5EF4-FFF2-40B4-BE49-F238E27FC236}">
                <a16:creationId xmlns:a16="http://schemas.microsoft.com/office/drawing/2014/main" id="{33EC6418-956C-0997-B342-6DDB7CB14585}"/>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207859" y="5606294"/>
            <a:ext cx="1839833" cy="549560"/>
          </a:xfrm>
          <a:prstGeom prst="rect">
            <a:avLst/>
          </a:prstGeom>
        </p:spPr>
      </p:pic>
      <p:cxnSp>
        <p:nvCxnSpPr>
          <p:cNvPr id="29" name="Straight Connector 28">
            <a:extLst>
              <a:ext uri="{FF2B5EF4-FFF2-40B4-BE49-F238E27FC236}">
                <a16:creationId xmlns:a16="http://schemas.microsoft.com/office/drawing/2014/main" id="{CD1D773E-4542-59D9-BE6E-38849352D0A8}"/>
              </a:ext>
            </a:extLst>
          </p:cNvPr>
          <p:cNvCxnSpPr>
            <a:cxnSpLocks/>
          </p:cNvCxnSpPr>
          <p:nvPr/>
        </p:nvCxnSpPr>
        <p:spPr>
          <a:xfrm flipV="1">
            <a:off x="6221339" y="1629888"/>
            <a:ext cx="0" cy="4702546"/>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D667787-9766-09FC-C064-2453EAE7A1EA}"/>
              </a:ext>
            </a:extLst>
          </p:cNvPr>
          <p:cNvSpPr txBox="1"/>
          <p:nvPr/>
        </p:nvSpPr>
        <p:spPr>
          <a:xfrm>
            <a:off x="6907251" y="3098360"/>
            <a:ext cx="4219082" cy="2831544"/>
          </a:xfrm>
          <a:prstGeom prst="rect">
            <a:avLst/>
          </a:prstGeom>
          <a:noFill/>
        </p:spPr>
        <p:txBody>
          <a:bodyPr wrap="square" rtlCol="0">
            <a:spAutoFit/>
          </a:bodyPr>
          <a:lstStyle/>
          <a:p>
            <a:pPr algn="l"/>
            <a:r>
              <a:rPr lang="en-US" sz="2000" b="1" dirty="0">
                <a:solidFill>
                  <a:schemeClr val="tx1"/>
                </a:solidFill>
                <a:latin typeface="+mj-lt"/>
              </a:rPr>
              <a:t>Froedtert ThedaCare and Its Affiliated and Partner Brands</a:t>
            </a:r>
          </a:p>
          <a:p>
            <a:pPr algn="l"/>
            <a:endParaRPr lang="en-US" sz="1800" b="1" dirty="0">
              <a:solidFill>
                <a:schemeClr val="tx1"/>
              </a:solidFill>
              <a:latin typeface="+mj-lt"/>
            </a:endParaRPr>
          </a:p>
          <a:p>
            <a:pPr algn="l"/>
            <a:r>
              <a:rPr lang="en-US" sz="1200" b="0" dirty="0">
                <a:solidFill>
                  <a:schemeClr val="tx1"/>
                </a:solidFill>
                <a:latin typeface="+mn-lt"/>
              </a:rPr>
              <a:t>Froedtert ThedaCare is an integrated health care network providing a variety of health-related services including hospitals and health centers, physician groups, home care, laboratory, health insurance, employer health services and workplace clinics and digital health solutions. The organization is a partner to the Medical College of Wisconsin, working in concert to expand its missions of patient care, innovation, medical research and education.</a:t>
            </a:r>
          </a:p>
          <a:p>
            <a:pPr algn="l"/>
            <a:endParaRPr lang="en-US" sz="1200" dirty="0">
              <a:solidFill>
                <a:schemeClr val="tx1"/>
              </a:solidFill>
            </a:endParaRPr>
          </a:p>
          <a:p>
            <a:pPr algn="l"/>
            <a:endParaRPr lang="en-US" sz="1200" dirty="0">
              <a:solidFill>
                <a:schemeClr val="tx1"/>
              </a:solidFill>
            </a:endParaRPr>
          </a:p>
        </p:txBody>
      </p:sp>
    </p:spTree>
    <p:extLst>
      <p:ext uri="{BB962C8B-B14F-4D97-AF65-F5344CB8AC3E}">
        <p14:creationId xmlns:p14="http://schemas.microsoft.com/office/powerpoint/2010/main" val="2060514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1">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71000"/>
            <a:extLst>
              <a:ext uri="{28A0092B-C50C-407E-A947-70E740481C1C}">
                <a14:useLocalDpi xmlns:a14="http://schemas.microsoft.com/office/drawing/2010/main"/>
              </a:ext>
            </a:extLst>
          </a:blip>
          <a:srcRect r="22959"/>
          <a:stretch/>
        </p:blipFill>
        <p:spPr>
          <a:xfrm>
            <a:off x="2791218" y="0"/>
            <a:ext cx="9400782" cy="6858000"/>
          </a:xfrm>
          <a:prstGeom prst="rect">
            <a:avLst/>
          </a:prstGeom>
        </p:spPr>
      </p:pic>
      <p:sp>
        <p:nvSpPr>
          <p:cNvPr id="3" name="Rectangle 2"/>
          <p:cNvSpPr/>
          <p:nvPr userDrawn="1"/>
        </p:nvSpPr>
        <p:spPr>
          <a:xfrm>
            <a:off x="2776927" y="0"/>
            <a:ext cx="8274618"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FT Brand Infographic">
    <p:spTree>
      <p:nvGrpSpPr>
        <p:cNvPr id="1" name=""/>
        <p:cNvGrpSpPr/>
        <p:nvPr/>
      </p:nvGrpSpPr>
      <p:grpSpPr>
        <a:xfrm>
          <a:off x="0" y="0"/>
          <a:ext cx="0" cy="0"/>
          <a:chOff x="0" y="0"/>
          <a:chExt cx="0" cy="0"/>
        </a:xfrm>
      </p:grpSpPr>
      <p:pic>
        <p:nvPicPr>
          <p:cNvPr id="3" name="Picture 2" descr="A collage of people with white text&#10;&#10;AI-generated content may be incorrect.">
            <a:extLst>
              <a:ext uri="{FF2B5EF4-FFF2-40B4-BE49-F238E27FC236}">
                <a16:creationId xmlns:a16="http://schemas.microsoft.com/office/drawing/2014/main" id="{FCF12232-9104-C778-D9C4-E00D28598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6455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FT Mission, Vision, Guiding Principles">
    <p:spTree>
      <p:nvGrpSpPr>
        <p:cNvPr id="1" name=""/>
        <p:cNvGrpSpPr/>
        <p:nvPr/>
      </p:nvGrpSpPr>
      <p:grpSpPr>
        <a:xfrm>
          <a:off x="0" y="0"/>
          <a:ext cx="0" cy="0"/>
          <a:chOff x="0" y="0"/>
          <a:chExt cx="0" cy="0"/>
        </a:xfrm>
      </p:grpSpPr>
      <p:pic>
        <p:nvPicPr>
          <p:cNvPr id="6" name="Picture 5" descr="A screenshot of a video game&#10;&#10;AI-generated content may be incorrect.">
            <a:extLst>
              <a:ext uri="{FF2B5EF4-FFF2-40B4-BE49-F238E27FC236}">
                <a16:creationId xmlns:a16="http://schemas.microsoft.com/office/drawing/2014/main" id="{AC2BBE0B-20EC-FF61-7ACF-F11C2C188D79}"/>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77324" y="2343947"/>
            <a:ext cx="10549782" cy="5934254"/>
          </a:xfrm>
          <a:prstGeom prst="rect">
            <a:avLst/>
          </a:prstGeom>
        </p:spPr>
      </p:pic>
      <p:sp>
        <p:nvSpPr>
          <p:cNvPr id="8" name="Rectangle 7">
            <a:extLst>
              <a:ext uri="{FF2B5EF4-FFF2-40B4-BE49-F238E27FC236}">
                <a16:creationId xmlns:a16="http://schemas.microsoft.com/office/drawing/2014/main" id="{F82C5D46-EB3B-CA89-311C-06815AECA82F}"/>
              </a:ext>
            </a:extLst>
          </p:cNvPr>
          <p:cNvSpPr>
            <a:spLocks/>
          </p:cNvSpPr>
          <p:nvPr/>
        </p:nvSpPr>
        <p:spPr>
          <a:xfrm>
            <a:off x="4948016" y="553543"/>
            <a:ext cx="6503348" cy="7862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3ED856-D301-39EA-24AB-E108C353DB0A}"/>
              </a:ext>
            </a:extLst>
          </p:cNvPr>
          <p:cNvSpPr txBox="1"/>
          <p:nvPr/>
        </p:nvSpPr>
        <p:spPr>
          <a:xfrm>
            <a:off x="5102553" y="669651"/>
            <a:ext cx="6194275" cy="553998"/>
          </a:xfrm>
          <a:prstGeom prst="rect">
            <a:avLst/>
          </a:prstGeom>
          <a:noFill/>
        </p:spPr>
        <p:txBody>
          <a:bodyPr wrap="square" rtlCol="0">
            <a:spAutoFit/>
          </a:bodyPr>
          <a:lstStyle/>
          <a:p>
            <a:pPr algn="l"/>
            <a:r>
              <a:rPr lang="en-US" sz="1600" b="1" dirty="0">
                <a:solidFill>
                  <a:schemeClr val="bg1"/>
                </a:solidFill>
              </a:rPr>
              <a:t>Our Mission is…</a:t>
            </a:r>
            <a:r>
              <a:rPr lang="en-US" sz="1400" b="1" dirty="0">
                <a:solidFill>
                  <a:schemeClr val="bg1"/>
                </a:solidFill>
              </a:rPr>
              <a:t> </a:t>
            </a:r>
            <a:r>
              <a:rPr lang="en-US" sz="1400" b="0" dirty="0">
                <a:solidFill>
                  <a:schemeClr val="bg1"/>
                </a:solidFill>
              </a:rPr>
              <a:t>To advance the health of our communities through excellence and discovery, inspiring each person to live their unique, best life.</a:t>
            </a:r>
          </a:p>
        </p:txBody>
      </p:sp>
      <p:sp>
        <p:nvSpPr>
          <p:cNvPr id="10" name="Rectangle 9">
            <a:extLst>
              <a:ext uri="{FF2B5EF4-FFF2-40B4-BE49-F238E27FC236}">
                <a16:creationId xmlns:a16="http://schemas.microsoft.com/office/drawing/2014/main" id="{CC13601B-7983-1690-A774-00727B0E1CD7}"/>
              </a:ext>
            </a:extLst>
          </p:cNvPr>
          <p:cNvSpPr>
            <a:spLocks/>
          </p:cNvSpPr>
          <p:nvPr/>
        </p:nvSpPr>
        <p:spPr>
          <a:xfrm>
            <a:off x="4948016" y="1546456"/>
            <a:ext cx="6503348" cy="7862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D2AEF1-BB12-C844-AC97-D0B99FF41A30}"/>
              </a:ext>
            </a:extLst>
          </p:cNvPr>
          <p:cNvSpPr txBox="1"/>
          <p:nvPr/>
        </p:nvSpPr>
        <p:spPr>
          <a:xfrm>
            <a:off x="5102553" y="1656523"/>
            <a:ext cx="6194275" cy="553998"/>
          </a:xfrm>
          <a:prstGeom prst="rect">
            <a:avLst/>
          </a:prstGeom>
          <a:noFill/>
        </p:spPr>
        <p:txBody>
          <a:bodyPr wrap="square" rtlCol="0">
            <a:spAutoFit/>
          </a:bodyPr>
          <a:lstStyle/>
          <a:p>
            <a:pPr algn="l"/>
            <a:r>
              <a:rPr lang="en-US" sz="1600" b="1" dirty="0">
                <a:solidFill>
                  <a:schemeClr val="bg1"/>
                </a:solidFill>
              </a:rPr>
              <a:t>Our Vision is… </a:t>
            </a:r>
            <a:r>
              <a:rPr lang="en-US" sz="1400" b="0" dirty="0">
                <a:solidFill>
                  <a:schemeClr val="bg1"/>
                </a:solidFill>
              </a:rPr>
              <a:t>To be your trusted partner, transforming health care for everyone every day.</a:t>
            </a:r>
          </a:p>
        </p:txBody>
      </p:sp>
      <p:pic>
        <p:nvPicPr>
          <p:cNvPr id="12" name="Picture 11" descr="A black background with a black square&#10;&#10;AI-generated content may be incorrect.">
            <a:extLst>
              <a:ext uri="{FF2B5EF4-FFF2-40B4-BE49-F238E27FC236}">
                <a16:creationId xmlns:a16="http://schemas.microsoft.com/office/drawing/2014/main" id="{4D8D6EAD-0384-42A8-F24B-6E53ED70E6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878" y="792254"/>
            <a:ext cx="3425880" cy="1038147"/>
          </a:xfrm>
          <a:prstGeom prst="rect">
            <a:avLst/>
          </a:prstGeom>
        </p:spPr>
      </p:pic>
    </p:spTree>
    <p:extLst>
      <p:ext uri="{BB962C8B-B14F-4D97-AF65-F5344CB8AC3E}">
        <p14:creationId xmlns:p14="http://schemas.microsoft.com/office/powerpoint/2010/main" val="34576619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MCW+TC Agenda - Dark Blue">
    <p:bg bwMode="blackGray">
      <p:bgRef idx="1001">
        <a:schemeClr val="bg1"/>
      </p:bgRef>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7C27AE3F-EF26-5BAD-D4D9-8C2F013A1F5A}"/>
              </a:ext>
            </a:extLst>
          </p:cNvPr>
          <p:cNvSpPr>
            <a:spLocks noGrp="1" noRot="1" noMove="1" noResize="1" noEditPoints="1" noAdjustHandles="1" noChangeArrowheads="1" noChangeShapeType="1"/>
          </p:cNvSpPr>
          <p:nvPr/>
        </p:nvSpPr>
        <p:spPr>
          <a:xfrm flipV="1">
            <a:off x="0" y="0"/>
            <a:ext cx="3335868" cy="6858000"/>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4"/>
          <p:cNvSpPr>
            <a:spLocks noGrp="1"/>
          </p:cNvSpPr>
          <p:nvPr>
            <p:ph sz="quarter" idx="12" hasCustomPrompt="1"/>
          </p:nvPr>
        </p:nvSpPr>
        <p:spPr>
          <a:xfrm>
            <a:off x="3878399" y="764884"/>
            <a:ext cx="3525385" cy="1443468"/>
          </a:xfrm>
        </p:spPr>
        <p:txBody>
          <a:bodyPr wrap="square" numCol="1" spcCol="274320"/>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2" name="Content Placeholder 4"/>
          <p:cNvSpPr>
            <a:spLocks noGrp="1"/>
          </p:cNvSpPr>
          <p:nvPr>
            <p:ph sz="quarter" idx="13" hasCustomPrompt="1"/>
          </p:nvPr>
        </p:nvSpPr>
        <p:spPr>
          <a:xfrm>
            <a:off x="3878399" y="2400855"/>
            <a:ext cx="3525385" cy="1443468"/>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3" name="Content Placeholder 4"/>
          <p:cNvSpPr>
            <a:spLocks noGrp="1"/>
          </p:cNvSpPr>
          <p:nvPr>
            <p:ph sz="quarter" idx="14" hasCustomPrompt="1"/>
          </p:nvPr>
        </p:nvSpPr>
        <p:spPr>
          <a:xfrm>
            <a:off x="3878399" y="4043400"/>
            <a:ext cx="3525385" cy="1443468"/>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4" name="Content Placeholder 4"/>
          <p:cNvSpPr>
            <a:spLocks noGrp="1"/>
          </p:cNvSpPr>
          <p:nvPr>
            <p:ph sz="quarter" idx="15" hasCustomPrompt="1"/>
          </p:nvPr>
        </p:nvSpPr>
        <p:spPr>
          <a:xfrm>
            <a:off x="7946315" y="764884"/>
            <a:ext cx="3525385" cy="1443468"/>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5" name="Content Placeholder 4"/>
          <p:cNvSpPr>
            <a:spLocks noGrp="1"/>
          </p:cNvSpPr>
          <p:nvPr>
            <p:ph sz="quarter" idx="16" hasCustomPrompt="1"/>
          </p:nvPr>
        </p:nvSpPr>
        <p:spPr>
          <a:xfrm>
            <a:off x="7946315" y="2400852"/>
            <a:ext cx="3525385" cy="1443468"/>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6" name="Content Placeholder 4"/>
          <p:cNvSpPr>
            <a:spLocks noGrp="1"/>
          </p:cNvSpPr>
          <p:nvPr>
            <p:ph sz="quarter" idx="17" hasCustomPrompt="1"/>
          </p:nvPr>
        </p:nvSpPr>
        <p:spPr>
          <a:xfrm>
            <a:off x="7946314" y="4036820"/>
            <a:ext cx="3525385" cy="1450047"/>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3" name="Title 2"/>
          <p:cNvSpPr>
            <a:spLocks noGrp="1"/>
          </p:cNvSpPr>
          <p:nvPr>
            <p:ph type="title"/>
          </p:nvPr>
        </p:nvSpPr>
        <p:spPr>
          <a:xfrm>
            <a:off x="401076" y="0"/>
            <a:ext cx="2533715" cy="6858000"/>
          </a:xfrm>
        </p:spPr>
        <p:txBody>
          <a:bodyPr anchor="ctr">
            <a:normAutofit/>
          </a:bodyPr>
          <a:lstStyle>
            <a:lvl1pPr algn="ctr">
              <a:defRPr sz="4000">
                <a:solidFill>
                  <a:schemeClr val="bg1"/>
                </a:solidFill>
              </a:defRPr>
            </a:lvl1pPr>
          </a:lstStyle>
          <a:p>
            <a:r>
              <a:rPr lang="en-US"/>
              <a:t>Click to edit Master title style</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70E4915A-5C23-68B6-AA15-24A88E0A8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2" name="Picture 1" descr="A logo of a company&#10;&#10;AI-generated content may be incorrect.">
            <a:extLst>
              <a:ext uri="{FF2B5EF4-FFF2-40B4-BE49-F238E27FC236}">
                <a16:creationId xmlns:a16="http://schemas.microsoft.com/office/drawing/2014/main" id="{F6AE5B7A-69B7-3B5A-DCE6-6CB75F7B9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64995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MCW+TC Agenda - Light Blue">
    <p:bg bwMode="blackGray">
      <p:bgRef idx="1001">
        <a:schemeClr val="bg1"/>
      </p:bgRef>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7C27AE3F-EF26-5BAD-D4D9-8C2F013A1F5A}"/>
              </a:ext>
            </a:extLst>
          </p:cNvPr>
          <p:cNvSpPr>
            <a:spLocks noGrp="1" noRot="1" noMove="1" noResize="1" noEditPoints="1" noAdjustHandles="1" noChangeArrowheads="1" noChangeShapeType="1"/>
          </p:cNvSpPr>
          <p:nvPr/>
        </p:nvSpPr>
        <p:spPr>
          <a:xfrm flipV="1">
            <a:off x="0" y="0"/>
            <a:ext cx="3335868" cy="6858000"/>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1076" y="0"/>
            <a:ext cx="2533715" cy="6858000"/>
          </a:xfrm>
        </p:spPr>
        <p:txBody>
          <a:bodyPr anchor="ctr">
            <a:normAutofit/>
          </a:bodyPr>
          <a:lstStyle>
            <a:lvl1pPr algn="ctr">
              <a:defRPr sz="4000">
                <a:solidFill>
                  <a:schemeClr val="bg1"/>
                </a:solidFill>
              </a:defRPr>
            </a:lvl1pPr>
          </a:lstStyle>
          <a:p>
            <a:r>
              <a:rPr lang="en-US"/>
              <a:t>Click to edit Master title style</a:t>
            </a:r>
            <a:endParaRPr lang="en-US" dirty="0"/>
          </a:p>
        </p:txBody>
      </p:sp>
      <p:sp>
        <p:nvSpPr>
          <p:cNvPr id="4" name="Content Placeholder 4">
            <a:extLst>
              <a:ext uri="{FF2B5EF4-FFF2-40B4-BE49-F238E27FC236}">
                <a16:creationId xmlns:a16="http://schemas.microsoft.com/office/drawing/2014/main" id="{0082913E-62B8-DD53-2DA8-A528342342F2}"/>
              </a:ext>
            </a:extLst>
          </p:cNvPr>
          <p:cNvSpPr>
            <a:spLocks noGrp="1"/>
          </p:cNvSpPr>
          <p:nvPr>
            <p:ph sz="quarter" idx="12" hasCustomPrompt="1"/>
          </p:nvPr>
        </p:nvSpPr>
        <p:spPr>
          <a:xfrm>
            <a:off x="3878399" y="764884"/>
            <a:ext cx="3525385" cy="1443468"/>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10CF2A94-0684-08DB-13BC-53CB3C51B8A1}"/>
              </a:ext>
            </a:extLst>
          </p:cNvPr>
          <p:cNvSpPr>
            <a:spLocks noGrp="1"/>
          </p:cNvSpPr>
          <p:nvPr>
            <p:ph sz="quarter" idx="13" hasCustomPrompt="1"/>
          </p:nvPr>
        </p:nvSpPr>
        <p:spPr>
          <a:xfrm>
            <a:off x="3878399" y="2400855"/>
            <a:ext cx="3525385" cy="1443468"/>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29F499D8-9FE0-F3BC-F118-FA8C866E5C46}"/>
              </a:ext>
            </a:extLst>
          </p:cNvPr>
          <p:cNvSpPr>
            <a:spLocks noGrp="1"/>
          </p:cNvSpPr>
          <p:nvPr>
            <p:ph sz="quarter" idx="14" hasCustomPrompt="1"/>
          </p:nvPr>
        </p:nvSpPr>
        <p:spPr>
          <a:xfrm>
            <a:off x="3878399" y="4043400"/>
            <a:ext cx="3525385" cy="1443468"/>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9" name="Content Placeholder 4">
            <a:extLst>
              <a:ext uri="{FF2B5EF4-FFF2-40B4-BE49-F238E27FC236}">
                <a16:creationId xmlns:a16="http://schemas.microsoft.com/office/drawing/2014/main" id="{2F47290F-1DB4-431F-A423-12790D000074}"/>
              </a:ext>
            </a:extLst>
          </p:cNvPr>
          <p:cNvSpPr>
            <a:spLocks noGrp="1"/>
          </p:cNvSpPr>
          <p:nvPr>
            <p:ph sz="quarter" idx="15" hasCustomPrompt="1"/>
          </p:nvPr>
        </p:nvSpPr>
        <p:spPr>
          <a:xfrm>
            <a:off x="7946315" y="764884"/>
            <a:ext cx="3525385" cy="1443468"/>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0" name="Content Placeholder 4">
            <a:extLst>
              <a:ext uri="{FF2B5EF4-FFF2-40B4-BE49-F238E27FC236}">
                <a16:creationId xmlns:a16="http://schemas.microsoft.com/office/drawing/2014/main" id="{D12ED6C9-FF5B-FFB4-2086-B55312EF5C95}"/>
              </a:ext>
            </a:extLst>
          </p:cNvPr>
          <p:cNvSpPr>
            <a:spLocks noGrp="1"/>
          </p:cNvSpPr>
          <p:nvPr>
            <p:ph sz="quarter" idx="16" hasCustomPrompt="1"/>
          </p:nvPr>
        </p:nvSpPr>
        <p:spPr>
          <a:xfrm>
            <a:off x="7946315" y="2400852"/>
            <a:ext cx="3525385" cy="1443468"/>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1" name="Content Placeholder 4">
            <a:extLst>
              <a:ext uri="{FF2B5EF4-FFF2-40B4-BE49-F238E27FC236}">
                <a16:creationId xmlns:a16="http://schemas.microsoft.com/office/drawing/2014/main" id="{09BE6FEA-710F-FE00-C87B-196C01E80488}"/>
              </a:ext>
            </a:extLst>
          </p:cNvPr>
          <p:cNvSpPr>
            <a:spLocks noGrp="1"/>
          </p:cNvSpPr>
          <p:nvPr>
            <p:ph sz="quarter" idx="17" hasCustomPrompt="1"/>
          </p:nvPr>
        </p:nvSpPr>
        <p:spPr>
          <a:xfrm>
            <a:off x="7946314" y="4036820"/>
            <a:ext cx="3525385" cy="1450047"/>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6" name="Picture 5" descr="A black background with a black square&#10;&#10;AI-generated content may be incorrect.">
            <a:extLst>
              <a:ext uri="{FF2B5EF4-FFF2-40B4-BE49-F238E27FC236}">
                <a16:creationId xmlns:a16="http://schemas.microsoft.com/office/drawing/2014/main" id="{07155805-50FB-084D-1EC1-4DC63E3F3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1F63F6BC-818B-0757-B7F2-2658B1A6B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4132549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FMCW+TC Agenda -  Green">
    <p:bg bwMode="blackGray">
      <p:bgRef idx="1001">
        <a:schemeClr val="bg1"/>
      </p:bgRef>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7C27AE3F-EF26-5BAD-D4D9-8C2F013A1F5A}"/>
              </a:ext>
            </a:extLst>
          </p:cNvPr>
          <p:cNvSpPr>
            <a:spLocks noGrp="1" noRot="1" noMove="1" noResize="1" noEditPoints="1" noAdjustHandles="1" noChangeArrowheads="1" noChangeShapeType="1"/>
          </p:cNvSpPr>
          <p:nvPr/>
        </p:nvSpPr>
        <p:spPr>
          <a:xfrm flipV="1">
            <a:off x="0" y="0"/>
            <a:ext cx="3335868" cy="6858000"/>
          </a:xfrm>
          <a:prstGeom prst="round1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1076" y="0"/>
            <a:ext cx="2533715" cy="6858000"/>
          </a:xfrm>
        </p:spPr>
        <p:txBody>
          <a:bodyPr anchor="ctr">
            <a:normAutofit/>
          </a:bodyPr>
          <a:lstStyle>
            <a:lvl1pPr algn="ctr">
              <a:defRPr sz="4000">
                <a:solidFill>
                  <a:schemeClr val="bg1"/>
                </a:solidFill>
              </a:defRPr>
            </a:lvl1pPr>
          </a:lstStyle>
          <a:p>
            <a:r>
              <a:rPr lang="en-US"/>
              <a:t>Click to edit Master title style</a:t>
            </a:r>
            <a:endParaRPr lang="en-US" dirty="0"/>
          </a:p>
        </p:txBody>
      </p:sp>
      <p:sp>
        <p:nvSpPr>
          <p:cNvPr id="4" name="Content Placeholder 4">
            <a:extLst>
              <a:ext uri="{FF2B5EF4-FFF2-40B4-BE49-F238E27FC236}">
                <a16:creationId xmlns:a16="http://schemas.microsoft.com/office/drawing/2014/main" id="{A11E6905-DB6C-E667-7E85-25B08D8A1D11}"/>
              </a:ext>
            </a:extLst>
          </p:cNvPr>
          <p:cNvSpPr>
            <a:spLocks noGrp="1"/>
          </p:cNvSpPr>
          <p:nvPr>
            <p:ph sz="quarter" idx="12" hasCustomPrompt="1"/>
          </p:nvPr>
        </p:nvSpPr>
        <p:spPr>
          <a:xfrm>
            <a:off x="3878399" y="764884"/>
            <a:ext cx="3525385" cy="1443468"/>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D90954ED-075A-2D4E-190E-310271C2427C}"/>
              </a:ext>
            </a:extLst>
          </p:cNvPr>
          <p:cNvSpPr>
            <a:spLocks noGrp="1"/>
          </p:cNvSpPr>
          <p:nvPr>
            <p:ph sz="quarter" idx="13" hasCustomPrompt="1"/>
          </p:nvPr>
        </p:nvSpPr>
        <p:spPr>
          <a:xfrm>
            <a:off x="3878399" y="2400855"/>
            <a:ext cx="3525385" cy="1443468"/>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B7EFBA3F-2C3D-1CD1-84FD-E5BFDD6FCEB7}"/>
              </a:ext>
            </a:extLst>
          </p:cNvPr>
          <p:cNvSpPr>
            <a:spLocks noGrp="1"/>
          </p:cNvSpPr>
          <p:nvPr>
            <p:ph sz="quarter" idx="14" hasCustomPrompt="1"/>
          </p:nvPr>
        </p:nvSpPr>
        <p:spPr>
          <a:xfrm>
            <a:off x="3878399" y="4043400"/>
            <a:ext cx="3525385" cy="1443468"/>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9" name="Content Placeholder 4">
            <a:extLst>
              <a:ext uri="{FF2B5EF4-FFF2-40B4-BE49-F238E27FC236}">
                <a16:creationId xmlns:a16="http://schemas.microsoft.com/office/drawing/2014/main" id="{5A281974-8F1C-29A5-C74C-026C8E6433DC}"/>
              </a:ext>
            </a:extLst>
          </p:cNvPr>
          <p:cNvSpPr>
            <a:spLocks noGrp="1"/>
          </p:cNvSpPr>
          <p:nvPr>
            <p:ph sz="quarter" idx="15" hasCustomPrompt="1"/>
          </p:nvPr>
        </p:nvSpPr>
        <p:spPr>
          <a:xfrm>
            <a:off x="7946315" y="764884"/>
            <a:ext cx="3525385" cy="1443468"/>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0" name="Content Placeholder 4">
            <a:extLst>
              <a:ext uri="{FF2B5EF4-FFF2-40B4-BE49-F238E27FC236}">
                <a16:creationId xmlns:a16="http://schemas.microsoft.com/office/drawing/2014/main" id="{69C86C9C-5B76-9956-1BE0-0B6FBAB851B8}"/>
              </a:ext>
            </a:extLst>
          </p:cNvPr>
          <p:cNvSpPr>
            <a:spLocks noGrp="1"/>
          </p:cNvSpPr>
          <p:nvPr>
            <p:ph sz="quarter" idx="16" hasCustomPrompt="1"/>
          </p:nvPr>
        </p:nvSpPr>
        <p:spPr>
          <a:xfrm>
            <a:off x="7946315" y="2400852"/>
            <a:ext cx="3525385" cy="1443468"/>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1" name="Content Placeholder 4">
            <a:extLst>
              <a:ext uri="{FF2B5EF4-FFF2-40B4-BE49-F238E27FC236}">
                <a16:creationId xmlns:a16="http://schemas.microsoft.com/office/drawing/2014/main" id="{BC68ED45-F4F8-5B81-F310-55BAA15D7B47}"/>
              </a:ext>
            </a:extLst>
          </p:cNvPr>
          <p:cNvSpPr>
            <a:spLocks noGrp="1"/>
          </p:cNvSpPr>
          <p:nvPr>
            <p:ph sz="quarter" idx="17" hasCustomPrompt="1"/>
          </p:nvPr>
        </p:nvSpPr>
        <p:spPr>
          <a:xfrm>
            <a:off x="7946314" y="4036820"/>
            <a:ext cx="3525385" cy="1450047"/>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6" name="Picture 5" descr="A black background with a black square&#10;&#10;AI-generated content may be incorrect.">
            <a:extLst>
              <a:ext uri="{FF2B5EF4-FFF2-40B4-BE49-F238E27FC236}">
                <a16:creationId xmlns:a16="http://schemas.microsoft.com/office/drawing/2014/main" id="{6B0FFB6E-183B-3436-D3E2-869CF4D1E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33E9BDAA-8A51-070D-3C5B-F466C3422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1235340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FMCW+TC Title Slide - Dark Blue">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p:nvSpPr>
        <p:spPr>
          <a:xfrm>
            <a:off x="296254" y="289798"/>
            <a:ext cx="11599492" cy="5487160"/>
          </a:xfrm>
          <a:prstGeom prst="round1Rect">
            <a:avLst>
              <a:gd name="adj" fmla="val 9807"/>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A37BA253-A536-C918-F694-7146B04F4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7BEBE395-D579-C31A-58E5-BEFCFA68E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2342362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FMCW+TC Title Slide - Light Blue">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p:nvSpPr>
        <p:spPr>
          <a:xfrm>
            <a:off x="296254" y="289798"/>
            <a:ext cx="11599492" cy="5495706"/>
          </a:xfrm>
          <a:prstGeom prst="round1Rect">
            <a:avLst>
              <a:gd name="adj" fmla="val 9807"/>
            </a:avLst>
          </a:prstGeom>
          <a:solidFill>
            <a:schemeClr val="accent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740F580C-173A-185A-2065-6D79CF3E2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0FBFF10A-2512-59D9-7DE2-1E447351F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12485378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FMCW+TC Title Slide - Green">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p:nvSpPr>
        <p:spPr>
          <a:xfrm>
            <a:off x="296254" y="289798"/>
            <a:ext cx="11539671" cy="5504252"/>
          </a:xfrm>
          <a:prstGeom prst="round1Rect">
            <a:avLst>
              <a:gd name="adj" fmla="val 9807"/>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92E2ABE7-6A37-6221-0F58-9BC784F56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14C9EA82-4CCD-9BC9-E959-5E5615772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41030930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FMCW+TC Title Slide - Grey">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p:nvSpPr>
        <p:spPr>
          <a:xfrm>
            <a:off x="296254" y="289798"/>
            <a:ext cx="11539671" cy="5495705"/>
          </a:xfrm>
          <a:prstGeom prst="round1Rect">
            <a:avLst>
              <a:gd name="adj" fmla="val 9807"/>
            </a:avLst>
          </a:prstGeom>
          <a:solidFill>
            <a:schemeClr val="accent6"/>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498B528C-BC02-9DC6-E276-97656EDFF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F624FAFC-0D9A-6AFD-B3C0-69F154A71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25826147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MCW+TC Title Slide - Photo Upper 1">
    <p:spTree>
      <p:nvGrpSpPr>
        <p:cNvPr id="1" name=""/>
        <p:cNvGrpSpPr/>
        <p:nvPr/>
      </p:nvGrpSpPr>
      <p:grpSpPr>
        <a:xfrm>
          <a:off x="0" y="0"/>
          <a:ext cx="0" cy="0"/>
          <a:chOff x="0" y="0"/>
          <a:chExt cx="0" cy="0"/>
        </a:xfrm>
      </p:grpSpPr>
      <p:pic>
        <p:nvPicPr>
          <p:cNvPr id="16" name="Picture 15" descr="A person sitting in a chair talking to another person&#10;&#10;AI-generated content may be incorrect.">
            <a:extLst>
              <a:ext uri="{FF2B5EF4-FFF2-40B4-BE49-F238E27FC236}">
                <a16:creationId xmlns:a16="http://schemas.microsoft.com/office/drawing/2014/main" id="{07F9F21C-7337-6801-C2E0-D3FE3199B684}"/>
              </a:ext>
            </a:extLst>
          </p:cNvPr>
          <p:cNvPicPr>
            <a:picLocks noChangeAspect="1"/>
          </p:cNvPicPr>
          <p:nvPr/>
        </p:nvPicPr>
        <p:blipFill>
          <a:blip r:embed="rId2" cstate="screen">
            <a:extLst>
              <a:ext uri="{28A0092B-C50C-407E-A947-70E740481C1C}">
                <a14:useLocalDpi xmlns:a14="http://schemas.microsoft.com/office/drawing/2010/main"/>
              </a:ext>
            </a:extLst>
          </a:blip>
          <a:srcRect t="-1" b="40344"/>
          <a:stretch/>
        </p:blipFill>
        <p:spPr>
          <a:xfrm>
            <a:off x="0" y="-1"/>
            <a:ext cx="12196851" cy="4850833"/>
          </a:xfrm>
          <a:prstGeom prst="rect">
            <a:avLst/>
          </a:prstGeom>
        </p:spPr>
      </p:pic>
      <p:pic>
        <p:nvPicPr>
          <p:cNvPr id="18" name="Picture 17" descr="A black rectangle with white border&#10;&#10;AI-generated content may be incorrect.">
            <a:extLst>
              <a:ext uri="{FF2B5EF4-FFF2-40B4-BE49-F238E27FC236}">
                <a16:creationId xmlns:a16="http://schemas.microsoft.com/office/drawing/2014/main" id="{DA25D5DF-7800-E990-BB05-CE23E62E7A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D270A82-2EC9-0EE6-22F4-DF6D4E858133}"/>
              </a:ext>
            </a:extLst>
          </p:cNvPr>
          <p:cNvSpPr/>
          <p:nvPr/>
        </p:nvSpPr>
        <p:spPr>
          <a:xfrm>
            <a:off x="170916" y="2597921"/>
            <a:ext cx="7639940" cy="143721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3786D81-11DE-B8E6-090F-D94C59BB27DD}"/>
              </a:ext>
            </a:extLst>
          </p:cNvPr>
          <p:cNvSpPr>
            <a:spLocks noGrp="1"/>
          </p:cNvSpPr>
          <p:nvPr>
            <p:ph type="dt" sz="half" idx="10"/>
          </p:nvPr>
        </p:nvSpPr>
        <p:spPr>
          <a:xfrm>
            <a:off x="4426721" y="6038436"/>
            <a:ext cx="1669279" cy="267184"/>
          </a:xfrm>
          <a:prstGeom prst="rect">
            <a:avLst/>
          </a:prstGeom>
        </p:spPr>
        <p:txBody>
          <a:bodyPr/>
          <a:lstStyle/>
          <a:p>
            <a:fld id="{5FF71473-A1B9-435B-BF9D-84B492D2AF16}" type="datetimeFigureOut">
              <a:rPr lang="en-US" smtClean="0"/>
              <a:t>5/12/2026</a:t>
            </a:fld>
            <a:endParaRPr lang="en-US"/>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497080" y="2820275"/>
            <a:ext cx="7074493" cy="1063539"/>
          </a:xfrm>
        </p:spPr>
        <p:txBody>
          <a:bodyPr anchor="ctr">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438684" y="4867473"/>
            <a:ext cx="5657316" cy="727864"/>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Text Placeholder 12">
            <a:extLst>
              <a:ext uri="{FF2B5EF4-FFF2-40B4-BE49-F238E27FC236}">
                <a16:creationId xmlns:a16="http://schemas.microsoft.com/office/drawing/2014/main" id="{25A66289-4B9A-CE49-D564-E468BFC03ABB}"/>
              </a:ext>
            </a:extLst>
          </p:cNvPr>
          <p:cNvSpPr>
            <a:spLocks noGrp="1"/>
          </p:cNvSpPr>
          <p:nvPr>
            <p:ph type="body" sz="quarter" idx="12" hasCustomPrompt="1"/>
          </p:nvPr>
        </p:nvSpPr>
        <p:spPr>
          <a:xfrm>
            <a:off x="438150" y="5754611"/>
            <a:ext cx="5657850" cy="267184"/>
          </a:xfrm>
        </p:spPr>
        <p:txBody>
          <a:bodyPr>
            <a:normAutofit/>
          </a:bodyPr>
          <a:lstStyle>
            <a:lvl1pPr marL="0" indent="0">
              <a:buNone/>
              <a:defRPr sz="1600" b="1">
                <a:solidFill>
                  <a:schemeClr val="accent2"/>
                </a:solidFill>
              </a:defRPr>
            </a:lvl1pPr>
          </a:lstStyle>
          <a:p>
            <a:pPr lvl="0"/>
            <a:r>
              <a:rPr lang="en-US" dirty="0"/>
              <a:t>Click to add name</a:t>
            </a:r>
          </a:p>
        </p:txBody>
      </p:sp>
      <p:sp>
        <p:nvSpPr>
          <p:cNvPr id="24" name="Text Placeholder 12">
            <a:extLst>
              <a:ext uri="{FF2B5EF4-FFF2-40B4-BE49-F238E27FC236}">
                <a16:creationId xmlns:a16="http://schemas.microsoft.com/office/drawing/2014/main" id="{E759EB46-1E4B-29CE-EE1E-363B3FA31B24}"/>
              </a:ext>
            </a:extLst>
          </p:cNvPr>
          <p:cNvSpPr>
            <a:spLocks noGrp="1"/>
          </p:cNvSpPr>
          <p:nvPr>
            <p:ph type="body" sz="quarter" idx="13" hasCustomPrompt="1"/>
          </p:nvPr>
        </p:nvSpPr>
        <p:spPr>
          <a:xfrm>
            <a:off x="438150" y="6038435"/>
            <a:ext cx="3988571" cy="267185"/>
          </a:xfrm>
        </p:spPr>
        <p:txBody>
          <a:bodyPr>
            <a:normAutofit/>
          </a:bodyPr>
          <a:lstStyle>
            <a:lvl1pPr marL="0" indent="0">
              <a:buNone/>
              <a:defRPr sz="1200" b="0">
                <a:solidFill>
                  <a:schemeClr val="accent6"/>
                </a:solidFill>
              </a:defRPr>
            </a:lvl1pPr>
          </a:lstStyle>
          <a:p>
            <a:pPr lvl="0"/>
            <a:r>
              <a:rPr lang="en-US" dirty="0"/>
              <a:t>Click to add title, designation, </a:t>
            </a:r>
            <a:r>
              <a:rPr lang="en-US" dirty="0" err="1"/>
              <a:t>etc</a:t>
            </a:r>
            <a:endParaRPr lang="en-US" dirty="0"/>
          </a:p>
        </p:txBody>
      </p:sp>
      <p:pic>
        <p:nvPicPr>
          <p:cNvPr id="9" name="Picture 8" descr="A black background with a black square&#10;&#10;AI-generated content may be incorrect.">
            <a:extLst>
              <a:ext uri="{FF2B5EF4-FFF2-40B4-BE49-F238E27FC236}">
                <a16:creationId xmlns:a16="http://schemas.microsoft.com/office/drawing/2014/main" id="{9A7D4DDD-63F3-2A89-3D9D-6F61D82C6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0" name="Picture 9" descr="A logo of a company&#10;&#10;AI-generated content may be incorrect.">
            <a:extLst>
              <a:ext uri="{FF2B5EF4-FFF2-40B4-BE49-F238E27FC236}">
                <a16:creationId xmlns:a16="http://schemas.microsoft.com/office/drawing/2014/main" id="{1C1BBE7A-D21F-012A-0723-16AA23342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267799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r="35020"/>
          <a:stretch/>
        </p:blipFill>
        <p:spPr>
          <a:xfrm>
            <a:off x="4267602" y="0"/>
            <a:ext cx="7924398" cy="6858000"/>
          </a:xfrm>
          <a:prstGeom prst="rect">
            <a:avLst/>
          </a:prstGeom>
        </p:spPr>
      </p:pic>
      <p:sp>
        <p:nvSpPr>
          <p:cNvPr id="3" name="Rectangle 2"/>
          <p:cNvSpPr/>
          <p:nvPr userDrawn="1"/>
        </p:nvSpPr>
        <p:spPr>
          <a:xfrm>
            <a:off x="4163176" y="0"/>
            <a:ext cx="7169764"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MCW+TC Title Slide - Photo Upper 2">
    <p:spTree>
      <p:nvGrpSpPr>
        <p:cNvPr id="1" name=""/>
        <p:cNvGrpSpPr/>
        <p:nvPr/>
      </p:nvGrpSpPr>
      <p:grpSpPr>
        <a:xfrm>
          <a:off x="0" y="0"/>
          <a:ext cx="0" cy="0"/>
          <a:chOff x="0" y="0"/>
          <a:chExt cx="0" cy="0"/>
        </a:xfrm>
      </p:grpSpPr>
      <p:pic>
        <p:nvPicPr>
          <p:cNvPr id="9" name="Picture 8" descr="A person and person laughing&#10;&#10;AI-generated content may be incorrect.">
            <a:extLst>
              <a:ext uri="{FF2B5EF4-FFF2-40B4-BE49-F238E27FC236}">
                <a16:creationId xmlns:a16="http://schemas.microsoft.com/office/drawing/2014/main" id="{862CE6B1-011E-5285-5BA5-B2ECAF003E05}"/>
              </a:ext>
            </a:extLst>
          </p:cNvPr>
          <p:cNvPicPr>
            <a:picLocks noChangeAspect="1"/>
          </p:cNvPicPr>
          <p:nvPr/>
        </p:nvPicPr>
        <p:blipFill>
          <a:blip r:embed="rId2" cstate="screen">
            <a:extLst>
              <a:ext uri="{28A0092B-C50C-407E-A947-70E740481C1C}">
                <a14:useLocalDpi xmlns:a14="http://schemas.microsoft.com/office/drawing/2010/main"/>
              </a:ext>
            </a:extLst>
          </a:blip>
          <a:srcRect t="10614" b="33164"/>
          <a:stretch/>
        </p:blipFill>
        <p:spPr>
          <a:xfrm>
            <a:off x="0" y="0"/>
            <a:ext cx="12192000" cy="4572000"/>
          </a:xfrm>
          <a:prstGeom prst="rect">
            <a:avLst/>
          </a:prstGeom>
        </p:spPr>
      </p:pic>
      <p:sp>
        <p:nvSpPr>
          <p:cNvPr id="7" name="Rectangle 6">
            <a:extLst>
              <a:ext uri="{FF2B5EF4-FFF2-40B4-BE49-F238E27FC236}">
                <a16:creationId xmlns:a16="http://schemas.microsoft.com/office/drawing/2014/main" id="{7D270A82-2EC9-0EE6-22F4-DF6D4E858133}"/>
              </a:ext>
            </a:extLst>
          </p:cNvPr>
          <p:cNvSpPr/>
          <p:nvPr/>
        </p:nvSpPr>
        <p:spPr>
          <a:xfrm>
            <a:off x="170916" y="2597921"/>
            <a:ext cx="7639940" cy="143721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8" name="Picture 17" descr="A black rectangle with white border&#10;&#10;AI-generated content may be incorrect.">
            <a:extLst>
              <a:ext uri="{FF2B5EF4-FFF2-40B4-BE49-F238E27FC236}">
                <a16:creationId xmlns:a16="http://schemas.microsoft.com/office/drawing/2014/main" id="{DA25D5DF-7800-E990-BB05-CE23E62E7A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D3786D81-11DE-B8E6-090F-D94C59BB27DD}"/>
              </a:ext>
            </a:extLst>
          </p:cNvPr>
          <p:cNvSpPr>
            <a:spLocks noGrp="1"/>
          </p:cNvSpPr>
          <p:nvPr>
            <p:ph type="dt" sz="half" idx="10"/>
          </p:nvPr>
        </p:nvSpPr>
        <p:spPr>
          <a:xfrm>
            <a:off x="4426721" y="6038436"/>
            <a:ext cx="1669279" cy="267184"/>
          </a:xfrm>
          <a:prstGeom prst="rect">
            <a:avLst/>
          </a:prstGeom>
        </p:spPr>
        <p:txBody>
          <a:bodyPr/>
          <a:lstStyle/>
          <a:p>
            <a:fld id="{5FF71473-A1B9-435B-BF9D-84B492D2AF16}" type="datetimeFigureOut">
              <a:rPr lang="en-US" smtClean="0"/>
              <a:t>5/12/2026</a:t>
            </a:fld>
            <a:endParaRPr lang="en-US"/>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497080" y="2820275"/>
            <a:ext cx="7074493" cy="1063539"/>
          </a:xfrm>
        </p:spPr>
        <p:txBody>
          <a:bodyPr anchor="ctr">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438684" y="4867473"/>
            <a:ext cx="5657316" cy="727864"/>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438150" y="5754611"/>
            <a:ext cx="5657850" cy="267184"/>
          </a:xfrm>
        </p:spPr>
        <p:txBody>
          <a:bodyPr>
            <a:normAutofit/>
          </a:bodyPr>
          <a:lstStyle>
            <a:lvl1pPr marL="0" indent="0">
              <a:buNone/>
              <a:defRPr sz="1600" b="1">
                <a:solidFill>
                  <a:schemeClr val="accent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438150" y="6038435"/>
            <a:ext cx="3988571" cy="267185"/>
          </a:xfrm>
        </p:spPr>
        <p:txBody>
          <a:bodyPr>
            <a:normAutofit/>
          </a:bodyPr>
          <a:lstStyle>
            <a:lvl1pPr marL="0" indent="0">
              <a:buNone/>
              <a:defRPr sz="1200" b="0">
                <a:solidFill>
                  <a:schemeClr val="accent6"/>
                </a:solidFill>
              </a:defRPr>
            </a:lvl1pPr>
          </a:lstStyle>
          <a:p>
            <a:pPr lvl="0"/>
            <a:r>
              <a:rPr lang="en-US" dirty="0"/>
              <a:t>Click to add title, designation, </a:t>
            </a:r>
            <a:r>
              <a:rPr lang="en-US" dirty="0" err="1"/>
              <a:t>etc</a:t>
            </a:r>
            <a:endParaRPr lang="en-US" dirty="0"/>
          </a:p>
        </p:txBody>
      </p:sp>
      <p:pic>
        <p:nvPicPr>
          <p:cNvPr id="10" name="Picture 9" descr="A black background with a black square&#10;&#10;AI-generated content may be incorrect.">
            <a:extLst>
              <a:ext uri="{FF2B5EF4-FFF2-40B4-BE49-F238E27FC236}">
                <a16:creationId xmlns:a16="http://schemas.microsoft.com/office/drawing/2014/main" id="{F83DEF68-07E2-B80E-3680-03E882768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A6A58CD0-DB7E-2095-D76D-B1F468A2F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1613323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FMCW+TC Title Slide - Photo Upper 3">
    <p:spTree>
      <p:nvGrpSpPr>
        <p:cNvPr id="1" name=""/>
        <p:cNvGrpSpPr/>
        <p:nvPr/>
      </p:nvGrpSpPr>
      <p:grpSpPr>
        <a:xfrm>
          <a:off x="0" y="0"/>
          <a:ext cx="0" cy="0"/>
          <a:chOff x="0" y="0"/>
          <a:chExt cx="0" cy="0"/>
        </a:xfrm>
      </p:grpSpPr>
      <p:pic>
        <p:nvPicPr>
          <p:cNvPr id="10" name="Picture 9" descr="A person sitting in a chair with a doctor in the background&#10;&#10;AI-generated content may be incorrect.">
            <a:extLst>
              <a:ext uri="{FF2B5EF4-FFF2-40B4-BE49-F238E27FC236}">
                <a16:creationId xmlns:a16="http://schemas.microsoft.com/office/drawing/2014/main" id="{3EA46A17-4FDA-95C2-6461-BC2F62A113BE}"/>
              </a:ext>
            </a:extLst>
          </p:cNvPr>
          <p:cNvPicPr>
            <a:picLocks noChangeAspect="1"/>
          </p:cNvPicPr>
          <p:nvPr/>
        </p:nvPicPr>
        <p:blipFill>
          <a:blip r:embed="rId2" cstate="screen">
            <a:extLst>
              <a:ext uri="{28A0092B-C50C-407E-A947-70E740481C1C}">
                <a14:useLocalDpi xmlns:a14="http://schemas.microsoft.com/office/drawing/2010/main"/>
              </a:ext>
            </a:extLst>
          </a:blip>
          <a:srcRect t="18038" b="24871"/>
          <a:stretch/>
        </p:blipFill>
        <p:spPr>
          <a:xfrm>
            <a:off x="0" y="0"/>
            <a:ext cx="12192000" cy="4640366"/>
          </a:xfrm>
          <a:prstGeom prst="rect">
            <a:avLst/>
          </a:prstGeom>
        </p:spPr>
      </p:pic>
      <p:sp>
        <p:nvSpPr>
          <p:cNvPr id="7" name="Rectangle 6">
            <a:extLst>
              <a:ext uri="{FF2B5EF4-FFF2-40B4-BE49-F238E27FC236}">
                <a16:creationId xmlns:a16="http://schemas.microsoft.com/office/drawing/2014/main" id="{7D270A82-2EC9-0EE6-22F4-DF6D4E858133}"/>
              </a:ext>
            </a:extLst>
          </p:cNvPr>
          <p:cNvSpPr/>
          <p:nvPr/>
        </p:nvSpPr>
        <p:spPr>
          <a:xfrm>
            <a:off x="170916" y="2597921"/>
            <a:ext cx="7639940" cy="143721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8" name="Picture 17" descr="A black rectangle with white border&#10;&#10;AI-generated content may be incorrect.">
            <a:extLst>
              <a:ext uri="{FF2B5EF4-FFF2-40B4-BE49-F238E27FC236}">
                <a16:creationId xmlns:a16="http://schemas.microsoft.com/office/drawing/2014/main" id="{DA25D5DF-7800-E990-BB05-CE23E62E7A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D3786D81-11DE-B8E6-090F-D94C59BB27DD}"/>
              </a:ext>
            </a:extLst>
          </p:cNvPr>
          <p:cNvSpPr>
            <a:spLocks noGrp="1"/>
          </p:cNvSpPr>
          <p:nvPr>
            <p:ph type="dt" sz="half" idx="10"/>
          </p:nvPr>
        </p:nvSpPr>
        <p:spPr>
          <a:xfrm>
            <a:off x="4426721" y="6038436"/>
            <a:ext cx="1669279" cy="267184"/>
          </a:xfrm>
          <a:prstGeom prst="rect">
            <a:avLst/>
          </a:prstGeom>
        </p:spPr>
        <p:txBody>
          <a:bodyPr/>
          <a:lstStyle/>
          <a:p>
            <a:fld id="{5FF71473-A1B9-435B-BF9D-84B492D2AF16}" type="datetimeFigureOut">
              <a:rPr lang="en-US" smtClean="0"/>
              <a:t>5/12/2026</a:t>
            </a:fld>
            <a:endParaRPr lang="en-US"/>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497080" y="2820275"/>
            <a:ext cx="7074493" cy="1063539"/>
          </a:xfrm>
        </p:spPr>
        <p:txBody>
          <a:bodyPr anchor="ctr">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438684" y="4867473"/>
            <a:ext cx="5657316" cy="727864"/>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438150" y="5754611"/>
            <a:ext cx="5657850" cy="267184"/>
          </a:xfrm>
        </p:spPr>
        <p:txBody>
          <a:bodyPr>
            <a:normAutofit/>
          </a:bodyPr>
          <a:lstStyle>
            <a:lvl1pPr marL="0" indent="0">
              <a:buNone/>
              <a:defRPr sz="1600" b="1">
                <a:solidFill>
                  <a:schemeClr val="accent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438150" y="6038435"/>
            <a:ext cx="3988571" cy="267185"/>
          </a:xfrm>
        </p:spPr>
        <p:txBody>
          <a:bodyPr>
            <a:normAutofit/>
          </a:bodyPr>
          <a:lstStyle>
            <a:lvl1pPr marL="0" indent="0">
              <a:buNone/>
              <a:defRPr sz="1200" b="0">
                <a:solidFill>
                  <a:schemeClr val="accent6"/>
                </a:solidFill>
              </a:defRPr>
            </a:lvl1pPr>
          </a:lstStyle>
          <a:p>
            <a:pPr lvl="0"/>
            <a:r>
              <a:rPr lang="en-US" dirty="0"/>
              <a:t>Click to add title, designation, </a:t>
            </a:r>
            <a:r>
              <a:rPr lang="en-US" dirty="0" err="1"/>
              <a:t>etc</a:t>
            </a:r>
            <a:endParaRPr lang="en-US" dirty="0"/>
          </a:p>
        </p:txBody>
      </p:sp>
      <p:pic>
        <p:nvPicPr>
          <p:cNvPr id="9" name="Picture 8" descr="A black background with a black square&#10;&#10;AI-generated content may be incorrect.">
            <a:extLst>
              <a:ext uri="{FF2B5EF4-FFF2-40B4-BE49-F238E27FC236}">
                <a16:creationId xmlns:a16="http://schemas.microsoft.com/office/drawing/2014/main" id="{9A5BC2D2-36BF-096B-2330-6732A9E87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6FD81CA9-13CB-A58E-CD59-24A23A6C5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42394555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FMCW+TC Content Top Bar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D13A4BBD-19D1-F4C4-3BF2-E020BE836997}"/>
              </a:ext>
            </a:extLst>
          </p:cNvPr>
          <p:cNvSpPr/>
          <p:nvPr/>
        </p:nvSpPr>
        <p:spPr>
          <a:xfrm rot="16200000" flipV="1">
            <a:off x="5711445" y="-5514884"/>
            <a:ext cx="769109" cy="121920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B0045236-DEC1-7301-D969-F29ED934963C}"/>
              </a:ext>
            </a:extLst>
          </p:cNvPr>
          <p:cNvSpPr/>
          <p:nvPr/>
        </p:nvSpPr>
        <p:spPr>
          <a:xfrm>
            <a:off x="-2" y="196562"/>
            <a:ext cx="262074" cy="76911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75D5463D-B01F-1C55-0BA2-6BA547B67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75DC91D6-B66C-870F-5881-A5D4C0E80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6415964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FMCW+TC Content Top Bar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D13A4BBD-19D1-F4C4-3BF2-E020BE836997}"/>
              </a:ext>
            </a:extLst>
          </p:cNvPr>
          <p:cNvSpPr/>
          <p:nvPr/>
        </p:nvSpPr>
        <p:spPr>
          <a:xfrm rot="16200000" flipV="1">
            <a:off x="5711445" y="-5514884"/>
            <a:ext cx="769109" cy="121920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B0045236-DEC1-7301-D969-F29ED934963C}"/>
              </a:ext>
            </a:extLst>
          </p:cNvPr>
          <p:cNvSpPr/>
          <p:nvPr/>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437C1852-7A65-0E3C-BD0F-1A22B30D1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00D7D5BA-5344-5A0A-48C0-719947743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20869818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FMCW+TC Content Top Bar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D13A4BBD-19D1-F4C4-3BF2-E020BE836997}"/>
              </a:ext>
            </a:extLst>
          </p:cNvPr>
          <p:cNvSpPr/>
          <p:nvPr/>
        </p:nvSpPr>
        <p:spPr>
          <a:xfrm rot="16200000" flipV="1">
            <a:off x="5711445" y="-5514884"/>
            <a:ext cx="769109" cy="121920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B0045236-DEC1-7301-D969-F29ED934963C}"/>
              </a:ext>
            </a:extLst>
          </p:cNvPr>
          <p:cNvSpPr/>
          <p:nvPr/>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black background with a black square&#10;&#10;AI-generated content may be incorrect.">
            <a:extLst>
              <a:ext uri="{FF2B5EF4-FFF2-40B4-BE49-F238E27FC236}">
                <a16:creationId xmlns:a16="http://schemas.microsoft.com/office/drawing/2014/main" id="{7426E323-50D7-C055-58CB-974E2EE4D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0B060C84-BE0F-D97B-5309-DA4B7EB4D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3893951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MCW+TC Content Fram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F29CA923-6C5C-7234-5CD9-08E64554172B}"/>
              </a:ext>
            </a:extLst>
          </p:cNvPr>
          <p:cNvSpPr/>
          <p:nvPr/>
        </p:nvSpPr>
        <p:spPr>
          <a:xfrm>
            <a:off x="262072" y="196564"/>
            <a:ext cx="190853" cy="639803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Rectangle: Single Corner Rounded 9">
            <a:extLst>
              <a:ext uri="{FF2B5EF4-FFF2-40B4-BE49-F238E27FC236}">
                <a16:creationId xmlns:a16="http://schemas.microsoft.com/office/drawing/2014/main" id="{67506F2A-D1A8-CBB5-61B8-24AE6E964D0B}"/>
              </a:ext>
            </a:extLst>
          </p:cNvPr>
          <p:cNvSpPr/>
          <p:nvPr/>
        </p:nvSpPr>
        <p:spPr>
          <a:xfrm rot="16200000" flipV="1">
            <a:off x="5518807" y="-4869317"/>
            <a:ext cx="769109" cy="10900873"/>
          </a:xfrm>
          <a:prstGeom prst="round1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itle 1">
            <a:extLst>
              <a:ext uri="{FF2B5EF4-FFF2-40B4-BE49-F238E27FC236}">
                <a16:creationId xmlns:a16="http://schemas.microsoft.com/office/drawing/2014/main" id="{3B7967B7-4C2B-61EE-C98D-47998D9FF666}"/>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6DA2A1CE-916B-71E4-5A11-8EF5D5FD0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4" name="Picture 3" descr="A logo of a company&#10;&#10;AI-generated content may be incorrect.">
            <a:extLst>
              <a:ext uri="{FF2B5EF4-FFF2-40B4-BE49-F238E27FC236}">
                <a16:creationId xmlns:a16="http://schemas.microsoft.com/office/drawing/2014/main" id="{D6E384B6-AEDE-2039-F67F-C4F6314F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15" y="6056695"/>
            <a:ext cx="1807296" cy="525622"/>
          </a:xfrm>
          <a:prstGeom prst="rect">
            <a:avLst/>
          </a:prstGeom>
        </p:spPr>
      </p:pic>
    </p:spTree>
    <p:extLst>
      <p:ext uri="{BB962C8B-B14F-4D97-AF65-F5344CB8AC3E}">
        <p14:creationId xmlns:p14="http://schemas.microsoft.com/office/powerpoint/2010/main" val="3515967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FMCW+TC Content Fram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F3FB9413-23B7-A223-F4EB-20C01ECC1F60}"/>
              </a:ext>
            </a:extLst>
          </p:cNvPr>
          <p:cNvSpPr/>
          <p:nvPr/>
        </p:nvSpPr>
        <p:spPr>
          <a:xfrm>
            <a:off x="262072" y="196564"/>
            <a:ext cx="190853" cy="63980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 name="Rectangle: Single Corner Rounded 5">
            <a:extLst>
              <a:ext uri="{FF2B5EF4-FFF2-40B4-BE49-F238E27FC236}">
                <a16:creationId xmlns:a16="http://schemas.microsoft.com/office/drawing/2014/main" id="{D13A4BBD-19D1-F4C4-3BF2-E020BE836997}"/>
              </a:ext>
            </a:extLst>
          </p:cNvPr>
          <p:cNvSpPr/>
          <p:nvPr/>
        </p:nvSpPr>
        <p:spPr>
          <a:xfrm rot="16200000" flipV="1">
            <a:off x="5518807" y="-4869317"/>
            <a:ext cx="769109" cy="10900873"/>
          </a:xfrm>
          <a:prstGeom prst="round1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242F23FF-4D24-716F-EBD4-2A60588AE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D7E662A5-737B-5893-7463-B90672894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15" y="6056695"/>
            <a:ext cx="1807296" cy="525622"/>
          </a:xfrm>
          <a:prstGeom prst="rect">
            <a:avLst/>
          </a:prstGeom>
        </p:spPr>
      </p:pic>
    </p:spTree>
    <p:extLst>
      <p:ext uri="{BB962C8B-B14F-4D97-AF65-F5344CB8AC3E}">
        <p14:creationId xmlns:p14="http://schemas.microsoft.com/office/powerpoint/2010/main" val="941528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FMCW+TC Content Fram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F3FB9413-23B7-A223-F4EB-20C01ECC1F60}"/>
              </a:ext>
            </a:extLst>
          </p:cNvPr>
          <p:cNvSpPr/>
          <p:nvPr/>
        </p:nvSpPr>
        <p:spPr>
          <a:xfrm>
            <a:off x="262072" y="196564"/>
            <a:ext cx="190853" cy="6398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 name="Rectangle: Single Corner Rounded 5">
            <a:extLst>
              <a:ext uri="{FF2B5EF4-FFF2-40B4-BE49-F238E27FC236}">
                <a16:creationId xmlns:a16="http://schemas.microsoft.com/office/drawing/2014/main" id="{D13A4BBD-19D1-F4C4-3BF2-E020BE836997}"/>
              </a:ext>
            </a:extLst>
          </p:cNvPr>
          <p:cNvSpPr/>
          <p:nvPr/>
        </p:nvSpPr>
        <p:spPr>
          <a:xfrm rot="16200000" flipV="1">
            <a:off x="5518807" y="-4869317"/>
            <a:ext cx="769109" cy="10900873"/>
          </a:xfrm>
          <a:prstGeom prst="round1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11A4C4BD-BDB5-DD01-9B47-9C8AB2B2B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7428078E-E8B0-287A-554F-7500CACAB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15" y="6056695"/>
            <a:ext cx="1807296" cy="525622"/>
          </a:xfrm>
          <a:prstGeom prst="rect">
            <a:avLst/>
          </a:prstGeom>
        </p:spPr>
      </p:pic>
    </p:spTree>
    <p:extLst>
      <p:ext uri="{BB962C8B-B14F-4D97-AF65-F5344CB8AC3E}">
        <p14:creationId xmlns:p14="http://schemas.microsoft.com/office/powerpoint/2010/main" val="20169032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FMCW+TC Content Side-by-Side">
    <p:spTree>
      <p:nvGrpSpPr>
        <p:cNvPr id="1" name=""/>
        <p:cNvGrpSpPr/>
        <p:nvPr/>
      </p:nvGrpSpPr>
      <p:grpSpPr>
        <a:xfrm>
          <a:off x="0" y="0"/>
          <a:ext cx="0" cy="0"/>
          <a:chOff x="0" y="0"/>
          <a:chExt cx="0" cy="0"/>
        </a:xfrm>
      </p:grpSpPr>
      <p:pic>
        <p:nvPicPr>
          <p:cNvPr id="8" name="Picture 7" descr="A white rectangular object with a black border&#10;&#10;AI-generated content may be incorrect.">
            <a:extLst>
              <a:ext uri="{FF2B5EF4-FFF2-40B4-BE49-F238E27FC236}">
                <a16:creationId xmlns:a16="http://schemas.microsoft.com/office/drawing/2014/main" id="{76501F39-491C-1E35-7227-61DEB10B81DE}"/>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44584"/>
            <a:ext cx="10515600" cy="946104"/>
          </a:xfrm>
        </p:spPr>
        <p:txBody>
          <a:bodyPr>
            <a:normAutofit/>
          </a:bodyPr>
          <a:lstStyle>
            <a:lvl1pPr>
              <a:defRPr sz="40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838200" y="1825626"/>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484D74-C3B8-DF75-B2BA-F6F5E7374099}"/>
              </a:ext>
            </a:extLst>
          </p:cNvPr>
          <p:cNvSpPr>
            <a:spLocks noGrp="1"/>
          </p:cNvSpPr>
          <p:nvPr>
            <p:ph sz="half" idx="2"/>
          </p:nvPr>
        </p:nvSpPr>
        <p:spPr>
          <a:xfrm>
            <a:off x="6172200" y="1825626"/>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black background with a black square&#10;&#10;AI-generated content may be incorrect.">
            <a:extLst>
              <a:ext uri="{FF2B5EF4-FFF2-40B4-BE49-F238E27FC236}">
                <a16:creationId xmlns:a16="http://schemas.microsoft.com/office/drawing/2014/main" id="{E1EE4A5B-04FC-AD53-DD7A-A4940B75B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4DB1DD53-B8A3-D7ED-137A-8A66FBBB6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978020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FMCW+TC Content &amp; Photo Right">
    <p:spTree>
      <p:nvGrpSpPr>
        <p:cNvPr id="1" name=""/>
        <p:cNvGrpSpPr/>
        <p:nvPr/>
      </p:nvGrpSpPr>
      <p:grpSpPr>
        <a:xfrm>
          <a:off x="0" y="0"/>
          <a:ext cx="0" cy="0"/>
          <a:chOff x="0" y="0"/>
          <a:chExt cx="0" cy="0"/>
        </a:xfrm>
      </p:grpSpPr>
      <p:pic>
        <p:nvPicPr>
          <p:cNvPr id="10" name="Picture 9" descr="A blue and white rectangle with a white background&#10;&#10;AI-generated content may be incorrect.">
            <a:extLst>
              <a:ext uri="{FF2B5EF4-FFF2-40B4-BE49-F238E27FC236}">
                <a16:creationId xmlns:a16="http://schemas.microsoft.com/office/drawing/2014/main" id="{E6EB1E06-0211-9BC5-F169-63E37C0D5482}"/>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838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BC063170-DADB-B34B-81B9-524DB6412AC6}"/>
              </a:ext>
            </a:extLst>
          </p:cNvPr>
          <p:cNvSpPr>
            <a:spLocks noGrp="1"/>
          </p:cNvSpPr>
          <p:nvPr>
            <p:ph type="pic" sz="quarter" idx="11"/>
          </p:nvPr>
        </p:nvSpPr>
        <p:spPr>
          <a:xfrm>
            <a:off x="6186488" y="1825625"/>
            <a:ext cx="5167312" cy="3951332"/>
          </a:xfrm>
        </p:spPr>
        <p:txBody>
          <a:bodyPr>
            <a:normAutofit/>
          </a:bodyPr>
          <a:lstStyle>
            <a:lvl1pPr>
              <a:defRPr sz="2400"/>
            </a:lvl1pPr>
          </a:lstStyle>
          <a:p>
            <a:r>
              <a:rPr lang="en-US"/>
              <a:t>Click icon to add picture</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E4923718-CFDC-09CB-9CC8-62894B907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2465E9A7-1510-78A8-C82E-3A657B70F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3017880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1">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42194" r="1"/>
          <a:stretch/>
        </p:blipFill>
        <p:spPr>
          <a:xfrm>
            <a:off x="5144840" y="0"/>
            <a:ext cx="7050336" cy="6858000"/>
          </a:xfrm>
          <a:prstGeom prst="rect">
            <a:avLst/>
          </a:prstGeom>
        </p:spPr>
      </p:pic>
      <p:sp>
        <p:nvSpPr>
          <p:cNvPr id="3" name="Rectangle 2"/>
          <p:cNvSpPr/>
          <p:nvPr userDrawn="1"/>
        </p:nvSpPr>
        <p:spPr>
          <a:xfrm>
            <a:off x="5085126"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FMCW+TC Content &amp; Media Right">
    <p:spTree>
      <p:nvGrpSpPr>
        <p:cNvPr id="1" name=""/>
        <p:cNvGrpSpPr/>
        <p:nvPr/>
      </p:nvGrpSpPr>
      <p:grpSpPr>
        <a:xfrm>
          <a:off x="0" y="0"/>
          <a:ext cx="0" cy="0"/>
          <a:chOff x="0" y="0"/>
          <a:chExt cx="0" cy="0"/>
        </a:xfrm>
      </p:grpSpPr>
      <p:pic>
        <p:nvPicPr>
          <p:cNvPr id="13" name="Picture 12" descr="A white rectangular object with a black border&#10;&#10;AI-generated content may be incorrect.">
            <a:extLst>
              <a:ext uri="{FF2B5EF4-FFF2-40B4-BE49-F238E27FC236}">
                <a16:creationId xmlns:a16="http://schemas.microsoft.com/office/drawing/2014/main" id="{BD6A9ACA-1FDE-2E8B-0EBB-B14B6680E2D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838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Media Placeholder 7">
            <a:extLst>
              <a:ext uri="{FF2B5EF4-FFF2-40B4-BE49-F238E27FC236}">
                <a16:creationId xmlns:a16="http://schemas.microsoft.com/office/drawing/2014/main" id="{FB76E683-54FA-7555-C11C-F594EE109290}"/>
              </a:ext>
            </a:extLst>
          </p:cNvPr>
          <p:cNvSpPr>
            <a:spLocks noGrp="1"/>
          </p:cNvSpPr>
          <p:nvPr>
            <p:ph type="media" sz="quarter" idx="11"/>
          </p:nvPr>
        </p:nvSpPr>
        <p:spPr>
          <a:xfrm>
            <a:off x="6186488" y="1825625"/>
            <a:ext cx="5181600" cy="3951288"/>
          </a:xfrm>
        </p:spPr>
        <p:txBody>
          <a:bodyPr/>
          <a:lstStyle/>
          <a:p>
            <a:r>
              <a:rPr lang="en-US"/>
              <a:t>Click icon to add media</a:t>
            </a:r>
          </a:p>
        </p:txBody>
      </p:sp>
      <p:pic>
        <p:nvPicPr>
          <p:cNvPr id="4" name="Picture 3" descr="A black background with a black square&#10;&#10;AI-generated content may be incorrect.">
            <a:extLst>
              <a:ext uri="{FF2B5EF4-FFF2-40B4-BE49-F238E27FC236}">
                <a16:creationId xmlns:a16="http://schemas.microsoft.com/office/drawing/2014/main" id="{536299FB-297E-96D9-03DE-A161DA756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7613C4A0-937D-158D-76C8-F3FD75C59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35665443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MCW+TC Content &amp; Photo Left">
    <p:spTree>
      <p:nvGrpSpPr>
        <p:cNvPr id="1" name=""/>
        <p:cNvGrpSpPr/>
        <p:nvPr/>
      </p:nvGrpSpPr>
      <p:grpSpPr>
        <a:xfrm>
          <a:off x="0" y="0"/>
          <a:ext cx="0" cy="0"/>
          <a:chOff x="0" y="0"/>
          <a:chExt cx="0" cy="0"/>
        </a:xfrm>
      </p:grpSpPr>
      <p:pic>
        <p:nvPicPr>
          <p:cNvPr id="8" name="Picture 7" descr="A green rectangle with white background&#10;&#10;AI-generated content may be incorrect.">
            <a:extLst>
              <a:ext uri="{FF2B5EF4-FFF2-40B4-BE49-F238E27FC236}">
                <a16:creationId xmlns:a16="http://schemas.microsoft.com/office/drawing/2014/main" id="{CE875866-4331-DC7D-E3AE-719EE36AFEB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6172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BC063170-DADB-B34B-81B9-524DB6412AC6}"/>
              </a:ext>
            </a:extLst>
          </p:cNvPr>
          <p:cNvSpPr>
            <a:spLocks noGrp="1"/>
          </p:cNvSpPr>
          <p:nvPr>
            <p:ph type="pic" sz="quarter" idx="11"/>
          </p:nvPr>
        </p:nvSpPr>
        <p:spPr>
          <a:xfrm>
            <a:off x="838200" y="1825625"/>
            <a:ext cx="5167312" cy="3951332"/>
          </a:xfrm>
        </p:spPr>
        <p:txBody>
          <a:bodyPr>
            <a:normAutofit/>
          </a:bodyPr>
          <a:lstStyle>
            <a:lvl1pPr>
              <a:defRPr sz="2400"/>
            </a:lvl1pPr>
          </a:lstStyle>
          <a:p>
            <a:r>
              <a:rPr lang="en-US"/>
              <a:t>Click icon to add picture</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77B40B6C-A7F1-6E2B-D0D3-298F20F3F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876611E7-5A6C-3EA2-7A8C-71766DCDB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27212663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FMCW+TC Content &amp; Media Left">
    <p:spTree>
      <p:nvGrpSpPr>
        <p:cNvPr id="1" name=""/>
        <p:cNvGrpSpPr/>
        <p:nvPr/>
      </p:nvGrpSpPr>
      <p:grpSpPr>
        <a:xfrm>
          <a:off x="0" y="0"/>
          <a:ext cx="0" cy="0"/>
          <a:chOff x="0" y="0"/>
          <a:chExt cx="0" cy="0"/>
        </a:xfrm>
      </p:grpSpPr>
      <p:pic>
        <p:nvPicPr>
          <p:cNvPr id="9" name="Picture 8" descr="A blue and white rectangle with a white border&#10;&#10;AI-generated content may be incorrect.">
            <a:extLst>
              <a:ext uri="{FF2B5EF4-FFF2-40B4-BE49-F238E27FC236}">
                <a16:creationId xmlns:a16="http://schemas.microsoft.com/office/drawing/2014/main" id="{707838C9-32A6-9F16-E5FD-1E8AA244C336}"/>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6777A-3245-9E2F-CFCA-A40497EC8A50}"/>
              </a:ext>
            </a:extLst>
          </p:cNvPr>
          <p:cNvSpPr>
            <a:spLocks noGrp="1"/>
          </p:cNvSpPr>
          <p:nvPr>
            <p:ph type="title"/>
          </p:nvPr>
        </p:nvSpPr>
        <p:spPr>
          <a:xfrm>
            <a:off x="838200" y="709301"/>
            <a:ext cx="10515600" cy="981387"/>
          </a:xfrm>
        </p:spPr>
        <p:txBody>
          <a:bodyPr>
            <a:normAutofit/>
          </a:bodyPr>
          <a:lstStyle>
            <a:lvl1pPr>
              <a:defRPr sz="40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E4D0C09-CC09-1577-4B7B-242D59C3826D}"/>
              </a:ext>
            </a:extLst>
          </p:cNvPr>
          <p:cNvSpPr>
            <a:spLocks noGrp="1"/>
          </p:cNvSpPr>
          <p:nvPr>
            <p:ph sz="half" idx="1"/>
          </p:nvPr>
        </p:nvSpPr>
        <p:spPr>
          <a:xfrm>
            <a:off x="6172200" y="1825625"/>
            <a:ext cx="5181600" cy="3951332"/>
          </a:xfrm>
        </p:spPr>
        <p:txBody>
          <a:bodyPr/>
          <a:lstStyle>
            <a:lvl1pPr>
              <a:defRPr sz="2000"/>
            </a:lvl1pPr>
            <a:lvl2pPr marL="742950" indent="-285750">
              <a:buClr>
                <a:schemeClr val="accent4"/>
              </a:buClr>
              <a:buFont typeface="Arial" panose="020B0604020202020204" pitchFamily="34" charset="0"/>
              <a:buChar char="•"/>
              <a:defRPr sz="1800"/>
            </a:lvl2pPr>
            <a:lvl3pPr marL="1200150" indent="-285750">
              <a:buClr>
                <a:schemeClr val="accent4"/>
              </a:buClr>
              <a:buFont typeface="Wingdings" panose="05000000000000000000" pitchFamily="2" charset="2"/>
              <a:buChar char="§"/>
              <a:defRPr sz="1600"/>
            </a:lvl3pPr>
            <a:lvl4pPr marL="1657350" indent="-285750">
              <a:buClr>
                <a:schemeClr val="accent4"/>
              </a:buClr>
              <a:buFont typeface="Wingdings" panose="05000000000000000000" pitchFamily="2" charset="2"/>
              <a:buChar char="§"/>
              <a:defRPr sz="1400"/>
            </a:lvl4pPr>
            <a:lvl5pPr marL="2000250" indent="-171450">
              <a:buClr>
                <a:schemeClr val="accent4"/>
              </a:buClr>
              <a:buFont typeface="Wingdings" panose="05000000000000000000" pitchFamily="2"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Media Placeholder 10">
            <a:extLst>
              <a:ext uri="{FF2B5EF4-FFF2-40B4-BE49-F238E27FC236}">
                <a16:creationId xmlns:a16="http://schemas.microsoft.com/office/drawing/2014/main" id="{9E4CD4F6-A399-DC1F-0BE4-FF00E8FD811E}"/>
              </a:ext>
            </a:extLst>
          </p:cNvPr>
          <p:cNvSpPr>
            <a:spLocks noGrp="1"/>
          </p:cNvSpPr>
          <p:nvPr>
            <p:ph type="media" sz="quarter" idx="11"/>
          </p:nvPr>
        </p:nvSpPr>
        <p:spPr>
          <a:xfrm>
            <a:off x="838200" y="1825581"/>
            <a:ext cx="5181600" cy="3951332"/>
          </a:xfrm>
        </p:spPr>
        <p:txBody>
          <a:bodyPr/>
          <a:lstStyle/>
          <a:p>
            <a:r>
              <a:rPr lang="en-US"/>
              <a:t>Click icon to add media</a:t>
            </a:r>
          </a:p>
        </p:txBody>
      </p:sp>
      <p:pic>
        <p:nvPicPr>
          <p:cNvPr id="4" name="Picture 3" descr="A black background with a black square&#10;&#10;AI-generated content may be incorrect.">
            <a:extLst>
              <a:ext uri="{FF2B5EF4-FFF2-40B4-BE49-F238E27FC236}">
                <a16:creationId xmlns:a16="http://schemas.microsoft.com/office/drawing/2014/main" id="{4F12A2E8-FE91-F97F-40CE-30E8209C0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5" name="Picture 4" descr="A logo of a company&#10;&#10;AI-generated content may be incorrect.">
            <a:extLst>
              <a:ext uri="{FF2B5EF4-FFF2-40B4-BE49-F238E27FC236}">
                <a16:creationId xmlns:a16="http://schemas.microsoft.com/office/drawing/2014/main" id="{5E6B3C10-27BF-70B8-D27C-148A96B01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30883035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FMCW+TC Content Four Column">
    <p:spTree>
      <p:nvGrpSpPr>
        <p:cNvPr id="1" name=""/>
        <p:cNvGrpSpPr/>
        <p:nvPr/>
      </p:nvGrpSpPr>
      <p:grpSpPr>
        <a:xfrm>
          <a:off x="0" y="0"/>
          <a:ext cx="0" cy="0"/>
          <a:chOff x="0" y="0"/>
          <a:chExt cx="0" cy="0"/>
        </a:xfrm>
      </p:grpSpPr>
      <p:sp>
        <p:nvSpPr>
          <p:cNvPr id="22" name="Content Placeholder 2"/>
          <p:cNvSpPr>
            <a:spLocks noGrp="1"/>
          </p:cNvSpPr>
          <p:nvPr>
            <p:ph sz="half" idx="1"/>
          </p:nvPr>
        </p:nvSpPr>
        <p:spPr>
          <a:xfrm>
            <a:off x="581742" y="1313350"/>
            <a:ext cx="2380915" cy="4523427"/>
          </a:xfrm>
        </p:spPr>
        <p:txBody>
          <a:bodyPr/>
          <a:lstStyle>
            <a:lvl1pPr marL="285750" indent="-285750">
              <a:buClr>
                <a:schemeClr val="accent4"/>
              </a:buClr>
              <a:buFont typeface="Arial" panose="020B0604020202020204" pitchFamily="34" charset="0"/>
              <a:buChar char="•"/>
              <a:defRPr sz="1800"/>
            </a:lvl1pPr>
            <a:lvl2pPr marL="742950" indent="-285750">
              <a:buClr>
                <a:schemeClr val="accent4"/>
              </a:buClr>
              <a:buFont typeface="Arial" panose="020B0604020202020204" pitchFamily="34" charset="0"/>
              <a:buChar char="•"/>
              <a:defRPr sz="1600"/>
            </a:lvl2pPr>
            <a:lvl3pPr marL="1200150" indent="-285750">
              <a:buClr>
                <a:schemeClr val="accent4"/>
              </a:buClr>
              <a:buFont typeface="Wingdings" panose="05000000000000000000" pitchFamily="2" charset="2"/>
              <a:buChar char="§"/>
              <a:defRPr sz="1200"/>
            </a:lvl3pPr>
            <a:lvl4pPr marL="1543050" indent="-171450">
              <a:buClr>
                <a:schemeClr val="accent4"/>
              </a:buClr>
              <a:buFont typeface="Arial" panose="020B0604020202020204" pitchFamily="34" charset="0"/>
              <a:buChar char="•"/>
              <a:defRPr sz="1100"/>
            </a:lvl4pPr>
            <a:lvl5pPr>
              <a:buClr>
                <a:srgbClr val="326F65"/>
              </a:buClr>
              <a:defRPr sz="1200"/>
            </a:lvl5pPr>
          </a:lstStyle>
          <a:p>
            <a:pPr lvl="0"/>
            <a:r>
              <a:rPr lang="en-US"/>
              <a:t>Click to edit Master text styles</a:t>
            </a:r>
          </a:p>
          <a:p>
            <a:pPr lvl="1"/>
            <a:r>
              <a:rPr lang="en-US"/>
              <a:t>Second level</a:t>
            </a:r>
          </a:p>
          <a:p>
            <a:pPr lvl="2"/>
            <a:r>
              <a:rPr lang="en-US"/>
              <a:t>Third level</a:t>
            </a:r>
          </a:p>
        </p:txBody>
      </p:sp>
      <p:sp>
        <p:nvSpPr>
          <p:cNvPr id="25" name="Content Placeholder 3"/>
          <p:cNvSpPr>
            <a:spLocks noGrp="1"/>
          </p:cNvSpPr>
          <p:nvPr>
            <p:ph sz="half" idx="2"/>
          </p:nvPr>
        </p:nvSpPr>
        <p:spPr>
          <a:xfrm>
            <a:off x="3397928" y="1313350"/>
            <a:ext cx="2490808" cy="4523427"/>
          </a:xfrm>
        </p:spPr>
        <p:txBody>
          <a:bodyPr/>
          <a:lstStyle>
            <a:lvl1pPr marL="285750" indent="-285750">
              <a:buClr>
                <a:schemeClr val="accent4"/>
              </a:buClr>
              <a:buFont typeface="Arial" panose="020B0604020202020204" pitchFamily="34" charset="0"/>
              <a:buChar char="•"/>
              <a:defRPr sz="1800"/>
            </a:lvl1pPr>
            <a:lvl2pPr>
              <a:buClr>
                <a:schemeClr val="accent4"/>
              </a:buClr>
              <a:defRPr sz="1600"/>
            </a:lvl2pPr>
            <a:lvl3pPr marL="1257300" indent="-342900">
              <a:buClr>
                <a:schemeClr val="accent4"/>
              </a:buClr>
              <a:buFont typeface="Wingdings" panose="05000000000000000000" pitchFamily="2" charset="2"/>
              <a:buChar char="§"/>
              <a:defRPr sz="1200"/>
            </a:lvl3pPr>
            <a:lvl4pPr>
              <a:buClr>
                <a:schemeClr val="accent4"/>
              </a:buClr>
              <a:defRPr sz="1200"/>
            </a:lvl4pPr>
            <a:lvl5pPr>
              <a:buClr>
                <a:srgbClr val="326F65"/>
              </a:buClr>
              <a:defRPr/>
            </a:lvl5pPr>
          </a:lstStyle>
          <a:p>
            <a:pPr lvl="0"/>
            <a:r>
              <a:rPr lang="en-US"/>
              <a:t>Click to edit Master text styles</a:t>
            </a:r>
          </a:p>
          <a:p>
            <a:pPr lvl="1"/>
            <a:r>
              <a:rPr lang="en-US"/>
              <a:t>Second level</a:t>
            </a:r>
          </a:p>
          <a:p>
            <a:pPr lvl="2"/>
            <a:r>
              <a:rPr lang="en-US"/>
              <a:t>Third level</a:t>
            </a:r>
          </a:p>
        </p:txBody>
      </p:sp>
      <p:sp>
        <p:nvSpPr>
          <p:cNvPr id="26" name="Content Placeholder 7"/>
          <p:cNvSpPr>
            <a:spLocks noGrp="1"/>
          </p:cNvSpPr>
          <p:nvPr>
            <p:ph sz="quarter" idx="13"/>
          </p:nvPr>
        </p:nvSpPr>
        <p:spPr>
          <a:xfrm>
            <a:off x="9084672" y="1313350"/>
            <a:ext cx="2400193" cy="4523427"/>
          </a:xfrm>
        </p:spPr>
        <p:txBody>
          <a:bodyPr/>
          <a:lstStyle>
            <a:lvl1pPr marL="285750" indent="-285750">
              <a:buClr>
                <a:schemeClr val="accent4"/>
              </a:buClr>
              <a:buFont typeface="Arial" panose="020B0604020202020204" pitchFamily="34" charset="0"/>
              <a:buChar char="•"/>
              <a:defRPr sz="1800"/>
            </a:lvl1pPr>
            <a:lvl2pPr>
              <a:buClr>
                <a:schemeClr val="accent4"/>
              </a:buClr>
              <a:defRPr sz="1600"/>
            </a:lvl2pPr>
            <a:lvl3pPr marL="1257300" indent="-342900">
              <a:buClr>
                <a:schemeClr val="accent4"/>
              </a:buClr>
              <a:buFont typeface="Wingdings" panose="05000000000000000000" pitchFamily="2" charset="2"/>
              <a:buChar char="§"/>
              <a:defRPr sz="1200"/>
            </a:lvl3pPr>
            <a:lvl4pPr>
              <a:buClr>
                <a:schemeClr val="accent4"/>
              </a:buClr>
              <a:defRPr sz="1200"/>
            </a:lvl4pPr>
            <a:lvl5pPr>
              <a:buClr>
                <a:srgbClr val="326F65"/>
              </a:buClr>
              <a:defRPr/>
            </a:lvl5pPr>
          </a:lstStyle>
          <a:p>
            <a:pPr lvl="0"/>
            <a:r>
              <a:rPr lang="en-US"/>
              <a:t>Click to edit Master text styles</a:t>
            </a:r>
          </a:p>
          <a:p>
            <a:pPr lvl="1"/>
            <a:r>
              <a:rPr lang="en-US"/>
              <a:t>Second level</a:t>
            </a:r>
          </a:p>
          <a:p>
            <a:pPr lvl="2"/>
            <a:r>
              <a:rPr lang="en-US"/>
              <a:t>Third level</a:t>
            </a:r>
          </a:p>
        </p:txBody>
      </p:sp>
      <p:sp>
        <p:nvSpPr>
          <p:cNvPr id="28" name="Content Placeholder 7"/>
          <p:cNvSpPr>
            <a:spLocks noGrp="1"/>
          </p:cNvSpPr>
          <p:nvPr>
            <p:ph sz="quarter" idx="15"/>
          </p:nvPr>
        </p:nvSpPr>
        <p:spPr>
          <a:xfrm>
            <a:off x="6246348" y="1313350"/>
            <a:ext cx="2385589" cy="4523427"/>
          </a:xfrm>
        </p:spPr>
        <p:txBody>
          <a:bodyPr/>
          <a:lstStyle>
            <a:lvl1pPr marL="285750" indent="-285750">
              <a:buClr>
                <a:schemeClr val="accent4"/>
              </a:buClr>
              <a:buFont typeface="Arial" panose="020B0604020202020204" pitchFamily="34" charset="0"/>
              <a:buChar char="•"/>
              <a:defRPr sz="1800"/>
            </a:lvl1pPr>
            <a:lvl2pPr>
              <a:buClr>
                <a:schemeClr val="accent4"/>
              </a:buClr>
              <a:defRPr sz="1600"/>
            </a:lvl2pPr>
            <a:lvl3pPr marL="1257300" indent="-342900">
              <a:buClr>
                <a:schemeClr val="accent4"/>
              </a:buClr>
              <a:buFont typeface="Wingdings" panose="05000000000000000000" pitchFamily="2" charset="2"/>
              <a:buChar char="§"/>
              <a:defRPr sz="1200"/>
            </a:lvl3pPr>
            <a:lvl4pPr>
              <a:buClr>
                <a:schemeClr val="accent4"/>
              </a:buClr>
              <a:defRPr sz="1200"/>
            </a:lvl4pPr>
            <a:lvl5pPr>
              <a:buClr>
                <a:srgbClr val="326F65"/>
              </a:buClr>
              <a:defRPr/>
            </a:lvl5pPr>
          </a:lstStyle>
          <a:p>
            <a:pPr lvl="0"/>
            <a:r>
              <a:rPr lang="en-US"/>
              <a:t>Click to edit Master text styles</a:t>
            </a:r>
          </a:p>
          <a:p>
            <a:pPr lvl="1"/>
            <a:r>
              <a:rPr lang="en-US"/>
              <a:t>Second level</a:t>
            </a:r>
          </a:p>
          <a:p>
            <a:pPr lvl="2"/>
            <a:r>
              <a:rPr lang="en-US"/>
              <a:t>Third level</a:t>
            </a:r>
          </a:p>
        </p:txBody>
      </p:sp>
      <p:cxnSp>
        <p:nvCxnSpPr>
          <p:cNvPr id="48" name="Straight Connector 47"/>
          <p:cNvCxnSpPr>
            <a:cxnSpLocks/>
          </p:cNvCxnSpPr>
          <p:nvPr/>
        </p:nvCxnSpPr>
        <p:spPr>
          <a:xfrm>
            <a:off x="3174614" y="1313351"/>
            <a:ext cx="0" cy="4523427"/>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49" name="Straight Connector 48"/>
          <p:cNvCxnSpPr>
            <a:cxnSpLocks/>
          </p:cNvCxnSpPr>
          <p:nvPr/>
        </p:nvCxnSpPr>
        <p:spPr>
          <a:xfrm>
            <a:off x="6064117" y="1313351"/>
            <a:ext cx="0" cy="4523427"/>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50" name="Straight Connector 49"/>
          <p:cNvCxnSpPr>
            <a:cxnSpLocks/>
          </p:cNvCxnSpPr>
          <p:nvPr/>
        </p:nvCxnSpPr>
        <p:spPr>
          <a:xfrm>
            <a:off x="8862181" y="1313351"/>
            <a:ext cx="0" cy="4523427"/>
          </a:xfrm>
          <a:prstGeom prst="line">
            <a:avLst/>
          </a:prstGeom>
          <a:ln/>
        </p:spPr>
        <p:style>
          <a:lnRef idx="1">
            <a:schemeClr val="accent4"/>
          </a:lnRef>
          <a:fillRef idx="0">
            <a:schemeClr val="accent4"/>
          </a:fillRef>
          <a:effectRef idx="0">
            <a:schemeClr val="accent4"/>
          </a:effectRef>
          <a:fontRef idx="minor">
            <a:schemeClr val="tx1"/>
          </a:fontRef>
        </p:style>
      </p:cxnSp>
      <p:sp>
        <p:nvSpPr>
          <p:cNvPr id="2" name="Rectangle 1">
            <a:extLst>
              <a:ext uri="{FF2B5EF4-FFF2-40B4-BE49-F238E27FC236}">
                <a16:creationId xmlns:a16="http://schemas.microsoft.com/office/drawing/2014/main" id="{CBA4936F-4B3B-8544-19C8-B8354303F647}"/>
              </a:ext>
            </a:extLst>
          </p:cNvPr>
          <p:cNvSpPr/>
          <p:nvPr/>
        </p:nvSpPr>
        <p:spPr>
          <a:xfrm rot="16200000" flipV="1">
            <a:off x="5711445" y="-5514884"/>
            <a:ext cx="769109" cy="121920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itle 1">
            <a:extLst>
              <a:ext uri="{FF2B5EF4-FFF2-40B4-BE49-F238E27FC236}">
                <a16:creationId xmlns:a16="http://schemas.microsoft.com/office/drawing/2014/main" id="{3F322A64-CD01-A8B2-F776-83E610F09BA9}"/>
              </a:ext>
            </a:extLst>
          </p:cNvPr>
          <p:cNvSpPr>
            <a:spLocks noGrp="1"/>
          </p:cNvSpPr>
          <p:nvPr>
            <p:ph type="title"/>
          </p:nvPr>
        </p:nvSpPr>
        <p:spPr>
          <a:xfrm>
            <a:off x="581742"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EE9A6BC1-728C-00B8-F661-7045126143B5}"/>
              </a:ext>
            </a:extLst>
          </p:cNvPr>
          <p:cNvSpPr/>
          <p:nvPr/>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black background with a black square&#10;&#10;AI-generated content may be incorrect.">
            <a:extLst>
              <a:ext uri="{FF2B5EF4-FFF2-40B4-BE49-F238E27FC236}">
                <a16:creationId xmlns:a16="http://schemas.microsoft.com/office/drawing/2014/main" id="{8FBCCC86-9B36-9F36-84BF-0DC767994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245780"/>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7FEDF269-BE51-7834-9FD7-EC71058B5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125893"/>
            <a:ext cx="1807296" cy="525622"/>
          </a:xfrm>
          <a:prstGeom prst="rect">
            <a:avLst/>
          </a:prstGeom>
        </p:spPr>
      </p:pic>
    </p:spTree>
    <p:extLst>
      <p:ext uri="{BB962C8B-B14F-4D97-AF65-F5344CB8AC3E}">
        <p14:creationId xmlns:p14="http://schemas.microsoft.com/office/powerpoint/2010/main" val="398437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FMCW+TC Content Three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9633" y="1313565"/>
            <a:ext cx="3154680" cy="4575803"/>
          </a:xfrm>
        </p:spPr>
        <p:txBody>
          <a:bodyPr/>
          <a:lstStyle>
            <a:lvl1pPr marL="342900" indent="-342900">
              <a:buClr>
                <a:schemeClr val="accent4"/>
              </a:buClr>
              <a:buFont typeface="Arial" panose="020B0604020202020204" pitchFamily="34" charset="0"/>
              <a:buChar char="•"/>
              <a:defRPr sz="2000"/>
            </a:lvl1pPr>
            <a:lvl2pPr>
              <a:buClr>
                <a:schemeClr val="accent4"/>
              </a:buClr>
              <a:defRPr sz="1800"/>
            </a:lvl2pPr>
            <a:lvl3pPr marL="1257300" indent="-342900">
              <a:buClr>
                <a:schemeClr val="accent4"/>
              </a:buClr>
              <a:buFont typeface="Wingdings" panose="05000000000000000000" pitchFamily="2" charset="2"/>
              <a:buChar char="§"/>
              <a:defRPr sz="1400"/>
            </a:lvl3pPr>
            <a:lvl4pPr>
              <a:buClr>
                <a:srgbClr val="326F65"/>
              </a:buClr>
              <a:defRPr sz="2101"/>
            </a:lvl4pPr>
            <a:lvl5pPr marL="1828800" indent="0">
              <a:buClr>
                <a:srgbClr val="326F65"/>
              </a:buCl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518661" y="1313565"/>
            <a:ext cx="3154680" cy="4575803"/>
          </a:xfrm>
        </p:spPr>
        <p:txBody>
          <a:bodyPr/>
          <a:lstStyle>
            <a:lvl1pPr marL="285750" indent="-285750">
              <a:buClr>
                <a:schemeClr val="accent4"/>
              </a:buClr>
              <a:buFont typeface="Arial" panose="020B0604020202020204" pitchFamily="34" charset="0"/>
              <a:buChar char="•"/>
              <a:defRPr sz="1800"/>
            </a:lvl1pPr>
            <a:lvl2pPr>
              <a:buClr>
                <a:schemeClr val="accent4"/>
              </a:buClr>
              <a:defRPr sz="1800"/>
            </a:lvl2pPr>
            <a:lvl3pPr marL="1257300" indent="-342900">
              <a:buClr>
                <a:schemeClr val="accent4"/>
              </a:buClr>
              <a:buFont typeface="Wingdings" panose="05000000000000000000" pitchFamily="2" charset="2"/>
              <a:buChar char="§"/>
              <a:defRPr sz="1400"/>
            </a:lvl3pPr>
            <a:lvl4pPr>
              <a:buClr>
                <a:srgbClr val="326F65"/>
              </a:buClr>
              <a:defRPr sz="2101"/>
            </a:lvl4pPr>
            <a:lvl5pPr marL="1828800" indent="0">
              <a:buClr>
                <a:srgbClr val="326F65"/>
              </a:buCl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8476744" y="1313565"/>
            <a:ext cx="3154680" cy="4575803"/>
          </a:xfrm>
        </p:spPr>
        <p:txBody>
          <a:bodyPr/>
          <a:lstStyle>
            <a:lvl1pPr marL="342900" indent="-342900">
              <a:buClr>
                <a:schemeClr val="accent4"/>
              </a:buClr>
              <a:buFont typeface="Arial" panose="020B0604020202020204" pitchFamily="34" charset="0"/>
              <a:buChar char="•"/>
              <a:defRPr sz="2000"/>
            </a:lvl1pPr>
            <a:lvl2pPr>
              <a:buClr>
                <a:schemeClr val="accent4"/>
              </a:buClr>
              <a:defRPr sz="1800"/>
            </a:lvl2pPr>
            <a:lvl3pPr marL="1257300" indent="-342900">
              <a:buClr>
                <a:schemeClr val="accent4"/>
              </a:buClr>
              <a:buFont typeface="Wingdings" panose="05000000000000000000" pitchFamily="2" charset="2"/>
              <a:buChar char="§"/>
              <a:defRPr sz="1400"/>
            </a:lvl3pPr>
            <a:lvl4pPr>
              <a:buClr>
                <a:srgbClr val="326F65"/>
              </a:buClr>
              <a:defRPr sz="2101"/>
            </a:lvl4pPr>
            <a:lvl5pPr marL="1828800" indent="0">
              <a:buClr>
                <a:srgbClr val="326F65"/>
              </a:buClr>
              <a:buNone/>
              <a:defRPr/>
            </a:lvl5pPr>
          </a:lstStyle>
          <a:p>
            <a:pPr lvl="0"/>
            <a:r>
              <a:rPr lang="en-US"/>
              <a:t>Click to edit Master text styles</a:t>
            </a:r>
          </a:p>
          <a:p>
            <a:pPr lvl="1"/>
            <a:r>
              <a:rPr lang="en-US"/>
              <a:t>Second level</a:t>
            </a:r>
          </a:p>
          <a:p>
            <a:pPr lvl="2"/>
            <a:r>
              <a:rPr lang="en-US"/>
              <a:t>Third level</a:t>
            </a:r>
          </a:p>
        </p:txBody>
      </p:sp>
      <p:cxnSp>
        <p:nvCxnSpPr>
          <p:cNvPr id="13" name="Straight Connector 12"/>
          <p:cNvCxnSpPr>
            <a:cxnSpLocks/>
          </p:cNvCxnSpPr>
          <p:nvPr/>
        </p:nvCxnSpPr>
        <p:spPr>
          <a:xfrm>
            <a:off x="4125589" y="1313567"/>
            <a:ext cx="0" cy="4575804"/>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5" name="Straight Connector 14"/>
          <p:cNvCxnSpPr>
            <a:cxnSpLocks/>
          </p:cNvCxnSpPr>
          <p:nvPr/>
        </p:nvCxnSpPr>
        <p:spPr>
          <a:xfrm>
            <a:off x="8071527" y="1313567"/>
            <a:ext cx="0" cy="4575804"/>
          </a:xfrm>
          <a:prstGeom prst="line">
            <a:avLst/>
          </a:prstGeom>
          <a:ln/>
        </p:spPr>
        <p:style>
          <a:lnRef idx="1">
            <a:schemeClr val="accent6"/>
          </a:lnRef>
          <a:fillRef idx="0">
            <a:schemeClr val="accent6"/>
          </a:fillRef>
          <a:effectRef idx="0">
            <a:schemeClr val="accent6"/>
          </a:effectRef>
          <a:fontRef idx="minor">
            <a:schemeClr val="tx1"/>
          </a:fontRef>
        </p:style>
      </p:cxnSp>
      <p:sp>
        <p:nvSpPr>
          <p:cNvPr id="6" name="Rectangle 5">
            <a:extLst>
              <a:ext uri="{FF2B5EF4-FFF2-40B4-BE49-F238E27FC236}">
                <a16:creationId xmlns:a16="http://schemas.microsoft.com/office/drawing/2014/main" id="{29798ACB-43C2-D640-D7C5-57419347B660}"/>
              </a:ext>
            </a:extLst>
          </p:cNvPr>
          <p:cNvSpPr/>
          <p:nvPr/>
        </p:nvSpPr>
        <p:spPr>
          <a:xfrm rot="16200000" flipV="1">
            <a:off x="5711445" y="-5514884"/>
            <a:ext cx="769109" cy="121920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a:extLst>
              <a:ext uri="{FF2B5EF4-FFF2-40B4-BE49-F238E27FC236}">
                <a16:creationId xmlns:a16="http://schemas.microsoft.com/office/drawing/2014/main" id="{B620EC3E-4253-3152-E055-EDA52A263C83}"/>
              </a:ext>
            </a:extLst>
          </p:cNvPr>
          <p:cNvSpPr>
            <a:spLocks noGrp="1"/>
          </p:cNvSpPr>
          <p:nvPr>
            <p:ph type="title"/>
          </p:nvPr>
        </p:nvSpPr>
        <p:spPr>
          <a:xfrm>
            <a:off x="541626" y="362029"/>
            <a:ext cx="10228604" cy="438180"/>
          </a:xfrm>
        </p:spPr>
        <p:txBody>
          <a:bodyPr>
            <a:normAutofit/>
          </a:bodyPr>
          <a:lstStyle>
            <a:lvl1pPr>
              <a:defRPr sz="3200">
                <a:solidFill>
                  <a:schemeClr val="bg1"/>
                </a:solidFill>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52ACFDCC-735E-54A0-E3C5-4FEACB578CA3}"/>
              </a:ext>
            </a:extLst>
          </p:cNvPr>
          <p:cNvSpPr/>
          <p:nvPr/>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A black background with a black square&#10;&#10;AI-generated content may be incorrect.">
            <a:extLst>
              <a:ext uri="{FF2B5EF4-FFF2-40B4-BE49-F238E27FC236}">
                <a16:creationId xmlns:a16="http://schemas.microsoft.com/office/drawing/2014/main" id="{92E149B8-D4F8-46E9-6C85-5E6B38D99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245780"/>
            <a:ext cx="1767846" cy="285848"/>
          </a:xfrm>
          <a:prstGeom prst="rect">
            <a:avLst/>
          </a:prstGeom>
        </p:spPr>
      </p:pic>
      <p:pic>
        <p:nvPicPr>
          <p:cNvPr id="9" name="Picture 8" descr="A logo of a company&#10;&#10;AI-generated content may be incorrect.">
            <a:extLst>
              <a:ext uri="{FF2B5EF4-FFF2-40B4-BE49-F238E27FC236}">
                <a16:creationId xmlns:a16="http://schemas.microsoft.com/office/drawing/2014/main" id="{C785805F-8476-E4E1-A101-EB868BBA5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125893"/>
            <a:ext cx="1807296" cy="525622"/>
          </a:xfrm>
          <a:prstGeom prst="rect">
            <a:avLst/>
          </a:prstGeom>
        </p:spPr>
      </p:pic>
    </p:spTree>
    <p:extLst>
      <p:ext uri="{BB962C8B-B14F-4D97-AF65-F5344CB8AC3E}">
        <p14:creationId xmlns:p14="http://schemas.microsoft.com/office/powerpoint/2010/main" val="96006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FMCW+TC 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BC117DD5-7253-7694-4CE0-5A972A906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8895" y="6245780"/>
            <a:ext cx="1767846" cy="285848"/>
          </a:xfrm>
          <a:prstGeom prst="rect">
            <a:avLst/>
          </a:prstGeom>
        </p:spPr>
      </p:pic>
      <p:pic>
        <p:nvPicPr>
          <p:cNvPr id="4" name="Picture 3" descr="A logo of a company&#10;&#10;AI-generated content may be incorrect.">
            <a:extLst>
              <a:ext uri="{FF2B5EF4-FFF2-40B4-BE49-F238E27FC236}">
                <a16:creationId xmlns:a16="http://schemas.microsoft.com/office/drawing/2014/main" id="{55758851-ED12-E35B-29BC-C9597084A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54" y="6125893"/>
            <a:ext cx="1807296" cy="525622"/>
          </a:xfrm>
          <a:prstGeom prst="rect">
            <a:avLst/>
          </a:prstGeom>
        </p:spPr>
      </p:pic>
    </p:spTree>
    <p:extLst>
      <p:ext uri="{BB962C8B-B14F-4D97-AF65-F5344CB8AC3E}">
        <p14:creationId xmlns:p14="http://schemas.microsoft.com/office/powerpoint/2010/main" val="9215237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FMCW+TC Photo Only">
    <p:spTree>
      <p:nvGrpSpPr>
        <p:cNvPr id="1" name=""/>
        <p:cNvGrpSpPr/>
        <p:nvPr/>
      </p:nvGrpSpPr>
      <p:grpSpPr>
        <a:xfrm>
          <a:off x="0" y="0"/>
          <a:ext cx="0" cy="0"/>
          <a:chOff x="0" y="0"/>
          <a:chExt cx="0" cy="0"/>
        </a:xfrm>
      </p:grpSpPr>
      <p:pic>
        <p:nvPicPr>
          <p:cNvPr id="6" name="Picture 5" descr="A green rectangle with white background&#10;&#10;AI-generated content may be incorrect.">
            <a:extLst>
              <a:ext uri="{FF2B5EF4-FFF2-40B4-BE49-F238E27FC236}">
                <a16:creationId xmlns:a16="http://schemas.microsoft.com/office/drawing/2014/main" id="{B7F926BE-D9AF-36CF-B8EF-E4FD1463F162}"/>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Picture Placeholder 3">
            <a:extLst>
              <a:ext uri="{FF2B5EF4-FFF2-40B4-BE49-F238E27FC236}">
                <a16:creationId xmlns:a16="http://schemas.microsoft.com/office/drawing/2014/main" id="{E71FA53C-11BE-C05E-3F55-85220D597E74}"/>
              </a:ext>
            </a:extLst>
          </p:cNvPr>
          <p:cNvSpPr>
            <a:spLocks noGrp="1"/>
          </p:cNvSpPr>
          <p:nvPr>
            <p:ph type="pic" sz="quarter" idx="11"/>
          </p:nvPr>
        </p:nvSpPr>
        <p:spPr>
          <a:xfrm>
            <a:off x="838200" y="880217"/>
            <a:ext cx="10502070" cy="4726462"/>
          </a:xfrm>
        </p:spPr>
        <p:txBody>
          <a:bodyPr>
            <a:normAutofit/>
          </a:bodyPr>
          <a:lstStyle>
            <a:lvl1pPr>
              <a:defRPr sz="2400"/>
            </a:lvl1pPr>
          </a:lstStyle>
          <a:p>
            <a:r>
              <a:rPr lang="en-US"/>
              <a:t>Click icon to add picture</a:t>
            </a:r>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E8335B9B-9E75-B702-C04D-2554AF8A2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F017A624-7C69-2E61-AFE9-C84FD2097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10850549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FMCW+TC Charts/Graphs - Single">
    <p:spTree>
      <p:nvGrpSpPr>
        <p:cNvPr id="1" name=""/>
        <p:cNvGrpSpPr/>
        <p:nvPr/>
      </p:nvGrpSpPr>
      <p:grpSpPr>
        <a:xfrm>
          <a:off x="0" y="0"/>
          <a:ext cx="0" cy="0"/>
          <a:chOff x="0" y="0"/>
          <a:chExt cx="0" cy="0"/>
        </a:xfrm>
      </p:grpSpPr>
      <p:pic>
        <p:nvPicPr>
          <p:cNvPr id="10" name="Picture 9" descr="A blue and white rectangle with a white border&#10;&#10;AI-generated content may be incorrect.">
            <a:extLst>
              <a:ext uri="{FF2B5EF4-FFF2-40B4-BE49-F238E27FC236}">
                <a16:creationId xmlns:a16="http://schemas.microsoft.com/office/drawing/2014/main" id="{FCC962E4-1E97-68B2-C90C-607400CAC5A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hart Placeholder 4">
            <a:extLst>
              <a:ext uri="{FF2B5EF4-FFF2-40B4-BE49-F238E27FC236}">
                <a16:creationId xmlns:a16="http://schemas.microsoft.com/office/drawing/2014/main" id="{6A10A49F-2070-F872-79DD-69D0D5C5C977}"/>
              </a:ext>
            </a:extLst>
          </p:cNvPr>
          <p:cNvSpPr>
            <a:spLocks noGrp="1"/>
          </p:cNvSpPr>
          <p:nvPr>
            <p:ph type="chart" sz="quarter" idx="11"/>
          </p:nvPr>
        </p:nvSpPr>
        <p:spPr>
          <a:xfrm>
            <a:off x="879000" y="752031"/>
            <a:ext cx="10434000" cy="4955878"/>
          </a:xfrm>
        </p:spPr>
        <p:txBody>
          <a:bodyPr/>
          <a:lstStyle/>
          <a:p>
            <a:r>
              <a:rPr lang="en-US"/>
              <a:t>Click icon to add chart</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04461E0E-9BFE-C478-D5E9-F7C200657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75668458-FA08-E5CE-C3A2-DE6B2FCB5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7467610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FMCW+TC Charts/Graphs - Single 2">
    <p:spTree>
      <p:nvGrpSpPr>
        <p:cNvPr id="1" name=""/>
        <p:cNvGrpSpPr/>
        <p:nvPr/>
      </p:nvGrpSpPr>
      <p:grpSpPr>
        <a:xfrm>
          <a:off x="0" y="0"/>
          <a:ext cx="0" cy="0"/>
          <a:chOff x="0" y="0"/>
          <a:chExt cx="0" cy="0"/>
        </a:xfrm>
      </p:grpSpPr>
      <p:pic>
        <p:nvPicPr>
          <p:cNvPr id="3" name="Picture 2" descr="A white rectangular object with a black border&#10;&#10;AI-generated content may be incorrect.">
            <a:extLst>
              <a:ext uri="{FF2B5EF4-FFF2-40B4-BE49-F238E27FC236}">
                <a16:creationId xmlns:a16="http://schemas.microsoft.com/office/drawing/2014/main" id="{AB6B1B35-2F1D-A709-8641-0D0EAE322FAC}"/>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hart Placeholder 4">
            <a:extLst>
              <a:ext uri="{FF2B5EF4-FFF2-40B4-BE49-F238E27FC236}">
                <a16:creationId xmlns:a16="http://schemas.microsoft.com/office/drawing/2014/main" id="{6A10A49F-2070-F872-79DD-69D0D5C5C977}"/>
              </a:ext>
            </a:extLst>
          </p:cNvPr>
          <p:cNvSpPr>
            <a:spLocks noGrp="1"/>
          </p:cNvSpPr>
          <p:nvPr>
            <p:ph type="chart" sz="quarter" idx="11"/>
          </p:nvPr>
        </p:nvSpPr>
        <p:spPr>
          <a:xfrm>
            <a:off x="879000" y="752031"/>
            <a:ext cx="10434000" cy="4955878"/>
          </a:xfrm>
        </p:spPr>
        <p:txBody>
          <a:bodyPr/>
          <a:lstStyle/>
          <a:p>
            <a:r>
              <a:rPr lang="en-US"/>
              <a:t>Click icon to add chart</a:t>
            </a:r>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FBA285B8-DFB2-F515-DDE3-2D6491771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4" name="Picture 3" descr="A logo of a company&#10;&#10;AI-generated content may be incorrect.">
            <a:extLst>
              <a:ext uri="{FF2B5EF4-FFF2-40B4-BE49-F238E27FC236}">
                <a16:creationId xmlns:a16="http://schemas.microsoft.com/office/drawing/2014/main" id="{184B1DFD-0B68-580D-70A9-16DC70633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6970655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FMCW+TC Charts/Graphs - Two">
    <p:spTree>
      <p:nvGrpSpPr>
        <p:cNvPr id="1" name=""/>
        <p:cNvGrpSpPr/>
        <p:nvPr/>
      </p:nvGrpSpPr>
      <p:grpSpPr>
        <a:xfrm>
          <a:off x="0" y="0"/>
          <a:ext cx="0" cy="0"/>
          <a:chOff x="0" y="0"/>
          <a:chExt cx="0" cy="0"/>
        </a:xfrm>
      </p:grpSpPr>
      <p:pic>
        <p:nvPicPr>
          <p:cNvPr id="4" name="Picture 3" descr="A blue and white rectangle with a white background&#10;&#10;AI-generated content may be incorrect.">
            <a:extLst>
              <a:ext uri="{FF2B5EF4-FFF2-40B4-BE49-F238E27FC236}">
                <a16:creationId xmlns:a16="http://schemas.microsoft.com/office/drawing/2014/main" id="{89730D13-5CBD-D7B2-D414-A35C217E472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Chart Placeholder 4">
            <a:extLst>
              <a:ext uri="{FF2B5EF4-FFF2-40B4-BE49-F238E27FC236}">
                <a16:creationId xmlns:a16="http://schemas.microsoft.com/office/drawing/2014/main" id="{6A10A49F-2070-F872-79DD-69D0D5C5C977}"/>
              </a:ext>
            </a:extLst>
          </p:cNvPr>
          <p:cNvSpPr>
            <a:spLocks noGrp="1"/>
          </p:cNvSpPr>
          <p:nvPr>
            <p:ph type="chart" sz="quarter" idx="11"/>
          </p:nvPr>
        </p:nvSpPr>
        <p:spPr>
          <a:xfrm>
            <a:off x="537168" y="752031"/>
            <a:ext cx="5217000" cy="4955878"/>
          </a:xfrm>
        </p:spPr>
        <p:txBody>
          <a:bodyPr/>
          <a:lstStyle/>
          <a:p>
            <a:r>
              <a:rPr lang="en-US"/>
              <a:t>Click icon to add chart</a:t>
            </a:r>
            <a:endParaRPr lang="en-US" dirty="0"/>
          </a:p>
        </p:txBody>
      </p:sp>
      <p:sp>
        <p:nvSpPr>
          <p:cNvPr id="2" name="Chart Placeholder 4">
            <a:extLst>
              <a:ext uri="{FF2B5EF4-FFF2-40B4-BE49-F238E27FC236}">
                <a16:creationId xmlns:a16="http://schemas.microsoft.com/office/drawing/2014/main" id="{E85028E9-7086-3232-19D8-0B19C7AF08DD}"/>
              </a:ext>
            </a:extLst>
          </p:cNvPr>
          <p:cNvSpPr>
            <a:spLocks noGrp="1"/>
          </p:cNvSpPr>
          <p:nvPr>
            <p:ph type="chart" sz="quarter" idx="12"/>
          </p:nvPr>
        </p:nvSpPr>
        <p:spPr>
          <a:xfrm>
            <a:off x="6030690" y="752031"/>
            <a:ext cx="5217000" cy="4955878"/>
          </a:xfrm>
        </p:spPr>
        <p:txBody>
          <a:bodyPr/>
          <a:lstStyle/>
          <a:p>
            <a:r>
              <a:rPr lang="en-US"/>
              <a:t>Click icon to add chart</a:t>
            </a:r>
            <a:endParaRPr lang="en-US" dirty="0"/>
          </a:p>
        </p:txBody>
      </p:sp>
      <p:pic>
        <p:nvPicPr>
          <p:cNvPr id="7" name="Picture 6" descr="A black background with a black square&#10;&#10;AI-generated content may be incorrect.">
            <a:extLst>
              <a:ext uri="{FF2B5EF4-FFF2-40B4-BE49-F238E27FC236}">
                <a16:creationId xmlns:a16="http://schemas.microsoft.com/office/drawing/2014/main" id="{EC19FCA7-ABCB-C98A-F2D6-81EA2D4F7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2D594529-53E4-F155-1D99-5CE795518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726206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49000"/>
            <a:extLst>
              <a:ext uri="{28A0092B-C50C-407E-A947-70E740481C1C}">
                <a14:useLocalDpi xmlns:a14="http://schemas.microsoft.com/office/drawing/2010/main"/>
              </a:ext>
            </a:extLst>
          </a:blip>
          <a:srcRect l="47321" r="1"/>
          <a:stretch/>
        </p:blipFill>
        <p:spPr>
          <a:xfrm>
            <a:off x="5766020" y="1"/>
            <a:ext cx="6425980" cy="6858000"/>
          </a:xfrm>
          <a:prstGeom prst="rect">
            <a:avLst/>
          </a:prstGeom>
        </p:spPr>
      </p:pic>
      <p:sp>
        <p:nvSpPr>
          <p:cNvPr id="3" name="Rectangle 2"/>
          <p:cNvSpPr/>
          <p:nvPr userDrawn="1"/>
        </p:nvSpPr>
        <p:spPr>
          <a:xfrm>
            <a:off x="5085126"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FMCW+TC Table Only">
    <p:spTree>
      <p:nvGrpSpPr>
        <p:cNvPr id="1" name=""/>
        <p:cNvGrpSpPr/>
        <p:nvPr/>
      </p:nvGrpSpPr>
      <p:grpSpPr>
        <a:xfrm>
          <a:off x="0" y="0"/>
          <a:ext cx="0" cy="0"/>
          <a:chOff x="0" y="0"/>
          <a:chExt cx="0" cy="0"/>
        </a:xfrm>
      </p:grpSpPr>
      <p:pic>
        <p:nvPicPr>
          <p:cNvPr id="9" name="Picture 8" descr="A blue and white rectangle with a white border&#10;&#10;AI-generated content may be incorrect.">
            <a:extLst>
              <a:ext uri="{FF2B5EF4-FFF2-40B4-BE49-F238E27FC236}">
                <a16:creationId xmlns:a16="http://schemas.microsoft.com/office/drawing/2014/main" id="{8F68CB82-0517-3AFA-5DCC-B5516F4B1AA4}"/>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able Placeholder 6">
            <a:extLst>
              <a:ext uri="{FF2B5EF4-FFF2-40B4-BE49-F238E27FC236}">
                <a16:creationId xmlns:a16="http://schemas.microsoft.com/office/drawing/2014/main" id="{B62D46D0-D758-4DAA-25DB-BF7BBCE67697}"/>
              </a:ext>
            </a:extLst>
          </p:cNvPr>
          <p:cNvSpPr>
            <a:spLocks noGrp="1"/>
          </p:cNvSpPr>
          <p:nvPr>
            <p:ph type="tbl" sz="quarter" idx="12"/>
          </p:nvPr>
        </p:nvSpPr>
        <p:spPr>
          <a:xfrm>
            <a:off x="838200" y="738661"/>
            <a:ext cx="10474325" cy="4956175"/>
          </a:xfrm>
        </p:spPr>
        <p:txBody>
          <a:bodyPr/>
          <a:lstStyle/>
          <a:p>
            <a:r>
              <a:rPr lang="en-US"/>
              <a:t>Click icon to add table</a:t>
            </a:r>
          </a:p>
        </p:txBody>
      </p:sp>
      <p:pic>
        <p:nvPicPr>
          <p:cNvPr id="4" name="Picture 3" descr="A black background with a black square&#10;&#10;AI-generated content may be incorrect.">
            <a:extLst>
              <a:ext uri="{FF2B5EF4-FFF2-40B4-BE49-F238E27FC236}">
                <a16:creationId xmlns:a16="http://schemas.microsoft.com/office/drawing/2014/main" id="{D244EC87-838E-266E-FD56-FAB7A192E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D6ED49F5-3566-6FB6-03FA-38AC2CB37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5832247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FMCW+TC Section 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5EA7E3-6D2E-01C5-14F7-B24D47C0483F}"/>
              </a:ext>
            </a:extLst>
          </p:cNvPr>
          <p:cNvSpPr>
            <a:spLocks/>
          </p:cNvSpPr>
          <p:nvPr/>
        </p:nvSpPr>
        <p:spPr>
          <a:xfrm>
            <a:off x="0" y="0"/>
            <a:ext cx="12192000" cy="58367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50" y="1115220"/>
            <a:ext cx="10515600" cy="2852737"/>
          </a:xfrm>
        </p:spPr>
        <p:txBody>
          <a:bodyPr anchor="ctr">
            <a:normAutofit/>
          </a:bodyP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3994945"/>
            <a:ext cx="10515600" cy="1500187"/>
          </a:xfrm>
        </p:spPr>
        <p:txBody>
          <a:bodyPr>
            <a:normAutofit/>
          </a:bodyPr>
          <a:lstStyle>
            <a:lvl1pPr marL="0" indent="0">
              <a:buNone/>
              <a:defRPr sz="28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68BBB693-21C9-C54A-2181-A27CE75DA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8E7ECD48-6381-07C0-CD76-EB4E063AE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23679054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FMCW+TC Section Divi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5EA7E3-6D2E-01C5-14F7-B24D47C0483F}"/>
              </a:ext>
            </a:extLst>
          </p:cNvPr>
          <p:cNvSpPr>
            <a:spLocks/>
          </p:cNvSpPr>
          <p:nvPr/>
        </p:nvSpPr>
        <p:spPr>
          <a:xfrm>
            <a:off x="0" y="0"/>
            <a:ext cx="12192000" cy="58538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50" y="1115220"/>
            <a:ext cx="10515600" cy="2852737"/>
          </a:xfrm>
        </p:spPr>
        <p:txBody>
          <a:bodyPr anchor="ctr">
            <a:normAutofit/>
          </a:bodyP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3994945"/>
            <a:ext cx="10515600" cy="1500187"/>
          </a:xfrm>
        </p:spPr>
        <p:txBody>
          <a:bodyPr>
            <a:normAutofit/>
          </a:bodyPr>
          <a:lstStyle>
            <a:lvl1pPr marL="0" indent="0">
              <a:buNone/>
              <a:defRPr sz="28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604C5500-7AFA-4B3D-7DB5-FFA8A7D8F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01A1E41F-6C9A-EF2B-DE16-DAD5846EE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39981307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FMCW+TC Section Divid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5EA7E3-6D2E-01C5-14F7-B24D47C0483F}"/>
              </a:ext>
            </a:extLst>
          </p:cNvPr>
          <p:cNvSpPr>
            <a:spLocks/>
          </p:cNvSpPr>
          <p:nvPr/>
        </p:nvSpPr>
        <p:spPr>
          <a:xfrm>
            <a:off x="0" y="-1"/>
            <a:ext cx="12192000" cy="58538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50" y="1115220"/>
            <a:ext cx="10515600" cy="2852737"/>
          </a:xfrm>
        </p:spPr>
        <p:txBody>
          <a:bodyPr anchor="ctr">
            <a:normAutofit/>
          </a:bodyP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3994945"/>
            <a:ext cx="10515600" cy="1500187"/>
          </a:xfrm>
        </p:spPr>
        <p:txBody>
          <a:bodyPr>
            <a:normAutofit/>
          </a:bodyPr>
          <a:lstStyle>
            <a:lvl1pPr marL="0" indent="0">
              <a:buNone/>
              <a:defRPr sz="28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61E2B1DA-3C93-7D7A-F073-DFC33C0C0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EBE00D45-F2F5-7B58-E64F-5DBA8A6AF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7693063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FMCW+TC Section Divider Photo 1">
    <p:spTree>
      <p:nvGrpSpPr>
        <p:cNvPr id="1" name=""/>
        <p:cNvGrpSpPr/>
        <p:nvPr/>
      </p:nvGrpSpPr>
      <p:grpSpPr>
        <a:xfrm>
          <a:off x="0" y="0"/>
          <a:ext cx="0" cy="0"/>
          <a:chOff x="0" y="0"/>
          <a:chExt cx="0" cy="0"/>
        </a:xfrm>
      </p:grpSpPr>
      <p:pic>
        <p:nvPicPr>
          <p:cNvPr id="8" name="Picture 7" descr="A person shaking hands with a person&#10;&#10;AI-generated content may be incorrect.">
            <a:extLst>
              <a:ext uri="{FF2B5EF4-FFF2-40B4-BE49-F238E27FC236}">
                <a16:creationId xmlns:a16="http://schemas.microsoft.com/office/drawing/2014/main" id="{9C0414AF-EABB-0B9E-3465-EE4AC0781724}"/>
              </a:ext>
            </a:extLst>
          </p:cNvPr>
          <p:cNvPicPr>
            <a:picLocks noChangeAspect="1"/>
          </p:cNvPicPr>
          <p:nvPr/>
        </p:nvPicPr>
        <p:blipFill>
          <a:blip r:embed="rId2" cstate="screen">
            <a:extLst>
              <a:ext uri="{28A0092B-C50C-407E-A947-70E740481C1C}">
                <a14:useLocalDpi xmlns:a14="http://schemas.microsoft.com/office/drawing/2010/main"/>
              </a:ext>
            </a:extLst>
          </a:blip>
          <a:srcRect t="1" b="27399"/>
          <a:stretch/>
        </p:blipFill>
        <p:spPr>
          <a:xfrm>
            <a:off x="0" y="0"/>
            <a:ext cx="12192000" cy="5901007"/>
          </a:xfrm>
          <a:prstGeom prst="rect">
            <a:avLst/>
          </a:prstGeom>
        </p:spPr>
      </p:pic>
      <p:sp>
        <p:nvSpPr>
          <p:cNvPr id="7" name="Rectangle 6">
            <a:extLst>
              <a:ext uri="{FF2B5EF4-FFF2-40B4-BE49-F238E27FC236}">
                <a16:creationId xmlns:a16="http://schemas.microsoft.com/office/drawing/2014/main" id="{9F5EA7E3-6D2E-01C5-14F7-B24D47C0483F}"/>
              </a:ext>
            </a:extLst>
          </p:cNvPr>
          <p:cNvSpPr>
            <a:spLocks noGrp="1" noRot="1" noMove="1" noResize="1" noEditPoints="1" noAdjustHandles="1" noChangeArrowheads="1" noChangeShapeType="1"/>
          </p:cNvSpPr>
          <p:nvPr/>
        </p:nvSpPr>
        <p:spPr>
          <a:xfrm>
            <a:off x="0" y="0"/>
            <a:ext cx="12192000" cy="59010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49" y="3147362"/>
            <a:ext cx="7696853" cy="1585683"/>
          </a:xfrm>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4760034"/>
            <a:ext cx="6252614" cy="933976"/>
          </a:xfrm>
        </p:spPr>
        <p:txBody>
          <a:bodyPr>
            <a:normAutofit/>
          </a:bodyPr>
          <a:lstStyle>
            <a:lvl1pPr marL="0" indent="0">
              <a:buNone/>
              <a:defRPr sz="20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37D79DE0-CC22-092D-C4B4-B3FAE33E4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03011E95-A3EF-A2A6-DFBE-6730E18C0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14279694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FMCW+TC Section Divider Photo 2">
    <p:spTree>
      <p:nvGrpSpPr>
        <p:cNvPr id="1" name=""/>
        <p:cNvGrpSpPr/>
        <p:nvPr/>
      </p:nvGrpSpPr>
      <p:grpSpPr>
        <a:xfrm>
          <a:off x="0" y="0"/>
          <a:ext cx="0" cy="0"/>
          <a:chOff x="0" y="0"/>
          <a:chExt cx="0" cy="0"/>
        </a:xfrm>
      </p:grpSpPr>
      <p:pic>
        <p:nvPicPr>
          <p:cNvPr id="9" name="Picture 8" descr="A person talking to a doctor&#10;&#10;AI-generated content may be incorrect.">
            <a:extLst>
              <a:ext uri="{FF2B5EF4-FFF2-40B4-BE49-F238E27FC236}">
                <a16:creationId xmlns:a16="http://schemas.microsoft.com/office/drawing/2014/main" id="{BAEE1845-1FFF-0934-F1EF-1E7DD5FBEC33}"/>
              </a:ext>
            </a:extLst>
          </p:cNvPr>
          <p:cNvPicPr>
            <a:picLocks noChangeAspect="1"/>
          </p:cNvPicPr>
          <p:nvPr/>
        </p:nvPicPr>
        <p:blipFill>
          <a:blip r:embed="rId2" cstate="screen">
            <a:extLst>
              <a:ext uri="{28A0092B-C50C-407E-A947-70E740481C1C}">
                <a14:useLocalDpi xmlns:a14="http://schemas.microsoft.com/office/drawing/2010/main"/>
              </a:ext>
            </a:extLst>
          </a:blip>
          <a:srcRect b="27437"/>
          <a:stretch/>
        </p:blipFill>
        <p:spPr>
          <a:xfrm>
            <a:off x="0" y="-8545"/>
            <a:ext cx="12192000" cy="5905144"/>
          </a:xfrm>
          <a:prstGeom prst="rect">
            <a:avLst/>
          </a:prstGeom>
        </p:spPr>
      </p:pic>
      <p:sp>
        <p:nvSpPr>
          <p:cNvPr id="7" name="Rectangle 6">
            <a:extLst>
              <a:ext uri="{FF2B5EF4-FFF2-40B4-BE49-F238E27FC236}">
                <a16:creationId xmlns:a16="http://schemas.microsoft.com/office/drawing/2014/main" id="{9F5EA7E3-6D2E-01C5-14F7-B24D47C0483F}"/>
              </a:ext>
            </a:extLst>
          </p:cNvPr>
          <p:cNvSpPr>
            <a:spLocks/>
          </p:cNvSpPr>
          <p:nvPr/>
        </p:nvSpPr>
        <p:spPr>
          <a:xfrm>
            <a:off x="0" y="1"/>
            <a:ext cx="12192000" cy="590514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49" y="3294403"/>
            <a:ext cx="7132831" cy="1585683"/>
          </a:xfrm>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4907075"/>
            <a:ext cx="6252614" cy="763060"/>
          </a:xfrm>
        </p:spPr>
        <p:txBody>
          <a:bodyPr>
            <a:normAutofit/>
          </a:bodyPr>
          <a:lstStyle>
            <a:lvl1pPr marL="0" indent="0">
              <a:buNone/>
              <a:defRPr sz="20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32753177-325C-E151-5CFF-87927F24A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0F6B88F7-14A5-E00A-C8BA-8FAED8C5B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255194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FMCW+TC Section Divider Photo 3">
    <p:spTree>
      <p:nvGrpSpPr>
        <p:cNvPr id="1" name=""/>
        <p:cNvGrpSpPr/>
        <p:nvPr/>
      </p:nvGrpSpPr>
      <p:grpSpPr>
        <a:xfrm>
          <a:off x="0" y="0"/>
          <a:ext cx="0" cy="0"/>
          <a:chOff x="0" y="0"/>
          <a:chExt cx="0" cy="0"/>
        </a:xfrm>
      </p:grpSpPr>
      <p:pic>
        <p:nvPicPr>
          <p:cNvPr id="9" name="Picture 8" descr="A person and person laughing&#10;&#10;AI-generated content may be incorrect.">
            <a:extLst>
              <a:ext uri="{FF2B5EF4-FFF2-40B4-BE49-F238E27FC236}">
                <a16:creationId xmlns:a16="http://schemas.microsoft.com/office/drawing/2014/main" id="{D0E1977D-A1F8-3512-4E80-F2E82B7B5D17}"/>
              </a:ext>
            </a:extLst>
          </p:cNvPr>
          <p:cNvPicPr>
            <a:picLocks noChangeAspect="1"/>
          </p:cNvPicPr>
          <p:nvPr/>
        </p:nvPicPr>
        <p:blipFill>
          <a:blip r:embed="rId2" cstate="screen">
            <a:extLst>
              <a:ext uri="{28A0092B-C50C-407E-A947-70E740481C1C}">
                <a14:useLocalDpi xmlns:a14="http://schemas.microsoft.com/office/drawing/2010/main"/>
              </a:ext>
            </a:extLst>
          </a:blip>
          <a:srcRect t="5676" b="22023"/>
          <a:stretch/>
        </p:blipFill>
        <p:spPr>
          <a:xfrm>
            <a:off x="0" y="-1"/>
            <a:ext cx="12192000" cy="5879507"/>
          </a:xfrm>
          <a:prstGeom prst="rect">
            <a:avLst/>
          </a:prstGeom>
        </p:spPr>
      </p:pic>
      <p:sp>
        <p:nvSpPr>
          <p:cNvPr id="7" name="Rectangle 6">
            <a:extLst>
              <a:ext uri="{FF2B5EF4-FFF2-40B4-BE49-F238E27FC236}">
                <a16:creationId xmlns:a16="http://schemas.microsoft.com/office/drawing/2014/main" id="{9F5EA7E3-6D2E-01C5-14F7-B24D47C0483F}"/>
              </a:ext>
            </a:extLst>
          </p:cNvPr>
          <p:cNvSpPr>
            <a:spLocks/>
          </p:cNvSpPr>
          <p:nvPr/>
        </p:nvSpPr>
        <p:spPr>
          <a:xfrm>
            <a:off x="0" y="0"/>
            <a:ext cx="12192000" cy="587950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D4C8E-58B4-38EA-4A8A-9F8EB08C1BFC}"/>
              </a:ext>
            </a:extLst>
          </p:cNvPr>
          <p:cNvSpPr>
            <a:spLocks noGrp="1"/>
          </p:cNvSpPr>
          <p:nvPr>
            <p:ph type="title"/>
          </p:nvPr>
        </p:nvSpPr>
        <p:spPr>
          <a:xfrm>
            <a:off x="831849" y="3429000"/>
            <a:ext cx="7696853" cy="1585683"/>
          </a:xfrm>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A19850-EF27-5DB1-DD03-0F7C441A07A4}"/>
              </a:ext>
            </a:extLst>
          </p:cNvPr>
          <p:cNvSpPr>
            <a:spLocks noGrp="1"/>
          </p:cNvSpPr>
          <p:nvPr>
            <p:ph type="body" idx="1"/>
          </p:nvPr>
        </p:nvSpPr>
        <p:spPr>
          <a:xfrm>
            <a:off x="831850" y="5041672"/>
            <a:ext cx="6252614" cy="709648"/>
          </a:xfrm>
        </p:spPr>
        <p:txBody>
          <a:bodyPr>
            <a:normAutofit/>
          </a:bodyPr>
          <a:lstStyle>
            <a:lvl1pPr marL="0" indent="0">
              <a:buNone/>
              <a:defRPr sz="2000" b="1">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black background with a black square&#10;&#10;AI-generated content may be incorrect.">
            <a:extLst>
              <a:ext uri="{FF2B5EF4-FFF2-40B4-BE49-F238E27FC236}">
                <a16:creationId xmlns:a16="http://schemas.microsoft.com/office/drawing/2014/main" id="{3235D9FC-40F5-7A72-CAEB-80C5B3F4C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258" y="6241541"/>
            <a:ext cx="1767846" cy="285848"/>
          </a:xfrm>
          <a:prstGeom prst="rect">
            <a:avLst/>
          </a:prstGeom>
        </p:spPr>
      </p:pic>
      <p:pic>
        <p:nvPicPr>
          <p:cNvPr id="6" name="Picture 5" descr="A logo of a company&#10;&#10;AI-generated content may be incorrect.">
            <a:extLst>
              <a:ext uri="{FF2B5EF4-FFF2-40B4-BE49-F238E27FC236}">
                <a16:creationId xmlns:a16="http://schemas.microsoft.com/office/drawing/2014/main" id="{44885B9B-B2BC-D52A-B4B9-19F7546A6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01" y="6125893"/>
            <a:ext cx="1807296" cy="525622"/>
          </a:xfrm>
          <a:prstGeom prst="rect">
            <a:avLst/>
          </a:prstGeom>
        </p:spPr>
      </p:pic>
    </p:spTree>
    <p:extLst>
      <p:ext uri="{BB962C8B-B14F-4D97-AF65-F5344CB8AC3E}">
        <p14:creationId xmlns:p14="http://schemas.microsoft.com/office/powerpoint/2010/main" val="35376688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FMCW+TC Quote Slide - Gree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F9F88-7411-C749-A5AA-953A9AA07A74}"/>
              </a:ext>
            </a:extLst>
          </p:cNvPr>
          <p:cNvSpPr>
            <a:spLocks noGrp="1" noRot="1" noMove="1" noResize="1" noEditPoints="1" noAdjustHandles="1" noChangeArrowheads="1" noChangeShapeType="1"/>
          </p:cNvSpPr>
          <p:nvPr/>
        </p:nvSpPr>
        <p:spPr>
          <a:xfrm>
            <a:off x="0" y="0"/>
            <a:ext cx="12191999" cy="464036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itle 1"/>
          <p:cNvSpPr>
            <a:spLocks noGrp="1"/>
          </p:cNvSpPr>
          <p:nvPr>
            <p:ph type="ctrTitle" hasCustomPrompt="1"/>
          </p:nvPr>
        </p:nvSpPr>
        <p:spPr bwMode="white">
          <a:xfrm>
            <a:off x="1732555" y="804391"/>
            <a:ext cx="8377119" cy="3128963"/>
          </a:xfrm>
          <a:prstGeom prst="rect">
            <a:avLst/>
          </a:prstGeom>
        </p:spPr>
        <p:txBody>
          <a:bodyPr rIns="0" bIns="0" anchor="b">
            <a:normAutofit/>
          </a:bodyPr>
          <a:lstStyle>
            <a:lvl1pPr marL="173883" indent="-129818" algn="l">
              <a:lnSpc>
                <a:spcPct val="100000"/>
              </a:lnSpc>
              <a:tabLst/>
              <a:defRPr sz="4000">
                <a:solidFill>
                  <a:schemeClr val="bg1"/>
                </a:solidFill>
              </a:defRPr>
            </a:lvl1pPr>
          </a:lstStyle>
          <a:p>
            <a:r>
              <a:rPr dirty="0"/>
              <a:t>“Click to type quote here. Type quotation marks before and after text.”</a:t>
            </a:r>
          </a:p>
        </p:txBody>
      </p:sp>
      <p:sp>
        <p:nvSpPr>
          <p:cNvPr id="4" name="Isosceles Triangle 3">
            <a:extLst>
              <a:ext uri="{FF2B5EF4-FFF2-40B4-BE49-F238E27FC236}">
                <a16:creationId xmlns:a16="http://schemas.microsoft.com/office/drawing/2014/main" id="{2DE159AF-C092-0DF8-AC0D-5D6205F70F69}"/>
              </a:ext>
            </a:extLst>
          </p:cNvPr>
          <p:cNvSpPr>
            <a:spLocks/>
          </p:cNvSpPr>
          <p:nvPr/>
        </p:nvSpPr>
        <p:spPr>
          <a:xfrm rot="10800000">
            <a:off x="1497546" y="4640366"/>
            <a:ext cx="709301" cy="421831"/>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A1125345-A9BB-CC41-4A69-40259462A9FF}"/>
              </a:ext>
            </a:extLst>
          </p:cNvPr>
          <p:cNvSpPr>
            <a:spLocks noGrp="1"/>
          </p:cNvSpPr>
          <p:nvPr>
            <p:ph type="body" sz="quarter" idx="11" hasCustomPrompt="1"/>
          </p:nvPr>
        </p:nvSpPr>
        <p:spPr>
          <a:xfrm>
            <a:off x="1452987" y="5347378"/>
            <a:ext cx="5657850" cy="348485"/>
          </a:xfrm>
        </p:spPr>
        <p:txBody>
          <a:bodyPr anchor="ctr">
            <a:normAutofit/>
          </a:bodyPr>
          <a:lstStyle>
            <a:lvl1pPr marL="0" indent="0">
              <a:buNone/>
              <a:defRPr sz="1600" b="1">
                <a:solidFill>
                  <a:schemeClr val="tx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AA937076-1CB3-C621-A9E6-D17ED3A64AE5}"/>
              </a:ext>
            </a:extLst>
          </p:cNvPr>
          <p:cNvSpPr>
            <a:spLocks noGrp="1"/>
          </p:cNvSpPr>
          <p:nvPr>
            <p:ph type="body" sz="quarter" idx="12" hasCustomPrompt="1"/>
          </p:nvPr>
        </p:nvSpPr>
        <p:spPr>
          <a:xfrm>
            <a:off x="1452987" y="5705124"/>
            <a:ext cx="5657850" cy="348485"/>
          </a:xfrm>
        </p:spPr>
        <p:txBody>
          <a:bodyPr>
            <a:normAutofit/>
          </a:bodyPr>
          <a:lstStyle>
            <a:lvl1pPr marL="0" indent="0">
              <a:buNone/>
              <a:defRPr sz="1200" b="0">
                <a:solidFill>
                  <a:schemeClr val="tx2"/>
                </a:solidFill>
              </a:defRPr>
            </a:lvl1pPr>
          </a:lstStyle>
          <a:p>
            <a:pPr lvl="0"/>
            <a:r>
              <a:rPr lang="en-US" dirty="0"/>
              <a:t>Click to add title, designation, </a:t>
            </a:r>
            <a:r>
              <a:rPr lang="en-US" dirty="0" err="1"/>
              <a:t>etc</a:t>
            </a:r>
            <a:endParaRPr lang="en-US" dirty="0"/>
          </a:p>
        </p:txBody>
      </p:sp>
      <p:pic>
        <p:nvPicPr>
          <p:cNvPr id="7" name="Picture 6" descr="A black background with a black square&#10;&#10;AI-generated content may be incorrect.">
            <a:extLst>
              <a:ext uri="{FF2B5EF4-FFF2-40B4-BE49-F238E27FC236}">
                <a16:creationId xmlns:a16="http://schemas.microsoft.com/office/drawing/2014/main" id="{6ACA844A-3D55-4C51-1DD7-EE9724F5A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51149733-0F24-757B-3104-230EED5AC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23529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FMCW+TC Quote Slide - Light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F9F88-7411-C749-A5AA-953A9AA07A74}"/>
              </a:ext>
            </a:extLst>
          </p:cNvPr>
          <p:cNvSpPr>
            <a:spLocks noGrp="1" noRot="1" noMove="1" noResize="1" noEditPoints="1" noAdjustHandles="1" noChangeArrowheads="1" noChangeShapeType="1"/>
          </p:cNvSpPr>
          <p:nvPr/>
        </p:nvSpPr>
        <p:spPr>
          <a:xfrm>
            <a:off x="0" y="0"/>
            <a:ext cx="12191999" cy="46403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itle 1"/>
          <p:cNvSpPr>
            <a:spLocks noGrp="1"/>
          </p:cNvSpPr>
          <p:nvPr>
            <p:ph type="ctrTitle" hasCustomPrompt="1"/>
          </p:nvPr>
        </p:nvSpPr>
        <p:spPr bwMode="white">
          <a:xfrm>
            <a:off x="1732555" y="804391"/>
            <a:ext cx="8377119" cy="3128963"/>
          </a:xfrm>
          <a:prstGeom prst="rect">
            <a:avLst/>
          </a:prstGeom>
        </p:spPr>
        <p:txBody>
          <a:bodyPr rIns="0" bIns="0" anchor="b">
            <a:normAutofit/>
          </a:bodyPr>
          <a:lstStyle>
            <a:lvl1pPr marL="173883" indent="-129818" algn="l">
              <a:lnSpc>
                <a:spcPct val="100000"/>
              </a:lnSpc>
              <a:tabLst/>
              <a:defRPr sz="4000">
                <a:solidFill>
                  <a:schemeClr val="bg1"/>
                </a:solidFill>
              </a:defRPr>
            </a:lvl1pPr>
          </a:lstStyle>
          <a:p>
            <a:r>
              <a:rPr dirty="0"/>
              <a:t>“Click to type quote here. Type quotation marks before and after text.”</a:t>
            </a:r>
          </a:p>
        </p:txBody>
      </p:sp>
      <p:sp>
        <p:nvSpPr>
          <p:cNvPr id="4" name="Isosceles Triangle 3">
            <a:extLst>
              <a:ext uri="{FF2B5EF4-FFF2-40B4-BE49-F238E27FC236}">
                <a16:creationId xmlns:a16="http://schemas.microsoft.com/office/drawing/2014/main" id="{2DE159AF-C092-0DF8-AC0D-5D6205F70F69}"/>
              </a:ext>
            </a:extLst>
          </p:cNvPr>
          <p:cNvSpPr>
            <a:spLocks noGrp="1" noRot="1" noMove="1" noResize="1" noEditPoints="1" noAdjustHandles="1" noChangeArrowheads="1" noChangeShapeType="1"/>
          </p:cNvSpPr>
          <p:nvPr/>
        </p:nvSpPr>
        <p:spPr>
          <a:xfrm rot="10800000">
            <a:off x="1497546" y="4640366"/>
            <a:ext cx="709301" cy="421831"/>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A1125345-A9BB-CC41-4A69-40259462A9FF}"/>
              </a:ext>
            </a:extLst>
          </p:cNvPr>
          <p:cNvSpPr>
            <a:spLocks noGrp="1"/>
          </p:cNvSpPr>
          <p:nvPr>
            <p:ph type="body" sz="quarter" idx="11" hasCustomPrompt="1"/>
          </p:nvPr>
        </p:nvSpPr>
        <p:spPr>
          <a:xfrm>
            <a:off x="1446270" y="5347378"/>
            <a:ext cx="5657850" cy="348485"/>
          </a:xfrm>
        </p:spPr>
        <p:txBody>
          <a:bodyPr anchor="ctr">
            <a:normAutofit/>
          </a:bodyPr>
          <a:lstStyle>
            <a:lvl1pPr marL="0" indent="0">
              <a:buNone/>
              <a:defRPr sz="1600" b="1">
                <a:solidFill>
                  <a:schemeClr val="tx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AA937076-1CB3-C621-A9E6-D17ED3A64AE5}"/>
              </a:ext>
            </a:extLst>
          </p:cNvPr>
          <p:cNvSpPr>
            <a:spLocks noGrp="1"/>
          </p:cNvSpPr>
          <p:nvPr>
            <p:ph type="body" sz="quarter" idx="12" hasCustomPrompt="1"/>
          </p:nvPr>
        </p:nvSpPr>
        <p:spPr>
          <a:xfrm>
            <a:off x="1446270" y="5705124"/>
            <a:ext cx="5657850" cy="348485"/>
          </a:xfrm>
        </p:spPr>
        <p:txBody>
          <a:bodyPr>
            <a:normAutofit/>
          </a:bodyPr>
          <a:lstStyle>
            <a:lvl1pPr marL="0" indent="0">
              <a:buNone/>
              <a:defRPr sz="1200" b="0">
                <a:solidFill>
                  <a:schemeClr val="tx2"/>
                </a:solidFill>
              </a:defRPr>
            </a:lvl1pPr>
          </a:lstStyle>
          <a:p>
            <a:pPr lvl="0"/>
            <a:r>
              <a:rPr lang="en-US" dirty="0"/>
              <a:t>Click to add title, designation, </a:t>
            </a:r>
            <a:r>
              <a:rPr lang="en-US" dirty="0" err="1"/>
              <a:t>etc</a:t>
            </a:r>
            <a:endParaRPr lang="en-US" dirty="0"/>
          </a:p>
        </p:txBody>
      </p:sp>
      <p:pic>
        <p:nvPicPr>
          <p:cNvPr id="8" name="Picture 7" descr="A black background with a black square&#10;&#10;AI-generated content may be incorrect.">
            <a:extLst>
              <a:ext uri="{FF2B5EF4-FFF2-40B4-BE49-F238E27FC236}">
                <a16:creationId xmlns:a16="http://schemas.microsoft.com/office/drawing/2014/main" id="{3C9BF0E8-7A93-2B54-075D-F81E7DB48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9" name="Picture 8" descr="A logo of a company&#10;&#10;AI-generated content may be incorrect.">
            <a:extLst>
              <a:ext uri="{FF2B5EF4-FFF2-40B4-BE49-F238E27FC236}">
                <a16:creationId xmlns:a16="http://schemas.microsoft.com/office/drawing/2014/main" id="{D1FD80DB-4531-3D49-0E2F-EE37D0F0E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243681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FMCW+TC Quote Slide - Dark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F9F88-7411-C749-A5AA-953A9AA07A74}"/>
              </a:ext>
            </a:extLst>
          </p:cNvPr>
          <p:cNvSpPr>
            <a:spLocks noGrp="1" noRot="1" noMove="1" noResize="1" noEditPoints="1" noAdjustHandles="1" noChangeArrowheads="1" noChangeShapeType="1"/>
          </p:cNvSpPr>
          <p:nvPr/>
        </p:nvSpPr>
        <p:spPr>
          <a:xfrm>
            <a:off x="0" y="0"/>
            <a:ext cx="12191999" cy="464036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itle 1"/>
          <p:cNvSpPr>
            <a:spLocks noGrp="1"/>
          </p:cNvSpPr>
          <p:nvPr>
            <p:ph type="ctrTitle" hasCustomPrompt="1"/>
          </p:nvPr>
        </p:nvSpPr>
        <p:spPr bwMode="white">
          <a:xfrm>
            <a:off x="1732555" y="804391"/>
            <a:ext cx="8377119" cy="3128963"/>
          </a:xfrm>
          <a:prstGeom prst="rect">
            <a:avLst/>
          </a:prstGeom>
        </p:spPr>
        <p:txBody>
          <a:bodyPr rIns="0" bIns="0" anchor="b">
            <a:normAutofit/>
          </a:bodyPr>
          <a:lstStyle>
            <a:lvl1pPr marL="173883" indent="-129818" algn="l">
              <a:lnSpc>
                <a:spcPct val="100000"/>
              </a:lnSpc>
              <a:tabLst/>
              <a:defRPr sz="4000">
                <a:solidFill>
                  <a:schemeClr val="bg1"/>
                </a:solidFill>
              </a:defRPr>
            </a:lvl1pPr>
          </a:lstStyle>
          <a:p>
            <a:r>
              <a:rPr dirty="0"/>
              <a:t>“Click to type quote here. Type quotation marks before and after text.”</a:t>
            </a:r>
          </a:p>
        </p:txBody>
      </p:sp>
      <p:sp>
        <p:nvSpPr>
          <p:cNvPr id="4" name="Isosceles Triangle 3">
            <a:extLst>
              <a:ext uri="{FF2B5EF4-FFF2-40B4-BE49-F238E27FC236}">
                <a16:creationId xmlns:a16="http://schemas.microsoft.com/office/drawing/2014/main" id="{2DE159AF-C092-0DF8-AC0D-5D6205F70F69}"/>
              </a:ext>
            </a:extLst>
          </p:cNvPr>
          <p:cNvSpPr>
            <a:spLocks noGrp="1" noRot="1" noMove="1" noResize="1" noEditPoints="1" noAdjustHandles="1" noChangeArrowheads="1" noChangeShapeType="1"/>
          </p:cNvSpPr>
          <p:nvPr/>
        </p:nvSpPr>
        <p:spPr>
          <a:xfrm rot="10800000">
            <a:off x="1497546" y="4640366"/>
            <a:ext cx="709301" cy="42183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A1125345-A9BB-CC41-4A69-40259462A9FF}"/>
              </a:ext>
            </a:extLst>
          </p:cNvPr>
          <p:cNvSpPr>
            <a:spLocks noGrp="1"/>
          </p:cNvSpPr>
          <p:nvPr>
            <p:ph type="body" sz="quarter" idx="11" hasCustomPrompt="1"/>
          </p:nvPr>
        </p:nvSpPr>
        <p:spPr>
          <a:xfrm>
            <a:off x="1441999" y="5347378"/>
            <a:ext cx="5657850" cy="348485"/>
          </a:xfrm>
        </p:spPr>
        <p:txBody>
          <a:bodyPr anchor="ctr">
            <a:normAutofit/>
          </a:bodyPr>
          <a:lstStyle>
            <a:lvl1pPr marL="0" indent="0">
              <a:buNone/>
              <a:defRPr sz="1600" b="1">
                <a:solidFill>
                  <a:schemeClr val="tx2"/>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AA937076-1CB3-C621-A9E6-D17ED3A64AE5}"/>
              </a:ext>
            </a:extLst>
          </p:cNvPr>
          <p:cNvSpPr>
            <a:spLocks noGrp="1"/>
          </p:cNvSpPr>
          <p:nvPr>
            <p:ph type="body" sz="quarter" idx="12" hasCustomPrompt="1"/>
          </p:nvPr>
        </p:nvSpPr>
        <p:spPr>
          <a:xfrm>
            <a:off x="1441999" y="5705124"/>
            <a:ext cx="5657850" cy="348485"/>
          </a:xfrm>
        </p:spPr>
        <p:txBody>
          <a:bodyPr>
            <a:normAutofit/>
          </a:bodyPr>
          <a:lstStyle>
            <a:lvl1pPr marL="0" indent="0">
              <a:buNone/>
              <a:defRPr sz="1200" b="0">
                <a:solidFill>
                  <a:schemeClr val="tx2"/>
                </a:solidFill>
              </a:defRPr>
            </a:lvl1pPr>
          </a:lstStyle>
          <a:p>
            <a:pPr lvl="0"/>
            <a:r>
              <a:rPr lang="en-US" dirty="0"/>
              <a:t>Click to add title, designation, </a:t>
            </a:r>
            <a:r>
              <a:rPr lang="en-US" dirty="0" err="1"/>
              <a:t>etc</a:t>
            </a:r>
            <a:endParaRPr lang="en-US" dirty="0"/>
          </a:p>
        </p:txBody>
      </p:sp>
      <p:pic>
        <p:nvPicPr>
          <p:cNvPr id="8" name="Picture 7" descr="A black background with a black square&#10;&#10;AI-generated content may be incorrect.">
            <a:extLst>
              <a:ext uri="{FF2B5EF4-FFF2-40B4-BE49-F238E27FC236}">
                <a16:creationId xmlns:a16="http://schemas.microsoft.com/office/drawing/2014/main" id="{0291B20E-AD01-EA05-4A7A-88402C550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9" name="Picture 8" descr="A logo of a company&#10;&#10;AI-generated content may be incorrect.">
            <a:extLst>
              <a:ext uri="{FF2B5EF4-FFF2-40B4-BE49-F238E27FC236}">
                <a16:creationId xmlns:a16="http://schemas.microsoft.com/office/drawing/2014/main" id="{C4F13BEA-61B3-C204-85B2-637548554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28939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1">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6568" r="34259"/>
          <a:stretch/>
        </p:blipFill>
        <p:spPr>
          <a:xfrm>
            <a:off x="4978383" y="0"/>
            <a:ext cx="7213617" cy="6858000"/>
          </a:xfrm>
          <a:prstGeom prst="rect">
            <a:avLst/>
          </a:prstGeom>
        </p:spPr>
      </p:pic>
      <p:sp>
        <p:nvSpPr>
          <p:cNvPr id="3" name="Rectangle 2"/>
          <p:cNvSpPr/>
          <p:nvPr userDrawn="1"/>
        </p:nvSpPr>
        <p:spPr>
          <a:xfrm>
            <a:off x="4978384"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MCW+TC Next Steps">
    <p:bg bwMode="blackGray">
      <p:bgRef idx="1001">
        <a:schemeClr val="bg1"/>
      </p:bgRef>
    </p:bg>
    <p:spTree>
      <p:nvGrpSpPr>
        <p:cNvPr id="1" name=""/>
        <p:cNvGrpSpPr/>
        <p:nvPr/>
      </p:nvGrpSpPr>
      <p:grpSpPr>
        <a:xfrm>
          <a:off x="0" y="0"/>
          <a:ext cx="0" cy="0"/>
          <a:chOff x="0" y="0"/>
          <a:chExt cx="0" cy="0"/>
        </a:xfrm>
      </p:grpSpPr>
      <p:pic>
        <p:nvPicPr>
          <p:cNvPr id="23" name="Picture 22" descr="A green rectangle with white background&#10;&#10;AI-generated content may be incorrect.">
            <a:extLst>
              <a:ext uri="{FF2B5EF4-FFF2-40B4-BE49-F238E27FC236}">
                <a16:creationId xmlns:a16="http://schemas.microsoft.com/office/drawing/2014/main" id="{A816735B-1F63-5B01-7FEC-F79235B5B8B6}"/>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42118B0-248C-375F-A404-E17AF5880874}"/>
              </a:ext>
            </a:extLst>
          </p:cNvPr>
          <p:cNvSpPr/>
          <p:nvPr/>
        </p:nvSpPr>
        <p:spPr>
          <a:xfrm>
            <a:off x="683664" y="1"/>
            <a:ext cx="3862699" cy="3029484"/>
          </a:xfrm>
          <a:prstGeom prst="rect">
            <a:avLst/>
          </a:prstGeom>
          <a:solidFill>
            <a:schemeClr val="accent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Content Placeholder 4">
            <a:extLst>
              <a:ext uri="{FF2B5EF4-FFF2-40B4-BE49-F238E27FC236}">
                <a16:creationId xmlns:a16="http://schemas.microsoft.com/office/drawing/2014/main" id="{A11E6905-DB6C-E667-7E85-25B08D8A1D11}"/>
              </a:ext>
            </a:extLst>
          </p:cNvPr>
          <p:cNvSpPr>
            <a:spLocks noGrp="1"/>
          </p:cNvSpPr>
          <p:nvPr>
            <p:ph sz="quarter" idx="12" hasCustomPrompt="1"/>
          </p:nvPr>
        </p:nvSpPr>
        <p:spPr>
          <a:xfrm>
            <a:off x="5657349" y="842582"/>
            <a:ext cx="5222872" cy="596453"/>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D90954ED-075A-2D4E-190E-310271C2427C}"/>
              </a:ext>
            </a:extLst>
          </p:cNvPr>
          <p:cNvSpPr>
            <a:spLocks noGrp="1"/>
          </p:cNvSpPr>
          <p:nvPr>
            <p:ph sz="quarter" idx="13" hasCustomPrompt="1"/>
          </p:nvPr>
        </p:nvSpPr>
        <p:spPr>
          <a:xfrm>
            <a:off x="5657350" y="1632667"/>
            <a:ext cx="5222872" cy="596453"/>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B7EFBA3F-2C3D-1CD1-84FD-E5BFDD6FCEB7}"/>
              </a:ext>
            </a:extLst>
          </p:cNvPr>
          <p:cNvSpPr>
            <a:spLocks noGrp="1"/>
          </p:cNvSpPr>
          <p:nvPr>
            <p:ph sz="quarter" idx="14" hasCustomPrompt="1"/>
          </p:nvPr>
        </p:nvSpPr>
        <p:spPr>
          <a:xfrm>
            <a:off x="5657350" y="2422752"/>
            <a:ext cx="5222872" cy="596453"/>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CB23A6F2-35BE-6FDD-C353-79956E6DC178}"/>
              </a:ext>
            </a:extLst>
          </p:cNvPr>
          <p:cNvSpPr txBox="1"/>
          <p:nvPr/>
        </p:nvSpPr>
        <p:spPr>
          <a:xfrm>
            <a:off x="1311780" y="1972745"/>
            <a:ext cx="2606467" cy="1200329"/>
          </a:xfrm>
          <a:prstGeom prst="rect">
            <a:avLst/>
          </a:prstGeom>
          <a:noFill/>
        </p:spPr>
        <p:txBody>
          <a:bodyPr wrap="square" rtlCol="0">
            <a:spAutoFit/>
          </a:bodyPr>
          <a:lstStyle/>
          <a:p>
            <a:pPr algn="ctr"/>
            <a:r>
              <a:rPr lang="en-US" sz="7200" b="1" dirty="0">
                <a:solidFill>
                  <a:schemeClr val="bg1"/>
                </a:solidFill>
              </a:rPr>
              <a:t>Next</a:t>
            </a:r>
          </a:p>
        </p:txBody>
      </p:sp>
      <p:sp>
        <p:nvSpPr>
          <p:cNvPr id="16" name="TextBox 15">
            <a:extLst>
              <a:ext uri="{FF2B5EF4-FFF2-40B4-BE49-F238E27FC236}">
                <a16:creationId xmlns:a16="http://schemas.microsoft.com/office/drawing/2014/main" id="{3E3B08E3-6D56-A619-4134-73525EB1E1F2}"/>
              </a:ext>
            </a:extLst>
          </p:cNvPr>
          <p:cNvSpPr txBox="1"/>
          <p:nvPr/>
        </p:nvSpPr>
        <p:spPr>
          <a:xfrm>
            <a:off x="1224185" y="2912334"/>
            <a:ext cx="2781656" cy="1200329"/>
          </a:xfrm>
          <a:prstGeom prst="rect">
            <a:avLst/>
          </a:prstGeom>
          <a:noFill/>
        </p:spPr>
        <p:txBody>
          <a:bodyPr wrap="square" rtlCol="0">
            <a:spAutoFit/>
          </a:bodyPr>
          <a:lstStyle/>
          <a:p>
            <a:pPr algn="ctr"/>
            <a:r>
              <a:rPr lang="en-US" sz="7200" b="1" dirty="0">
                <a:solidFill>
                  <a:schemeClr val="accent4"/>
                </a:solidFill>
              </a:rPr>
              <a:t>Steps</a:t>
            </a:r>
          </a:p>
        </p:txBody>
      </p:sp>
      <p:sp>
        <p:nvSpPr>
          <p:cNvPr id="19" name="Content Placeholder 4">
            <a:extLst>
              <a:ext uri="{FF2B5EF4-FFF2-40B4-BE49-F238E27FC236}">
                <a16:creationId xmlns:a16="http://schemas.microsoft.com/office/drawing/2014/main" id="{64DC7C9E-7BC3-0B6B-1E6E-C9BFE9B00ABE}"/>
              </a:ext>
            </a:extLst>
          </p:cNvPr>
          <p:cNvSpPr>
            <a:spLocks noGrp="1"/>
          </p:cNvSpPr>
          <p:nvPr>
            <p:ph sz="quarter" idx="15" hasCustomPrompt="1"/>
          </p:nvPr>
        </p:nvSpPr>
        <p:spPr>
          <a:xfrm>
            <a:off x="5657349" y="3212837"/>
            <a:ext cx="5222872" cy="596453"/>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0" name="Content Placeholder 4">
            <a:extLst>
              <a:ext uri="{FF2B5EF4-FFF2-40B4-BE49-F238E27FC236}">
                <a16:creationId xmlns:a16="http://schemas.microsoft.com/office/drawing/2014/main" id="{AEFE2051-E66A-7AED-62F1-780A89CE0C39}"/>
              </a:ext>
            </a:extLst>
          </p:cNvPr>
          <p:cNvSpPr>
            <a:spLocks noGrp="1"/>
          </p:cNvSpPr>
          <p:nvPr>
            <p:ph sz="quarter" idx="16" hasCustomPrompt="1"/>
          </p:nvPr>
        </p:nvSpPr>
        <p:spPr>
          <a:xfrm>
            <a:off x="5657350" y="3952781"/>
            <a:ext cx="5222871" cy="596453"/>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1" name="Content Placeholder 4">
            <a:extLst>
              <a:ext uri="{FF2B5EF4-FFF2-40B4-BE49-F238E27FC236}">
                <a16:creationId xmlns:a16="http://schemas.microsoft.com/office/drawing/2014/main" id="{86121E34-5BBF-9D8C-F9DB-620E962E69A0}"/>
              </a:ext>
            </a:extLst>
          </p:cNvPr>
          <p:cNvSpPr>
            <a:spLocks noGrp="1"/>
          </p:cNvSpPr>
          <p:nvPr>
            <p:ph sz="quarter" idx="17" hasCustomPrompt="1"/>
          </p:nvPr>
        </p:nvSpPr>
        <p:spPr>
          <a:xfrm>
            <a:off x="5657349" y="4793008"/>
            <a:ext cx="5222871" cy="596454"/>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5" name="Picture 4" descr="A black background with a black square&#10;&#10;AI-generated content may be incorrect.">
            <a:extLst>
              <a:ext uri="{FF2B5EF4-FFF2-40B4-BE49-F238E27FC236}">
                <a16:creationId xmlns:a16="http://schemas.microsoft.com/office/drawing/2014/main" id="{F04D7401-09B2-BCD5-54E6-8FD8A69DD5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4A64A83B-6821-9FAE-0280-AA3EE2F5E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4170004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FMCW+TC Next Steps 2">
    <p:bg bwMode="blackGray">
      <p:bgRef idx="1001">
        <a:schemeClr val="bg1"/>
      </p:bgRef>
    </p:bg>
    <p:spTree>
      <p:nvGrpSpPr>
        <p:cNvPr id="1" name=""/>
        <p:cNvGrpSpPr/>
        <p:nvPr/>
      </p:nvGrpSpPr>
      <p:grpSpPr>
        <a:xfrm>
          <a:off x="0" y="0"/>
          <a:ext cx="0" cy="0"/>
          <a:chOff x="0" y="0"/>
          <a:chExt cx="0" cy="0"/>
        </a:xfrm>
      </p:grpSpPr>
      <p:pic>
        <p:nvPicPr>
          <p:cNvPr id="6" name="Picture 5" descr="A blue and white rectangle with a white background&#10;&#10;AI-generated content may be incorrect.">
            <a:extLst>
              <a:ext uri="{FF2B5EF4-FFF2-40B4-BE49-F238E27FC236}">
                <a16:creationId xmlns:a16="http://schemas.microsoft.com/office/drawing/2014/main" id="{3F6BE30A-FAD1-8720-BE44-30C2174A36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42118B0-248C-375F-A404-E17AF5880874}"/>
              </a:ext>
            </a:extLst>
          </p:cNvPr>
          <p:cNvSpPr/>
          <p:nvPr/>
        </p:nvSpPr>
        <p:spPr>
          <a:xfrm>
            <a:off x="683664" y="1"/>
            <a:ext cx="3862699" cy="3029484"/>
          </a:xfrm>
          <a:prstGeom prst="rect">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Content Placeholder 4">
            <a:extLst>
              <a:ext uri="{FF2B5EF4-FFF2-40B4-BE49-F238E27FC236}">
                <a16:creationId xmlns:a16="http://schemas.microsoft.com/office/drawing/2014/main" id="{A11E6905-DB6C-E667-7E85-25B08D8A1D11}"/>
              </a:ext>
            </a:extLst>
          </p:cNvPr>
          <p:cNvSpPr>
            <a:spLocks noGrp="1"/>
          </p:cNvSpPr>
          <p:nvPr>
            <p:ph sz="quarter" idx="12" hasCustomPrompt="1"/>
          </p:nvPr>
        </p:nvSpPr>
        <p:spPr>
          <a:xfrm>
            <a:off x="5657349" y="842582"/>
            <a:ext cx="5222872" cy="596453"/>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D90954ED-075A-2D4E-190E-310271C2427C}"/>
              </a:ext>
            </a:extLst>
          </p:cNvPr>
          <p:cNvSpPr>
            <a:spLocks noGrp="1"/>
          </p:cNvSpPr>
          <p:nvPr>
            <p:ph sz="quarter" idx="13" hasCustomPrompt="1"/>
          </p:nvPr>
        </p:nvSpPr>
        <p:spPr>
          <a:xfrm>
            <a:off x="5657350" y="1632667"/>
            <a:ext cx="5222872" cy="596453"/>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B7EFBA3F-2C3D-1CD1-84FD-E5BFDD6FCEB7}"/>
              </a:ext>
            </a:extLst>
          </p:cNvPr>
          <p:cNvSpPr>
            <a:spLocks noGrp="1"/>
          </p:cNvSpPr>
          <p:nvPr>
            <p:ph sz="quarter" idx="14" hasCustomPrompt="1"/>
          </p:nvPr>
        </p:nvSpPr>
        <p:spPr>
          <a:xfrm>
            <a:off x="5657350" y="2422752"/>
            <a:ext cx="5222872" cy="596453"/>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5" name="TextBox 14">
            <a:extLst>
              <a:ext uri="{FF2B5EF4-FFF2-40B4-BE49-F238E27FC236}">
                <a16:creationId xmlns:a16="http://schemas.microsoft.com/office/drawing/2014/main" id="{CB23A6F2-35BE-6FDD-C353-79956E6DC178}"/>
              </a:ext>
            </a:extLst>
          </p:cNvPr>
          <p:cNvSpPr txBox="1"/>
          <p:nvPr/>
        </p:nvSpPr>
        <p:spPr>
          <a:xfrm>
            <a:off x="1311780" y="1972745"/>
            <a:ext cx="2606467" cy="1200329"/>
          </a:xfrm>
          <a:prstGeom prst="rect">
            <a:avLst/>
          </a:prstGeom>
          <a:noFill/>
        </p:spPr>
        <p:txBody>
          <a:bodyPr wrap="square" rtlCol="0">
            <a:spAutoFit/>
          </a:bodyPr>
          <a:lstStyle/>
          <a:p>
            <a:pPr algn="ctr"/>
            <a:r>
              <a:rPr lang="en-US" sz="7200" b="1" dirty="0">
                <a:solidFill>
                  <a:schemeClr val="bg1"/>
                </a:solidFill>
              </a:rPr>
              <a:t>Next</a:t>
            </a:r>
          </a:p>
        </p:txBody>
      </p:sp>
      <p:sp>
        <p:nvSpPr>
          <p:cNvPr id="16" name="TextBox 15">
            <a:extLst>
              <a:ext uri="{FF2B5EF4-FFF2-40B4-BE49-F238E27FC236}">
                <a16:creationId xmlns:a16="http://schemas.microsoft.com/office/drawing/2014/main" id="{3E3B08E3-6D56-A619-4134-73525EB1E1F2}"/>
              </a:ext>
            </a:extLst>
          </p:cNvPr>
          <p:cNvSpPr txBox="1"/>
          <p:nvPr/>
        </p:nvSpPr>
        <p:spPr>
          <a:xfrm>
            <a:off x="1224185" y="2912334"/>
            <a:ext cx="2781656" cy="1200329"/>
          </a:xfrm>
          <a:prstGeom prst="rect">
            <a:avLst/>
          </a:prstGeom>
          <a:noFill/>
        </p:spPr>
        <p:txBody>
          <a:bodyPr wrap="square" rtlCol="0">
            <a:spAutoFit/>
          </a:bodyPr>
          <a:lstStyle/>
          <a:p>
            <a:pPr algn="ctr"/>
            <a:r>
              <a:rPr lang="en-US" sz="7200" b="1" dirty="0">
                <a:solidFill>
                  <a:schemeClr val="accent2"/>
                </a:solidFill>
              </a:rPr>
              <a:t>Steps</a:t>
            </a:r>
          </a:p>
        </p:txBody>
      </p:sp>
      <p:sp>
        <p:nvSpPr>
          <p:cNvPr id="19" name="Content Placeholder 4">
            <a:extLst>
              <a:ext uri="{FF2B5EF4-FFF2-40B4-BE49-F238E27FC236}">
                <a16:creationId xmlns:a16="http://schemas.microsoft.com/office/drawing/2014/main" id="{64DC7C9E-7BC3-0B6B-1E6E-C9BFE9B00ABE}"/>
              </a:ext>
            </a:extLst>
          </p:cNvPr>
          <p:cNvSpPr>
            <a:spLocks noGrp="1"/>
          </p:cNvSpPr>
          <p:nvPr>
            <p:ph sz="quarter" idx="15" hasCustomPrompt="1"/>
          </p:nvPr>
        </p:nvSpPr>
        <p:spPr>
          <a:xfrm>
            <a:off x="5657349" y="3212837"/>
            <a:ext cx="5222872" cy="596453"/>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0" name="Content Placeholder 4">
            <a:extLst>
              <a:ext uri="{FF2B5EF4-FFF2-40B4-BE49-F238E27FC236}">
                <a16:creationId xmlns:a16="http://schemas.microsoft.com/office/drawing/2014/main" id="{AEFE2051-E66A-7AED-62F1-780A89CE0C39}"/>
              </a:ext>
            </a:extLst>
          </p:cNvPr>
          <p:cNvSpPr>
            <a:spLocks noGrp="1"/>
          </p:cNvSpPr>
          <p:nvPr>
            <p:ph sz="quarter" idx="16" hasCustomPrompt="1"/>
          </p:nvPr>
        </p:nvSpPr>
        <p:spPr>
          <a:xfrm>
            <a:off x="5657350" y="3952781"/>
            <a:ext cx="5222871" cy="596453"/>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21" name="Content Placeholder 4">
            <a:extLst>
              <a:ext uri="{FF2B5EF4-FFF2-40B4-BE49-F238E27FC236}">
                <a16:creationId xmlns:a16="http://schemas.microsoft.com/office/drawing/2014/main" id="{86121E34-5BBF-9D8C-F9DB-620E962E69A0}"/>
              </a:ext>
            </a:extLst>
          </p:cNvPr>
          <p:cNvSpPr>
            <a:spLocks noGrp="1"/>
          </p:cNvSpPr>
          <p:nvPr>
            <p:ph sz="quarter" idx="17" hasCustomPrompt="1"/>
          </p:nvPr>
        </p:nvSpPr>
        <p:spPr>
          <a:xfrm>
            <a:off x="5657349" y="4793008"/>
            <a:ext cx="5222871" cy="596454"/>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5" name="Picture 4" descr="A black background with a black square&#10;&#10;AI-generated content may be incorrect.">
            <a:extLst>
              <a:ext uri="{FF2B5EF4-FFF2-40B4-BE49-F238E27FC236}">
                <a16:creationId xmlns:a16="http://schemas.microsoft.com/office/drawing/2014/main" id="{F04D7401-09B2-BCD5-54E6-8FD8A69DD5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63258" y="6096263"/>
            <a:ext cx="1767846" cy="285848"/>
          </a:xfrm>
          <a:prstGeom prst="rect">
            <a:avLst/>
          </a:prstGeom>
        </p:spPr>
      </p:pic>
      <p:pic>
        <p:nvPicPr>
          <p:cNvPr id="3" name="Picture 2" descr="A logo of a company&#10;&#10;AI-generated content may be incorrect.">
            <a:extLst>
              <a:ext uri="{FF2B5EF4-FFF2-40B4-BE49-F238E27FC236}">
                <a16:creationId xmlns:a16="http://schemas.microsoft.com/office/drawing/2014/main" id="{6C1CA411-B45A-0CE6-D064-1ECAB0E20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68" y="5976376"/>
            <a:ext cx="1807296" cy="525622"/>
          </a:xfrm>
          <a:prstGeom prst="rect">
            <a:avLst/>
          </a:prstGeom>
        </p:spPr>
      </p:pic>
    </p:spTree>
    <p:extLst>
      <p:ext uri="{BB962C8B-B14F-4D97-AF65-F5344CB8AC3E}">
        <p14:creationId xmlns:p14="http://schemas.microsoft.com/office/powerpoint/2010/main" val="3189771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62EB-D13D-986B-720C-A2D251E1E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D921F-BF33-A215-BD19-CB0CBE9C1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D2DCB-D8CB-939C-984C-E530E6749CBB}"/>
              </a:ext>
            </a:extLst>
          </p:cNvPr>
          <p:cNvSpPr>
            <a:spLocks noGrp="1"/>
          </p:cNvSpPr>
          <p:nvPr>
            <p:ph type="dt" sz="half" idx="10"/>
          </p:nvPr>
        </p:nvSpPr>
        <p:spPr/>
        <p:txBody>
          <a:bodyPr/>
          <a:lstStyle/>
          <a:p>
            <a:fld id="{5FF71473-A1B9-435B-BF9D-84B492D2AF16}" type="datetimeFigureOut">
              <a:rPr lang="en-US" smtClean="0"/>
              <a:t>5/12/2026</a:t>
            </a:fld>
            <a:endParaRPr lang="en-US"/>
          </a:p>
        </p:txBody>
      </p:sp>
      <p:sp>
        <p:nvSpPr>
          <p:cNvPr id="5" name="Footer Placeholder 4">
            <a:extLst>
              <a:ext uri="{FF2B5EF4-FFF2-40B4-BE49-F238E27FC236}">
                <a16:creationId xmlns:a16="http://schemas.microsoft.com/office/drawing/2014/main" id="{72C742A5-9952-865E-9D8D-D63EA23E9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E19ED-06F1-B852-E0C4-A378DF47A32C}"/>
              </a:ext>
            </a:extLst>
          </p:cNvPr>
          <p:cNvSpPr>
            <a:spLocks noGrp="1"/>
          </p:cNvSpPr>
          <p:nvPr>
            <p:ph type="sldNum" sz="quarter" idx="12"/>
          </p:nvPr>
        </p:nvSpPr>
        <p:spPr/>
        <p:txBody>
          <a:bodyPr/>
          <a:lstStyle/>
          <a:p>
            <a:fld id="{9F5729C7-8801-4557-B5BB-E7330C70BB0D}" type="slidenum">
              <a:rPr lang="en-US" smtClean="0"/>
              <a:t>‹#›</a:t>
            </a:fld>
            <a:endParaRPr lang="en-US"/>
          </a:p>
        </p:txBody>
      </p:sp>
    </p:spTree>
    <p:extLst>
      <p:ext uri="{BB962C8B-B14F-4D97-AF65-F5344CB8AC3E}">
        <p14:creationId xmlns:p14="http://schemas.microsoft.com/office/powerpoint/2010/main" val="24809004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3893978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0225336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372661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980271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39634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670995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197220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r="40901"/>
          <a:stretch/>
        </p:blipFill>
        <p:spPr>
          <a:xfrm>
            <a:off x="4978383" y="0"/>
            <a:ext cx="7213617" cy="6858000"/>
          </a:xfrm>
          <a:prstGeom prst="rect">
            <a:avLst/>
          </a:prstGeom>
        </p:spPr>
      </p:pic>
      <p:sp>
        <p:nvSpPr>
          <p:cNvPr id="3" name="Rectangle 2"/>
          <p:cNvSpPr/>
          <p:nvPr userDrawn="1"/>
        </p:nvSpPr>
        <p:spPr>
          <a:xfrm>
            <a:off x="4978384"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4626866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8812267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866994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1662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69633" y="1534439"/>
            <a:ext cx="5029200" cy="4385099"/>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baseline="0"/>
            </a:lvl5pPr>
            <a:lvl6pPr>
              <a:defRPr baseline="0"/>
            </a:lvl6pPr>
          </a:lstStyle>
          <a:p>
            <a:pPr lvl="3"/>
            <a:r>
              <a:rPr lang="en-US" dirty="0"/>
              <a:t>Column 1 Title</a:t>
            </a:r>
          </a:p>
          <a:p>
            <a:pPr lvl="4"/>
            <a:r>
              <a:rPr lang="en-US" dirty="0"/>
              <a:t>This is paragraph style to use for a brief description.</a:t>
            </a:r>
          </a:p>
          <a:p>
            <a:pPr lvl="5"/>
            <a:r>
              <a:rPr lang="en-US" dirty="0"/>
              <a:t>Sixth Level</a:t>
            </a:r>
          </a:p>
          <a:p>
            <a:pPr lvl="0"/>
            <a:r>
              <a:rPr lang="en-US" dirty="0"/>
              <a:t>Click to edit Master text styles</a:t>
            </a:r>
          </a:p>
          <a:p>
            <a:pPr lvl="1"/>
            <a:r>
              <a:rPr lang="en-US" dirty="0"/>
              <a:t>Second level</a:t>
            </a:r>
          </a:p>
          <a:p>
            <a:pPr lvl="2"/>
            <a:r>
              <a:rPr lang="en-US" dirty="0"/>
              <a:t>Third level</a:t>
            </a:r>
          </a:p>
          <a:p>
            <a:pPr lvl="6"/>
            <a:r>
              <a:rPr lang="en-US" dirty="0"/>
              <a:t>Seventh level</a:t>
            </a:r>
            <a:endParaRPr dirty="0"/>
          </a:p>
        </p:txBody>
      </p:sp>
      <p:sp>
        <p:nvSpPr>
          <p:cNvPr id="4" name="Content Placeholder 3"/>
          <p:cNvSpPr>
            <a:spLocks noGrp="1"/>
          </p:cNvSpPr>
          <p:nvPr>
            <p:ph sz="half" idx="2" hasCustomPrompt="1"/>
          </p:nvPr>
        </p:nvSpPr>
        <p:spPr>
          <a:xfrm>
            <a:off x="6596063" y="1534439"/>
            <a:ext cx="5029200" cy="4385099"/>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vl6pPr>
              <a:defRPr baseline="0"/>
            </a:lvl6pPr>
            <a:lvl7pPr>
              <a:defRPr baseline="0"/>
            </a:lvl7pPr>
          </a:lstStyle>
          <a:p>
            <a:pPr lvl="3"/>
            <a:r>
              <a:rPr lang="en-US" dirty="0"/>
              <a:t>Column 2 Title</a:t>
            </a:r>
          </a:p>
          <a:p>
            <a:pPr lvl="4"/>
            <a:r>
              <a:rPr lang="en-US" dirty="0"/>
              <a:t>Fifth level</a:t>
            </a:r>
          </a:p>
          <a:p>
            <a:pPr lvl="5"/>
            <a:r>
              <a:rPr lang="en-US" dirty="0"/>
              <a:t>Sixth Level</a:t>
            </a:r>
          </a:p>
          <a:p>
            <a:pPr lvl="0"/>
            <a:r>
              <a:rPr lang="en-US" dirty="0"/>
              <a:t>Click to edit Master text styles</a:t>
            </a:r>
          </a:p>
          <a:p>
            <a:pPr lvl="1"/>
            <a:r>
              <a:rPr lang="en-US" dirty="0"/>
              <a:t>Second level</a:t>
            </a:r>
          </a:p>
          <a:p>
            <a:pPr lvl="2"/>
            <a:r>
              <a:rPr lang="en-US" dirty="0"/>
              <a:t>Third level</a:t>
            </a:r>
          </a:p>
          <a:p>
            <a:pPr lvl="6"/>
            <a:r>
              <a:rPr lang="en-US" dirty="0"/>
              <a:t>Seventh level</a:t>
            </a:r>
            <a:endParaRPr dirty="0"/>
          </a:p>
        </p:txBody>
      </p:sp>
      <p:cxnSp>
        <p:nvCxnSpPr>
          <p:cNvPr id="11" name="Straight Connector 10"/>
          <p:cNvCxnSpPr/>
          <p:nvPr userDrawn="1"/>
        </p:nvCxnSpPr>
        <p:spPr>
          <a:xfrm>
            <a:off x="6093503" y="1534440"/>
            <a:ext cx="0" cy="4385099"/>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sp>
        <p:nvSpPr>
          <p:cNvPr id="20" name="Title 3"/>
          <p:cNvSpPr>
            <a:spLocks noGrp="1"/>
          </p:cNvSpPr>
          <p:nvPr>
            <p:ph type="title" hasCustomPrompt="1"/>
          </p:nvPr>
        </p:nvSpPr>
        <p:spPr>
          <a:xfrm>
            <a:off x="567760" y="481264"/>
            <a:ext cx="11056484" cy="370238"/>
          </a:xfrm>
        </p:spPr>
        <p:txBody>
          <a:bodyPr anchor="t"/>
          <a:lstStyle>
            <a:lvl1pPr>
              <a:defRPr baseline="0"/>
            </a:lvl1pPr>
          </a:lstStyle>
          <a:p>
            <a:r>
              <a:rPr lang="en-US" dirty="0"/>
              <a:t>Two Column </a:t>
            </a:r>
          </a:p>
        </p:txBody>
      </p:sp>
      <p:sp>
        <p:nvSpPr>
          <p:cNvPr id="21" name="Text Placeholder 6"/>
          <p:cNvSpPr>
            <a:spLocks noGrp="1"/>
          </p:cNvSpPr>
          <p:nvPr>
            <p:ph type="body" sz="quarter" idx="13" hasCustomPrompt="1"/>
          </p:nvPr>
        </p:nvSpPr>
        <p:spPr>
          <a:xfrm>
            <a:off x="567759" y="899964"/>
            <a:ext cx="10967734" cy="298585"/>
          </a:xfrm>
        </p:spPr>
        <p:txBody>
          <a:bodyPr lIns="0" tIns="0" anchor="ctr">
            <a:noAutofit/>
          </a:bodyPr>
          <a:lstStyle>
            <a:lvl1pPr marL="0" indent="0">
              <a:lnSpc>
                <a:spcPct val="95000"/>
              </a:lnSpc>
              <a:buNone/>
              <a:defRPr sz="1801" baseline="0">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lang="en-US" dirty="0"/>
              <a:t>This is what the subtitle looks like</a:t>
            </a:r>
            <a:endParaRPr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8" name="Rectangle 7"/>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10" name="TextBox 9"/>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Tree>
    <p:extLst>
      <p:ext uri="{BB962C8B-B14F-4D97-AF65-F5344CB8AC3E}">
        <p14:creationId xmlns:p14="http://schemas.microsoft.com/office/powerpoint/2010/main" val="398027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1">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r="48743"/>
          <a:stretch/>
        </p:blipFill>
        <p:spPr>
          <a:xfrm>
            <a:off x="5941100" y="1"/>
            <a:ext cx="6250901" cy="6858000"/>
          </a:xfrm>
          <a:prstGeom prst="rect">
            <a:avLst/>
          </a:prstGeom>
        </p:spPr>
      </p:pic>
      <p:sp>
        <p:nvSpPr>
          <p:cNvPr id="3" name="Rectangle 2"/>
          <p:cNvSpPr/>
          <p:nvPr userDrawn="1"/>
        </p:nvSpPr>
        <p:spPr>
          <a:xfrm>
            <a:off x="5881385"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1">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r="42670"/>
          <a:stretch/>
        </p:blipFill>
        <p:spPr>
          <a:xfrm>
            <a:off x="5200491" y="0"/>
            <a:ext cx="6991510" cy="6858000"/>
          </a:xfrm>
          <a:prstGeom prst="rect">
            <a:avLst/>
          </a:prstGeom>
        </p:spPr>
      </p:pic>
      <p:sp>
        <p:nvSpPr>
          <p:cNvPr id="3" name="Rectangle 2"/>
          <p:cNvSpPr/>
          <p:nvPr userDrawn="1"/>
        </p:nvSpPr>
        <p:spPr>
          <a:xfrm>
            <a:off x="5200491"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rgbClr val="326F65"/>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rgbClr val="68737A"/>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5">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60072" y="2279252"/>
            <a:ext cx="11071860" cy="351791"/>
          </a:xfrm>
          <a:prstGeom prst="rect">
            <a:avLst/>
          </a:prstGeom>
        </p:spPr>
        <p:txBody>
          <a:bodyPr anchor="b">
            <a:normAutofit/>
          </a:bodyPr>
          <a:lstStyle>
            <a:lvl1pPr algn="ctr">
              <a:defRPr sz="1200" b="1" cap="all" spc="263" baseline="0">
                <a:solidFill>
                  <a:srgbClr val="326F65"/>
                </a:solidFill>
                <a:latin typeface="Arial" panose="020B0604020202020204" pitchFamily="34" charset="0"/>
              </a:defRPr>
            </a:lvl1pPr>
          </a:lstStyle>
          <a:p>
            <a:r>
              <a:rPr dirty="0"/>
              <a:t>Click to add text</a:t>
            </a:r>
          </a:p>
        </p:txBody>
      </p:sp>
      <p:sp>
        <p:nvSpPr>
          <p:cNvPr id="15" name="Text Placeholder 10"/>
          <p:cNvSpPr>
            <a:spLocks noGrp="1"/>
          </p:cNvSpPr>
          <p:nvPr>
            <p:ph type="body" sz="quarter" idx="15" hasCustomPrompt="1"/>
          </p:nvPr>
        </p:nvSpPr>
        <p:spPr>
          <a:xfrm>
            <a:off x="564595" y="2793794"/>
            <a:ext cx="11062811" cy="1922586"/>
          </a:xfrm>
        </p:spPr>
        <p:txBody>
          <a:bodyPr wrap="square">
            <a:normAutofit/>
          </a:bodyPr>
          <a:lstStyle>
            <a:lvl1pPr marL="3573" indent="-3573" algn="ctr">
              <a:lnSpc>
                <a:spcPct val="100000"/>
              </a:lnSpc>
              <a:buFont typeface="Arial" panose="020B0604020202020204" pitchFamily="34" charset="0"/>
              <a:buChar char="​"/>
              <a:defRPr sz="6602" spc="0" baseline="0">
                <a:solidFill>
                  <a:srgbClr val="094995"/>
                </a:solidFill>
                <a:latin typeface="+mj-lt"/>
              </a:defRPr>
            </a:lvl1pPr>
            <a:lvl2pPr marL="1191" indent="-1191" algn="ctr">
              <a:lnSpc>
                <a:spcPct val="100000"/>
              </a:lnSpc>
              <a:spcBef>
                <a:spcPts val="4051"/>
              </a:spcBef>
              <a:buFont typeface="Arial" panose="020B0604020202020204" pitchFamily="34" charset="0"/>
              <a:buChar char="​"/>
              <a:defRPr sz="1575">
                <a:solidFill>
                  <a:srgbClr val="094995"/>
                </a:solidFill>
              </a:defRPr>
            </a:lvl2pPr>
            <a:lvl3pPr marL="2382" indent="-2382" algn="ctr">
              <a:buFont typeface="Arial" panose="020B0604020202020204" pitchFamily="34" charset="0"/>
              <a:buChar char="​"/>
              <a:defRPr sz="1801">
                <a:solidFill>
                  <a:schemeClr val="accent6"/>
                </a:solidFill>
              </a:defRPr>
            </a:lvl3pPr>
            <a:lvl4pPr algn="ctr">
              <a:defRPr sz="1801">
                <a:solidFill>
                  <a:schemeClr val="accent6"/>
                </a:solidFill>
              </a:defRPr>
            </a:lvl4pPr>
            <a:lvl5pPr algn="ctr">
              <a:defRPr sz="1801">
                <a:solidFill>
                  <a:schemeClr val="accent6"/>
                </a:solidFill>
              </a:defRPr>
            </a:lvl5pPr>
          </a:lstStyle>
          <a:p>
            <a:pPr lvl="0"/>
            <a:r>
              <a:rPr dirty="0"/>
              <a:t>Headline copy</a:t>
            </a:r>
          </a:p>
          <a:p>
            <a:pPr lvl="1"/>
            <a:r>
              <a:rPr dirty="0"/>
              <a:t>Sub-headline copy</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Dark - DO NOT PR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257252" indent="-257252">
              <a:lnSpc>
                <a:spcPct val="94000"/>
              </a:lnSpc>
              <a:spcBef>
                <a:spcPts val="600"/>
              </a:spcBef>
              <a:spcAft>
                <a:spcPts val="300"/>
              </a:spcAft>
              <a:buClr>
                <a:schemeClr val="accent2"/>
              </a:buClr>
              <a:buSzPct val="100000"/>
              <a:buFont typeface="Arial" charset="0"/>
              <a:buChar char="•"/>
            </a:pPr>
            <a:endParaRPr lang="en-US" sz="1500" dirty="0">
              <a:solidFill>
                <a:schemeClr val="bg1">
                  <a:lumMod val="50000"/>
                </a:schemeClr>
              </a:solidFill>
            </a:endParaRPr>
          </a:p>
        </p:txBody>
      </p:sp>
      <p:sp>
        <p:nvSpPr>
          <p:cNvPr id="8"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9"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42032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2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cstate="screen">
            <a:alphaModFix amt="71000"/>
            <a:extLst>
              <a:ext uri="{28A0092B-C50C-407E-A947-70E740481C1C}">
                <a14:useLocalDpi xmlns:a14="http://schemas.microsoft.com/office/drawing/2010/main"/>
              </a:ext>
            </a:extLst>
          </a:blip>
          <a:srcRect/>
          <a:stretch/>
        </p:blipFill>
        <p:spPr>
          <a:xfrm>
            <a:off x="-7038" y="0"/>
            <a:ext cx="12202214" cy="6858000"/>
          </a:xfrm>
          <a:prstGeom prst="rect">
            <a:avLst/>
          </a:prstGeom>
        </p:spPr>
      </p:pic>
      <p:pic>
        <p:nvPicPr>
          <p:cNvPr id="10" name="Picture 9"/>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7"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28"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29"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30"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884134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4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607" y="0"/>
            <a:ext cx="12196783" cy="6858000"/>
          </a:xfrm>
          <a:prstGeom prst="rect">
            <a:avLst/>
          </a:prstGeom>
        </p:spPr>
      </p:pic>
      <p:sp>
        <p:nvSpPr>
          <p:cNvPr id="23" name="TextBox 22"/>
          <p:cNvSpPr txBox="1"/>
          <p:nvPr userDrawn="1"/>
        </p:nvSpPr>
        <p:spPr>
          <a:xfrm>
            <a:off x="2167469" y="5825067"/>
            <a:ext cx="184779" cy="300082"/>
          </a:xfrm>
          <a:prstGeom prst="rect">
            <a:avLst/>
          </a:prstGeom>
          <a:noFill/>
        </p:spPr>
        <p:txBody>
          <a:bodyPr wrap="none" rtlCol="0">
            <a:spAutoFit/>
          </a:bodyPr>
          <a:lstStyle/>
          <a:p>
            <a:endParaRPr lang="en-US" sz="1350"/>
          </a:p>
        </p:txBody>
      </p:sp>
      <p:pic>
        <p:nvPicPr>
          <p:cNvPr id="14" name="Picture 13"/>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176" y="0"/>
            <a:ext cx="12195176" cy="6858000"/>
          </a:xfrm>
          <a:prstGeom prst="rect">
            <a:avLst/>
          </a:prstGeom>
        </p:spPr>
      </p:pic>
      <p:sp>
        <p:nvSpPr>
          <p:cNvPr id="10"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8"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9"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20"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a:stretch/>
        </p:blipFill>
        <p:spPr>
          <a:xfrm>
            <a:off x="0" y="0"/>
            <a:ext cx="12195176" cy="6858000"/>
          </a:xfrm>
          <a:prstGeom prst="rect">
            <a:avLst/>
          </a:prstGeom>
        </p:spPr>
      </p:pic>
      <p:pic>
        <p:nvPicPr>
          <p:cNvPr id="11" name="Picture 10"/>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176" y="0"/>
            <a:ext cx="12195176" cy="6858000"/>
          </a:xfrm>
          <a:prstGeom prst="rect">
            <a:avLst/>
          </a:prstGeom>
        </p:spPr>
      </p:pic>
      <p:sp>
        <p:nvSpPr>
          <p:cNvPr id="27"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28"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29"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30"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350908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5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screen">
            <a:alphaModFix amt="49000"/>
            <a:extLst>
              <a:ext uri="{28A0092B-C50C-407E-A947-70E740481C1C}">
                <a14:useLocalDpi xmlns:a14="http://schemas.microsoft.com/office/drawing/2010/main"/>
              </a:ext>
            </a:extLst>
          </a:blip>
          <a:srcRect/>
          <a:stretch/>
        </p:blipFill>
        <p:spPr>
          <a:xfrm>
            <a:off x="-3238" y="0"/>
            <a:ext cx="12198414" cy="6858000"/>
          </a:xfrm>
          <a:prstGeom prst="rect">
            <a:avLst/>
          </a:prstGeom>
        </p:spPr>
      </p:pic>
      <p:sp>
        <p:nvSpPr>
          <p:cNvPr id="23" name="TextBox 22"/>
          <p:cNvSpPr txBox="1"/>
          <p:nvPr userDrawn="1"/>
        </p:nvSpPr>
        <p:spPr>
          <a:xfrm>
            <a:off x="2167469" y="5825067"/>
            <a:ext cx="184779" cy="300082"/>
          </a:xfrm>
          <a:prstGeom prst="rect">
            <a:avLst/>
          </a:prstGeom>
          <a:noFill/>
        </p:spPr>
        <p:txBody>
          <a:bodyPr wrap="none" rtlCol="0">
            <a:spAutoFit/>
          </a:bodyPr>
          <a:lstStyle/>
          <a:p>
            <a:endParaRPr lang="en-US" sz="1350"/>
          </a:p>
        </p:txBody>
      </p:sp>
      <p:pic>
        <p:nvPicPr>
          <p:cNvPr id="13" name="Picture 12"/>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238" y="0"/>
            <a:ext cx="12195176" cy="6858000"/>
          </a:xfrm>
          <a:prstGeom prst="rect">
            <a:avLst/>
          </a:prstGeom>
        </p:spPr>
      </p:pic>
      <p:sp>
        <p:nvSpPr>
          <p:cNvPr id="11"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6" name="Picture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6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4621" y="0"/>
            <a:ext cx="12190556" cy="6858000"/>
          </a:xfrm>
          <a:prstGeom prst="rect">
            <a:avLst/>
          </a:prstGeom>
        </p:spPr>
      </p:pic>
      <p:sp>
        <p:nvSpPr>
          <p:cNvPr id="23" name="TextBox 22"/>
          <p:cNvSpPr txBox="1"/>
          <p:nvPr userDrawn="1"/>
        </p:nvSpPr>
        <p:spPr>
          <a:xfrm>
            <a:off x="2167469" y="5825067"/>
            <a:ext cx="184779" cy="300082"/>
          </a:xfrm>
          <a:prstGeom prst="rect">
            <a:avLst/>
          </a:prstGeom>
          <a:noFill/>
        </p:spPr>
        <p:txBody>
          <a:bodyPr wrap="none" rtlCol="0">
            <a:spAutoFit/>
          </a:bodyPr>
          <a:lstStyle/>
          <a:p>
            <a:endParaRPr lang="en-US" sz="1350"/>
          </a:p>
        </p:txBody>
      </p:sp>
      <p:pic>
        <p:nvPicPr>
          <p:cNvPr id="14" name="Picture 13"/>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4620" y="0"/>
            <a:ext cx="12195176" cy="6858000"/>
          </a:xfrm>
          <a:prstGeom prst="rect">
            <a:avLst/>
          </a:prstGeom>
        </p:spPr>
      </p:pic>
      <p:sp>
        <p:nvSpPr>
          <p:cNvPr id="11"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271600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7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a:stretch/>
        </p:blipFill>
        <p:spPr>
          <a:xfrm>
            <a:off x="-10799" y="0"/>
            <a:ext cx="12205975" cy="6858000"/>
          </a:xfrm>
          <a:prstGeom prst="rect">
            <a:avLst/>
          </a:prstGeom>
        </p:spPr>
      </p:pic>
      <p:sp>
        <p:nvSpPr>
          <p:cNvPr id="23" name="TextBox 22"/>
          <p:cNvSpPr txBox="1"/>
          <p:nvPr userDrawn="1"/>
        </p:nvSpPr>
        <p:spPr>
          <a:xfrm>
            <a:off x="2167469" y="5825067"/>
            <a:ext cx="184779" cy="300082"/>
          </a:xfrm>
          <a:prstGeom prst="rect">
            <a:avLst/>
          </a:prstGeom>
          <a:noFill/>
        </p:spPr>
        <p:txBody>
          <a:bodyPr wrap="none" rtlCol="0">
            <a:spAutoFit/>
          </a:bodyPr>
          <a:lstStyle/>
          <a:p>
            <a:endParaRPr lang="en-US" sz="1350"/>
          </a:p>
        </p:txBody>
      </p:sp>
      <p:pic>
        <p:nvPicPr>
          <p:cNvPr id="12" name="Picture 11"/>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16"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566776" y="1558961"/>
            <a:ext cx="11057467" cy="4235115"/>
          </a:xfrm>
        </p:spPr>
        <p:txBody>
          <a:bodyPr/>
          <a:lstStyle>
            <a:lvl1pPr marL="0" indent="0">
              <a:buFontTx/>
              <a:buNone/>
              <a:defRPr sz="2101" baseline="0">
                <a:solidFill>
                  <a:schemeClr val="tx1"/>
                </a:solidFill>
              </a:defRPr>
            </a:lvl1pPr>
            <a:lvl2pPr>
              <a:defRPr sz="1300"/>
            </a:lvl2pPr>
            <a:lvl3pPr>
              <a:defRPr sz="1100"/>
            </a:lvl3pPr>
            <a:lvl4pPr>
              <a:spcBef>
                <a:spcPts val="300"/>
              </a:spcBef>
              <a:spcAft>
                <a:spcPts val="850"/>
              </a:spcAft>
              <a:defRPr sz="1600" b="1">
                <a:solidFill>
                  <a:srgbClr val="326F65"/>
                </a:solidFill>
              </a:defRPr>
            </a:lvl4pPr>
            <a:lvl5pPr>
              <a:spcAft>
                <a:spcPts val="600"/>
              </a:spcAft>
              <a:defRPr/>
            </a:lvl5pPr>
            <a:lvl6pPr>
              <a:spcBef>
                <a:spcPts val="800"/>
              </a:spcBef>
              <a:defRPr b="1" i="0" baseline="0"/>
            </a:lvl6pPr>
            <a:lvl7pPr>
              <a:defRPr>
                <a:solidFill>
                  <a:srgbClr val="094995"/>
                </a:solidFill>
              </a:defRPr>
            </a:lvl7pPr>
            <a:lvl8pPr>
              <a:spcBef>
                <a:spcPts val="4001"/>
              </a:spcBef>
              <a:spcAft>
                <a:spcPts val="0"/>
              </a:spcAft>
              <a:defRPr sz="5002" b="0" baseline="0"/>
            </a:lvl8pPr>
            <a:lvl9pPr>
              <a:spcBef>
                <a:spcPts val="300"/>
              </a:spcBef>
              <a:spcAft>
                <a:spcPts val="300"/>
              </a:spcAft>
              <a:defRPr sz="2401" b="1" cap="none" spc="-150" baseline="0"/>
            </a:lvl9pPr>
          </a:lstStyle>
          <a:p>
            <a:pPr lvl="3"/>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8" name="Rectangle 7"/>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9" name="TextBox 8"/>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
        <p:nvSpPr>
          <p:cNvPr id="10" name="Title 3"/>
          <p:cNvSpPr>
            <a:spLocks noGrp="1"/>
          </p:cNvSpPr>
          <p:nvPr>
            <p:ph type="title"/>
          </p:nvPr>
        </p:nvSpPr>
        <p:spPr>
          <a:xfrm>
            <a:off x="567760" y="481264"/>
            <a:ext cx="11056484" cy="370238"/>
          </a:xfrm>
        </p:spPr>
        <p:txBody>
          <a:bodyPr anchor="t"/>
          <a:lstStyle/>
          <a:p>
            <a:r>
              <a:rPr lang="en-US" dirty="0"/>
              <a:t>Click to edit Master title style</a:t>
            </a:r>
          </a:p>
        </p:txBody>
      </p:sp>
      <p:sp>
        <p:nvSpPr>
          <p:cNvPr id="13" name="Text Placeholder 6"/>
          <p:cNvSpPr>
            <a:spLocks noGrp="1"/>
          </p:cNvSpPr>
          <p:nvPr>
            <p:ph type="body" sz="quarter" idx="14" hasCustomPrompt="1"/>
          </p:nvPr>
        </p:nvSpPr>
        <p:spPr>
          <a:xfrm>
            <a:off x="566776" y="926911"/>
            <a:ext cx="10999306" cy="260481"/>
          </a:xfrm>
        </p:spPr>
        <p:txBody>
          <a:bodyPr lIns="0" tIns="0" anchor="ctr">
            <a:noAutofit/>
          </a:bodyPr>
          <a:lstStyle>
            <a:lvl1pPr marL="0" indent="0">
              <a:lnSpc>
                <a:spcPct val="95000"/>
              </a:lnSpc>
              <a:buNone/>
              <a:defRPr sz="1801">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dirty="0"/>
              <a:t>Click to add subtitle</a:t>
            </a:r>
          </a:p>
        </p:txBody>
      </p:sp>
    </p:spTree>
    <p:extLst>
      <p:ext uri="{BB962C8B-B14F-4D97-AF65-F5344CB8AC3E}">
        <p14:creationId xmlns:p14="http://schemas.microsoft.com/office/powerpoint/2010/main" val="17502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8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0" y="1"/>
            <a:ext cx="12195176" cy="6858000"/>
          </a:xfrm>
          <a:prstGeom prst="rect">
            <a:avLst/>
          </a:prstGeom>
        </p:spPr>
      </p:pic>
      <p:sp>
        <p:nvSpPr>
          <p:cNvPr id="23" name="TextBox 22"/>
          <p:cNvSpPr txBox="1"/>
          <p:nvPr userDrawn="1"/>
        </p:nvSpPr>
        <p:spPr>
          <a:xfrm>
            <a:off x="2167469" y="5825067"/>
            <a:ext cx="184779" cy="300082"/>
          </a:xfrm>
          <a:prstGeom prst="rect">
            <a:avLst/>
          </a:prstGeom>
          <a:noFill/>
        </p:spPr>
        <p:txBody>
          <a:bodyPr wrap="none" rtlCol="0">
            <a:spAutoFit/>
          </a:bodyPr>
          <a:lstStyle/>
          <a:p>
            <a:endParaRPr lang="en-US" sz="1350"/>
          </a:p>
        </p:txBody>
      </p:sp>
      <p:pic>
        <p:nvPicPr>
          <p:cNvPr id="12" name="Picture 11"/>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1"/>
            <a:ext cx="12195176" cy="6858000"/>
          </a:xfrm>
          <a:prstGeom prst="rect">
            <a:avLst/>
          </a:prstGeom>
        </p:spPr>
      </p:pic>
      <p:sp>
        <p:nvSpPr>
          <p:cNvPr id="16"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2097849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9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a:stretch/>
        </p:blipFill>
        <p:spPr>
          <a:xfrm>
            <a:off x="0" y="0"/>
            <a:ext cx="12195176" cy="6869980"/>
          </a:xfrm>
          <a:prstGeom prst="rect">
            <a:avLst/>
          </a:prstGeom>
        </p:spPr>
      </p:pic>
      <p:sp>
        <p:nvSpPr>
          <p:cNvPr id="23" name="TextBox 22"/>
          <p:cNvSpPr txBox="1"/>
          <p:nvPr userDrawn="1"/>
        </p:nvSpPr>
        <p:spPr>
          <a:xfrm>
            <a:off x="2167469" y="5825067"/>
            <a:ext cx="184779" cy="300082"/>
          </a:xfrm>
          <a:prstGeom prst="rect">
            <a:avLst/>
          </a:prstGeom>
          <a:noFill/>
        </p:spPr>
        <p:txBody>
          <a:bodyPr wrap="none" rtlCol="0">
            <a:spAutoFit/>
          </a:bodyPr>
          <a:lstStyle/>
          <a:p>
            <a:endParaRPr lang="en-US" sz="1350"/>
          </a:p>
        </p:txBody>
      </p:sp>
      <p:pic>
        <p:nvPicPr>
          <p:cNvPr id="13" name="Picture 12"/>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176" y="11980"/>
            <a:ext cx="12195176" cy="6858000"/>
          </a:xfrm>
          <a:prstGeom prst="rect">
            <a:avLst/>
          </a:prstGeom>
        </p:spPr>
      </p:pic>
      <p:sp>
        <p:nvSpPr>
          <p:cNvPr id="16"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1302058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10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0" y="0"/>
            <a:ext cx="12192127" cy="6858000"/>
          </a:xfrm>
          <a:prstGeom prst="rect">
            <a:avLst/>
          </a:prstGeom>
        </p:spPr>
      </p:pic>
      <p:pic>
        <p:nvPicPr>
          <p:cNvPr id="13" name="Picture 12"/>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10"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1"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7"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8"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6" name="Picture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11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3" name="TextBox 22"/>
          <p:cNvSpPr txBox="1"/>
          <p:nvPr userDrawn="1"/>
        </p:nvSpPr>
        <p:spPr>
          <a:xfrm>
            <a:off x="2167469" y="5825067"/>
            <a:ext cx="184779" cy="300082"/>
          </a:xfrm>
          <a:prstGeom prst="rect">
            <a:avLst/>
          </a:prstGeom>
          <a:noFill/>
        </p:spPr>
        <p:txBody>
          <a:bodyPr wrap="none" rtlCol="0">
            <a:spAutoFit/>
          </a:bodyPr>
          <a:lstStyle/>
          <a:p>
            <a:endParaRPr lang="en-US" sz="1350"/>
          </a:p>
        </p:txBody>
      </p:sp>
      <p:pic>
        <p:nvPicPr>
          <p:cNvPr id="10" name="Picture 9"/>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16" name="Title 1"/>
          <p:cNvSpPr>
            <a:spLocks noGrp="1"/>
          </p:cNvSpPr>
          <p:nvPr>
            <p:ph type="ctrTitle"/>
          </p:nvPr>
        </p:nvSpPr>
        <p:spPr>
          <a:xfrm>
            <a:off x="690706" y="2824159"/>
            <a:ext cx="6692228" cy="1900404"/>
          </a:xfrm>
          <a:prstGeom prst="rect">
            <a:avLst/>
          </a:prstGeom>
        </p:spPr>
        <p:txBody>
          <a:bodyPr rIns="0" bIns="0" anchor="t">
            <a:normAutofit/>
          </a:bodyPr>
          <a:lstStyle>
            <a:lvl1pPr algn="l">
              <a:lnSpc>
                <a:spcPct val="100000"/>
              </a:lnSpc>
              <a:defRPr sz="3301"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7" y="4394284"/>
            <a:ext cx="6692227" cy="330281"/>
          </a:xfrm>
        </p:spPr>
        <p:txBody>
          <a:bodyPr lIns="0" tIns="0" rIns="0" bIns="0">
            <a:normAutofit/>
          </a:bodyPr>
          <a:lstStyle>
            <a:lvl1pPr marL="0" indent="0" algn="l">
              <a:lnSpc>
                <a:spcPct val="95000"/>
              </a:lnSpc>
              <a:buNone/>
              <a:defRPr sz="1575" b="1">
                <a:solidFill>
                  <a:schemeClr val="bg1"/>
                </a:solidFill>
              </a:defRPr>
            </a:lvl1pPr>
            <a:lvl2pPr marL="343003" indent="0" algn="ctr">
              <a:buNone/>
              <a:defRPr sz="1500"/>
            </a:lvl2pPr>
            <a:lvl3pPr marL="686006" indent="0" algn="ctr">
              <a:buNone/>
              <a:defRPr sz="1350"/>
            </a:lvl3pPr>
            <a:lvl4pPr marL="1029009" indent="0" algn="ctr">
              <a:buNone/>
              <a:defRPr sz="1200"/>
            </a:lvl4pPr>
            <a:lvl5pPr marL="1372011" indent="0" algn="ctr">
              <a:buNone/>
              <a:defRPr sz="1200"/>
            </a:lvl5pPr>
            <a:lvl6pPr marL="1715014" indent="0" algn="ctr">
              <a:buNone/>
              <a:defRPr sz="1200"/>
            </a:lvl6pPr>
            <a:lvl7pPr marL="2058017" indent="0" algn="ctr">
              <a:buNone/>
              <a:defRPr sz="1200"/>
            </a:lvl7pPr>
            <a:lvl8pPr marL="2401020" indent="0" algn="ctr">
              <a:buNone/>
              <a:defRPr sz="1200"/>
            </a:lvl8pPr>
            <a:lvl9pPr marL="2744023" indent="0" algn="ctr">
              <a:buNone/>
              <a:defRPr sz="12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4" cy="534998"/>
          </a:xfrm>
        </p:spPr>
        <p:txBody>
          <a:bodyPr lIns="0" tIns="0" rIns="0" bIns="0" anchor="t">
            <a:noAutofit/>
          </a:bodyPr>
          <a:lstStyle>
            <a:lvl1pPr marL="0" indent="0">
              <a:lnSpc>
                <a:spcPct val="94000"/>
              </a:lnSpc>
              <a:buNone/>
              <a:defRPr sz="1050" b="1" cap="all" spc="263"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2840503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2 - DO NOT PRINT">
    <p:bg bwMode="blackGray">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Title 2"/>
          <p:cNvSpPr>
            <a:spLocks noGrp="1"/>
          </p:cNvSpPr>
          <p:nvPr>
            <p:ph type="title"/>
          </p:nvPr>
        </p:nvSpPr>
        <p:spPr>
          <a:xfrm>
            <a:off x="401076" y="0"/>
            <a:ext cx="2533715" cy="6858000"/>
          </a:xfrm>
        </p:spPr>
        <p:txBody>
          <a:bodyPr anchor="ctr"/>
          <a:lstStyle>
            <a:lvl1pPr>
              <a:defRPr>
                <a:solidFill>
                  <a:schemeClr val="bg1"/>
                </a:solidFill>
              </a:defRPr>
            </a:lvl1pPr>
          </a:lstStyle>
          <a:p>
            <a:r>
              <a:rPr lang="en-US"/>
              <a:t>Click to edit Master title style</a:t>
            </a:r>
          </a:p>
        </p:txBody>
      </p:sp>
      <p:sp>
        <p:nvSpPr>
          <p:cNvPr id="41" name="Content Placeholder 4"/>
          <p:cNvSpPr>
            <a:spLocks noGrp="1"/>
          </p:cNvSpPr>
          <p:nvPr>
            <p:ph sz="quarter" idx="12"/>
          </p:nvPr>
        </p:nvSpPr>
        <p:spPr>
          <a:xfrm>
            <a:off x="3878399" y="1004042"/>
            <a:ext cx="3525385" cy="1443468"/>
          </a:xfrm>
        </p:spPr>
        <p:txBody>
          <a:bodyPr wrap="square" numCol="1" spcCol="274320"/>
          <a:lstStyle>
            <a:lvl1pPr marL="262017" indent="-262017">
              <a:buClr>
                <a:schemeClr val="bg1"/>
              </a:buClr>
              <a:buSzPct val="100000"/>
              <a:buFont typeface="+mj-lt"/>
              <a:buAutoNum type="arabicPeriod"/>
              <a:defRPr sz="1500" b="1" cap="all" spc="38" baseline="0">
                <a:solidFill>
                  <a:schemeClr val="bg1"/>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2" name="Content Placeholder 4"/>
          <p:cNvSpPr>
            <a:spLocks noGrp="1"/>
          </p:cNvSpPr>
          <p:nvPr>
            <p:ph sz="quarter" idx="13" hasCustomPrompt="1"/>
          </p:nvPr>
        </p:nvSpPr>
        <p:spPr>
          <a:xfrm>
            <a:off x="3878399" y="2640012"/>
            <a:ext cx="3525385" cy="1631995"/>
          </a:xfrm>
        </p:spPr>
        <p:txBody>
          <a:bodyPr wrap="square" numCol="1" spcCol="274320"/>
          <a:lstStyle>
            <a:lvl1pPr marL="262017" indent="-262017">
              <a:buClr>
                <a:schemeClr val="bg1"/>
              </a:buClr>
              <a:buSzPct val="100000"/>
              <a:buFont typeface="+mj-lt"/>
              <a:buAutoNum type="arabicPeriod" startAt="2"/>
              <a:defRPr sz="1500" b="1" cap="all" spc="38" baseline="0">
                <a:solidFill>
                  <a:schemeClr val="bg1"/>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3" name="Content Placeholder 4"/>
          <p:cNvSpPr>
            <a:spLocks noGrp="1"/>
          </p:cNvSpPr>
          <p:nvPr>
            <p:ph sz="quarter" idx="14"/>
          </p:nvPr>
        </p:nvSpPr>
        <p:spPr>
          <a:xfrm>
            <a:off x="3878399" y="4362869"/>
            <a:ext cx="3525385" cy="1282846"/>
          </a:xfrm>
        </p:spPr>
        <p:txBody>
          <a:bodyPr wrap="square" numCol="1" spcCol="274320"/>
          <a:lstStyle>
            <a:lvl1pPr marL="262017" indent="-262017">
              <a:buClr>
                <a:schemeClr val="bg1"/>
              </a:buClr>
              <a:buSzPct val="100000"/>
              <a:buFont typeface="+mj-lt"/>
              <a:buAutoNum type="arabicPeriod" startAt="3"/>
              <a:defRPr sz="1500" b="1" cap="all" spc="38" baseline="0">
                <a:solidFill>
                  <a:schemeClr val="bg1"/>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4" name="Content Placeholder 4"/>
          <p:cNvSpPr>
            <a:spLocks noGrp="1"/>
          </p:cNvSpPr>
          <p:nvPr>
            <p:ph sz="quarter" idx="15" hasCustomPrompt="1"/>
          </p:nvPr>
        </p:nvSpPr>
        <p:spPr>
          <a:xfrm>
            <a:off x="7946315" y="1004042"/>
            <a:ext cx="3525385" cy="1443468"/>
          </a:xfrm>
        </p:spPr>
        <p:txBody>
          <a:bodyPr wrap="square" numCol="1" spcCol="274320"/>
          <a:lstStyle>
            <a:lvl1pPr marL="262017" indent="-262017">
              <a:buClr>
                <a:schemeClr val="bg1"/>
              </a:buClr>
              <a:buSzPct val="100000"/>
              <a:buFont typeface="+mj-lt"/>
              <a:buAutoNum type="arabicPeriod" startAt="4"/>
              <a:defRPr sz="1500" b="1" cap="all" spc="38" baseline="0">
                <a:solidFill>
                  <a:schemeClr val="bg1"/>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a:t>
            </a:r>
            <a:r>
              <a:rPr lang="en-US" dirty="0" err="1"/>
              <a:t>styleS</a:t>
            </a:r>
            <a:endParaRPr lang="en-US" dirty="0"/>
          </a:p>
        </p:txBody>
      </p:sp>
      <p:sp>
        <p:nvSpPr>
          <p:cNvPr id="45" name="Content Placeholder 4"/>
          <p:cNvSpPr>
            <a:spLocks noGrp="1"/>
          </p:cNvSpPr>
          <p:nvPr>
            <p:ph sz="quarter" idx="16"/>
          </p:nvPr>
        </p:nvSpPr>
        <p:spPr>
          <a:xfrm>
            <a:off x="7946315" y="2640010"/>
            <a:ext cx="3525385" cy="1631994"/>
          </a:xfrm>
        </p:spPr>
        <p:txBody>
          <a:bodyPr wrap="square" numCol="1" spcCol="274320"/>
          <a:lstStyle>
            <a:lvl1pPr marL="262017" indent="-262017">
              <a:buClr>
                <a:schemeClr val="bg1"/>
              </a:buClr>
              <a:buSzPct val="100000"/>
              <a:buFont typeface="+mj-lt"/>
              <a:buAutoNum type="arabicPeriod" startAt="5"/>
              <a:defRPr sz="1500" b="1" cap="all" spc="38" baseline="0">
                <a:solidFill>
                  <a:schemeClr val="bg1"/>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6" name="Content Placeholder 4"/>
          <p:cNvSpPr>
            <a:spLocks noGrp="1"/>
          </p:cNvSpPr>
          <p:nvPr>
            <p:ph sz="quarter" idx="17"/>
          </p:nvPr>
        </p:nvSpPr>
        <p:spPr>
          <a:xfrm>
            <a:off x="7946315" y="4362869"/>
            <a:ext cx="3525385" cy="1282846"/>
          </a:xfrm>
        </p:spPr>
        <p:txBody>
          <a:bodyPr wrap="square" numCol="1" spcCol="274320"/>
          <a:lstStyle>
            <a:lvl1pPr marL="262017" indent="-262017">
              <a:buClr>
                <a:schemeClr val="bg1"/>
              </a:buClr>
              <a:buSzPct val="100000"/>
              <a:buFont typeface="+mj-lt"/>
              <a:buAutoNum type="arabicPeriod" startAt="6"/>
              <a:defRPr sz="1500" b="1" cap="all" spc="38" baseline="0">
                <a:solidFill>
                  <a:schemeClr val="bg1"/>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1383740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5 - DO NOT PRINT">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34" y="3"/>
            <a:ext cx="12192000" cy="6857999"/>
          </a:xfrm>
          <a:prstGeom prst="rect">
            <a:avLst/>
          </a:prstGeom>
        </p:spPr>
      </p:pic>
      <p:sp>
        <p:nvSpPr>
          <p:cNvPr id="10" name="Title 1"/>
          <p:cNvSpPr>
            <a:spLocks noGrp="1"/>
          </p:cNvSpPr>
          <p:nvPr>
            <p:ph type="title" hasCustomPrompt="1"/>
          </p:nvPr>
        </p:nvSpPr>
        <p:spPr>
          <a:xfrm>
            <a:off x="560072" y="2279252"/>
            <a:ext cx="11071860" cy="351791"/>
          </a:xfrm>
          <a:prstGeom prst="rect">
            <a:avLst/>
          </a:prstGeom>
        </p:spPr>
        <p:txBody>
          <a:bodyPr anchor="b">
            <a:normAutofit/>
          </a:bodyPr>
          <a:lstStyle>
            <a:lvl1pPr algn="ctr">
              <a:defRPr sz="1200" b="1" cap="all" spc="263" baseline="0">
                <a:solidFill>
                  <a:schemeClr val="bg1"/>
                </a:solidFill>
                <a:latin typeface="Arial" panose="020B0604020202020204" pitchFamily="34" charset="0"/>
              </a:defRPr>
            </a:lvl1pPr>
          </a:lstStyle>
          <a:p>
            <a:r>
              <a:rPr dirty="0"/>
              <a:t>Click to add text</a:t>
            </a:r>
          </a:p>
        </p:txBody>
      </p:sp>
      <p:sp>
        <p:nvSpPr>
          <p:cNvPr id="15" name="Text Placeholder 10"/>
          <p:cNvSpPr>
            <a:spLocks noGrp="1"/>
          </p:cNvSpPr>
          <p:nvPr>
            <p:ph type="body" sz="quarter" idx="15" hasCustomPrompt="1"/>
          </p:nvPr>
        </p:nvSpPr>
        <p:spPr>
          <a:xfrm>
            <a:off x="564595" y="2793794"/>
            <a:ext cx="11062811" cy="1922586"/>
          </a:xfrm>
        </p:spPr>
        <p:txBody>
          <a:bodyPr wrap="square">
            <a:normAutofit/>
          </a:bodyPr>
          <a:lstStyle>
            <a:lvl1pPr marL="3573" indent="-3573" algn="ctr">
              <a:lnSpc>
                <a:spcPct val="100000"/>
              </a:lnSpc>
              <a:buFont typeface="Arial" panose="020B0604020202020204" pitchFamily="34" charset="0"/>
              <a:buChar char="​"/>
              <a:defRPr sz="6602" spc="0" baseline="0">
                <a:solidFill>
                  <a:schemeClr val="bg1"/>
                </a:solidFill>
                <a:latin typeface="+mj-lt"/>
              </a:defRPr>
            </a:lvl1pPr>
            <a:lvl2pPr marL="1191" indent="-1191" algn="ctr">
              <a:lnSpc>
                <a:spcPct val="100000"/>
              </a:lnSpc>
              <a:spcBef>
                <a:spcPts val="4051"/>
              </a:spcBef>
              <a:buFont typeface="Arial" panose="020B0604020202020204" pitchFamily="34" charset="0"/>
              <a:buChar char="​"/>
              <a:defRPr sz="1575">
                <a:solidFill>
                  <a:schemeClr val="bg1"/>
                </a:solidFill>
              </a:defRPr>
            </a:lvl2pPr>
            <a:lvl3pPr marL="2382" indent="-2382" algn="ctr">
              <a:buFont typeface="Arial" panose="020B0604020202020204" pitchFamily="34" charset="0"/>
              <a:buChar char="​"/>
              <a:defRPr sz="1801">
                <a:solidFill>
                  <a:schemeClr val="accent6"/>
                </a:solidFill>
              </a:defRPr>
            </a:lvl3pPr>
            <a:lvl4pPr algn="ctr">
              <a:defRPr sz="1801">
                <a:solidFill>
                  <a:schemeClr val="accent6"/>
                </a:solidFill>
              </a:defRPr>
            </a:lvl4pPr>
            <a:lvl5pPr algn="ctr">
              <a:defRPr sz="1801">
                <a:solidFill>
                  <a:schemeClr val="accent6"/>
                </a:solidFill>
              </a:defRPr>
            </a:lvl5pPr>
          </a:lstStyle>
          <a:p>
            <a:pPr lvl="0"/>
            <a:r>
              <a:rPr dirty="0"/>
              <a:t>Headline copy</a:t>
            </a:r>
          </a:p>
          <a:p>
            <a:pPr lvl="1"/>
            <a:r>
              <a:rPr dirty="0"/>
              <a:t>Sub-headline copy</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317147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Slide 1 - DO NOT PRIN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06" name="Title 1"/>
          <p:cNvSpPr>
            <a:spLocks noGrp="1"/>
          </p:cNvSpPr>
          <p:nvPr>
            <p:ph type="ctrTitle" hasCustomPrompt="1"/>
          </p:nvPr>
        </p:nvSpPr>
        <p:spPr bwMode="white">
          <a:xfrm>
            <a:off x="1852197" y="1162137"/>
            <a:ext cx="6941283" cy="3128963"/>
          </a:xfrm>
          <a:prstGeom prst="rect">
            <a:avLst/>
          </a:prstGeom>
        </p:spPr>
        <p:txBody>
          <a:bodyPr rIns="0" bIns="0" anchor="b">
            <a:normAutofit/>
          </a:bodyPr>
          <a:lstStyle>
            <a:lvl1pPr marL="173883" indent="-129818" algn="l">
              <a:lnSpc>
                <a:spcPct val="100000"/>
              </a:lnSpc>
              <a:tabLst/>
              <a:defRPr sz="3301">
                <a:solidFill>
                  <a:schemeClr val="bg1"/>
                </a:solidFill>
              </a:defRPr>
            </a:lvl1pPr>
          </a:lstStyle>
          <a:p>
            <a:r>
              <a:rPr dirty="0"/>
              <a:t>“Click to type quote here. Type quotation marks before and </a:t>
            </a:r>
            <a:br>
              <a:rPr dirty="0"/>
            </a:br>
            <a:r>
              <a:rPr dirty="0"/>
              <a:t>after text.”</a:t>
            </a:r>
          </a:p>
        </p:txBody>
      </p:sp>
      <p:sp>
        <p:nvSpPr>
          <p:cNvPr id="108" name="Text Placeholder 127"/>
          <p:cNvSpPr>
            <a:spLocks noGrp="1"/>
          </p:cNvSpPr>
          <p:nvPr>
            <p:ph type="body" sz="quarter" idx="15" hasCustomPrompt="1"/>
          </p:nvPr>
        </p:nvSpPr>
        <p:spPr>
          <a:xfrm>
            <a:off x="1852199" y="5100297"/>
            <a:ext cx="7292974" cy="323850"/>
          </a:xfrm>
        </p:spPr>
        <p:txBody>
          <a:bodyPr lIns="0" tIns="0" rIns="0" bIns="0" anchor="b">
            <a:noAutofit/>
          </a:bodyPr>
          <a:lstStyle>
            <a:lvl1pPr marL="0" indent="0">
              <a:lnSpc>
                <a:spcPct val="94000"/>
              </a:lnSpc>
              <a:buNone/>
              <a:defRPr sz="1350" b="1" cap="none" spc="0" baseline="0">
                <a:solidFill>
                  <a:srgbClr val="094995"/>
                </a:solidFill>
                <a:latin typeface="+mj-lt"/>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p>
        </p:txBody>
      </p:sp>
      <p:sp>
        <p:nvSpPr>
          <p:cNvPr id="8" name="Text Placeholder 127"/>
          <p:cNvSpPr>
            <a:spLocks noGrp="1"/>
          </p:cNvSpPr>
          <p:nvPr>
            <p:ph type="body" sz="quarter" idx="16" hasCustomPrompt="1"/>
          </p:nvPr>
        </p:nvSpPr>
        <p:spPr>
          <a:xfrm>
            <a:off x="1852197" y="5462247"/>
            <a:ext cx="7288689" cy="323850"/>
          </a:xfrm>
        </p:spPr>
        <p:txBody>
          <a:bodyPr lIns="0" tIns="0" rIns="0" bIns="0" anchor="t" anchorCtr="0">
            <a:noAutofit/>
          </a:bodyPr>
          <a:lstStyle>
            <a:lvl1pPr marL="0" indent="0">
              <a:lnSpc>
                <a:spcPct val="100000"/>
              </a:lnSpc>
              <a:buNone/>
              <a:defRPr sz="1050" b="1" cap="all" spc="150" baseline="0">
                <a:solidFill>
                  <a:srgbClr val="326F65"/>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Title and position</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79116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Slide 2 - DO NOT PRINT">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3"/>
            <a:ext cx="12192000" cy="6857999"/>
          </a:xfrm>
          <a:prstGeom prst="rect">
            <a:avLst/>
          </a:prstGeom>
        </p:spPr>
      </p:pic>
      <p:sp>
        <p:nvSpPr>
          <p:cNvPr id="106" name="Title 1"/>
          <p:cNvSpPr>
            <a:spLocks noGrp="1"/>
          </p:cNvSpPr>
          <p:nvPr>
            <p:ph type="ctrTitle" hasCustomPrompt="1"/>
          </p:nvPr>
        </p:nvSpPr>
        <p:spPr>
          <a:xfrm>
            <a:off x="2323375" y="1101863"/>
            <a:ext cx="7545251" cy="3128963"/>
          </a:xfrm>
          <a:prstGeom prst="rect">
            <a:avLst/>
          </a:prstGeom>
        </p:spPr>
        <p:txBody>
          <a:bodyPr wrap="square" rIns="0" bIns="0" anchor="b">
            <a:normAutofit/>
          </a:bodyPr>
          <a:lstStyle>
            <a:lvl1pPr marL="44066" indent="0" algn="l">
              <a:lnSpc>
                <a:spcPct val="100000"/>
              </a:lnSpc>
              <a:buFont typeface="Arial" panose="020B0604020202020204" pitchFamily="34" charset="0"/>
              <a:buNone/>
              <a:tabLst/>
              <a:defRPr sz="3301">
                <a:solidFill>
                  <a:schemeClr val="bg1"/>
                </a:solidFill>
              </a:defRPr>
            </a:lvl1pPr>
          </a:lstStyle>
          <a:p>
            <a:r>
              <a:rPr lang="en-US" dirty="0"/>
              <a:t>“</a:t>
            </a:r>
            <a:r>
              <a:rPr dirty="0"/>
              <a:t>Click to type quote here. Type quotation marks before and </a:t>
            </a:r>
            <a:br>
              <a:rPr dirty="0"/>
            </a:br>
            <a:r>
              <a:rPr dirty="0"/>
              <a:t>after text.”</a:t>
            </a:r>
          </a:p>
        </p:txBody>
      </p:sp>
      <p:sp>
        <p:nvSpPr>
          <p:cNvPr id="108" name="Text Placeholder 127"/>
          <p:cNvSpPr>
            <a:spLocks noGrp="1"/>
          </p:cNvSpPr>
          <p:nvPr>
            <p:ph type="body" sz="quarter" idx="15" hasCustomPrompt="1"/>
          </p:nvPr>
        </p:nvSpPr>
        <p:spPr>
          <a:xfrm>
            <a:off x="2323377" y="4505460"/>
            <a:ext cx="7545249" cy="361950"/>
          </a:xfrm>
        </p:spPr>
        <p:txBody>
          <a:bodyPr lIns="0" tIns="0" rIns="0" bIns="0" anchor="b">
            <a:noAutofit/>
          </a:bodyPr>
          <a:lstStyle>
            <a:lvl1pPr marL="0" indent="0">
              <a:lnSpc>
                <a:spcPct val="94000"/>
              </a:lnSpc>
              <a:buNone/>
              <a:defRPr sz="1350" b="0" cap="none" spc="0" baseline="0">
                <a:solidFill>
                  <a:schemeClr val="bg1"/>
                </a:solidFill>
                <a:latin typeface="+mj-lt"/>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name</a:t>
            </a:r>
          </a:p>
        </p:txBody>
      </p:sp>
      <p:sp>
        <p:nvSpPr>
          <p:cNvPr id="8" name="Text Placeholder 127"/>
          <p:cNvSpPr>
            <a:spLocks noGrp="1"/>
          </p:cNvSpPr>
          <p:nvPr>
            <p:ph type="body" sz="quarter" idx="16" hasCustomPrompt="1"/>
          </p:nvPr>
        </p:nvSpPr>
        <p:spPr>
          <a:xfrm>
            <a:off x="2323377" y="4867410"/>
            <a:ext cx="7545249" cy="274636"/>
          </a:xfrm>
        </p:spPr>
        <p:txBody>
          <a:bodyPr lIns="0" tIns="0" rIns="0" bIns="0" anchor="t" anchorCtr="0">
            <a:noAutofit/>
          </a:bodyPr>
          <a:lstStyle>
            <a:lvl1pPr marL="0" indent="0">
              <a:lnSpc>
                <a:spcPct val="100000"/>
              </a:lnSpc>
              <a:buNone/>
              <a:defRPr sz="1050" b="1" cap="all" spc="150" baseline="0">
                <a:solidFill>
                  <a:schemeClr val="bg1"/>
                </a:solidFill>
                <a:latin typeface="Arial" panose="020B0604020202020204" pitchFamily="34" charset="0"/>
              </a:defRPr>
            </a:lvl1pPr>
            <a:lvl2pPr marL="343003" indent="0">
              <a:buNone/>
              <a:defRPr sz="1350" cap="all" spc="225" baseline="0">
                <a:solidFill>
                  <a:schemeClr val="bg1"/>
                </a:solidFill>
              </a:defRPr>
            </a:lvl2pPr>
            <a:lvl3pPr marL="686006" indent="0">
              <a:buNone/>
              <a:defRPr sz="1200" cap="all" spc="225" baseline="0">
                <a:solidFill>
                  <a:schemeClr val="bg1"/>
                </a:solidFill>
              </a:defRPr>
            </a:lvl3pPr>
            <a:lvl4pPr marL="1029009" indent="0">
              <a:buNone/>
              <a:defRPr sz="1050" cap="all" spc="225" baseline="0">
                <a:solidFill>
                  <a:schemeClr val="bg1"/>
                </a:solidFill>
              </a:defRPr>
            </a:lvl4pPr>
            <a:lvl5pPr marL="1372011" indent="0">
              <a:buNone/>
              <a:defRPr sz="1050" cap="all" spc="225" baseline="0">
                <a:solidFill>
                  <a:schemeClr val="bg1"/>
                </a:solidFill>
              </a:defRPr>
            </a:lvl5pPr>
          </a:lstStyle>
          <a:p>
            <a:pPr lvl="0"/>
            <a:r>
              <a:rPr dirty="0"/>
              <a:t>click to add title and position</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Tree>
    <p:extLst>
      <p:ext uri="{BB962C8B-B14F-4D97-AF65-F5344CB8AC3E}">
        <p14:creationId xmlns:p14="http://schemas.microsoft.com/office/powerpoint/2010/main" val="25523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4" name="Title 3"/>
          <p:cNvSpPr>
            <a:spLocks noGrp="1"/>
          </p:cNvSpPr>
          <p:nvPr>
            <p:ph type="title"/>
          </p:nvPr>
        </p:nvSpPr>
        <p:spPr>
          <a:xfrm>
            <a:off x="567759" y="481264"/>
            <a:ext cx="11056484" cy="370238"/>
          </a:xfrm>
        </p:spPr>
        <p:txBody>
          <a:bodyPr anchor="t"/>
          <a:lstStyle/>
          <a:p>
            <a:r>
              <a:rPr lang="en-US" dirty="0"/>
              <a:t>Click to edit Master title style</a:t>
            </a:r>
          </a:p>
        </p:txBody>
      </p:sp>
      <p:sp>
        <p:nvSpPr>
          <p:cNvPr id="11" name="Text Placeholder 10"/>
          <p:cNvSpPr>
            <a:spLocks noGrp="1"/>
          </p:cNvSpPr>
          <p:nvPr>
            <p:ph type="body" sz="quarter" idx="11"/>
          </p:nvPr>
        </p:nvSpPr>
        <p:spPr>
          <a:xfrm>
            <a:off x="566776" y="1558960"/>
            <a:ext cx="11057467" cy="4235115"/>
          </a:xfrm>
        </p:spPr>
        <p:txBody>
          <a:bodyPr/>
          <a:lstStyle>
            <a:lvl1pPr marL="0" indent="0">
              <a:buFontTx/>
              <a:buNone/>
              <a:defRPr sz="2100" baseline="0">
                <a:solidFill>
                  <a:schemeClr val="tx1"/>
                </a:solidFill>
              </a:defRPr>
            </a:lvl1pPr>
            <a:lvl2pPr>
              <a:defRPr sz="1300"/>
            </a:lvl2pPr>
            <a:lvl3pPr>
              <a:defRPr sz="1100"/>
            </a:lvl3pPr>
            <a:lvl4pPr marL="285750" indent="-285750">
              <a:spcBef>
                <a:spcPts val="300"/>
              </a:spcBef>
              <a:spcAft>
                <a:spcPts val="850"/>
              </a:spcAft>
              <a:buClr>
                <a:srgbClr val="326F65"/>
              </a:buClr>
              <a:buFont typeface="Arial" panose="020B0604020202020204" pitchFamily="34" charset="0"/>
              <a:buChar char="•"/>
              <a:defRPr sz="1600" b="0">
                <a:solidFill>
                  <a:srgbClr val="68737A"/>
                </a:solidFill>
              </a:defRPr>
            </a:lvl4pPr>
            <a:lvl5pPr>
              <a:spcAft>
                <a:spcPts val="600"/>
              </a:spcAft>
              <a:defRPr/>
            </a:lvl5pPr>
            <a:lvl6pPr>
              <a:spcBef>
                <a:spcPts val="800"/>
              </a:spcBef>
              <a:defRPr b="1" i="0" baseline="0"/>
            </a:lvl6pPr>
            <a:lvl7pPr>
              <a:defRPr>
                <a:solidFill>
                  <a:srgbClr val="094995"/>
                </a:solidFill>
              </a:defRPr>
            </a:lvl7pPr>
            <a:lvl8pPr>
              <a:spcBef>
                <a:spcPts val="4000"/>
              </a:spcBef>
              <a:spcAft>
                <a:spcPts val="0"/>
              </a:spcAft>
              <a:defRPr sz="5000" b="0" baseline="0"/>
            </a:lvl8pPr>
            <a:lvl9pPr>
              <a:spcBef>
                <a:spcPts val="300"/>
              </a:spcBef>
              <a:spcAft>
                <a:spcPts val="300"/>
              </a:spcAft>
              <a:defRPr sz="2400" b="1" cap="none" spc="-150" baseline="0"/>
            </a:lvl9pPr>
          </a:lstStyle>
          <a:p>
            <a:pPr lvl="3"/>
            <a:endParaRPr lang="en-US" dirty="0"/>
          </a:p>
        </p:txBody>
      </p:sp>
      <p:sp>
        <p:nvSpPr>
          <p:cNvPr id="12" name="Text Placeholder 6"/>
          <p:cNvSpPr>
            <a:spLocks noGrp="1"/>
          </p:cNvSpPr>
          <p:nvPr>
            <p:ph type="body" sz="quarter" idx="13" hasCustomPrompt="1"/>
          </p:nvPr>
        </p:nvSpPr>
        <p:spPr>
          <a:xfrm>
            <a:off x="740263" y="899963"/>
            <a:ext cx="10883980" cy="303196"/>
          </a:xfrm>
        </p:spPr>
        <p:txBody>
          <a:bodyPr lIns="0" tIns="0" anchor="ctr">
            <a:noAutofit/>
          </a:bodyPr>
          <a:lstStyle>
            <a:lvl1pPr marL="0" indent="0">
              <a:lnSpc>
                <a:spcPct val="95000"/>
              </a:lnSpc>
              <a:buNone/>
              <a:defRPr sz="1800">
                <a:solidFill>
                  <a:schemeClr val="accent3"/>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dirty="0"/>
              <a:t>Click to add subtitle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44127"/>
            <a:ext cx="12192001" cy="73827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58752" y="6292176"/>
            <a:ext cx="2355493" cy="461550"/>
          </a:xfrm>
          <a:prstGeom prst="rect">
            <a:avLst/>
          </a:prstGeom>
        </p:spPr>
      </p:pic>
    </p:spTree>
    <p:extLst>
      <p:ext uri="{BB962C8B-B14F-4D97-AF65-F5344CB8AC3E}">
        <p14:creationId xmlns:p14="http://schemas.microsoft.com/office/powerpoint/2010/main" val="14211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FMCW+TC Content Top Bar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C9FF1-75A6-2A55-ECAF-D09FB529AA38}"/>
              </a:ext>
            </a:extLst>
          </p:cNvPr>
          <p:cNvSpPr>
            <a:spLocks noGrp="1"/>
          </p:cNvSpPr>
          <p:nvPr>
            <p:ph idx="1"/>
          </p:nvPr>
        </p:nvSpPr>
        <p:spPr>
          <a:xfrm>
            <a:off x="838200" y="1228257"/>
            <a:ext cx="10515600" cy="4554909"/>
          </a:xfrm>
        </p:spPr>
        <p:txBody>
          <a:bodyPr/>
          <a:lstStyle>
            <a:lvl1pPr>
              <a:defRPr sz="2000"/>
            </a:lvl1pPr>
            <a:lvl2pPr>
              <a:buClr>
                <a:schemeClr val="accent4"/>
              </a:buClr>
              <a:defRPr sz="1800">
                <a:solidFill>
                  <a:schemeClr val="tx1"/>
                </a:solidFill>
              </a:defRPr>
            </a:lvl2pPr>
            <a:lvl3pPr>
              <a:buClr>
                <a:schemeClr val="accent4"/>
              </a:buClr>
              <a:defRPr sz="1600">
                <a:solidFill>
                  <a:schemeClr val="tx1"/>
                </a:solidFill>
              </a:defRPr>
            </a:lvl3pPr>
            <a:lvl4pPr>
              <a:buClr>
                <a:schemeClr val="accent4"/>
              </a:buClr>
              <a:defRPr sz="1400">
                <a:solidFill>
                  <a:schemeClr val="tx1"/>
                </a:solidFill>
              </a:defRPr>
            </a:lvl4pPr>
            <a:lvl5pPr>
              <a:buClr>
                <a:schemeClr val="accent4"/>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13A4BBD-19D1-F4C4-3BF2-E020BE836997}"/>
              </a:ext>
            </a:extLst>
          </p:cNvPr>
          <p:cNvSpPr/>
          <p:nvPr userDrawn="1"/>
        </p:nvSpPr>
        <p:spPr>
          <a:xfrm rot="16200000" flipV="1">
            <a:off x="5711445" y="-5514884"/>
            <a:ext cx="769109" cy="121920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6EC1B9E2-962A-00F3-5F55-FDEB42CEB564}"/>
              </a:ext>
            </a:extLst>
          </p:cNvPr>
          <p:cNvSpPr>
            <a:spLocks noGrp="1"/>
          </p:cNvSpPr>
          <p:nvPr>
            <p:ph type="title"/>
          </p:nvPr>
        </p:nvSpPr>
        <p:spPr>
          <a:xfrm>
            <a:off x="838200" y="362029"/>
            <a:ext cx="10228604" cy="438180"/>
          </a:xfrm>
        </p:spPr>
        <p:txBody>
          <a:bodyPr>
            <a:normAutofit/>
          </a:bodyPr>
          <a:lstStyle>
            <a:lvl1pPr>
              <a:defRPr sz="3200">
                <a:solidFill>
                  <a:schemeClr val="bg1"/>
                </a:solidFill>
              </a:defRPr>
            </a:lvl1pPr>
          </a:lstStyle>
          <a:p>
            <a:r>
              <a:rPr lang="en-US" dirty="0"/>
              <a:t>Click to edit Master title style</a:t>
            </a:r>
          </a:p>
        </p:txBody>
      </p:sp>
      <p:sp>
        <p:nvSpPr>
          <p:cNvPr id="7" name="Rectangle 6">
            <a:extLst>
              <a:ext uri="{FF2B5EF4-FFF2-40B4-BE49-F238E27FC236}">
                <a16:creationId xmlns:a16="http://schemas.microsoft.com/office/drawing/2014/main" id="{B0045236-DEC1-7301-D969-F29ED934963C}"/>
              </a:ext>
            </a:extLst>
          </p:cNvPr>
          <p:cNvSpPr/>
          <p:nvPr userDrawn="1"/>
        </p:nvSpPr>
        <p:spPr>
          <a:xfrm>
            <a:off x="-2" y="196562"/>
            <a:ext cx="262074" cy="7691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black background with a black square&#10;&#10;AI-generated content may be incorrect.">
            <a:extLst>
              <a:ext uri="{FF2B5EF4-FFF2-40B4-BE49-F238E27FC236}">
                <a16:creationId xmlns:a16="http://schemas.microsoft.com/office/drawing/2014/main" id="{7426E323-50D7-C055-58CB-974E2EE4D3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8895"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0B060C84-BE0F-D97B-5309-DA4B7EB4D3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2562784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 1">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69633" y="1534439"/>
            <a:ext cx="3154680" cy="4231298"/>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3"/>
            <a:r>
              <a:rPr lang="en-US" dirty="0"/>
              <a:t>Fourth level</a:t>
            </a:r>
          </a:p>
          <a:p>
            <a:pPr lvl="4"/>
            <a:r>
              <a:rPr lang="en-US" dirty="0"/>
              <a:t>Fifth level</a:t>
            </a:r>
          </a:p>
          <a:p>
            <a:pPr lvl="4"/>
            <a:endParaRPr lang="en-US" dirty="0"/>
          </a:p>
          <a:p>
            <a:pPr lvl="0"/>
            <a:r>
              <a:rPr lang="en-US" dirty="0"/>
              <a:t>Click to edit Master text styles</a:t>
            </a:r>
          </a:p>
          <a:p>
            <a:pPr lvl="1"/>
            <a:r>
              <a:rPr lang="en-US" dirty="0"/>
              <a:t>Second level</a:t>
            </a:r>
          </a:p>
          <a:p>
            <a:pPr lvl="2"/>
            <a:r>
              <a:rPr lang="en-US" dirty="0"/>
              <a:t>Third level</a:t>
            </a:r>
          </a:p>
          <a:p>
            <a:pPr lvl="4"/>
            <a:endParaRPr dirty="0"/>
          </a:p>
        </p:txBody>
      </p:sp>
      <p:sp>
        <p:nvSpPr>
          <p:cNvPr id="4" name="Content Placeholder 3"/>
          <p:cNvSpPr>
            <a:spLocks noGrp="1"/>
          </p:cNvSpPr>
          <p:nvPr>
            <p:ph sz="half" idx="2" hasCustomPrompt="1"/>
          </p:nvPr>
        </p:nvSpPr>
        <p:spPr>
          <a:xfrm>
            <a:off x="4518661" y="1534439"/>
            <a:ext cx="3154680" cy="4231298"/>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3"/>
            <a:r>
              <a:rPr lang="en-US"/>
              <a:t>Fourth level</a:t>
            </a:r>
          </a:p>
          <a:p>
            <a:pPr lvl="4"/>
            <a:r>
              <a:rPr lang="en-US"/>
              <a:t>Fifth level</a:t>
            </a:r>
          </a:p>
          <a:p>
            <a:pPr lvl="4"/>
            <a:endParaRPr lang="en-US"/>
          </a:p>
          <a:p>
            <a:pPr lvl="0"/>
            <a:r>
              <a:rPr lang="en-US"/>
              <a:t>Click to edit Master text styles</a:t>
            </a:r>
          </a:p>
          <a:p>
            <a:pPr lvl="1"/>
            <a:r>
              <a:rPr lang="en-US"/>
              <a:t>Second level</a:t>
            </a:r>
          </a:p>
          <a:p>
            <a:pPr lvl="2"/>
            <a:r>
              <a:rPr lang="en-US"/>
              <a:t>Third level</a:t>
            </a:r>
          </a:p>
          <a:p>
            <a:pPr lvl="4"/>
            <a:endParaRPr lang="en-US"/>
          </a:p>
        </p:txBody>
      </p:sp>
      <p:sp>
        <p:nvSpPr>
          <p:cNvPr id="8" name="Content Placeholder 7"/>
          <p:cNvSpPr>
            <a:spLocks noGrp="1"/>
          </p:cNvSpPr>
          <p:nvPr>
            <p:ph sz="quarter" idx="13" hasCustomPrompt="1"/>
          </p:nvPr>
        </p:nvSpPr>
        <p:spPr>
          <a:xfrm>
            <a:off x="8476744" y="1534439"/>
            <a:ext cx="3154680" cy="4231298"/>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3"/>
            <a:r>
              <a:rPr lang="en-US"/>
              <a:t>Fourth level</a:t>
            </a:r>
          </a:p>
          <a:p>
            <a:pPr lvl="4"/>
            <a:r>
              <a:rPr lang="en-US"/>
              <a:t>Fifth level</a:t>
            </a:r>
          </a:p>
          <a:p>
            <a:pPr lvl="4"/>
            <a:endParaRPr lang="en-US"/>
          </a:p>
          <a:p>
            <a:pPr lvl="0"/>
            <a:r>
              <a:rPr lang="en-US"/>
              <a:t>Click to edit Master text styles</a:t>
            </a:r>
          </a:p>
          <a:p>
            <a:pPr lvl="1"/>
            <a:r>
              <a:rPr lang="en-US"/>
              <a:t>Second level</a:t>
            </a:r>
          </a:p>
          <a:p>
            <a:pPr lvl="2"/>
            <a:r>
              <a:rPr lang="en-US"/>
              <a:t>Third level</a:t>
            </a:r>
          </a:p>
        </p:txBody>
      </p:sp>
      <p:cxnSp>
        <p:nvCxnSpPr>
          <p:cNvPr id="13" name="Straight Connector 12"/>
          <p:cNvCxnSpPr/>
          <p:nvPr userDrawn="1"/>
        </p:nvCxnSpPr>
        <p:spPr>
          <a:xfrm>
            <a:off x="4125589" y="1534440"/>
            <a:ext cx="0" cy="4231299"/>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071527" y="1534440"/>
            <a:ext cx="0" cy="4231299"/>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10" name="Rectangle 9"/>
          <p:cNvSpPr/>
          <p:nvPr userDrawn="1"/>
        </p:nvSpPr>
        <p:spPr>
          <a:xfrm>
            <a:off x="1" y="0"/>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12" name="TextBox 11"/>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
        <p:nvSpPr>
          <p:cNvPr id="14" name="Title 3"/>
          <p:cNvSpPr>
            <a:spLocks noGrp="1"/>
          </p:cNvSpPr>
          <p:nvPr>
            <p:ph type="title"/>
          </p:nvPr>
        </p:nvSpPr>
        <p:spPr>
          <a:xfrm>
            <a:off x="567760" y="481264"/>
            <a:ext cx="11056484" cy="370238"/>
          </a:xfrm>
        </p:spPr>
        <p:txBody>
          <a:bodyPr anchor="t"/>
          <a:lstStyle/>
          <a:p>
            <a:r>
              <a:rPr lang="en-US" dirty="0"/>
              <a:t>Click to edit Master title style</a:t>
            </a:r>
          </a:p>
        </p:txBody>
      </p:sp>
      <p:sp>
        <p:nvSpPr>
          <p:cNvPr id="16" name="Text Placeholder 6"/>
          <p:cNvSpPr>
            <a:spLocks noGrp="1"/>
          </p:cNvSpPr>
          <p:nvPr>
            <p:ph type="body" sz="quarter" idx="14" hasCustomPrompt="1"/>
          </p:nvPr>
        </p:nvSpPr>
        <p:spPr>
          <a:xfrm>
            <a:off x="567759" y="926912"/>
            <a:ext cx="10998323" cy="260481"/>
          </a:xfrm>
        </p:spPr>
        <p:txBody>
          <a:bodyPr lIns="0" tIns="0" anchor="ctr">
            <a:noAutofit/>
          </a:bodyPr>
          <a:lstStyle>
            <a:lvl1pPr marL="0" indent="0">
              <a:lnSpc>
                <a:spcPct val="95000"/>
              </a:lnSpc>
              <a:buNone/>
              <a:defRPr sz="1801">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dirty="0"/>
              <a:t>Click to add subtitle</a:t>
            </a:r>
          </a:p>
        </p:txBody>
      </p:sp>
    </p:spTree>
    <p:extLst>
      <p:ext uri="{BB962C8B-B14F-4D97-AF65-F5344CB8AC3E}">
        <p14:creationId xmlns:p14="http://schemas.microsoft.com/office/powerpoint/2010/main" val="119985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in Title">
    <p:bg>
      <p:bgRef idx="1001">
        <a:schemeClr val="bg1"/>
      </p:bgRef>
    </p:bg>
    <p:spTree>
      <p:nvGrpSpPr>
        <p:cNvPr id="1" name=""/>
        <p:cNvGrpSpPr/>
        <p:nvPr/>
      </p:nvGrpSpPr>
      <p:grpSpPr>
        <a:xfrm>
          <a:off x="0" y="0"/>
          <a:ext cx="0" cy="0"/>
          <a:chOff x="0" y="0"/>
          <a:chExt cx="0" cy="0"/>
        </a:xfrm>
      </p:grpSpPr>
      <p:sp>
        <p:nvSpPr>
          <p:cNvPr id="8" name="Title 1"/>
          <p:cNvSpPr>
            <a:spLocks noGrp="1"/>
          </p:cNvSpPr>
          <p:nvPr>
            <p:ph type="ctrTitle"/>
          </p:nvPr>
        </p:nvSpPr>
        <p:spPr>
          <a:xfrm>
            <a:off x="805041" y="2824159"/>
            <a:ext cx="6692228" cy="157012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805041"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805041"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805041"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sp>
        <p:nvSpPr>
          <p:cNvPr id="14" name="Rectangle 13"/>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386005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69633" y="1534440"/>
            <a:ext cx="5029200" cy="4385099"/>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baseline="0"/>
            </a:lvl5pPr>
            <a:lvl6pPr>
              <a:defRPr baseline="0"/>
            </a:lvl6pPr>
          </a:lstStyle>
          <a:p>
            <a:pPr lvl="3"/>
            <a:r>
              <a:rPr lang="en-US" dirty="0"/>
              <a:t>Column 1 Title</a:t>
            </a:r>
          </a:p>
          <a:p>
            <a:pPr lvl="4"/>
            <a:r>
              <a:rPr lang="en-US" dirty="0"/>
              <a:t>This is paragraph style to use for a brief description.</a:t>
            </a:r>
          </a:p>
          <a:p>
            <a:pPr lvl="5"/>
            <a:r>
              <a:rPr lang="en-US" dirty="0"/>
              <a:t>Sixth Level</a:t>
            </a:r>
          </a:p>
          <a:p>
            <a:pPr lvl="0"/>
            <a:r>
              <a:rPr lang="en-US" dirty="0"/>
              <a:t>Click to edit Master text styles</a:t>
            </a:r>
          </a:p>
          <a:p>
            <a:pPr lvl="1"/>
            <a:r>
              <a:rPr lang="en-US" dirty="0"/>
              <a:t>Second level</a:t>
            </a:r>
          </a:p>
          <a:p>
            <a:pPr lvl="2"/>
            <a:r>
              <a:rPr lang="en-US" dirty="0"/>
              <a:t>Third level</a:t>
            </a:r>
          </a:p>
          <a:p>
            <a:pPr lvl="6"/>
            <a:r>
              <a:rPr lang="en-US" dirty="0"/>
              <a:t>Seventh level</a:t>
            </a:r>
            <a:endParaRPr dirty="0"/>
          </a:p>
        </p:txBody>
      </p:sp>
      <p:sp>
        <p:nvSpPr>
          <p:cNvPr id="4" name="Content Placeholder 3"/>
          <p:cNvSpPr>
            <a:spLocks noGrp="1"/>
          </p:cNvSpPr>
          <p:nvPr>
            <p:ph sz="half" idx="2" hasCustomPrompt="1"/>
          </p:nvPr>
        </p:nvSpPr>
        <p:spPr>
          <a:xfrm>
            <a:off x="6596063" y="1534440"/>
            <a:ext cx="5029200" cy="4385099"/>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vl6pPr>
              <a:defRPr baseline="0"/>
            </a:lvl6pPr>
            <a:lvl7pPr>
              <a:defRPr baseline="0"/>
            </a:lvl7pPr>
          </a:lstStyle>
          <a:p>
            <a:pPr lvl="3"/>
            <a:r>
              <a:rPr lang="en-US" dirty="0"/>
              <a:t>Column 2 Title</a:t>
            </a:r>
          </a:p>
          <a:p>
            <a:pPr lvl="4"/>
            <a:r>
              <a:rPr lang="en-US" dirty="0"/>
              <a:t>Fifth level</a:t>
            </a:r>
          </a:p>
          <a:p>
            <a:pPr lvl="5"/>
            <a:r>
              <a:rPr lang="en-US" dirty="0"/>
              <a:t>Sixth Level</a:t>
            </a:r>
          </a:p>
          <a:p>
            <a:pPr lvl="0"/>
            <a:r>
              <a:rPr lang="en-US" dirty="0"/>
              <a:t>Click to edit Master text styles</a:t>
            </a:r>
          </a:p>
          <a:p>
            <a:pPr lvl="1"/>
            <a:r>
              <a:rPr lang="en-US" dirty="0"/>
              <a:t>Second level</a:t>
            </a:r>
          </a:p>
          <a:p>
            <a:pPr lvl="2"/>
            <a:r>
              <a:rPr lang="en-US" dirty="0"/>
              <a:t>Third level</a:t>
            </a:r>
          </a:p>
          <a:p>
            <a:pPr lvl="6"/>
            <a:r>
              <a:rPr lang="en-US" dirty="0"/>
              <a:t>Seventh level</a:t>
            </a:r>
            <a:endParaRPr dirty="0"/>
          </a:p>
        </p:txBody>
      </p:sp>
      <p:cxnSp>
        <p:nvCxnSpPr>
          <p:cNvPr id="11" name="Straight Connector 10"/>
          <p:cNvCxnSpPr/>
          <p:nvPr userDrawn="1"/>
        </p:nvCxnSpPr>
        <p:spPr>
          <a:xfrm>
            <a:off x="6093503" y="1534440"/>
            <a:ext cx="0" cy="4385099"/>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sp>
        <p:nvSpPr>
          <p:cNvPr id="20" name="Title 3"/>
          <p:cNvSpPr>
            <a:spLocks noGrp="1"/>
          </p:cNvSpPr>
          <p:nvPr>
            <p:ph type="title" hasCustomPrompt="1"/>
          </p:nvPr>
        </p:nvSpPr>
        <p:spPr>
          <a:xfrm>
            <a:off x="567761" y="481264"/>
            <a:ext cx="11056484" cy="370238"/>
          </a:xfrm>
        </p:spPr>
        <p:txBody>
          <a:bodyPr anchor="t"/>
          <a:lstStyle>
            <a:lvl1pPr>
              <a:defRPr baseline="0"/>
            </a:lvl1pPr>
          </a:lstStyle>
          <a:p>
            <a:r>
              <a:rPr lang="en-US" dirty="0"/>
              <a:t>Two Column </a:t>
            </a:r>
          </a:p>
        </p:txBody>
      </p:sp>
      <p:sp>
        <p:nvSpPr>
          <p:cNvPr id="21" name="Text Placeholder 6"/>
          <p:cNvSpPr>
            <a:spLocks noGrp="1"/>
          </p:cNvSpPr>
          <p:nvPr>
            <p:ph type="body" sz="quarter" idx="13" hasCustomPrompt="1"/>
          </p:nvPr>
        </p:nvSpPr>
        <p:spPr>
          <a:xfrm>
            <a:off x="567759" y="899966"/>
            <a:ext cx="10967735" cy="298585"/>
          </a:xfrm>
        </p:spPr>
        <p:txBody>
          <a:bodyPr lIns="0" tIns="0" anchor="ctr">
            <a:noAutofit/>
          </a:bodyPr>
          <a:lstStyle>
            <a:lvl1pPr marL="0" indent="0">
              <a:lnSpc>
                <a:spcPct val="95000"/>
              </a:lnSpc>
              <a:buNone/>
              <a:defRPr sz="1351" baseline="0">
                <a:solidFill>
                  <a:schemeClr val="accent3"/>
                </a:solidFill>
                <a:latin typeface="+mj-lt"/>
              </a:defRPr>
            </a:lvl1pPr>
            <a:lvl2pPr marL="257252" indent="0">
              <a:buNone/>
              <a:defRPr/>
            </a:lvl2pPr>
            <a:lvl3pPr marL="514505" indent="0">
              <a:buNone/>
              <a:defRPr/>
            </a:lvl3pPr>
            <a:lvl4pPr marL="771757" indent="0">
              <a:buNone/>
              <a:defRPr/>
            </a:lvl4pPr>
            <a:lvl5pPr marL="1029008" indent="0">
              <a:buNone/>
              <a:defRPr/>
            </a:lvl5pPr>
          </a:lstStyle>
          <a:p>
            <a:pPr lvl="0"/>
            <a:r>
              <a:rPr lang="en-US" dirty="0"/>
              <a:t>This is what the subtitle looks like</a:t>
            </a:r>
            <a:endParaRPr dirty="0"/>
          </a:p>
        </p:txBody>
      </p:sp>
      <p:sp>
        <p:nvSpPr>
          <p:cNvPr id="8" name="Rectangle 7"/>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10" name="TextBox 9"/>
          <p:cNvSpPr txBox="1"/>
          <p:nvPr userDrawn="1"/>
        </p:nvSpPr>
        <p:spPr>
          <a:xfrm>
            <a:off x="342992" y="6451784"/>
            <a:ext cx="397273" cy="306213"/>
          </a:xfrm>
          <a:prstGeom prst="rect">
            <a:avLst/>
          </a:prstGeom>
        </p:spPr>
        <p:txBody>
          <a:bodyPr vert="horz" wrap="square" lIns="0" tIns="0" rIns="0" bIns="0" rtlCol="0">
            <a:noAutofit/>
          </a:bodyPr>
          <a:lstStyle/>
          <a:p>
            <a:pPr marL="0" indent="0" algn="ctr">
              <a:lnSpc>
                <a:spcPct val="94000"/>
              </a:lnSpc>
              <a:spcBef>
                <a:spcPts val="600"/>
              </a:spcBef>
              <a:spcAft>
                <a:spcPts val="300"/>
              </a:spcAft>
              <a:buClr>
                <a:schemeClr val="accent2"/>
              </a:buClr>
              <a:buSzPct val="100000"/>
              <a:buFont typeface="Arial" charset="0"/>
              <a:buNone/>
            </a:pPr>
            <a:fld id="{D91D4CDF-0149-E84F-8EE5-CE1963E31B7D}" type="slidenum">
              <a:rPr lang="en-US" sz="1050" dirty="0">
                <a:solidFill>
                  <a:schemeClr val="bg1">
                    <a:lumMod val="50000"/>
                  </a:schemeClr>
                </a:solidFill>
              </a:rPr>
              <a:pPr marL="0" indent="0" algn="ctr">
                <a:lnSpc>
                  <a:spcPct val="94000"/>
                </a:lnSpc>
                <a:spcBef>
                  <a:spcPts val="600"/>
                </a:spcBef>
                <a:spcAft>
                  <a:spcPts val="300"/>
                </a:spcAft>
                <a:buClr>
                  <a:schemeClr val="accent2"/>
                </a:buClr>
                <a:buSzPct val="100000"/>
                <a:buFont typeface="Arial" charset="0"/>
                <a:buNone/>
              </a:pPr>
              <a:t>‹#›</a:t>
            </a:fld>
            <a:endParaRPr lang="en-US" sz="1050" dirty="0">
              <a:solidFill>
                <a:schemeClr val="bg1">
                  <a:lumMod val="50000"/>
                </a:schemeClr>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60452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566777" y="1558963"/>
            <a:ext cx="11057467" cy="4235115"/>
          </a:xfrm>
        </p:spPr>
        <p:txBody>
          <a:bodyPr/>
          <a:lstStyle>
            <a:lvl1pPr marL="0" indent="0">
              <a:buFontTx/>
              <a:buNone/>
              <a:defRPr sz="1576" baseline="0">
                <a:solidFill>
                  <a:schemeClr val="tx1"/>
                </a:solidFill>
              </a:defRPr>
            </a:lvl1pPr>
            <a:lvl2pPr>
              <a:defRPr sz="975"/>
            </a:lvl2pPr>
            <a:lvl3pPr>
              <a:defRPr sz="825"/>
            </a:lvl3pPr>
            <a:lvl4pPr>
              <a:spcBef>
                <a:spcPts val="225"/>
              </a:spcBef>
              <a:spcAft>
                <a:spcPts val="638"/>
              </a:spcAft>
              <a:defRPr sz="1200" b="1">
                <a:solidFill>
                  <a:srgbClr val="326F65"/>
                </a:solidFill>
              </a:defRPr>
            </a:lvl4pPr>
            <a:lvl5pPr>
              <a:spcAft>
                <a:spcPts val="450"/>
              </a:spcAft>
              <a:defRPr/>
            </a:lvl5pPr>
            <a:lvl6pPr>
              <a:spcBef>
                <a:spcPts val="600"/>
              </a:spcBef>
              <a:defRPr b="1" i="0" baseline="0"/>
            </a:lvl6pPr>
            <a:lvl7pPr>
              <a:defRPr>
                <a:solidFill>
                  <a:srgbClr val="094995"/>
                </a:solidFill>
              </a:defRPr>
            </a:lvl7pPr>
            <a:lvl8pPr>
              <a:spcBef>
                <a:spcPts val="3001"/>
              </a:spcBef>
              <a:spcAft>
                <a:spcPts val="0"/>
              </a:spcAft>
              <a:defRPr sz="3752" b="0" baseline="0"/>
            </a:lvl8pPr>
            <a:lvl9pPr>
              <a:spcBef>
                <a:spcPts val="225"/>
              </a:spcBef>
              <a:spcAft>
                <a:spcPts val="225"/>
              </a:spcAft>
              <a:defRPr sz="1801" b="1" cap="none" spc="-113" baseline="0"/>
            </a:lvl9pPr>
          </a:lstStyle>
          <a:p>
            <a:pPr lvl="3"/>
            <a:endParaRPr lang="en-US" dirty="0"/>
          </a:p>
        </p:txBody>
      </p:sp>
      <p:sp>
        <p:nvSpPr>
          <p:cNvPr id="8" name="Rectangle 7"/>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9" name="TextBox 8"/>
          <p:cNvSpPr txBox="1"/>
          <p:nvPr userDrawn="1"/>
        </p:nvSpPr>
        <p:spPr>
          <a:xfrm>
            <a:off x="342992" y="6451784"/>
            <a:ext cx="397273" cy="306213"/>
          </a:xfrm>
          <a:prstGeom prst="rect">
            <a:avLst/>
          </a:prstGeom>
        </p:spPr>
        <p:txBody>
          <a:bodyPr vert="horz" wrap="square" lIns="0" tIns="0" rIns="0" bIns="0" rtlCol="0">
            <a:noAutofit/>
          </a:bodyPr>
          <a:lstStyle/>
          <a:p>
            <a:pPr marL="0" indent="0" algn="ctr">
              <a:lnSpc>
                <a:spcPct val="94000"/>
              </a:lnSpc>
              <a:spcBef>
                <a:spcPts val="600"/>
              </a:spcBef>
              <a:spcAft>
                <a:spcPts val="300"/>
              </a:spcAft>
              <a:buClr>
                <a:schemeClr val="accent2"/>
              </a:buClr>
              <a:buSzPct val="100000"/>
              <a:buFont typeface="Arial" charset="0"/>
              <a:buNone/>
            </a:pPr>
            <a:fld id="{D91D4CDF-0149-E84F-8EE5-CE1963E31B7D}" type="slidenum">
              <a:rPr lang="en-US" sz="1050" dirty="0">
                <a:solidFill>
                  <a:schemeClr val="bg1">
                    <a:lumMod val="50000"/>
                  </a:schemeClr>
                </a:solidFill>
              </a:rPr>
              <a:pPr marL="0" indent="0" algn="ctr">
                <a:lnSpc>
                  <a:spcPct val="94000"/>
                </a:lnSpc>
                <a:spcBef>
                  <a:spcPts val="600"/>
                </a:spcBef>
                <a:spcAft>
                  <a:spcPts val="300"/>
                </a:spcAft>
                <a:buClr>
                  <a:schemeClr val="accent2"/>
                </a:buClr>
                <a:buSzPct val="100000"/>
                <a:buFont typeface="Arial" charset="0"/>
                <a:buNone/>
              </a:pPr>
              <a:t>‹#›</a:t>
            </a:fld>
            <a:endParaRPr lang="en-US" sz="1050" dirty="0">
              <a:solidFill>
                <a:schemeClr val="bg1">
                  <a:lumMod val="50000"/>
                </a:schemeClr>
              </a:solidFill>
            </a:endParaRPr>
          </a:p>
        </p:txBody>
      </p:sp>
      <p:sp>
        <p:nvSpPr>
          <p:cNvPr id="10" name="Title 3"/>
          <p:cNvSpPr>
            <a:spLocks noGrp="1"/>
          </p:cNvSpPr>
          <p:nvPr>
            <p:ph type="title"/>
          </p:nvPr>
        </p:nvSpPr>
        <p:spPr>
          <a:xfrm>
            <a:off x="567761" y="481264"/>
            <a:ext cx="11056484" cy="370238"/>
          </a:xfrm>
        </p:spPr>
        <p:txBody>
          <a:bodyPr anchor="t"/>
          <a:lstStyle/>
          <a:p>
            <a:r>
              <a:rPr lang="en-US" dirty="0"/>
              <a:t>Click to edit Master title style</a:t>
            </a:r>
          </a:p>
        </p:txBody>
      </p:sp>
      <p:sp>
        <p:nvSpPr>
          <p:cNvPr id="13" name="Text Placeholder 6"/>
          <p:cNvSpPr>
            <a:spLocks noGrp="1"/>
          </p:cNvSpPr>
          <p:nvPr>
            <p:ph type="body" sz="quarter" idx="14" hasCustomPrompt="1"/>
          </p:nvPr>
        </p:nvSpPr>
        <p:spPr>
          <a:xfrm>
            <a:off x="566776" y="926913"/>
            <a:ext cx="10999307" cy="260481"/>
          </a:xfrm>
        </p:spPr>
        <p:txBody>
          <a:bodyPr lIns="0" tIns="0" anchor="ctr">
            <a:noAutofit/>
          </a:bodyPr>
          <a:lstStyle>
            <a:lvl1pPr marL="0" indent="0">
              <a:lnSpc>
                <a:spcPct val="95000"/>
              </a:lnSpc>
              <a:buNone/>
              <a:defRPr sz="1351">
                <a:solidFill>
                  <a:schemeClr val="accent3"/>
                </a:solidFill>
                <a:latin typeface="+mj-lt"/>
              </a:defRPr>
            </a:lvl1pPr>
            <a:lvl2pPr marL="257252" indent="0">
              <a:buNone/>
              <a:defRPr/>
            </a:lvl2pPr>
            <a:lvl3pPr marL="514505" indent="0">
              <a:buNone/>
              <a:defRPr/>
            </a:lvl3pPr>
            <a:lvl4pPr marL="771757" indent="0">
              <a:buNone/>
              <a:defRPr/>
            </a:lvl4pPr>
            <a:lvl5pPr marL="1029008" indent="0">
              <a:buNone/>
              <a:defRPr/>
            </a:lvl5pPr>
          </a:lstStyle>
          <a:p>
            <a:pPr lvl="0"/>
            <a:r>
              <a:rPr dirty="0"/>
              <a:t>Click to add subtitle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400964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1">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69633" y="1534439"/>
            <a:ext cx="3154680" cy="4231298"/>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3"/>
            <a:r>
              <a:rPr lang="en-US" dirty="0"/>
              <a:t>Fourth level</a:t>
            </a:r>
          </a:p>
          <a:p>
            <a:pPr lvl="4"/>
            <a:r>
              <a:rPr lang="en-US" dirty="0"/>
              <a:t>Fifth level</a:t>
            </a:r>
          </a:p>
          <a:p>
            <a:pPr lvl="4"/>
            <a:endParaRPr lang="en-US" dirty="0"/>
          </a:p>
          <a:p>
            <a:pPr lvl="0"/>
            <a:r>
              <a:rPr lang="en-US" dirty="0"/>
              <a:t>Click to edit Master text styles</a:t>
            </a:r>
          </a:p>
          <a:p>
            <a:pPr lvl="1"/>
            <a:r>
              <a:rPr lang="en-US" dirty="0"/>
              <a:t>Second level</a:t>
            </a:r>
          </a:p>
          <a:p>
            <a:pPr lvl="2"/>
            <a:r>
              <a:rPr lang="en-US" dirty="0"/>
              <a:t>Third level</a:t>
            </a:r>
          </a:p>
          <a:p>
            <a:pPr lvl="4"/>
            <a:endParaRPr dirty="0"/>
          </a:p>
        </p:txBody>
      </p:sp>
      <p:sp>
        <p:nvSpPr>
          <p:cNvPr id="4" name="Content Placeholder 3"/>
          <p:cNvSpPr>
            <a:spLocks noGrp="1"/>
          </p:cNvSpPr>
          <p:nvPr>
            <p:ph sz="half" idx="2" hasCustomPrompt="1"/>
          </p:nvPr>
        </p:nvSpPr>
        <p:spPr>
          <a:xfrm>
            <a:off x="4518661" y="1534439"/>
            <a:ext cx="3154680" cy="4231298"/>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3"/>
            <a:r>
              <a:rPr lang="en-US"/>
              <a:t>Fourth level</a:t>
            </a:r>
          </a:p>
          <a:p>
            <a:pPr lvl="4"/>
            <a:r>
              <a:rPr lang="en-US"/>
              <a:t>Fifth level</a:t>
            </a:r>
          </a:p>
          <a:p>
            <a:pPr lvl="4"/>
            <a:endParaRPr lang="en-US"/>
          </a:p>
          <a:p>
            <a:pPr lvl="0"/>
            <a:r>
              <a:rPr lang="en-US"/>
              <a:t>Click to edit Master text styles</a:t>
            </a:r>
          </a:p>
          <a:p>
            <a:pPr lvl="1"/>
            <a:r>
              <a:rPr lang="en-US"/>
              <a:t>Second level</a:t>
            </a:r>
          </a:p>
          <a:p>
            <a:pPr lvl="2"/>
            <a:r>
              <a:rPr lang="en-US"/>
              <a:t>Third level</a:t>
            </a:r>
          </a:p>
          <a:p>
            <a:pPr lvl="4"/>
            <a:endParaRPr lang="en-US"/>
          </a:p>
        </p:txBody>
      </p:sp>
      <p:sp>
        <p:nvSpPr>
          <p:cNvPr id="8" name="Content Placeholder 7"/>
          <p:cNvSpPr>
            <a:spLocks noGrp="1"/>
          </p:cNvSpPr>
          <p:nvPr>
            <p:ph sz="quarter" idx="13" hasCustomPrompt="1"/>
          </p:nvPr>
        </p:nvSpPr>
        <p:spPr>
          <a:xfrm>
            <a:off x="8476744" y="1534439"/>
            <a:ext cx="3154680" cy="4231298"/>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3"/>
            <a:r>
              <a:rPr lang="en-US"/>
              <a:t>Fourth level</a:t>
            </a:r>
          </a:p>
          <a:p>
            <a:pPr lvl="4"/>
            <a:r>
              <a:rPr lang="en-US"/>
              <a:t>Fifth level</a:t>
            </a:r>
          </a:p>
          <a:p>
            <a:pPr lvl="4"/>
            <a:endParaRPr lang="en-US"/>
          </a:p>
          <a:p>
            <a:pPr lvl="0"/>
            <a:r>
              <a:rPr lang="en-US"/>
              <a:t>Click to edit Master text styles</a:t>
            </a:r>
          </a:p>
          <a:p>
            <a:pPr lvl="1"/>
            <a:r>
              <a:rPr lang="en-US"/>
              <a:t>Second level</a:t>
            </a:r>
          </a:p>
          <a:p>
            <a:pPr lvl="2"/>
            <a:r>
              <a:rPr lang="en-US"/>
              <a:t>Third level</a:t>
            </a:r>
          </a:p>
        </p:txBody>
      </p:sp>
      <p:cxnSp>
        <p:nvCxnSpPr>
          <p:cNvPr id="13" name="Straight Connector 12"/>
          <p:cNvCxnSpPr/>
          <p:nvPr userDrawn="1"/>
        </p:nvCxnSpPr>
        <p:spPr>
          <a:xfrm>
            <a:off x="4125589" y="1534442"/>
            <a:ext cx="0" cy="4231299"/>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071527" y="1534442"/>
            <a:ext cx="0" cy="4231299"/>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0"/>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12" name="TextBox 11"/>
          <p:cNvSpPr txBox="1"/>
          <p:nvPr userDrawn="1"/>
        </p:nvSpPr>
        <p:spPr>
          <a:xfrm>
            <a:off x="342992" y="6451784"/>
            <a:ext cx="397273" cy="306213"/>
          </a:xfrm>
          <a:prstGeom prst="rect">
            <a:avLst/>
          </a:prstGeom>
        </p:spPr>
        <p:txBody>
          <a:bodyPr vert="horz" wrap="square" lIns="0" tIns="0" rIns="0" bIns="0" rtlCol="0">
            <a:noAutofit/>
          </a:bodyPr>
          <a:lstStyle/>
          <a:p>
            <a:pPr marL="0" indent="0" algn="ctr">
              <a:lnSpc>
                <a:spcPct val="94000"/>
              </a:lnSpc>
              <a:spcBef>
                <a:spcPts val="600"/>
              </a:spcBef>
              <a:spcAft>
                <a:spcPts val="300"/>
              </a:spcAft>
              <a:buClr>
                <a:schemeClr val="accent2"/>
              </a:buClr>
              <a:buSzPct val="100000"/>
              <a:buFont typeface="Arial" charset="0"/>
              <a:buNone/>
            </a:pPr>
            <a:fld id="{D91D4CDF-0149-E84F-8EE5-CE1963E31B7D}" type="slidenum">
              <a:rPr lang="en-US" sz="1050" dirty="0">
                <a:solidFill>
                  <a:schemeClr val="bg1">
                    <a:lumMod val="50000"/>
                  </a:schemeClr>
                </a:solidFill>
              </a:rPr>
              <a:pPr marL="0" indent="0" algn="ctr">
                <a:lnSpc>
                  <a:spcPct val="94000"/>
                </a:lnSpc>
                <a:spcBef>
                  <a:spcPts val="600"/>
                </a:spcBef>
                <a:spcAft>
                  <a:spcPts val="300"/>
                </a:spcAft>
                <a:buClr>
                  <a:schemeClr val="accent2"/>
                </a:buClr>
                <a:buSzPct val="100000"/>
                <a:buFont typeface="Arial" charset="0"/>
                <a:buNone/>
              </a:pPr>
              <a:t>‹#›</a:t>
            </a:fld>
            <a:endParaRPr lang="en-US" sz="1050" dirty="0">
              <a:solidFill>
                <a:schemeClr val="bg1">
                  <a:lumMod val="50000"/>
                </a:schemeClr>
              </a:solidFill>
            </a:endParaRPr>
          </a:p>
        </p:txBody>
      </p:sp>
      <p:sp>
        <p:nvSpPr>
          <p:cNvPr id="14" name="Title 3"/>
          <p:cNvSpPr>
            <a:spLocks noGrp="1"/>
          </p:cNvSpPr>
          <p:nvPr>
            <p:ph type="title"/>
          </p:nvPr>
        </p:nvSpPr>
        <p:spPr>
          <a:xfrm>
            <a:off x="567761" y="481264"/>
            <a:ext cx="11056484" cy="370238"/>
          </a:xfrm>
        </p:spPr>
        <p:txBody>
          <a:bodyPr anchor="t"/>
          <a:lstStyle/>
          <a:p>
            <a:r>
              <a:rPr lang="en-US" dirty="0"/>
              <a:t>Click to edit Master title style</a:t>
            </a:r>
          </a:p>
        </p:txBody>
      </p:sp>
      <p:sp>
        <p:nvSpPr>
          <p:cNvPr id="16" name="Text Placeholder 6"/>
          <p:cNvSpPr>
            <a:spLocks noGrp="1"/>
          </p:cNvSpPr>
          <p:nvPr>
            <p:ph type="body" sz="quarter" idx="14" hasCustomPrompt="1"/>
          </p:nvPr>
        </p:nvSpPr>
        <p:spPr>
          <a:xfrm>
            <a:off x="567760" y="926914"/>
            <a:ext cx="10998323" cy="260481"/>
          </a:xfrm>
        </p:spPr>
        <p:txBody>
          <a:bodyPr lIns="0" tIns="0" anchor="ctr">
            <a:noAutofit/>
          </a:bodyPr>
          <a:lstStyle>
            <a:lvl1pPr marL="0" indent="0">
              <a:lnSpc>
                <a:spcPct val="95000"/>
              </a:lnSpc>
              <a:buNone/>
              <a:defRPr sz="1351">
                <a:solidFill>
                  <a:schemeClr val="accent3"/>
                </a:solidFill>
                <a:latin typeface="+mj-lt"/>
              </a:defRPr>
            </a:lvl1pPr>
            <a:lvl2pPr marL="257252" indent="0">
              <a:buNone/>
              <a:defRPr/>
            </a:lvl2pPr>
            <a:lvl3pPr marL="514505" indent="0">
              <a:buNone/>
              <a:defRPr/>
            </a:lvl3pPr>
            <a:lvl4pPr marL="771757" indent="0">
              <a:buNone/>
              <a:defRPr/>
            </a:lvl4pPr>
            <a:lvl5pPr marL="1029008" indent="0">
              <a:buNone/>
              <a:defRPr/>
            </a:lvl5pPr>
          </a:lstStyle>
          <a:p>
            <a:pPr lvl="0"/>
            <a:r>
              <a:rPr dirty="0"/>
              <a:t>Click to add subtitle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57101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8791" y="1773595"/>
            <a:ext cx="2886911" cy="3992142"/>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677285" y="1773595"/>
            <a:ext cx="2930016" cy="3992142"/>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7"/>
          <p:cNvSpPr>
            <a:spLocks noGrp="1"/>
          </p:cNvSpPr>
          <p:nvPr>
            <p:ph sz="quarter" idx="13"/>
          </p:nvPr>
        </p:nvSpPr>
        <p:spPr>
          <a:xfrm>
            <a:off x="8502293" y="1773595"/>
            <a:ext cx="2876907" cy="3992142"/>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Rectangle 1"/>
          <p:cNvSpPr/>
          <p:nvPr userDrawn="1"/>
        </p:nvSpPr>
        <p:spPr>
          <a:xfrm>
            <a:off x="568453" y="1534443"/>
            <a:ext cx="3405079"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14" name="Rectangle 13"/>
          <p:cNvSpPr/>
          <p:nvPr userDrawn="1"/>
        </p:nvSpPr>
        <p:spPr>
          <a:xfrm>
            <a:off x="4393463" y="1534443"/>
            <a:ext cx="3405079"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16" name="Rectangle 15"/>
          <p:cNvSpPr/>
          <p:nvPr userDrawn="1"/>
        </p:nvSpPr>
        <p:spPr>
          <a:xfrm>
            <a:off x="8218474" y="1534443"/>
            <a:ext cx="3405079"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11" name="Rectangle 10"/>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13" name="TextBox 12"/>
          <p:cNvSpPr txBox="1"/>
          <p:nvPr userDrawn="1"/>
        </p:nvSpPr>
        <p:spPr>
          <a:xfrm>
            <a:off x="342992" y="6451784"/>
            <a:ext cx="397273" cy="306213"/>
          </a:xfrm>
          <a:prstGeom prst="rect">
            <a:avLst/>
          </a:prstGeom>
        </p:spPr>
        <p:txBody>
          <a:bodyPr vert="horz" wrap="square" lIns="0" tIns="0" rIns="0" bIns="0" rtlCol="0">
            <a:noAutofit/>
          </a:bodyPr>
          <a:lstStyle/>
          <a:p>
            <a:pPr marL="0" indent="0" algn="ctr">
              <a:lnSpc>
                <a:spcPct val="94000"/>
              </a:lnSpc>
              <a:spcBef>
                <a:spcPts val="600"/>
              </a:spcBef>
              <a:spcAft>
                <a:spcPts val="300"/>
              </a:spcAft>
              <a:buClr>
                <a:schemeClr val="accent2"/>
              </a:buClr>
              <a:buSzPct val="100000"/>
              <a:buFont typeface="Arial" charset="0"/>
              <a:buNone/>
            </a:pPr>
            <a:fld id="{D91D4CDF-0149-E84F-8EE5-CE1963E31B7D}" type="slidenum">
              <a:rPr lang="en-US" sz="1050" dirty="0">
                <a:solidFill>
                  <a:schemeClr val="bg1">
                    <a:lumMod val="50000"/>
                  </a:schemeClr>
                </a:solidFill>
              </a:rPr>
              <a:pPr marL="0" indent="0" algn="ctr">
                <a:lnSpc>
                  <a:spcPct val="94000"/>
                </a:lnSpc>
                <a:spcBef>
                  <a:spcPts val="600"/>
                </a:spcBef>
                <a:spcAft>
                  <a:spcPts val="300"/>
                </a:spcAft>
                <a:buClr>
                  <a:schemeClr val="accent2"/>
                </a:buClr>
                <a:buSzPct val="100000"/>
                <a:buFont typeface="Arial" charset="0"/>
                <a:buNone/>
              </a:pPr>
              <a:t>‹#›</a:t>
            </a:fld>
            <a:endParaRPr lang="en-US" sz="1050" dirty="0">
              <a:solidFill>
                <a:schemeClr val="bg1">
                  <a:lumMod val="50000"/>
                </a:schemeClr>
              </a:solidFill>
            </a:endParaRPr>
          </a:p>
        </p:txBody>
      </p:sp>
      <p:sp>
        <p:nvSpPr>
          <p:cNvPr id="17" name="Title 3"/>
          <p:cNvSpPr>
            <a:spLocks noGrp="1"/>
          </p:cNvSpPr>
          <p:nvPr>
            <p:ph type="title"/>
          </p:nvPr>
        </p:nvSpPr>
        <p:spPr>
          <a:xfrm>
            <a:off x="567761" y="481264"/>
            <a:ext cx="11056484" cy="370238"/>
          </a:xfrm>
        </p:spPr>
        <p:txBody>
          <a:bodyPr anchor="t"/>
          <a:lstStyle/>
          <a:p>
            <a:r>
              <a:rPr lang="en-US" dirty="0"/>
              <a:t>Click to edit Master title style</a:t>
            </a:r>
          </a:p>
        </p:txBody>
      </p:sp>
      <p:sp>
        <p:nvSpPr>
          <p:cNvPr id="18" name="Text Placeholder 6"/>
          <p:cNvSpPr>
            <a:spLocks noGrp="1"/>
          </p:cNvSpPr>
          <p:nvPr>
            <p:ph type="body" sz="quarter" idx="14" hasCustomPrompt="1"/>
          </p:nvPr>
        </p:nvSpPr>
        <p:spPr>
          <a:xfrm>
            <a:off x="567760" y="926911"/>
            <a:ext cx="10998323" cy="260480"/>
          </a:xfrm>
        </p:spPr>
        <p:txBody>
          <a:bodyPr lIns="0" tIns="0" anchor="ctr">
            <a:noAutofit/>
          </a:bodyPr>
          <a:lstStyle>
            <a:lvl1pPr marL="0" indent="0">
              <a:lnSpc>
                <a:spcPct val="95000"/>
              </a:lnSpc>
              <a:buNone/>
              <a:defRPr sz="1351">
                <a:solidFill>
                  <a:schemeClr val="accent3"/>
                </a:solidFill>
                <a:latin typeface="+mj-lt"/>
              </a:defRPr>
            </a:lvl1pPr>
            <a:lvl2pPr marL="257252" indent="0">
              <a:buNone/>
              <a:defRPr/>
            </a:lvl2pPr>
            <a:lvl3pPr marL="514505" indent="0">
              <a:buNone/>
              <a:defRPr/>
            </a:lvl3pPr>
            <a:lvl4pPr marL="771757" indent="0">
              <a:buNone/>
              <a:defRPr/>
            </a:lvl4pPr>
            <a:lvl5pPr marL="1029008" indent="0">
              <a:buNone/>
              <a:defRPr/>
            </a:lvl5pPr>
          </a:lstStyle>
          <a:p>
            <a:pPr lvl="0"/>
            <a:r>
              <a:rPr dirty="0"/>
              <a:t>Click to add subtitle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57737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Column 1">
    <p:spTree>
      <p:nvGrpSpPr>
        <p:cNvPr id="1" name=""/>
        <p:cNvGrpSpPr/>
        <p:nvPr/>
      </p:nvGrpSpPr>
      <p:grpSpPr>
        <a:xfrm>
          <a:off x="0" y="0"/>
          <a:ext cx="0" cy="0"/>
          <a:chOff x="0" y="0"/>
          <a:chExt cx="0" cy="0"/>
        </a:xfrm>
      </p:grpSpPr>
      <p:sp>
        <p:nvSpPr>
          <p:cNvPr id="22" name="Content Placeholder 2"/>
          <p:cNvSpPr>
            <a:spLocks noGrp="1"/>
          </p:cNvSpPr>
          <p:nvPr>
            <p:ph sz="half" idx="1"/>
          </p:nvPr>
        </p:nvSpPr>
        <p:spPr>
          <a:xfrm>
            <a:off x="581742" y="1534438"/>
            <a:ext cx="2380915" cy="4231298"/>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5" name="Content Placeholder 3"/>
          <p:cNvSpPr>
            <a:spLocks noGrp="1"/>
          </p:cNvSpPr>
          <p:nvPr>
            <p:ph sz="half" idx="2"/>
          </p:nvPr>
        </p:nvSpPr>
        <p:spPr>
          <a:xfrm>
            <a:off x="3397928" y="1534438"/>
            <a:ext cx="2490808" cy="4231298"/>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6" name="Content Placeholder 7"/>
          <p:cNvSpPr>
            <a:spLocks noGrp="1"/>
          </p:cNvSpPr>
          <p:nvPr>
            <p:ph sz="quarter" idx="13"/>
          </p:nvPr>
        </p:nvSpPr>
        <p:spPr>
          <a:xfrm>
            <a:off x="9084673" y="1534438"/>
            <a:ext cx="2400193" cy="4231298"/>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 name="Content Placeholder 7"/>
          <p:cNvSpPr>
            <a:spLocks noGrp="1"/>
          </p:cNvSpPr>
          <p:nvPr>
            <p:ph sz="quarter" idx="15"/>
          </p:nvPr>
        </p:nvSpPr>
        <p:spPr>
          <a:xfrm>
            <a:off x="6246348" y="1534438"/>
            <a:ext cx="2385589" cy="4231298"/>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48" name="Straight Connector 47"/>
          <p:cNvCxnSpPr/>
          <p:nvPr userDrawn="1"/>
        </p:nvCxnSpPr>
        <p:spPr>
          <a:xfrm>
            <a:off x="3174615" y="1534438"/>
            <a:ext cx="0" cy="4231298"/>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6064117" y="1534438"/>
            <a:ext cx="0" cy="4231298"/>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862181" y="1534438"/>
            <a:ext cx="0" cy="4231298"/>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14" name="TextBox 13"/>
          <p:cNvSpPr txBox="1"/>
          <p:nvPr userDrawn="1"/>
        </p:nvSpPr>
        <p:spPr>
          <a:xfrm>
            <a:off x="342992" y="6451784"/>
            <a:ext cx="397273" cy="306213"/>
          </a:xfrm>
          <a:prstGeom prst="rect">
            <a:avLst/>
          </a:prstGeom>
        </p:spPr>
        <p:txBody>
          <a:bodyPr vert="horz" wrap="square" lIns="0" tIns="0" rIns="0" bIns="0" rtlCol="0">
            <a:noAutofit/>
          </a:bodyPr>
          <a:lstStyle/>
          <a:p>
            <a:pPr marL="0" indent="0" algn="ctr">
              <a:lnSpc>
                <a:spcPct val="94000"/>
              </a:lnSpc>
              <a:spcBef>
                <a:spcPts val="600"/>
              </a:spcBef>
              <a:spcAft>
                <a:spcPts val="300"/>
              </a:spcAft>
              <a:buClr>
                <a:schemeClr val="accent2"/>
              </a:buClr>
              <a:buSzPct val="100000"/>
              <a:buFont typeface="Arial" charset="0"/>
              <a:buNone/>
            </a:pPr>
            <a:fld id="{D91D4CDF-0149-E84F-8EE5-CE1963E31B7D}" type="slidenum">
              <a:rPr lang="en-US" sz="1050" dirty="0">
                <a:solidFill>
                  <a:schemeClr val="bg1">
                    <a:lumMod val="50000"/>
                  </a:schemeClr>
                </a:solidFill>
              </a:rPr>
              <a:pPr marL="0" indent="0" algn="ctr">
                <a:lnSpc>
                  <a:spcPct val="94000"/>
                </a:lnSpc>
                <a:spcBef>
                  <a:spcPts val="600"/>
                </a:spcBef>
                <a:spcAft>
                  <a:spcPts val="300"/>
                </a:spcAft>
                <a:buClr>
                  <a:schemeClr val="accent2"/>
                </a:buClr>
                <a:buSzPct val="100000"/>
                <a:buFont typeface="Arial" charset="0"/>
                <a:buNone/>
              </a:pPr>
              <a:t>‹#›</a:t>
            </a:fld>
            <a:endParaRPr lang="en-US" sz="1050" dirty="0">
              <a:solidFill>
                <a:schemeClr val="bg1">
                  <a:lumMod val="50000"/>
                </a:schemeClr>
              </a:solidFill>
            </a:endParaRPr>
          </a:p>
        </p:txBody>
      </p:sp>
      <p:sp>
        <p:nvSpPr>
          <p:cNvPr id="15" name="Title 3"/>
          <p:cNvSpPr>
            <a:spLocks noGrp="1"/>
          </p:cNvSpPr>
          <p:nvPr>
            <p:ph type="title"/>
          </p:nvPr>
        </p:nvSpPr>
        <p:spPr>
          <a:xfrm>
            <a:off x="567761" y="481264"/>
            <a:ext cx="11056484" cy="370238"/>
          </a:xfrm>
        </p:spPr>
        <p:txBody>
          <a:bodyPr anchor="t"/>
          <a:lstStyle/>
          <a:p>
            <a:r>
              <a:rPr lang="en-US" dirty="0"/>
              <a:t>Click to edit Master title style</a:t>
            </a:r>
          </a:p>
        </p:txBody>
      </p:sp>
      <p:sp>
        <p:nvSpPr>
          <p:cNvPr id="16" name="Text Placeholder 6"/>
          <p:cNvSpPr>
            <a:spLocks noGrp="1"/>
          </p:cNvSpPr>
          <p:nvPr>
            <p:ph type="body" sz="quarter" idx="14" hasCustomPrompt="1"/>
          </p:nvPr>
        </p:nvSpPr>
        <p:spPr>
          <a:xfrm>
            <a:off x="567760" y="926911"/>
            <a:ext cx="10998323" cy="260480"/>
          </a:xfrm>
        </p:spPr>
        <p:txBody>
          <a:bodyPr lIns="0" tIns="0" anchor="ctr">
            <a:noAutofit/>
          </a:bodyPr>
          <a:lstStyle>
            <a:lvl1pPr marL="0" indent="0">
              <a:lnSpc>
                <a:spcPct val="95000"/>
              </a:lnSpc>
              <a:buNone/>
              <a:defRPr sz="1351">
                <a:solidFill>
                  <a:schemeClr val="accent3"/>
                </a:solidFill>
                <a:latin typeface="+mj-lt"/>
              </a:defRPr>
            </a:lvl1pPr>
            <a:lvl2pPr marL="257252" indent="0">
              <a:buNone/>
              <a:defRPr/>
            </a:lvl2pPr>
            <a:lvl3pPr marL="514505" indent="0">
              <a:buNone/>
              <a:defRPr/>
            </a:lvl3pPr>
            <a:lvl4pPr marL="771757" indent="0">
              <a:buNone/>
              <a:defRPr/>
            </a:lvl4pPr>
            <a:lvl5pPr marL="1029008" indent="0">
              <a:buNone/>
              <a:defRPr/>
            </a:lvl5pPr>
          </a:lstStyle>
          <a:p>
            <a:pPr lvl="0"/>
            <a:r>
              <a:rPr dirty="0"/>
              <a:t>Click to add subtitle</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87360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lumn 2">
    <p:spTree>
      <p:nvGrpSpPr>
        <p:cNvPr id="1" name=""/>
        <p:cNvGrpSpPr/>
        <p:nvPr/>
      </p:nvGrpSpPr>
      <p:grpSpPr>
        <a:xfrm>
          <a:off x="0" y="0"/>
          <a:ext cx="0" cy="0"/>
          <a:chOff x="0" y="0"/>
          <a:chExt cx="0" cy="0"/>
        </a:xfrm>
      </p:grpSpPr>
      <p:sp>
        <p:nvSpPr>
          <p:cNvPr id="22" name="Content Placeholder 2"/>
          <p:cNvSpPr>
            <a:spLocks noGrp="1"/>
          </p:cNvSpPr>
          <p:nvPr>
            <p:ph sz="half" idx="1"/>
          </p:nvPr>
        </p:nvSpPr>
        <p:spPr>
          <a:xfrm>
            <a:off x="807378" y="1808759"/>
            <a:ext cx="1990687" cy="3766131"/>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5" name="Content Placeholder 3"/>
          <p:cNvSpPr>
            <a:spLocks noGrp="1"/>
          </p:cNvSpPr>
          <p:nvPr>
            <p:ph sz="half" idx="2"/>
          </p:nvPr>
        </p:nvSpPr>
        <p:spPr>
          <a:xfrm>
            <a:off x="3623566" y="1808759"/>
            <a:ext cx="2082292" cy="3766131"/>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6" name="Content Placeholder 7"/>
          <p:cNvSpPr>
            <a:spLocks noGrp="1"/>
          </p:cNvSpPr>
          <p:nvPr>
            <p:ph sz="quarter" idx="13"/>
          </p:nvPr>
        </p:nvSpPr>
        <p:spPr>
          <a:xfrm>
            <a:off x="9310309" y="1808759"/>
            <a:ext cx="2083119" cy="3766131"/>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 name="Content Placeholder 7"/>
          <p:cNvSpPr>
            <a:spLocks noGrp="1"/>
          </p:cNvSpPr>
          <p:nvPr>
            <p:ph sz="quarter" idx="15"/>
          </p:nvPr>
        </p:nvSpPr>
        <p:spPr>
          <a:xfrm>
            <a:off x="6471986" y="1808759"/>
            <a:ext cx="2086801" cy="3766131"/>
          </a:xfrm>
        </p:spPr>
        <p:txBody>
          <a:bodyPr/>
          <a:lstStyle>
            <a:lvl1pPr>
              <a:buClr>
                <a:srgbClr val="326F65"/>
              </a:buClr>
              <a:defRPr/>
            </a:lvl1pPr>
            <a:lvl2pPr>
              <a:buClr>
                <a:srgbClr val="326F65"/>
              </a:buClr>
              <a:defRPr/>
            </a:lvl2pPr>
            <a:lvl3pPr>
              <a:buClr>
                <a:srgbClr val="326F65"/>
              </a:buClr>
              <a:defRPr/>
            </a:lvl3pPr>
            <a:lvl4pPr>
              <a:buClr>
                <a:srgbClr val="326F65"/>
              </a:buClr>
              <a:defRPr sz="1576"/>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2" name="Rectangle 31"/>
          <p:cNvSpPr/>
          <p:nvPr userDrawn="1"/>
        </p:nvSpPr>
        <p:spPr>
          <a:xfrm>
            <a:off x="568453" y="1534443"/>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33" name="Rectangle 32"/>
          <p:cNvSpPr/>
          <p:nvPr userDrawn="1"/>
        </p:nvSpPr>
        <p:spPr>
          <a:xfrm>
            <a:off x="3407401" y="1534443"/>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34" name="Rectangle 33"/>
          <p:cNvSpPr/>
          <p:nvPr userDrawn="1"/>
        </p:nvSpPr>
        <p:spPr>
          <a:xfrm>
            <a:off x="6246347" y="1534443"/>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35" name="Rectangle 34"/>
          <p:cNvSpPr/>
          <p:nvPr userDrawn="1"/>
        </p:nvSpPr>
        <p:spPr>
          <a:xfrm>
            <a:off x="9085295" y="1534443"/>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13" name="Rectangle 12"/>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15" name="TextBox 14"/>
          <p:cNvSpPr txBox="1"/>
          <p:nvPr userDrawn="1"/>
        </p:nvSpPr>
        <p:spPr>
          <a:xfrm>
            <a:off x="342992" y="6451784"/>
            <a:ext cx="397273" cy="306213"/>
          </a:xfrm>
          <a:prstGeom prst="rect">
            <a:avLst/>
          </a:prstGeom>
        </p:spPr>
        <p:txBody>
          <a:bodyPr vert="horz" wrap="square" lIns="0" tIns="0" rIns="0" bIns="0" rtlCol="0">
            <a:noAutofit/>
          </a:bodyPr>
          <a:lstStyle/>
          <a:p>
            <a:pPr marL="0" indent="0" algn="ctr">
              <a:lnSpc>
                <a:spcPct val="94000"/>
              </a:lnSpc>
              <a:spcBef>
                <a:spcPts val="600"/>
              </a:spcBef>
              <a:spcAft>
                <a:spcPts val="300"/>
              </a:spcAft>
              <a:buClr>
                <a:schemeClr val="accent2"/>
              </a:buClr>
              <a:buSzPct val="100000"/>
              <a:buFont typeface="Arial" charset="0"/>
              <a:buNone/>
            </a:pPr>
            <a:fld id="{D91D4CDF-0149-E84F-8EE5-CE1963E31B7D}" type="slidenum">
              <a:rPr lang="en-US" sz="1050" dirty="0">
                <a:solidFill>
                  <a:schemeClr val="bg1">
                    <a:lumMod val="50000"/>
                  </a:schemeClr>
                </a:solidFill>
              </a:rPr>
              <a:pPr marL="0" indent="0" algn="ctr">
                <a:lnSpc>
                  <a:spcPct val="94000"/>
                </a:lnSpc>
                <a:spcBef>
                  <a:spcPts val="600"/>
                </a:spcBef>
                <a:spcAft>
                  <a:spcPts val="300"/>
                </a:spcAft>
                <a:buClr>
                  <a:schemeClr val="accent2"/>
                </a:buClr>
                <a:buSzPct val="100000"/>
                <a:buFont typeface="Arial" charset="0"/>
                <a:buNone/>
              </a:pPr>
              <a:t>‹#›</a:t>
            </a:fld>
            <a:endParaRPr lang="en-US" sz="1050" dirty="0">
              <a:solidFill>
                <a:schemeClr val="bg1">
                  <a:lumMod val="50000"/>
                </a:schemeClr>
              </a:solidFill>
            </a:endParaRPr>
          </a:p>
        </p:txBody>
      </p:sp>
      <p:sp>
        <p:nvSpPr>
          <p:cNvPr id="16" name="Title 3"/>
          <p:cNvSpPr>
            <a:spLocks noGrp="1"/>
          </p:cNvSpPr>
          <p:nvPr>
            <p:ph type="title"/>
          </p:nvPr>
        </p:nvSpPr>
        <p:spPr>
          <a:xfrm>
            <a:off x="567761" y="481264"/>
            <a:ext cx="11056484" cy="370238"/>
          </a:xfrm>
        </p:spPr>
        <p:txBody>
          <a:bodyPr anchor="t"/>
          <a:lstStyle/>
          <a:p>
            <a:r>
              <a:rPr lang="en-US" dirty="0"/>
              <a:t>Click to edit Master title style</a:t>
            </a:r>
          </a:p>
        </p:txBody>
      </p:sp>
      <p:sp>
        <p:nvSpPr>
          <p:cNvPr id="17" name="Text Placeholder 6"/>
          <p:cNvSpPr>
            <a:spLocks noGrp="1"/>
          </p:cNvSpPr>
          <p:nvPr>
            <p:ph type="body" sz="quarter" idx="14" hasCustomPrompt="1"/>
          </p:nvPr>
        </p:nvSpPr>
        <p:spPr>
          <a:xfrm>
            <a:off x="567760" y="926911"/>
            <a:ext cx="10998323" cy="260480"/>
          </a:xfrm>
        </p:spPr>
        <p:txBody>
          <a:bodyPr lIns="0" tIns="0" anchor="ctr">
            <a:noAutofit/>
          </a:bodyPr>
          <a:lstStyle>
            <a:lvl1pPr marL="0" indent="0">
              <a:lnSpc>
                <a:spcPct val="95000"/>
              </a:lnSpc>
              <a:buNone/>
              <a:defRPr sz="1351">
                <a:solidFill>
                  <a:schemeClr val="accent3"/>
                </a:solidFill>
                <a:latin typeface="+mj-lt"/>
              </a:defRPr>
            </a:lvl1pPr>
            <a:lvl2pPr marL="257252" indent="0">
              <a:buNone/>
              <a:defRPr/>
            </a:lvl2pPr>
            <a:lvl3pPr marL="514505" indent="0">
              <a:buNone/>
              <a:defRPr/>
            </a:lvl3pPr>
            <a:lvl4pPr marL="771757" indent="0">
              <a:buNone/>
              <a:defRPr/>
            </a:lvl4pPr>
            <a:lvl5pPr marL="1029008" indent="0">
              <a:buNone/>
              <a:defRPr/>
            </a:lvl5pPr>
          </a:lstStyle>
          <a:p>
            <a:pPr lvl="0"/>
            <a:r>
              <a:rPr dirty="0"/>
              <a:t>Click to add subtitle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82516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4"/>
          </p:nvPr>
        </p:nvSpPr>
        <p:spPr>
          <a:xfrm>
            <a:off x="559594" y="1503459"/>
            <a:ext cx="11068527" cy="4262277"/>
          </a:xfrm>
        </p:spPr>
        <p:txBody>
          <a:bodyPr/>
          <a:lstStyle>
            <a:lvl1pPr>
              <a:buClr>
                <a:srgbClr val="326F65"/>
              </a:buClr>
              <a:defRPr/>
            </a:lvl1pPr>
          </a:lstStyle>
          <a:p>
            <a:r>
              <a:rPr lang="en-US"/>
              <a:t>Click icon to add chart</a:t>
            </a:r>
            <a:endParaRPr/>
          </a:p>
        </p:txBody>
      </p:sp>
      <p:sp>
        <p:nvSpPr>
          <p:cNvPr id="6" name="Rectangle 5"/>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342992" y="6451784"/>
            <a:ext cx="397273" cy="306213"/>
          </a:xfrm>
          <a:prstGeom prst="rect">
            <a:avLst/>
          </a:prstGeom>
        </p:spPr>
        <p:txBody>
          <a:bodyPr vert="horz" wrap="square" lIns="0" tIns="0" rIns="0" bIns="0" rtlCol="0">
            <a:noAutofit/>
          </a:bodyPr>
          <a:lstStyle/>
          <a:p>
            <a:pPr marL="0" indent="0" algn="ctr">
              <a:lnSpc>
                <a:spcPct val="94000"/>
              </a:lnSpc>
              <a:spcBef>
                <a:spcPts val="600"/>
              </a:spcBef>
              <a:spcAft>
                <a:spcPts val="300"/>
              </a:spcAft>
              <a:buClr>
                <a:schemeClr val="accent2"/>
              </a:buClr>
              <a:buSzPct val="100000"/>
              <a:buFont typeface="Arial" charset="0"/>
              <a:buNone/>
            </a:pPr>
            <a:fld id="{D91D4CDF-0149-E84F-8EE5-CE1963E31B7D}" type="slidenum">
              <a:rPr lang="en-US" sz="1050" dirty="0">
                <a:solidFill>
                  <a:schemeClr val="bg1">
                    <a:lumMod val="50000"/>
                  </a:schemeClr>
                </a:solidFill>
              </a:rPr>
              <a:pPr marL="0" indent="0" algn="ctr">
                <a:lnSpc>
                  <a:spcPct val="94000"/>
                </a:lnSpc>
                <a:spcBef>
                  <a:spcPts val="600"/>
                </a:spcBef>
                <a:spcAft>
                  <a:spcPts val="300"/>
                </a:spcAft>
                <a:buClr>
                  <a:schemeClr val="accent2"/>
                </a:buClr>
                <a:buSzPct val="100000"/>
                <a:buFont typeface="Arial" charset="0"/>
                <a:buNone/>
              </a:pPr>
              <a:t>‹#›</a:t>
            </a:fld>
            <a:endParaRPr lang="en-US" sz="1050" dirty="0">
              <a:solidFill>
                <a:schemeClr val="bg1">
                  <a:lumMod val="50000"/>
                </a:schemeClr>
              </a:solidFill>
            </a:endParaRPr>
          </a:p>
        </p:txBody>
      </p:sp>
      <p:sp>
        <p:nvSpPr>
          <p:cNvPr id="8" name="Title 3"/>
          <p:cNvSpPr>
            <a:spLocks noGrp="1"/>
          </p:cNvSpPr>
          <p:nvPr>
            <p:ph type="title"/>
          </p:nvPr>
        </p:nvSpPr>
        <p:spPr>
          <a:xfrm>
            <a:off x="567761" y="481264"/>
            <a:ext cx="11056484" cy="370238"/>
          </a:xfrm>
        </p:spPr>
        <p:txBody>
          <a:bodyPr anchor="t"/>
          <a:lstStyle/>
          <a:p>
            <a:r>
              <a:rPr lang="en-US" dirty="0"/>
              <a:t>Click to edit Master title style</a:t>
            </a:r>
          </a:p>
        </p:txBody>
      </p:sp>
      <p:sp>
        <p:nvSpPr>
          <p:cNvPr id="11" name="Text Placeholder 6"/>
          <p:cNvSpPr>
            <a:spLocks noGrp="1"/>
          </p:cNvSpPr>
          <p:nvPr>
            <p:ph type="body" sz="quarter" idx="15" hasCustomPrompt="1"/>
          </p:nvPr>
        </p:nvSpPr>
        <p:spPr>
          <a:xfrm>
            <a:off x="567760" y="926911"/>
            <a:ext cx="10998323" cy="260480"/>
          </a:xfrm>
        </p:spPr>
        <p:txBody>
          <a:bodyPr lIns="0" tIns="0" anchor="ctr">
            <a:noAutofit/>
          </a:bodyPr>
          <a:lstStyle>
            <a:lvl1pPr marL="0" indent="0">
              <a:lnSpc>
                <a:spcPct val="95000"/>
              </a:lnSpc>
              <a:buNone/>
              <a:defRPr sz="1351">
                <a:solidFill>
                  <a:schemeClr val="accent3"/>
                </a:solidFill>
                <a:latin typeface="+mj-lt"/>
              </a:defRPr>
            </a:lvl1pPr>
            <a:lvl2pPr marL="257252" indent="0">
              <a:buNone/>
              <a:defRPr/>
            </a:lvl2pPr>
            <a:lvl3pPr marL="514505" indent="0">
              <a:buNone/>
              <a:defRPr/>
            </a:lvl3pPr>
            <a:lvl4pPr marL="771757" indent="0">
              <a:buNone/>
              <a:defRPr/>
            </a:lvl4pPr>
            <a:lvl5pPr marL="1029008" indent="0">
              <a:buNone/>
              <a:defRPr/>
            </a:lvl5pPr>
          </a:lstStyle>
          <a:p>
            <a:pPr lvl="0"/>
            <a:r>
              <a:rPr dirty="0"/>
              <a:t>Click to add subtitle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44207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4" pos="549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19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1">
    <p:bg bwMode="blackGray">
      <p:bgRef idx="1001">
        <a:schemeClr val="bg1"/>
      </p:bgRef>
    </p:bg>
    <p:spTree>
      <p:nvGrpSpPr>
        <p:cNvPr id="1" name=""/>
        <p:cNvGrpSpPr/>
        <p:nvPr/>
      </p:nvGrpSpPr>
      <p:grpSpPr>
        <a:xfrm>
          <a:off x="0" y="0"/>
          <a:ext cx="0" cy="0"/>
          <a:chOff x="0" y="0"/>
          <a:chExt cx="0" cy="0"/>
        </a:xfrm>
      </p:grpSpPr>
      <p:sp>
        <p:nvSpPr>
          <p:cNvPr id="41" name="Content Placeholder 4"/>
          <p:cNvSpPr>
            <a:spLocks noGrp="1"/>
          </p:cNvSpPr>
          <p:nvPr>
            <p:ph sz="quarter" idx="12"/>
          </p:nvPr>
        </p:nvSpPr>
        <p:spPr>
          <a:xfrm>
            <a:off x="3878401" y="1004042"/>
            <a:ext cx="3525385" cy="1443468"/>
          </a:xfrm>
        </p:spPr>
        <p:txBody>
          <a:bodyPr wrap="square" numCol="1" spcCol="274320"/>
          <a:lstStyle>
            <a:lvl1pPr marL="196513" indent="-196513">
              <a:buClr>
                <a:srgbClr val="326F65"/>
              </a:buClr>
              <a:buSzPct val="100000"/>
              <a:buFont typeface="+mj-lt"/>
              <a:buAutoNum type="arabicPeriod"/>
              <a:defRPr sz="1125" b="1" cap="all" spc="28" baseline="0">
                <a:solidFill>
                  <a:schemeClr val="tx2"/>
                </a:solidFill>
                <a:latin typeface="Arial" panose="020B0604020202020204" pitchFamily="34" charset="0"/>
              </a:defRPr>
            </a:lvl1pPr>
            <a:lvl2pPr marL="195619" indent="0">
              <a:spcBef>
                <a:spcPts val="113"/>
              </a:spcBef>
              <a:buFont typeface="Arial" panose="020B0604020202020204" pitchFamily="34" charset="0"/>
              <a:buChar char="​"/>
              <a:tabLst/>
              <a:defRPr sz="900" b="0">
                <a:solidFill>
                  <a:schemeClr val="accent3"/>
                </a:solidFill>
              </a:defRPr>
            </a:lvl2pPr>
            <a:lvl3pPr marL="318887" indent="-123266">
              <a:buFont typeface="Arial" panose="020B0604020202020204" pitchFamily="34" charset="0"/>
              <a:buChar char="•"/>
              <a:defRPr sz="9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2" name="Content Placeholder 4"/>
          <p:cNvSpPr>
            <a:spLocks noGrp="1"/>
          </p:cNvSpPr>
          <p:nvPr>
            <p:ph sz="quarter" idx="13" hasCustomPrompt="1"/>
          </p:nvPr>
        </p:nvSpPr>
        <p:spPr>
          <a:xfrm>
            <a:off x="3878401" y="2640014"/>
            <a:ext cx="3525385" cy="1631995"/>
          </a:xfrm>
        </p:spPr>
        <p:txBody>
          <a:bodyPr wrap="square" numCol="1" spcCol="274320"/>
          <a:lstStyle>
            <a:lvl1pPr marL="196513" indent="-196513">
              <a:buClr>
                <a:srgbClr val="326F65"/>
              </a:buClr>
              <a:buSzPct val="100000"/>
              <a:buFont typeface="+mj-lt"/>
              <a:buAutoNum type="arabicPeriod" startAt="2"/>
              <a:defRPr sz="1125" b="1" cap="all" spc="28" baseline="0">
                <a:solidFill>
                  <a:schemeClr val="tx2"/>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3" name="Content Placeholder 4"/>
          <p:cNvSpPr>
            <a:spLocks noGrp="1"/>
          </p:cNvSpPr>
          <p:nvPr>
            <p:ph sz="quarter" idx="14"/>
          </p:nvPr>
        </p:nvSpPr>
        <p:spPr>
          <a:xfrm>
            <a:off x="3878401" y="4362869"/>
            <a:ext cx="3525385" cy="1282846"/>
          </a:xfrm>
        </p:spPr>
        <p:txBody>
          <a:bodyPr wrap="square" numCol="1" spcCol="274320"/>
          <a:lstStyle>
            <a:lvl1pPr marL="196513" indent="-196513">
              <a:buClr>
                <a:srgbClr val="326F65"/>
              </a:buClr>
              <a:buSzPct val="100000"/>
              <a:buFont typeface="+mj-lt"/>
              <a:buAutoNum type="arabicPeriod" startAt="3"/>
              <a:defRPr sz="1125" b="1" cap="all" spc="28" baseline="0">
                <a:solidFill>
                  <a:schemeClr val="tx2"/>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4" name="Content Placeholder 4"/>
          <p:cNvSpPr>
            <a:spLocks noGrp="1"/>
          </p:cNvSpPr>
          <p:nvPr>
            <p:ph sz="quarter" idx="15" hasCustomPrompt="1"/>
          </p:nvPr>
        </p:nvSpPr>
        <p:spPr>
          <a:xfrm>
            <a:off x="7946317" y="1004042"/>
            <a:ext cx="3525385" cy="1443468"/>
          </a:xfrm>
        </p:spPr>
        <p:txBody>
          <a:bodyPr wrap="square" numCol="1" spcCol="274320"/>
          <a:lstStyle>
            <a:lvl1pPr marL="196513" indent="-196513">
              <a:buClr>
                <a:srgbClr val="326F65"/>
              </a:buClr>
              <a:buSzPct val="100000"/>
              <a:buFont typeface="+mj-lt"/>
              <a:buAutoNum type="arabicPeriod" startAt="4"/>
              <a:defRPr sz="1125" b="1" cap="all" spc="28" baseline="0">
                <a:solidFill>
                  <a:schemeClr val="tx2"/>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5" name="Content Placeholder 4"/>
          <p:cNvSpPr>
            <a:spLocks noGrp="1"/>
          </p:cNvSpPr>
          <p:nvPr>
            <p:ph sz="quarter" idx="16"/>
          </p:nvPr>
        </p:nvSpPr>
        <p:spPr>
          <a:xfrm>
            <a:off x="7946317" y="2640010"/>
            <a:ext cx="3525385" cy="1631994"/>
          </a:xfrm>
        </p:spPr>
        <p:txBody>
          <a:bodyPr wrap="square" numCol="1" spcCol="274320"/>
          <a:lstStyle>
            <a:lvl1pPr marL="196513" indent="-196513">
              <a:buClr>
                <a:srgbClr val="326F65"/>
              </a:buClr>
              <a:buSzPct val="100000"/>
              <a:buFont typeface="+mj-lt"/>
              <a:buAutoNum type="arabicPeriod" startAt="5"/>
              <a:defRPr sz="1125" b="1" cap="all" spc="28" baseline="0">
                <a:solidFill>
                  <a:schemeClr val="tx2"/>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6" name="Content Placeholder 4"/>
          <p:cNvSpPr>
            <a:spLocks noGrp="1"/>
          </p:cNvSpPr>
          <p:nvPr>
            <p:ph sz="quarter" idx="17"/>
          </p:nvPr>
        </p:nvSpPr>
        <p:spPr>
          <a:xfrm>
            <a:off x="7946317" y="4362869"/>
            <a:ext cx="3525385" cy="1282846"/>
          </a:xfrm>
        </p:spPr>
        <p:txBody>
          <a:bodyPr wrap="square" numCol="1" spcCol="274320"/>
          <a:lstStyle>
            <a:lvl1pPr marL="196513" indent="-196513">
              <a:buClr>
                <a:srgbClr val="326F65"/>
              </a:buClr>
              <a:buSzPct val="100000"/>
              <a:buFont typeface="+mj-lt"/>
              <a:buAutoNum type="arabicPeriod" startAt="6"/>
              <a:defRPr sz="1125" b="1" cap="all" spc="28" baseline="0">
                <a:solidFill>
                  <a:schemeClr val="tx2"/>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4"/>
            <a:ext cx="3335868" cy="6857999"/>
          </a:xfrm>
          <a:prstGeom prst="rect">
            <a:avLst/>
          </a:prstGeom>
        </p:spPr>
      </p:pic>
      <p:sp>
        <p:nvSpPr>
          <p:cNvPr id="21" name="Rectangle 20"/>
          <p:cNvSpPr/>
          <p:nvPr userDrawn="1"/>
        </p:nvSpPr>
        <p:spPr>
          <a:xfrm>
            <a:off x="8599179" y="5910401"/>
            <a:ext cx="3024371" cy="824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013" dirty="0" err="1"/>
          </a:p>
        </p:txBody>
      </p:sp>
      <p:sp>
        <p:nvSpPr>
          <p:cNvPr id="3" name="Title 2"/>
          <p:cNvSpPr>
            <a:spLocks noGrp="1"/>
          </p:cNvSpPr>
          <p:nvPr>
            <p:ph type="title"/>
          </p:nvPr>
        </p:nvSpPr>
        <p:spPr>
          <a:xfrm>
            <a:off x="401077" y="0"/>
            <a:ext cx="2533715" cy="6858000"/>
          </a:xfrm>
        </p:spPr>
        <p:txBody>
          <a:bodyPr anchor="ctr"/>
          <a:lstStyle>
            <a:lvl1pPr>
              <a:defRPr>
                <a:solidFill>
                  <a:schemeClr val="bg1"/>
                </a:solidFill>
              </a:defRPr>
            </a:lvl1pPr>
          </a:lstStyle>
          <a:p>
            <a:r>
              <a:rPr lang="en-US"/>
              <a:t>Click to edit Master title style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387759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8790" y="1773595"/>
            <a:ext cx="2886911" cy="3992142"/>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677285" y="1773595"/>
            <a:ext cx="2930016" cy="3992142"/>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7"/>
          <p:cNvSpPr>
            <a:spLocks noGrp="1"/>
          </p:cNvSpPr>
          <p:nvPr>
            <p:ph sz="quarter" idx="13"/>
          </p:nvPr>
        </p:nvSpPr>
        <p:spPr>
          <a:xfrm>
            <a:off x="8502294" y="1773595"/>
            <a:ext cx="2876906" cy="3992142"/>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Rectangle 1"/>
          <p:cNvSpPr/>
          <p:nvPr userDrawn="1"/>
        </p:nvSpPr>
        <p:spPr>
          <a:xfrm>
            <a:off x="568452" y="1534441"/>
            <a:ext cx="340507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sp>
        <p:nvSpPr>
          <p:cNvPr id="14" name="Rectangle 13"/>
          <p:cNvSpPr/>
          <p:nvPr userDrawn="1"/>
        </p:nvSpPr>
        <p:spPr>
          <a:xfrm>
            <a:off x="4393463" y="1534441"/>
            <a:ext cx="340507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sp>
        <p:nvSpPr>
          <p:cNvPr id="16" name="Rectangle 15"/>
          <p:cNvSpPr/>
          <p:nvPr userDrawn="1"/>
        </p:nvSpPr>
        <p:spPr>
          <a:xfrm>
            <a:off x="8218473" y="1534441"/>
            <a:ext cx="340507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11" name="Rectangle 10"/>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13" name="TextBox 12"/>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
        <p:nvSpPr>
          <p:cNvPr id="17" name="Title 3"/>
          <p:cNvSpPr>
            <a:spLocks noGrp="1"/>
          </p:cNvSpPr>
          <p:nvPr>
            <p:ph type="title"/>
          </p:nvPr>
        </p:nvSpPr>
        <p:spPr>
          <a:xfrm>
            <a:off x="567760" y="481264"/>
            <a:ext cx="11056484" cy="370238"/>
          </a:xfrm>
        </p:spPr>
        <p:txBody>
          <a:bodyPr anchor="t"/>
          <a:lstStyle/>
          <a:p>
            <a:r>
              <a:rPr lang="en-US" dirty="0"/>
              <a:t>Click to edit Master title style</a:t>
            </a:r>
          </a:p>
        </p:txBody>
      </p:sp>
      <p:sp>
        <p:nvSpPr>
          <p:cNvPr id="18" name="Text Placeholder 6"/>
          <p:cNvSpPr>
            <a:spLocks noGrp="1"/>
          </p:cNvSpPr>
          <p:nvPr>
            <p:ph type="body" sz="quarter" idx="14" hasCustomPrompt="1"/>
          </p:nvPr>
        </p:nvSpPr>
        <p:spPr>
          <a:xfrm>
            <a:off x="567759" y="926911"/>
            <a:ext cx="10998323" cy="260480"/>
          </a:xfrm>
        </p:spPr>
        <p:txBody>
          <a:bodyPr lIns="0" tIns="0" anchor="ctr">
            <a:noAutofit/>
          </a:bodyPr>
          <a:lstStyle>
            <a:lvl1pPr marL="0" indent="0">
              <a:lnSpc>
                <a:spcPct val="95000"/>
              </a:lnSpc>
              <a:buNone/>
              <a:defRPr sz="1801">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dirty="0"/>
              <a:t>Click to add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Quote Slide 1">
    <p:bg>
      <p:bgPr>
        <a:solidFill>
          <a:schemeClr val="bg1"/>
        </a:solidFill>
        <a:effectLst/>
      </p:bgPr>
    </p:bg>
    <p:spTree>
      <p:nvGrpSpPr>
        <p:cNvPr id="1" name=""/>
        <p:cNvGrpSpPr/>
        <p:nvPr/>
      </p:nvGrpSpPr>
      <p:grpSpPr>
        <a:xfrm>
          <a:off x="0" y="0"/>
          <a:ext cx="0" cy="0"/>
          <a:chOff x="0" y="0"/>
          <a:chExt cx="0" cy="0"/>
        </a:xfrm>
      </p:grpSpPr>
      <p:sp>
        <p:nvSpPr>
          <p:cNvPr id="106" name="Title 1"/>
          <p:cNvSpPr>
            <a:spLocks noGrp="1"/>
          </p:cNvSpPr>
          <p:nvPr>
            <p:ph type="ctrTitle" hasCustomPrompt="1"/>
          </p:nvPr>
        </p:nvSpPr>
        <p:spPr bwMode="white">
          <a:xfrm>
            <a:off x="1852197" y="1162139"/>
            <a:ext cx="6941283" cy="3128963"/>
          </a:xfrm>
          <a:prstGeom prst="rect">
            <a:avLst/>
          </a:prstGeom>
        </p:spPr>
        <p:txBody>
          <a:bodyPr rIns="0" bIns="0" anchor="b">
            <a:normAutofit/>
          </a:bodyPr>
          <a:lstStyle>
            <a:lvl1pPr marL="130412" indent="-97364" algn="l">
              <a:lnSpc>
                <a:spcPct val="100000"/>
              </a:lnSpc>
              <a:tabLst/>
              <a:defRPr sz="2476">
                <a:solidFill>
                  <a:srgbClr val="094995"/>
                </a:solidFill>
              </a:defRPr>
            </a:lvl1pPr>
          </a:lstStyle>
          <a:p>
            <a:r>
              <a:rPr dirty="0"/>
              <a:t>“Click to type quote here. Type quotation marks before and </a:t>
            </a:r>
            <a:br>
              <a:rPr dirty="0"/>
            </a:br>
            <a:r>
              <a:rPr dirty="0"/>
              <a:t>after text.”</a:t>
            </a:r>
          </a:p>
        </p:txBody>
      </p:sp>
      <p:sp>
        <p:nvSpPr>
          <p:cNvPr id="108" name="Text Placeholder 127"/>
          <p:cNvSpPr>
            <a:spLocks noGrp="1"/>
          </p:cNvSpPr>
          <p:nvPr>
            <p:ph type="body" sz="quarter" idx="15" hasCustomPrompt="1"/>
          </p:nvPr>
        </p:nvSpPr>
        <p:spPr>
          <a:xfrm>
            <a:off x="1852199" y="5100297"/>
            <a:ext cx="7292975" cy="323850"/>
          </a:xfrm>
        </p:spPr>
        <p:txBody>
          <a:bodyPr lIns="0" tIns="0" rIns="0" bIns="0" anchor="b">
            <a:noAutofit/>
          </a:bodyPr>
          <a:lstStyle>
            <a:lvl1pPr marL="0" indent="0">
              <a:lnSpc>
                <a:spcPct val="94000"/>
              </a:lnSpc>
              <a:buNone/>
              <a:defRPr sz="1013" b="1" cap="none" spc="0" baseline="0">
                <a:solidFill>
                  <a:srgbClr val="094995"/>
                </a:solidFill>
                <a:latin typeface="+mj-lt"/>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p>
        </p:txBody>
      </p:sp>
      <p:sp>
        <p:nvSpPr>
          <p:cNvPr id="8" name="Text Placeholder 127"/>
          <p:cNvSpPr>
            <a:spLocks noGrp="1"/>
          </p:cNvSpPr>
          <p:nvPr>
            <p:ph type="body" sz="quarter" idx="16" hasCustomPrompt="1"/>
          </p:nvPr>
        </p:nvSpPr>
        <p:spPr>
          <a:xfrm>
            <a:off x="1852198" y="5462247"/>
            <a:ext cx="7288689" cy="323850"/>
          </a:xfrm>
        </p:spPr>
        <p:txBody>
          <a:bodyPr lIns="0" tIns="0" rIns="0" bIns="0" anchor="t" anchorCtr="0">
            <a:noAutofit/>
          </a:bodyPr>
          <a:lstStyle>
            <a:lvl1pPr marL="0" indent="0">
              <a:lnSpc>
                <a:spcPct val="100000"/>
              </a:lnSpc>
              <a:buNone/>
              <a:defRPr sz="788" b="1" cap="all" spc="113"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Title and position</a:t>
            </a:r>
          </a:p>
        </p:txBody>
      </p:sp>
      <p:cxnSp>
        <p:nvCxnSpPr>
          <p:cNvPr id="4" name="Straight Connector 3"/>
          <p:cNvCxnSpPr/>
          <p:nvPr userDrawn="1"/>
        </p:nvCxnSpPr>
        <p:spPr>
          <a:xfrm>
            <a:off x="1" y="4700588"/>
            <a:ext cx="12192000" cy="0"/>
          </a:xfrm>
          <a:prstGeom prst="line">
            <a:avLst/>
          </a:prstGeom>
          <a:ln w="50800">
            <a:solidFill>
              <a:srgbClr val="326F6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1397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vider Slide 5">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60073" y="2279254"/>
            <a:ext cx="11071860" cy="351791"/>
          </a:xfrm>
          <a:prstGeom prst="rect">
            <a:avLst/>
          </a:prstGeom>
        </p:spPr>
        <p:txBody>
          <a:bodyPr anchor="b">
            <a:normAutofit/>
          </a:bodyPr>
          <a:lstStyle>
            <a:lvl1pPr algn="ctr">
              <a:defRPr sz="900" b="1" cap="all" spc="197" baseline="0">
                <a:solidFill>
                  <a:srgbClr val="326F65"/>
                </a:solidFill>
                <a:latin typeface="Arial" panose="020B0604020202020204" pitchFamily="34" charset="0"/>
              </a:defRPr>
            </a:lvl1pPr>
          </a:lstStyle>
          <a:p>
            <a:r>
              <a:rPr dirty="0"/>
              <a:t>Click to add text</a:t>
            </a:r>
          </a:p>
        </p:txBody>
      </p:sp>
      <p:sp>
        <p:nvSpPr>
          <p:cNvPr id="15" name="Text Placeholder 10"/>
          <p:cNvSpPr>
            <a:spLocks noGrp="1"/>
          </p:cNvSpPr>
          <p:nvPr>
            <p:ph type="body" sz="quarter" idx="15" hasCustomPrompt="1"/>
          </p:nvPr>
        </p:nvSpPr>
        <p:spPr>
          <a:xfrm>
            <a:off x="564596" y="2793794"/>
            <a:ext cx="11062811" cy="1922586"/>
          </a:xfrm>
        </p:spPr>
        <p:txBody>
          <a:bodyPr wrap="square">
            <a:normAutofit/>
          </a:bodyPr>
          <a:lstStyle>
            <a:lvl1pPr marL="2680" indent="-2680" algn="ctr">
              <a:lnSpc>
                <a:spcPct val="100000"/>
              </a:lnSpc>
              <a:buFont typeface="Arial" panose="020B0604020202020204" pitchFamily="34" charset="0"/>
              <a:buChar char="​"/>
              <a:defRPr sz="4951" spc="0" baseline="0">
                <a:solidFill>
                  <a:srgbClr val="094995"/>
                </a:solidFill>
                <a:latin typeface="+mj-lt"/>
              </a:defRPr>
            </a:lvl1pPr>
            <a:lvl2pPr marL="893" indent="-893" algn="ctr">
              <a:lnSpc>
                <a:spcPct val="100000"/>
              </a:lnSpc>
              <a:spcBef>
                <a:spcPts val="3038"/>
              </a:spcBef>
              <a:buFont typeface="Arial" panose="020B0604020202020204" pitchFamily="34" charset="0"/>
              <a:buChar char="​"/>
              <a:defRPr sz="1181">
                <a:solidFill>
                  <a:srgbClr val="094995"/>
                </a:solidFill>
              </a:defRPr>
            </a:lvl2pPr>
            <a:lvl3pPr marL="1787" indent="-1787" algn="ctr">
              <a:buFont typeface="Arial" panose="020B0604020202020204" pitchFamily="34" charset="0"/>
              <a:buChar char="​"/>
              <a:defRPr sz="1351">
                <a:solidFill>
                  <a:schemeClr val="accent6"/>
                </a:solidFill>
              </a:defRPr>
            </a:lvl3pPr>
            <a:lvl4pPr algn="ctr">
              <a:defRPr sz="1351">
                <a:solidFill>
                  <a:schemeClr val="accent6"/>
                </a:solidFill>
              </a:defRPr>
            </a:lvl4pPr>
            <a:lvl5pPr algn="ctr">
              <a:defRPr sz="1351">
                <a:solidFill>
                  <a:schemeClr val="accent6"/>
                </a:solidFill>
              </a:defRPr>
            </a:lvl5pPr>
          </a:lstStyle>
          <a:p>
            <a:pPr lvl="0"/>
            <a:r>
              <a:rPr dirty="0"/>
              <a:t>Headline copy</a:t>
            </a:r>
          </a:p>
          <a:p>
            <a:pPr lvl="1"/>
            <a:r>
              <a:rPr dirty="0"/>
              <a:t>Sub-headline copy</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073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Light #1">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23701" r="18955"/>
          <a:stretch/>
        </p:blipFill>
        <p:spPr>
          <a:xfrm>
            <a:off x="5200491" y="0"/>
            <a:ext cx="6991511" cy="6858000"/>
          </a:xfrm>
          <a:prstGeom prst="rect">
            <a:avLst/>
          </a:prstGeom>
        </p:spPr>
      </p:pic>
      <p:sp>
        <p:nvSpPr>
          <p:cNvPr id="3" name="Rectangle 2"/>
          <p:cNvSpPr/>
          <p:nvPr userDrawn="1"/>
        </p:nvSpPr>
        <p:spPr>
          <a:xfrm>
            <a:off x="5200493"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4243341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Light #2">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r="42655"/>
          <a:stretch/>
        </p:blipFill>
        <p:spPr>
          <a:xfrm>
            <a:off x="5200491" y="0"/>
            <a:ext cx="6991511" cy="6858000"/>
          </a:xfrm>
          <a:prstGeom prst="rect">
            <a:avLst/>
          </a:prstGeom>
        </p:spPr>
      </p:pic>
      <p:sp>
        <p:nvSpPr>
          <p:cNvPr id="3" name="Rectangle 2"/>
          <p:cNvSpPr/>
          <p:nvPr userDrawn="1"/>
        </p:nvSpPr>
        <p:spPr>
          <a:xfrm>
            <a:off x="5140777"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94536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Light #3">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71000"/>
            <a:extLst>
              <a:ext uri="{28A0092B-C50C-407E-A947-70E740481C1C}">
                <a14:useLocalDpi xmlns:a14="http://schemas.microsoft.com/office/drawing/2010/main"/>
              </a:ext>
            </a:extLst>
          </a:blip>
          <a:srcRect r="22959"/>
          <a:stretch/>
        </p:blipFill>
        <p:spPr>
          <a:xfrm>
            <a:off x="2791218" y="0"/>
            <a:ext cx="9400783" cy="6858000"/>
          </a:xfrm>
          <a:prstGeom prst="rect">
            <a:avLst/>
          </a:prstGeom>
        </p:spPr>
      </p:pic>
      <p:sp>
        <p:nvSpPr>
          <p:cNvPr id="3" name="Rectangle 2"/>
          <p:cNvSpPr/>
          <p:nvPr userDrawn="1"/>
        </p:nvSpPr>
        <p:spPr>
          <a:xfrm>
            <a:off x="2776926" y="0"/>
            <a:ext cx="827461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504617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Light #4">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r="35020"/>
          <a:stretch/>
        </p:blipFill>
        <p:spPr>
          <a:xfrm>
            <a:off x="4267602" y="0"/>
            <a:ext cx="7924399" cy="6858000"/>
          </a:xfrm>
          <a:prstGeom prst="rect">
            <a:avLst/>
          </a:prstGeom>
        </p:spPr>
      </p:pic>
      <p:sp>
        <p:nvSpPr>
          <p:cNvPr id="3" name="Rectangle 2"/>
          <p:cNvSpPr/>
          <p:nvPr userDrawn="1"/>
        </p:nvSpPr>
        <p:spPr>
          <a:xfrm>
            <a:off x="4163177" y="0"/>
            <a:ext cx="7169764"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859585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Light #5">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42194" r="1"/>
          <a:stretch/>
        </p:blipFill>
        <p:spPr>
          <a:xfrm>
            <a:off x="5144840" y="0"/>
            <a:ext cx="7050336" cy="6858000"/>
          </a:xfrm>
          <a:prstGeom prst="rect">
            <a:avLst/>
          </a:prstGeom>
        </p:spPr>
      </p:pic>
      <p:sp>
        <p:nvSpPr>
          <p:cNvPr id="3" name="Rectangle 2"/>
          <p:cNvSpPr/>
          <p:nvPr userDrawn="1"/>
        </p:nvSpPr>
        <p:spPr>
          <a:xfrm>
            <a:off x="5085128"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628738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Light #6">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49000"/>
            <a:extLst>
              <a:ext uri="{28A0092B-C50C-407E-A947-70E740481C1C}">
                <a14:useLocalDpi xmlns:a14="http://schemas.microsoft.com/office/drawing/2010/main"/>
              </a:ext>
            </a:extLst>
          </a:blip>
          <a:srcRect l="47321" r="1"/>
          <a:stretch/>
        </p:blipFill>
        <p:spPr>
          <a:xfrm>
            <a:off x="3287211" y="1"/>
            <a:ext cx="8904791" cy="6858000"/>
          </a:xfrm>
          <a:prstGeom prst="rect">
            <a:avLst/>
          </a:prstGeom>
        </p:spPr>
      </p:pic>
      <p:sp>
        <p:nvSpPr>
          <p:cNvPr id="3" name="Rectangle 2"/>
          <p:cNvSpPr/>
          <p:nvPr userDrawn="1"/>
        </p:nvSpPr>
        <p:spPr>
          <a:xfrm>
            <a:off x="3205052"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728746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Light #7">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6568" r="34259"/>
          <a:stretch/>
        </p:blipFill>
        <p:spPr>
          <a:xfrm>
            <a:off x="4978385" y="0"/>
            <a:ext cx="7213617" cy="6858000"/>
          </a:xfrm>
          <a:prstGeom prst="rect">
            <a:avLst/>
          </a:prstGeom>
        </p:spPr>
      </p:pic>
      <p:sp>
        <p:nvSpPr>
          <p:cNvPr id="3" name="Rectangle 2"/>
          <p:cNvSpPr/>
          <p:nvPr userDrawn="1"/>
        </p:nvSpPr>
        <p:spPr>
          <a:xfrm>
            <a:off x="4978385"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481267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Light #8">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r="40901"/>
          <a:stretch/>
        </p:blipFill>
        <p:spPr>
          <a:xfrm>
            <a:off x="4978385" y="0"/>
            <a:ext cx="7213617" cy="6858000"/>
          </a:xfrm>
          <a:prstGeom prst="rect">
            <a:avLst/>
          </a:prstGeom>
        </p:spPr>
      </p:pic>
      <p:sp>
        <p:nvSpPr>
          <p:cNvPr id="3" name="Rectangle 2"/>
          <p:cNvSpPr/>
          <p:nvPr userDrawn="1"/>
        </p:nvSpPr>
        <p:spPr>
          <a:xfrm>
            <a:off x="4978385"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971300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olumn 1">
    <p:spTree>
      <p:nvGrpSpPr>
        <p:cNvPr id="1" name=""/>
        <p:cNvGrpSpPr/>
        <p:nvPr/>
      </p:nvGrpSpPr>
      <p:grpSpPr>
        <a:xfrm>
          <a:off x="0" y="0"/>
          <a:ext cx="0" cy="0"/>
          <a:chOff x="0" y="0"/>
          <a:chExt cx="0" cy="0"/>
        </a:xfrm>
      </p:grpSpPr>
      <p:sp>
        <p:nvSpPr>
          <p:cNvPr id="22" name="Content Placeholder 2"/>
          <p:cNvSpPr>
            <a:spLocks noGrp="1"/>
          </p:cNvSpPr>
          <p:nvPr>
            <p:ph sz="half" idx="1"/>
          </p:nvPr>
        </p:nvSpPr>
        <p:spPr>
          <a:xfrm>
            <a:off x="581742" y="1534438"/>
            <a:ext cx="2380915" cy="4231298"/>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5" name="Content Placeholder 3"/>
          <p:cNvSpPr>
            <a:spLocks noGrp="1"/>
          </p:cNvSpPr>
          <p:nvPr>
            <p:ph sz="half" idx="2"/>
          </p:nvPr>
        </p:nvSpPr>
        <p:spPr>
          <a:xfrm>
            <a:off x="3397928" y="1534438"/>
            <a:ext cx="2490808" cy="4231298"/>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6" name="Content Placeholder 7"/>
          <p:cNvSpPr>
            <a:spLocks noGrp="1"/>
          </p:cNvSpPr>
          <p:nvPr>
            <p:ph sz="quarter" idx="13"/>
          </p:nvPr>
        </p:nvSpPr>
        <p:spPr>
          <a:xfrm>
            <a:off x="9084672" y="1534438"/>
            <a:ext cx="2400193" cy="4231298"/>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 name="Content Placeholder 7"/>
          <p:cNvSpPr>
            <a:spLocks noGrp="1"/>
          </p:cNvSpPr>
          <p:nvPr>
            <p:ph sz="quarter" idx="15"/>
          </p:nvPr>
        </p:nvSpPr>
        <p:spPr>
          <a:xfrm>
            <a:off x="6246348" y="1534438"/>
            <a:ext cx="2385589" cy="4231298"/>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48" name="Straight Connector 47"/>
          <p:cNvCxnSpPr/>
          <p:nvPr userDrawn="1"/>
        </p:nvCxnSpPr>
        <p:spPr>
          <a:xfrm>
            <a:off x="3174614" y="1534438"/>
            <a:ext cx="0" cy="4231298"/>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6064117" y="1534438"/>
            <a:ext cx="0" cy="4231298"/>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862181" y="1534438"/>
            <a:ext cx="0" cy="4231298"/>
          </a:xfrm>
          <a:prstGeom prst="line">
            <a:avLst/>
          </a:prstGeom>
          <a:ln w="9525">
            <a:solidFill>
              <a:srgbClr val="326F6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12" name="Rectangle 11"/>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14" name="TextBox 13"/>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
        <p:nvSpPr>
          <p:cNvPr id="15" name="Title 3"/>
          <p:cNvSpPr>
            <a:spLocks noGrp="1"/>
          </p:cNvSpPr>
          <p:nvPr>
            <p:ph type="title"/>
          </p:nvPr>
        </p:nvSpPr>
        <p:spPr>
          <a:xfrm>
            <a:off x="567760" y="481264"/>
            <a:ext cx="11056484" cy="370238"/>
          </a:xfrm>
        </p:spPr>
        <p:txBody>
          <a:bodyPr anchor="t"/>
          <a:lstStyle/>
          <a:p>
            <a:r>
              <a:rPr lang="en-US" dirty="0"/>
              <a:t>Click to edit Master title style</a:t>
            </a:r>
          </a:p>
        </p:txBody>
      </p:sp>
      <p:sp>
        <p:nvSpPr>
          <p:cNvPr id="16" name="Text Placeholder 6"/>
          <p:cNvSpPr>
            <a:spLocks noGrp="1"/>
          </p:cNvSpPr>
          <p:nvPr>
            <p:ph type="body" sz="quarter" idx="14" hasCustomPrompt="1"/>
          </p:nvPr>
        </p:nvSpPr>
        <p:spPr>
          <a:xfrm>
            <a:off x="567759" y="926911"/>
            <a:ext cx="10998323" cy="260480"/>
          </a:xfrm>
        </p:spPr>
        <p:txBody>
          <a:bodyPr lIns="0" tIns="0" anchor="ctr">
            <a:noAutofit/>
          </a:bodyPr>
          <a:lstStyle>
            <a:lvl1pPr marL="0" indent="0">
              <a:lnSpc>
                <a:spcPct val="95000"/>
              </a:lnSpc>
              <a:buNone/>
              <a:defRPr sz="1801">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dirty="0"/>
              <a:t>Click to add subtitle</a:t>
            </a:r>
          </a:p>
        </p:txBody>
      </p:sp>
    </p:spTree>
    <p:extLst>
      <p:ext uri="{BB962C8B-B14F-4D97-AF65-F5344CB8AC3E}">
        <p14:creationId xmlns:p14="http://schemas.microsoft.com/office/powerpoint/2010/main" val="6849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Light #9">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r="48743"/>
          <a:stretch/>
        </p:blipFill>
        <p:spPr>
          <a:xfrm>
            <a:off x="5941100" y="1"/>
            <a:ext cx="6250901" cy="6858000"/>
          </a:xfrm>
          <a:prstGeom prst="rect">
            <a:avLst/>
          </a:prstGeom>
        </p:spPr>
      </p:pic>
      <p:sp>
        <p:nvSpPr>
          <p:cNvPr id="3" name="Rectangle 2"/>
          <p:cNvSpPr/>
          <p:nvPr userDrawn="1"/>
        </p:nvSpPr>
        <p:spPr>
          <a:xfrm>
            <a:off x="5881386"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640690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Light #10">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r="42670"/>
          <a:stretch/>
        </p:blipFill>
        <p:spPr>
          <a:xfrm>
            <a:off x="5200491" y="0"/>
            <a:ext cx="6991511" cy="6858000"/>
          </a:xfrm>
          <a:prstGeom prst="rect">
            <a:avLst/>
          </a:prstGeom>
        </p:spPr>
      </p:pic>
      <p:sp>
        <p:nvSpPr>
          <p:cNvPr id="3" name="Rectangle 2"/>
          <p:cNvSpPr/>
          <p:nvPr userDrawn="1"/>
        </p:nvSpPr>
        <p:spPr>
          <a:xfrm>
            <a:off x="5200493"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377896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Light #11">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784177-D5CB-5C4C-B7D1-8EB92C4E846D}"/>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10014"/>
          <a:stretch/>
        </p:blipFill>
        <p:spPr>
          <a:xfrm>
            <a:off x="5200491" y="1"/>
            <a:ext cx="6991508" cy="6857999"/>
          </a:xfrm>
          <a:prstGeom prst="rect">
            <a:avLst/>
          </a:prstGeom>
        </p:spPr>
      </p:pic>
      <p:sp>
        <p:nvSpPr>
          <p:cNvPr id="3" name="Rectangle 2"/>
          <p:cNvSpPr/>
          <p:nvPr userDrawn="1"/>
        </p:nvSpPr>
        <p:spPr>
          <a:xfrm>
            <a:off x="5200493" y="0"/>
            <a:ext cx="6412889"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086148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Light #12">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3BAB1B-0190-1248-ACD0-25461B017A4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6675" r="-1"/>
          <a:stretch/>
        </p:blipFill>
        <p:spPr>
          <a:xfrm>
            <a:off x="6096001" y="2"/>
            <a:ext cx="6126459" cy="6857999"/>
          </a:xfrm>
          <a:prstGeom prst="rect">
            <a:avLst/>
          </a:prstGeom>
        </p:spPr>
      </p:pic>
      <p:sp>
        <p:nvSpPr>
          <p:cNvPr id="3" name="Rectangle 2"/>
          <p:cNvSpPr/>
          <p:nvPr userDrawn="1"/>
        </p:nvSpPr>
        <p:spPr>
          <a:xfrm>
            <a:off x="6096000" y="0"/>
            <a:ext cx="5517381"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442875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Light #13">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E7095BC-3C16-DF42-A08D-C33036C00554}"/>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10817" r="15293"/>
          <a:stretch/>
        </p:blipFill>
        <p:spPr>
          <a:xfrm>
            <a:off x="6096000" y="0"/>
            <a:ext cx="6096000" cy="6858000"/>
          </a:xfrm>
          <a:prstGeom prst="rect">
            <a:avLst/>
          </a:prstGeom>
        </p:spPr>
      </p:pic>
      <p:sp>
        <p:nvSpPr>
          <p:cNvPr id="3" name="Rectangle 2"/>
          <p:cNvSpPr/>
          <p:nvPr userDrawn="1"/>
        </p:nvSpPr>
        <p:spPr>
          <a:xfrm>
            <a:off x="6096000" y="0"/>
            <a:ext cx="5517381"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371614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Light #14">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018D84-298A-1B44-94E3-92CE4E8ADF6E}"/>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1052"/>
          <a:stretch/>
        </p:blipFill>
        <p:spPr>
          <a:xfrm>
            <a:off x="6096000" y="0"/>
            <a:ext cx="6096000" cy="6858000"/>
          </a:xfrm>
          <a:prstGeom prst="rect">
            <a:avLst/>
          </a:prstGeom>
        </p:spPr>
      </p:pic>
      <p:sp>
        <p:nvSpPr>
          <p:cNvPr id="3" name="Rectangle 2"/>
          <p:cNvSpPr/>
          <p:nvPr userDrawn="1"/>
        </p:nvSpPr>
        <p:spPr>
          <a:xfrm>
            <a:off x="6096000" y="0"/>
            <a:ext cx="5517381"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191822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Light #15">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954F7E-69BE-8347-9579-F583A8C986B7}"/>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999" r="12784" b="-100"/>
          <a:stretch/>
        </p:blipFill>
        <p:spPr>
          <a:xfrm>
            <a:off x="6096000" y="6826"/>
            <a:ext cx="6096000" cy="6851175"/>
          </a:xfrm>
          <a:prstGeom prst="rect">
            <a:avLst/>
          </a:prstGeom>
        </p:spPr>
      </p:pic>
      <p:sp>
        <p:nvSpPr>
          <p:cNvPr id="3" name="Rectangle 2"/>
          <p:cNvSpPr/>
          <p:nvPr userDrawn="1"/>
        </p:nvSpPr>
        <p:spPr>
          <a:xfrm>
            <a:off x="6096000" y="0"/>
            <a:ext cx="5517381"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282194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Light #16">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60BF49-9A0E-9647-8577-F8B835CEE743}"/>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3614" r="3682"/>
          <a:stretch/>
        </p:blipFill>
        <p:spPr>
          <a:xfrm>
            <a:off x="6096000" y="0"/>
            <a:ext cx="6096000" cy="6858000"/>
          </a:xfrm>
          <a:prstGeom prst="rect">
            <a:avLst/>
          </a:prstGeom>
        </p:spPr>
      </p:pic>
      <p:sp>
        <p:nvSpPr>
          <p:cNvPr id="3" name="Rectangle 2"/>
          <p:cNvSpPr/>
          <p:nvPr userDrawn="1"/>
        </p:nvSpPr>
        <p:spPr>
          <a:xfrm>
            <a:off x="6096000" y="0"/>
            <a:ext cx="5517381" cy="6858000"/>
          </a:xfrm>
          <a:prstGeom prst="rect">
            <a:avLst/>
          </a:prstGeom>
          <a:gradFill>
            <a:gsLst>
              <a:gs pos="0">
                <a:schemeClr val="bg1"/>
              </a:gs>
              <a:gs pos="99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1" dirty="0" err="1"/>
          </a:p>
        </p:txBody>
      </p:sp>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rgbClr val="094995"/>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rgbClr val="326F65"/>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rgbClr val="68737A"/>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735176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2 - DO NOT PRINT">
    <p:bg bwMode="blackGray">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Title 2"/>
          <p:cNvSpPr>
            <a:spLocks noGrp="1"/>
          </p:cNvSpPr>
          <p:nvPr>
            <p:ph type="title"/>
          </p:nvPr>
        </p:nvSpPr>
        <p:spPr>
          <a:xfrm>
            <a:off x="401077" y="0"/>
            <a:ext cx="2533715" cy="6858000"/>
          </a:xfrm>
        </p:spPr>
        <p:txBody>
          <a:bodyPr anchor="ctr"/>
          <a:lstStyle>
            <a:lvl1pPr>
              <a:defRPr>
                <a:solidFill>
                  <a:schemeClr val="bg1"/>
                </a:solidFill>
              </a:defRPr>
            </a:lvl1pPr>
          </a:lstStyle>
          <a:p>
            <a:r>
              <a:rPr lang="en-US"/>
              <a:t>Click to edit Master title style</a:t>
            </a:r>
          </a:p>
        </p:txBody>
      </p:sp>
      <p:sp>
        <p:nvSpPr>
          <p:cNvPr id="41" name="Content Placeholder 4"/>
          <p:cNvSpPr>
            <a:spLocks noGrp="1"/>
          </p:cNvSpPr>
          <p:nvPr>
            <p:ph sz="quarter" idx="12"/>
          </p:nvPr>
        </p:nvSpPr>
        <p:spPr>
          <a:xfrm>
            <a:off x="3878401" y="1004042"/>
            <a:ext cx="3525385" cy="1443468"/>
          </a:xfrm>
        </p:spPr>
        <p:txBody>
          <a:bodyPr wrap="square" numCol="1" spcCol="274320"/>
          <a:lstStyle>
            <a:lvl1pPr marL="196513" indent="-196513">
              <a:buClr>
                <a:schemeClr val="bg1"/>
              </a:buClr>
              <a:buSzPct val="100000"/>
              <a:buFont typeface="+mj-lt"/>
              <a:buAutoNum type="arabicPeriod"/>
              <a:defRPr sz="1125" b="1" cap="all" spc="28" baseline="0">
                <a:solidFill>
                  <a:schemeClr val="bg1"/>
                </a:solidFill>
                <a:latin typeface="Arial" panose="020B0604020202020204" pitchFamily="34" charset="0"/>
              </a:defRPr>
            </a:lvl1pPr>
            <a:lvl2pPr marL="195619" indent="0">
              <a:spcBef>
                <a:spcPts val="113"/>
              </a:spcBef>
              <a:buFont typeface="Arial" panose="020B0604020202020204" pitchFamily="34" charset="0"/>
              <a:buChar char="​"/>
              <a:tabLst/>
              <a:defRPr sz="900" b="0">
                <a:solidFill>
                  <a:schemeClr val="accent3"/>
                </a:solidFill>
              </a:defRPr>
            </a:lvl2pPr>
            <a:lvl3pPr marL="318887" indent="-123266">
              <a:buFont typeface="Arial" panose="020B0604020202020204" pitchFamily="34" charset="0"/>
              <a:buChar char="•"/>
              <a:defRPr sz="9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2" name="Content Placeholder 4"/>
          <p:cNvSpPr>
            <a:spLocks noGrp="1"/>
          </p:cNvSpPr>
          <p:nvPr>
            <p:ph sz="quarter" idx="13" hasCustomPrompt="1"/>
          </p:nvPr>
        </p:nvSpPr>
        <p:spPr>
          <a:xfrm>
            <a:off x="3878401" y="2640014"/>
            <a:ext cx="3525385" cy="1631995"/>
          </a:xfrm>
        </p:spPr>
        <p:txBody>
          <a:bodyPr wrap="square" numCol="1" spcCol="274320"/>
          <a:lstStyle>
            <a:lvl1pPr marL="196513" indent="-196513">
              <a:buClr>
                <a:schemeClr val="bg1"/>
              </a:buClr>
              <a:buSzPct val="100000"/>
              <a:buFont typeface="+mj-lt"/>
              <a:buAutoNum type="arabicPeriod" startAt="2"/>
              <a:defRPr sz="1125" b="1" cap="all" spc="28" baseline="0">
                <a:solidFill>
                  <a:schemeClr val="bg1"/>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3" name="Content Placeholder 4"/>
          <p:cNvSpPr>
            <a:spLocks noGrp="1"/>
          </p:cNvSpPr>
          <p:nvPr>
            <p:ph sz="quarter" idx="14"/>
          </p:nvPr>
        </p:nvSpPr>
        <p:spPr>
          <a:xfrm>
            <a:off x="3878401" y="4362869"/>
            <a:ext cx="3525385" cy="1282846"/>
          </a:xfrm>
        </p:spPr>
        <p:txBody>
          <a:bodyPr wrap="square" numCol="1" spcCol="274320"/>
          <a:lstStyle>
            <a:lvl1pPr marL="196513" indent="-196513">
              <a:buClr>
                <a:schemeClr val="bg1"/>
              </a:buClr>
              <a:buSzPct val="100000"/>
              <a:buFont typeface="+mj-lt"/>
              <a:buAutoNum type="arabicPeriod" startAt="3"/>
              <a:defRPr sz="1125" b="1" cap="all" spc="28" baseline="0">
                <a:solidFill>
                  <a:schemeClr val="bg1"/>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4" name="Content Placeholder 4"/>
          <p:cNvSpPr>
            <a:spLocks noGrp="1"/>
          </p:cNvSpPr>
          <p:nvPr>
            <p:ph sz="quarter" idx="15" hasCustomPrompt="1"/>
          </p:nvPr>
        </p:nvSpPr>
        <p:spPr>
          <a:xfrm>
            <a:off x="7946317" y="1004042"/>
            <a:ext cx="3525385" cy="1443468"/>
          </a:xfrm>
        </p:spPr>
        <p:txBody>
          <a:bodyPr wrap="square" numCol="1" spcCol="274320"/>
          <a:lstStyle>
            <a:lvl1pPr marL="196513" indent="-196513">
              <a:buClr>
                <a:schemeClr val="bg1"/>
              </a:buClr>
              <a:buSzPct val="100000"/>
              <a:buFont typeface="+mj-lt"/>
              <a:buAutoNum type="arabicPeriod" startAt="4"/>
              <a:defRPr sz="1125" b="1" cap="all" spc="28" baseline="0">
                <a:solidFill>
                  <a:schemeClr val="bg1"/>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a:t>
            </a:r>
            <a:r>
              <a:rPr lang="en-US" dirty="0" err="1"/>
              <a:t>styleS</a:t>
            </a:r>
            <a:endParaRPr lang="en-US" dirty="0"/>
          </a:p>
        </p:txBody>
      </p:sp>
      <p:sp>
        <p:nvSpPr>
          <p:cNvPr id="45" name="Content Placeholder 4"/>
          <p:cNvSpPr>
            <a:spLocks noGrp="1"/>
          </p:cNvSpPr>
          <p:nvPr>
            <p:ph sz="quarter" idx="16"/>
          </p:nvPr>
        </p:nvSpPr>
        <p:spPr>
          <a:xfrm>
            <a:off x="7946317" y="2640010"/>
            <a:ext cx="3525385" cy="1631994"/>
          </a:xfrm>
        </p:spPr>
        <p:txBody>
          <a:bodyPr wrap="square" numCol="1" spcCol="274320"/>
          <a:lstStyle>
            <a:lvl1pPr marL="196513" indent="-196513">
              <a:buClr>
                <a:schemeClr val="bg1"/>
              </a:buClr>
              <a:buSzPct val="100000"/>
              <a:buFont typeface="+mj-lt"/>
              <a:buAutoNum type="arabicPeriod" startAt="5"/>
              <a:defRPr sz="1125" b="1" cap="all" spc="28" baseline="0">
                <a:solidFill>
                  <a:schemeClr val="bg1"/>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46" name="Content Placeholder 4"/>
          <p:cNvSpPr>
            <a:spLocks noGrp="1"/>
          </p:cNvSpPr>
          <p:nvPr>
            <p:ph sz="quarter" idx="17"/>
          </p:nvPr>
        </p:nvSpPr>
        <p:spPr>
          <a:xfrm>
            <a:off x="7946317" y="4362869"/>
            <a:ext cx="3525385" cy="1282846"/>
          </a:xfrm>
        </p:spPr>
        <p:txBody>
          <a:bodyPr wrap="square" numCol="1" spcCol="274320"/>
          <a:lstStyle>
            <a:lvl1pPr marL="196513" indent="-196513">
              <a:buClr>
                <a:schemeClr val="bg1"/>
              </a:buClr>
              <a:buSzPct val="100000"/>
              <a:buFont typeface="+mj-lt"/>
              <a:buAutoNum type="arabicPeriod" startAt="6"/>
              <a:defRPr sz="1125" b="1" cap="all" spc="28" baseline="0">
                <a:solidFill>
                  <a:schemeClr val="bg1"/>
                </a:solidFill>
                <a:latin typeface="Arial" panose="020B0604020202020204" pitchFamily="34" charset="0"/>
              </a:defRPr>
            </a:lvl1pPr>
            <a:lvl2pPr marL="195619" indent="0">
              <a:spcBef>
                <a:spcPts val="113"/>
              </a:spcBef>
              <a:buFont typeface="Arial" panose="020B0604020202020204" pitchFamily="34" charset="0"/>
              <a:buChar char="​"/>
              <a:tabLst/>
              <a:defRPr sz="900">
                <a:solidFill>
                  <a:schemeClr val="accent3"/>
                </a:solidFill>
              </a:defRPr>
            </a:lvl2pPr>
            <a:lvl3pPr marL="318887" indent="-123266">
              <a:buFont typeface="Arial" panose="020B0604020202020204" pitchFamily="34" charset="0"/>
              <a:buChar char="•"/>
              <a:defRPr sz="9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070857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Slide 5 - DO NOT PRI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0" name="Title 1"/>
          <p:cNvSpPr>
            <a:spLocks noGrp="1"/>
          </p:cNvSpPr>
          <p:nvPr>
            <p:ph type="title" hasCustomPrompt="1"/>
          </p:nvPr>
        </p:nvSpPr>
        <p:spPr>
          <a:xfrm>
            <a:off x="560073" y="2279254"/>
            <a:ext cx="11071860" cy="351791"/>
          </a:xfrm>
          <a:prstGeom prst="rect">
            <a:avLst/>
          </a:prstGeom>
        </p:spPr>
        <p:txBody>
          <a:bodyPr anchor="b">
            <a:normAutofit/>
          </a:bodyPr>
          <a:lstStyle>
            <a:lvl1pPr algn="ctr">
              <a:defRPr sz="900" b="1" cap="all" spc="197" baseline="0">
                <a:solidFill>
                  <a:schemeClr val="bg1"/>
                </a:solidFill>
                <a:latin typeface="Arial" panose="020B0604020202020204" pitchFamily="34" charset="0"/>
              </a:defRPr>
            </a:lvl1pPr>
          </a:lstStyle>
          <a:p>
            <a:r>
              <a:rPr dirty="0"/>
              <a:t>Click to add text</a:t>
            </a:r>
          </a:p>
        </p:txBody>
      </p:sp>
      <p:sp>
        <p:nvSpPr>
          <p:cNvPr id="15" name="Text Placeholder 10"/>
          <p:cNvSpPr>
            <a:spLocks noGrp="1"/>
          </p:cNvSpPr>
          <p:nvPr>
            <p:ph type="body" sz="quarter" idx="15" hasCustomPrompt="1"/>
          </p:nvPr>
        </p:nvSpPr>
        <p:spPr>
          <a:xfrm>
            <a:off x="564596" y="2793794"/>
            <a:ext cx="11062811" cy="1922586"/>
          </a:xfrm>
        </p:spPr>
        <p:txBody>
          <a:bodyPr wrap="square">
            <a:normAutofit/>
          </a:bodyPr>
          <a:lstStyle>
            <a:lvl1pPr marL="2680" indent="-2680" algn="ctr">
              <a:lnSpc>
                <a:spcPct val="100000"/>
              </a:lnSpc>
              <a:buFont typeface="Arial" panose="020B0604020202020204" pitchFamily="34" charset="0"/>
              <a:buChar char="​"/>
              <a:defRPr sz="4951" spc="0" baseline="0">
                <a:solidFill>
                  <a:schemeClr val="bg1"/>
                </a:solidFill>
                <a:latin typeface="+mj-lt"/>
              </a:defRPr>
            </a:lvl1pPr>
            <a:lvl2pPr marL="893" indent="-893" algn="ctr">
              <a:lnSpc>
                <a:spcPct val="100000"/>
              </a:lnSpc>
              <a:spcBef>
                <a:spcPts val="3038"/>
              </a:spcBef>
              <a:buFont typeface="Arial" panose="020B0604020202020204" pitchFamily="34" charset="0"/>
              <a:buChar char="​"/>
              <a:defRPr sz="1181">
                <a:solidFill>
                  <a:schemeClr val="bg1"/>
                </a:solidFill>
              </a:defRPr>
            </a:lvl2pPr>
            <a:lvl3pPr marL="1787" indent="-1787" algn="ctr">
              <a:buFont typeface="Arial" panose="020B0604020202020204" pitchFamily="34" charset="0"/>
              <a:buChar char="​"/>
              <a:defRPr sz="1351">
                <a:solidFill>
                  <a:schemeClr val="accent6"/>
                </a:solidFill>
              </a:defRPr>
            </a:lvl3pPr>
            <a:lvl4pPr algn="ctr">
              <a:defRPr sz="1351">
                <a:solidFill>
                  <a:schemeClr val="accent6"/>
                </a:solidFill>
              </a:defRPr>
            </a:lvl4pPr>
            <a:lvl5pPr algn="ctr">
              <a:defRPr sz="1351">
                <a:solidFill>
                  <a:schemeClr val="accent6"/>
                </a:solidFill>
              </a:defRPr>
            </a:lvl5pPr>
          </a:lstStyle>
          <a:p>
            <a:pPr lvl="0"/>
            <a:r>
              <a:rPr dirty="0"/>
              <a:t>Headline copy</a:t>
            </a:r>
          </a:p>
          <a:p>
            <a:pPr lvl="1"/>
            <a:r>
              <a:rPr dirty="0"/>
              <a:t>Sub-headline copy</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4119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lumn 2">
    <p:spTree>
      <p:nvGrpSpPr>
        <p:cNvPr id="1" name=""/>
        <p:cNvGrpSpPr/>
        <p:nvPr/>
      </p:nvGrpSpPr>
      <p:grpSpPr>
        <a:xfrm>
          <a:off x="0" y="0"/>
          <a:ext cx="0" cy="0"/>
          <a:chOff x="0" y="0"/>
          <a:chExt cx="0" cy="0"/>
        </a:xfrm>
      </p:grpSpPr>
      <p:sp>
        <p:nvSpPr>
          <p:cNvPr id="22" name="Content Placeholder 2"/>
          <p:cNvSpPr>
            <a:spLocks noGrp="1"/>
          </p:cNvSpPr>
          <p:nvPr>
            <p:ph sz="half" idx="1"/>
          </p:nvPr>
        </p:nvSpPr>
        <p:spPr>
          <a:xfrm>
            <a:off x="807378" y="1808759"/>
            <a:ext cx="1990686" cy="3766131"/>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5" name="Content Placeholder 3"/>
          <p:cNvSpPr>
            <a:spLocks noGrp="1"/>
          </p:cNvSpPr>
          <p:nvPr>
            <p:ph sz="half" idx="2"/>
          </p:nvPr>
        </p:nvSpPr>
        <p:spPr>
          <a:xfrm>
            <a:off x="3623565" y="1808759"/>
            <a:ext cx="2082292" cy="3766131"/>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6" name="Content Placeholder 7"/>
          <p:cNvSpPr>
            <a:spLocks noGrp="1"/>
          </p:cNvSpPr>
          <p:nvPr>
            <p:ph sz="quarter" idx="13"/>
          </p:nvPr>
        </p:nvSpPr>
        <p:spPr>
          <a:xfrm>
            <a:off x="9310308" y="1808759"/>
            <a:ext cx="2083118" cy="3766131"/>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 name="Content Placeholder 7"/>
          <p:cNvSpPr>
            <a:spLocks noGrp="1"/>
          </p:cNvSpPr>
          <p:nvPr>
            <p:ph sz="quarter" idx="15"/>
          </p:nvPr>
        </p:nvSpPr>
        <p:spPr>
          <a:xfrm>
            <a:off x="6471985" y="1808759"/>
            <a:ext cx="2086801" cy="3766131"/>
          </a:xfrm>
        </p:spPr>
        <p:txBody>
          <a:bodyPr/>
          <a:lstStyle>
            <a:lvl1pPr>
              <a:buClr>
                <a:srgbClr val="326F65"/>
              </a:buClr>
              <a:defRPr/>
            </a:lvl1pPr>
            <a:lvl2pPr>
              <a:buClr>
                <a:srgbClr val="326F65"/>
              </a:buClr>
              <a:defRPr/>
            </a:lvl2pPr>
            <a:lvl3pPr>
              <a:buClr>
                <a:srgbClr val="326F65"/>
              </a:buClr>
              <a:defRPr/>
            </a:lvl3pPr>
            <a:lvl4pPr>
              <a:buClr>
                <a:srgbClr val="326F65"/>
              </a:buClr>
              <a:defRPr sz="2101"/>
            </a:lvl4pPr>
            <a:lvl5pPr>
              <a:buClr>
                <a:srgbClr val="326F6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2" name="Rectangle 31"/>
          <p:cNvSpPr/>
          <p:nvPr userDrawn="1"/>
        </p:nvSpPr>
        <p:spPr>
          <a:xfrm>
            <a:off x="568453" y="1534441"/>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sp>
        <p:nvSpPr>
          <p:cNvPr id="33" name="Rectangle 32"/>
          <p:cNvSpPr/>
          <p:nvPr userDrawn="1"/>
        </p:nvSpPr>
        <p:spPr>
          <a:xfrm>
            <a:off x="3407401" y="1534441"/>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sp>
        <p:nvSpPr>
          <p:cNvPr id="34" name="Rectangle 33"/>
          <p:cNvSpPr/>
          <p:nvPr userDrawn="1"/>
        </p:nvSpPr>
        <p:spPr>
          <a:xfrm>
            <a:off x="6246347" y="1534441"/>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sp>
        <p:nvSpPr>
          <p:cNvPr id="35" name="Rectangle 34"/>
          <p:cNvSpPr/>
          <p:nvPr userDrawn="1"/>
        </p:nvSpPr>
        <p:spPr>
          <a:xfrm>
            <a:off x="9085295" y="1534441"/>
            <a:ext cx="2546128" cy="4231299"/>
          </a:xfrm>
          <a:prstGeom prst="rect">
            <a:avLst/>
          </a:prstGeom>
          <a:noFill/>
          <a:ln w="9525">
            <a:solidFill>
              <a:srgbClr val="326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350" dirty="0" err="1"/>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13" name="Rectangle 12"/>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15" name="TextBox 14"/>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
        <p:nvSpPr>
          <p:cNvPr id="16" name="Title 3"/>
          <p:cNvSpPr>
            <a:spLocks noGrp="1"/>
          </p:cNvSpPr>
          <p:nvPr>
            <p:ph type="title"/>
          </p:nvPr>
        </p:nvSpPr>
        <p:spPr>
          <a:xfrm>
            <a:off x="567760" y="481264"/>
            <a:ext cx="11056484" cy="370238"/>
          </a:xfrm>
        </p:spPr>
        <p:txBody>
          <a:bodyPr anchor="t"/>
          <a:lstStyle/>
          <a:p>
            <a:r>
              <a:rPr lang="en-US" dirty="0"/>
              <a:t>Click to edit Master title style</a:t>
            </a:r>
          </a:p>
        </p:txBody>
      </p:sp>
      <p:sp>
        <p:nvSpPr>
          <p:cNvPr id="17" name="Text Placeholder 6"/>
          <p:cNvSpPr>
            <a:spLocks noGrp="1"/>
          </p:cNvSpPr>
          <p:nvPr>
            <p:ph type="body" sz="quarter" idx="14" hasCustomPrompt="1"/>
          </p:nvPr>
        </p:nvSpPr>
        <p:spPr>
          <a:xfrm>
            <a:off x="567759" y="926911"/>
            <a:ext cx="10998323" cy="260480"/>
          </a:xfrm>
        </p:spPr>
        <p:txBody>
          <a:bodyPr lIns="0" tIns="0" anchor="ctr">
            <a:noAutofit/>
          </a:bodyPr>
          <a:lstStyle>
            <a:lvl1pPr marL="0" indent="0">
              <a:lnSpc>
                <a:spcPct val="95000"/>
              </a:lnSpc>
              <a:buNone/>
              <a:defRPr sz="1801">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dirty="0"/>
              <a:t>Click to add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Slide 1 - DO NOT PRIN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06" name="Title 1"/>
          <p:cNvSpPr>
            <a:spLocks noGrp="1"/>
          </p:cNvSpPr>
          <p:nvPr>
            <p:ph type="ctrTitle" hasCustomPrompt="1"/>
          </p:nvPr>
        </p:nvSpPr>
        <p:spPr bwMode="white">
          <a:xfrm>
            <a:off x="1852197" y="1162139"/>
            <a:ext cx="6941283" cy="3128963"/>
          </a:xfrm>
          <a:prstGeom prst="rect">
            <a:avLst/>
          </a:prstGeom>
        </p:spPr>
        <p:txBody>
          <a:bodyPr rIns="0" bIns="0" anchor="b">
            <a:normAutofit/>
          </a:bodyPr>
          <a:lstStyle>
            <a:lvl1pPr marL="130412" indent="-97364" algn="l">
              <a:lnSpc>
                <a:spcPct val="100000"/>
              </a:lnSpc>
              <a:tabLst/>
              <a:defRPr sz="2476">
                <a:solidFill>
                  <a:schemeClr val="bg1"/>
                </a:solidFill>
              </a:defRPr>
            </a:lvl1pPr>
          </a:lstStyle>
          <a:p>
            <a:r>
              <a:rPr dirty="0"/>
              <a:t>“Click to type quote here. Type quotation marks before and </a:t>
            </a:r>
            <a:br>
              <a:rPr dirty="0"/>
            </a:br>
            <a:r>
              <a:rPr dirty="0"/>
              <a:t>after text.”</a:t>
            </a:r>
          </a:p>
        </p:txBody>
      </p:sp>
      <p:sp>
        <p:nvSpPr>
          <p:cNvPr id="108" name="Text Placeholder 127"/>
          <p:cNvSpPr>
            <a:spLocks noGrp="1"/>
          </p:cNvSpPr>
          <p:nvPr>
            <p:ph type="body" sz="quarter" idx="15" hasCustomPrompt="1"/>
          </p:nvPr>
        </p:nvSpPr>
        <p:spPr>
          <a:xfrm>
            <a:off x="1852199" y="5100297"/>
            <a:ext cx="7292975" cy="323850"/>
          </a:xfrm>
        </p:spPr>
        <p:txBody>
          <a:bodyPr lIns="0" tIns="0" rIns="0" bIns="0" anchor="b">
            <a:noAutofit/>
          </a:bodyPr>
          <a:lstStyle>
            <a:lvl1pPr marL="0" indent="0">
              <a:lnSpc>
                <a:spcPct val="94000"/>
              </a:lnSpc>
              <a:buNone/>
              <a:defRPr sz="1013" b="1" cap="none" spc="0" baseline="0">
                <a:solidFill>
                  <a:srgbClr val="094995"/>
                </a:solidFill>
                <a:latin typeface="+mj-lt"/>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p>
        </p:txBody>
      </p:sp>
      <p:sp>
        <p:nvSpPr>
          <p:cNvPr id="8" name="Text Placeholder 127"/>
          <p:cNvSpPr>
            <a:spLocks noGrp="1"/>
          </p:cNvSpPr>
          <p:nvPr>
            <p:ph type="body" sz="quarter" idx="16" hasCustomPrompt="1"/>
          </p:nvPr>
        </p:nvSpPr>
        <p:spPr>
          <a:xfrm>
            <a:off x="1852198" y="5462247"/>
            <a:ext cx="7288689" cy="323850"/>
          </a:xfrm>
        </p:spPr>
        <p:txBody>
          <a:bodyPr lIns="0" tIns="0" rIns="0" bIns="0" anchor="t" anchorCtr="0">
            <a:noAutofit/>
          </a:bodyPr>
          <a:lstStyle>
            <a:lvl1pPr marL="0" indent="0">
              <a:lnSpc>
                <a:spcPct val="100000"/>
              </a:lnSpc>
              <a:buNone/>
              <a:defRPr sz="788" b="1" cap="all" spc="113" baseline="0">
                <a:solidFill>
                  <a:srgbClr val="326F65"/>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Title and position</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21349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Slide 2 - DO NOT PRINT">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4"/>
            <a:ext cx="12192000" cy="6857999"/>
          </a:xfrm>
          <a:prstGeom prst="rect">
            <a:avLst/>
          </a:prstGeom>
        </p:spPr>
      </p:pic>
      <p:sp>
        <p:nvSpPr>
          <p:cNvPr id="106" name="Title 1"/>
          <p:cNvSpPr>
            <a:spLocks noGrp="1"/>
          </p:cNvSpPr>
          <p:nvPr>
            <p:ph type="ctrTitle" hasCustomPrompt="1"/>
          </p:nvPr>
        </p:nvSpPr>
        <p:spPr>
          <a:xfrm>
            <a:off x="2323376" y="1101865"/>
            <a:ext cx="7545251" cy="3128963"/>
          </a:xfrm>
          <a:prstGeom prst="rect">
            <a:avLst/>
          </a:prstGeom>
        </p:spPr>
        <p:txBody>
          <a:bodyPr wrap="square" rIns="0" bIns="0" anchor="b">
            <a:normAutofit/>
          </a:bodyPr>
          <a:lstStyle>
            <a:lvl1pPr marL="33050" indent="0" algn="l">
              <a:lnSpc>
                <a:spcPct val="100000"/>
              </a:lnSpc>
              <a:buFont typeface="Arial" panose="020B0604020202020204" pitchFamily="34" charset="0"/>
              <a:buNone/>
              <a:tabLst/>
              <a:defRPr sz="2476">
                <a:solidFill>
                  <a:schemeClr val="bg1"/>
                </a:solidFill>
              </a:defRPr>
            </a:lvl1pPr>
          </a:lstStyle>
          <a:p>
            <a:r>
              <a:rPr lang="en-US" dirty="0"/>
              <a:t>“</a:t>
            </a:r>
            <a:r>
              <a:rPr dirty="0"/>
              <a:t>Click to type quote here. Type quotation marks before and </a:t>
            </a:r>
            <a:br>
              <a:rPr dirty="0"/>
            </a:br>
            <a:r>
              <a:rPr dirty="0"/>
              <a:t>after text.”</a:t>
            </a:r>
          </a:p>
        </p:txBody>
      </p:sp>
      <p:sp>
        <p:nvSpPr>
          <p:cNvPr id="108" name="Text Placeholder 127"/>
          <p:cNvSpPr>
            <a:spLocks noGrp="1"/>
          </p:cNvSpPr>
          <p:nvPr>
            <p:ph type="body" sz="quarter" idx="15" hasCustomPrompt="1"/>
          </p:nvPr>
        </p:nvSpPr>
        <p:spPr>
          <a:xfrm>
            <a:off x="2323378" y="4505460"/>
            <a:ext cx="7545249" cy="361950"/>
          </a:xfrm>
        </p:spPr>
        <p:txBody>
          <a:bodyPr lIns="0" tIns="0" rIns="0" bIns="0" anchor="b">
            <a:noAutofit/>
          </a:bodyPr>
          <a:lstStyle>
            <a:lvl1pPr marL="0" indent="0">
              <a:lnSpc>
                <a:spcPct val="94000"/>
              </a:lnSpc>
              <a:buNone/>
              <a:defRPr sz="1013" b="0" cap="none" spc="0" baseline="0">
                <a:solidFill>
                  <a:schemeClr val="bg1"/>
                </a:solidFill>
                <a:latin typeface="+mj-lt"/>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p>
        </p:txBody>
      </p:sp>
      <p:sp>
        <p:nvSpPr>
          <p:cNvPr id="8" name="Text Placeholder 127"/>
          <p:cNvSpPr>
            <a:spLocks noGrp="1"/>
          </p:cNvSpPr>
          <p:nvPr>
            <p:ph type="body" sz="quarter" idx="16" hasCustomPrompt="1"/>
          </p:nvPr>
        </p:nvSpPr>
        <p:spPr>
          <a:xfrm>
            <a:off x="2323378" y="4867410"/>
            <a:ext cx="7545249" cy="274636"/>
          </a:xfrm>
        </p:spPr>
        <p:txBody>
          <a:bodyPr lIns="0" tIns="0" rIns="0" bIns="0" anchor="t" anchorCtr="0">
            <a:noAutofit/>
          </a:bodyPr>
          <a:lstStyle>
            <a:lvl1pPr marL="0" indent="0">
              <a:lnSpc>
                <a:spcPct val="100000"/>
              </a:lnSpc>
              <a:buNone/>
              <a:defRPr sz="788" b="1" cap="all" spc="113"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title and position</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9213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Dark #1 - DO NOT PR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457200" y="4203290"/>
            <a:ext cx="914400" cy="914400"/>
          </a:xfrm>
          <a:prstGeom prst="rect">
            <a:avLst/>
          </a:prstGeom>
        </p:spPr>
        <p:txBody>
          <a:bodyPr vert="horz" wrap="none" lIns="0" tIns="0" rIns="0" bIns="0" rtlCol="0">
            <a:noAutofit/>
          </a:bodyPr>
          <a:lstStyle/>
          <a:p>
            <a:pPr marL="192939" indent="-192939">
              <a:lnSpc>
                <a:spcPct val="94000"/>
              </a:lnSpc>
              <a:spcBef>
                <a:spcPts val="450"/>
              </a:spcBef>
              <a:spcAft>
                <a:spcPts val="225"/>
              </a:spcAft>
              <a:buClr>
                <a:schemeClr val="accent2"/>
              </a:buClr>
              <a:buSzPct val="100000"/>
              <a:buFont typeface="Arial" charset="0"/>
              <a:buChar char="•"/>
            </a:pPr>
            <a:endParaRPr lang="en-US" sz="1125" dirty="0">
              <a:solidFill>
                <a:schemeClr val="bg1">
                  <a:lumMod val="50000"/>
                </a:schemeClr>
              </a:solidFill>
            </a:endParaRPr>
          </a:p>
        </p:txBody>
      </p:sp>
      <p:sp>
        <p:nvSpPr>
          <p:cNvPr id="8"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9"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0"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1"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4565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Dark #2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cstate="screen">
            <a:alphaModFix amt="71000"/>
            <a:extLst>
              <a:ext uri="{28A0092B-C50C-407E-A947-70E740481C1C}">
                <a14:useLocalDpi xmlns:a14="http://schemas.microsoft.com/office/drawing/2010/main"/>
              </a:ext>
            </a:extLst>
          </a:blip>
          <a:srcRect/>
          <a:stretch/>
        </p:blipFill>
        <p:spPr>
          <a:xfrm>
            <a:off x="-7038" y="0"/>
            <a:ext cx="12202215" cy="6858000"/>
          </a:xfrm>
          <a:prstGeom prst="rect">
            <a:avLst/>
          </a:prstGeom>
        </p:spPr>
      </p:pic>
      <p:pic>
        <p:nvPicPr>
          <p:cNvPr id="10" name="Picture 9"/>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7"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28"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29"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30"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33886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Dark #3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606" y="0"/>
            <a:ext cx="12196783"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pic>
        <p:nvPicPr>
          <p:cNvPr id="14" name="Picture 13"/>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176" y="0"/>
            <a:ext cx="12195176" cy="6858000"/>
          </a:xfrm>
          <a:prstGeom prst="rect">
            <a:avLst/>
          </a:prstGeom>
        </p:spPr>
      </p:pic>
      <p:sp>
        <p:nvSpPr>
          <p:cNvPr id="10"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8"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9"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20"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380535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Dark #4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a:stretch/>
        </p:blipFill>
        <p:spPr>
          <a:xfrm>
            <a:off x="0" y="0"/>
            <a:ext cx="12195176" cy="6858000"/>
          </a:xfrm>
          <a:prstGeom prst="rect">
            <a:avLst/>
          </a:prstGeom>
        </p:spPr>
      </p:pic>
      <p:pic>
        <p:nvPicPr>
          <p:cNvPr id="11" name="Picture 10"/>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176" y="0"/>
            <a:ext cx="12195176" cy="6858000"/>
          </a:xfrm>
          <a:prstGeom prst="rect">
            <a:avLst/>
          </a:prstGeom>
        </p:spPr>
      </p:pic>
      <p:sp>
        <p:nvSpPr>
          <p:cNvPr id="27"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28"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29"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30"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180910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Dark #5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screen">
            <a:alphaModFix amt="49000"/>
            <a:extLst>
              <a:ext uri="{28A0092B-C50C-407E-A947-70E740481C1C}">
                <a14:useLocalDpi xmlns:a14="http://schemas.microsoft.com/office/drawing/2010/main"/>
              </a:ext>
            </a:extLst>
          </a:blip>
          <a:srcRect l="4819" r="16979"/>
          <a:stretch/>
        </p:blipFill>
        <p:spPr>
          <a:xfrm>
            <a:off x="0" y="0"/>
            <a:ext cx="12192000"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pic>
        <p:nvPicPr>
          <p:cNvPr id="13" name="Picture 12"/>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11"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222151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Dark #6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4622" y="0"/>
            <a:ext cx="1219055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pic>
        <p:nvPicPr>
          <p:cNvPr id="14" name="Picture 13"/>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4620" y="0"/>
            <a:ext cx="12195176" cy="6858000"/>
          </a:xfrm>
          <a:prstGeom prst="rect">
            <a:avLst/>
          </a:prstGeom>
        </p:spPr>
      </p:pic>
      <p:sp>
        <p:nvSpPr>
          <p:cNvPr id="11"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4282825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Dark #7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a:stretch/>
        </p:blipFill>
        <p:spPr>
          <a:xfrm>
            <a:off x="-10798" y="0"/>
            <a:ext cx="12205975"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pic>
        <p:nvPicPr>
          <p:cNvPr id="12" name="Picture 11"/>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069703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Dark #8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0" y="1"/>
            <a:ext cx="1219517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pic>
        <p:nvPicPr>
          <p:cNvPr id="12" name="Picture 11"/>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1"/>
            <a:ext cx="12195176" cy="6858000"/>
          </a:xfrm>
          <a:prstGeom prst="rect">
            <a:avLst/>
          </a:prstGeom>
        </p:spPr>
      </p:pic>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71632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4"/>
          </p:nvPr>
        </p:nvSpPr>
        <p:spPr>
          <a:xfrm>
            <a:off x="559594" y="1503459"/>
            <a:ext cx="11068526" cy="4262277"/>
          </a:xfrm>
        </p:spPr>
        <p:txBody>
          <a:bodyPr/>
          <a:lstStyle>
            <a:lvl1pPr>
              <a:buClr>
                <a:srgbClr val="326F65"/>
              </a:buClr>
              <a:defRPr/>
            </a:lvl1pPr>
          </a:lstStyle>
          <a:p>
            <a:r>
              <a:rPr lang="en-US"/>
              <a:t>Click icon to add chart</a:t>
            </a:r>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4403" y="6255428"/>
            <a:ext cx="1974285" cy="515669"/>
          </a:xfrm>
          <a:prstGeom prst="rect">
            <a:avLst/>
          </a:prstGeom>
        </p:spPr>
      </p:pic>
      <p:sp>
        <p:nvSpPr>
          <p:cNvPr id="6" name="Rectangle 5"/>
          <p:cNvSpPr/>
          <p:nvPr userDrawn="1"/>
        </p:nvSpPr>
        <p:spPr>
          <a:xfrm>
            <a:off x="1" y="1"/>
            <a:ext cx="12192000" cy="145374"/>
          </a:xfrm>
          <a:prstGeom prst="rect">
            <a:avLst/>
          </a:prstGeom>
          <a:solidFill>
            <a:srgbClr val="09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801" dirty="0" err="1"/>
          </a:p>
        </p:txBody>
      </p:sp>
      <p:sp>
        <p:nvSpPr>
          <p:cNvPr id="2" name="TextBox 1"/>
          <p:cNvSpPr txBox="1"/>
          <p:nvPr userDrawn="1"/>
        </p:nvSpPr>
        <p:spPr>
          <a:xfrm>
            <a:off x="342990" y="6451782"/>
            <a:ext cx="397273" cy="306213"/>
          </a:xfrm>
          <a:prstGeom prst="rect">
            <a:avLst/>
          </a:prstGeom>
        </p:spPr>
        <p:txBody>
          <a:bodyPr vert="horz" wrap="square" lIns="0" tIns="0" rIns="0" bIns="0" rtlCol="0">
            <a:noAutofit/>
          </a:bodyPr>
          <a:lstStyle/>
          <a:p>
            <a:pPr marL="0" indent="0" algn="ctr">
              <a:lnSpc>
                <a:spcPct val="94000"/>
              </a:lnSpc>
              <a:spcBef>
                <a:spcPts val="800"/>
              </a:spcBef>
              <a:spcAft>
                <a:spcPts val="400"/>
              </a:spcAft>
              <a:buClr>
                <a:schemeClr val="accent2"/>
              </a:buClr>
              <a:buSzPct val="100000"/>
              <a:buFont typeface="Arial" charset="0"/>
              <a:buNone/>
            </a:pPr>
            <a:fld id="{D91D4CDF-0149-E84F-8EE5-CE1963E31B7D}" type="slidenum">
              <a:rPr lang="en-US" sz="1400" dirty="0">
                <a:solidFill>
                  <a:schemeClr val="bg1">
                    <a:lumMod val="50000"/>
                  </a:schemeClr>
                </a:solidFill>
              </a:rPr>
              <a:pPr marL="0" indent="0" algn="ctr">
                <a:lnSpc>
                  <a:spcPct val="94000"/>
                </a:lnSpc>
                <a:spcBef>
                  <a:spcPts val="800"/>
                </a:spcBef>
                <a:spcAft>
                  <a:spcPts val="400"/>
                </a:spcAft>
                <a:buClr>
                  <a:schemeClr val="accent2"/>
                </a:buClr>
                <a:buSzPct val="100000"/>
                <a:buFont typeface="Arial" charset="0"/>
                <a:buNone/>
              </a:pPr>
              <a:t>‹#›</a:t>
            </a:fld>
            <a:endParaRPr lang="en-US" sz="1400" dirty="0">
              <a:solidFill>
                <a:schemeClr val="bg1">
                  <a:lumMod val="50000"/>
                </a:schemeClr>
              </a:solidFill>
            </a:endParaRPr>
          </a:p>
        </p:txBody>
      </p:sp>
      <p:sp>
        <p:nvSpPr>
          <p:cNvPr id="8" name="Title 3"/>
          <p:cNvSpPr>
            <a:spLocks noGrp="1"/>
          </p:cNvSpPr>
          <p:nvPr>
            <p:ph type="title"/>
          </p:nvPr>
        </p:nvSpPr>
        <p:spPr>
          <a:xfrm>
            <a:off x="567760" y="481264"/>
            <a:ext cx="11056484" cy="370238"/>
          </a:xfrm>
        </p:spPr>
        <p:txBody>
          <a:bodyPr anchor="t"/>
          <a:lstStyle/>
          <a:p>
            <a:r>
              <a:rPr lang="en-US" dirty="0"/>
              <a:t>Click to edit Master title style</a:t>
            </a:r>
          </a:p>
        </p:txBody>
      </p:sp>
      <p:sp>
        <p:nvSpPr>
          <p:cNvPr id="11" name="Text Placeholder 6"/>
          <p:cNvSpPr>
            <a:spLocks noGrp="1"/>
          </p:cNvSpPr>
          <p:nvPr>
            <p:ph type="body" sz="quarter" idx="15" hasCustomPrompt="1"/>
          </p:nvPr>
        </p:nvSpPr>
        <p:spPr>
          <a:xfrm>
            <a:off x="567759" y="926911"/>
            <a:ext cx="10998323" cy="260480"/>
          </a:xfrm>
        </p:spPr>
        <p:txBody>
          <a:bodyPr lIns="0" tIns="0" anchor="ctr">
            <a:noAutofit/>
          </a:bodyPr>
          <a:lstStyle>
            <a:lvl1pPr marL="0" indent="0">
              <a:lnSpc>
                <a:spcPct val="95000"/>
              </a:lnSpc>
              <a:buNone/>
              <a:defRPr sz="1801">
                <a:solidFill>
                  <a:schemeClr val="accent3"/>
                </a:solidFill>
                <a:latin typeface="+mj-lt"/>
              </a:defRPr>
            </a:lvl1pPr>
            <a:lvl2pPr marL="343003" indent="0">
              <a:buNone/>
              <a:defRPr/>
            </a:lvl2pPr>
            <a:lvl3pPr marL="686006" indent="0">
              <a:buNone/>
              <a:defRPr/>
            </a:lvl3pPr>
            <a:lvl4pPr marL="1029009" indent="0">
              <a:buNone/>
              <a:defRPr/>
            </a:lvl4pPr>
            <a:lvl5pPr marL="1372011" indent="0">
              <a:buNone/>
              <a:defRPr/>
            </a:lvl5pPr>
          </a:lstStyle>
          <a:p>
            <a:pPr lvl="0"/>
            <a:r>
              <a:rPr dirty="0"/>
              <a:t>Click to add subtitle</a:t>
            </a:r>
          </a:p>
        </p:txBody>
      </p:sp>
    </p:spTree>
    <p:extLst>
      <p:ext uri="{BB962C8B-B14F-4D97-AF65-F5344CB8AC3E}">
        <p14:creationId xmlns:p14="http://schemas.microsoft.com/office/powerpoint/2010/main" val="249082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4" pos="7323"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Dark #9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a:stretch/>
        </p:blipFill>
        <p:spPr>
          <a:xfrm>
            <a:off x="0" y="0"/>
            <a:ext cx="12195176" cy="686998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pic>
        <p:nvPicPr>
          <p:cNvPr id="13" name="Picture 12"/>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176" y="11980"/>
            <a:ext cx="12195176" cy="6858000"/>
          </a:xfrm>
          <a:prstGeom prst="rect">
            <a:avLst/>
          </a:prstGeom>
        </p:spPr>
      </p:pic>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866934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Dark #10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2" y="0"/>
            <a:ext cx="12192127" cy="6858000"/>
          </a:xfrm>
          <a:prstGeom prst="rect">
            <a:avLst/>
          </a:prstGeom>
        </p:spPr>
      </p:pic>
      <p:pic>
        <p:nvPicPr>
          <p:cNvPr id="13" name="Picture 12"/>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10"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1"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7"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8"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289659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Dark #11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pic>
        <p:nvPicPr>
          <p:cNvPr id="10" name="Picture 9"/>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933943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Dark #12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CDAAE9-204C-2B46-B54A-5FCABCBD8B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164" t="33766" r="16836" b="18439"/>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B037DA5B-C044-D54E-BF1A-C72CE8DBE0D4}"/>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892264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Dark #13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186638-B88F-734A-B0FB-3DCCC4F5A9D8}"/>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l="4569" t="23047" r="20450" b="25570"/>
          <a:stretch/>
        </p:blipFill>
        <p:spPr>
          <a:xfrm>
            <a:off x="0" y="2"/>
            <a:ext cx="12192000" cy="6857999"/>
          </a:xfrm>
          <a:prstGeom prst="rect">
            <a:avLst/>
          </a:prstGeom>
        </p:spPr>
      </p:pic>
      <p:pic>
        <p:nvPicPr>
          <p:cNvPr id="14" name="Picture 13">
            <a:extLst>
              <a:ext uri="{FF2B5EF4-FFF2-40B4-BE49-F238E27FC236}">
                <a16:creationId xmlns:a16="http://schemas.microsoft.com/office/drawing/2014/main" id="{652A3A13-F4C8-5D47-9836-4E667B6FBD85}"/>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3565430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Dark #14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C4EB4C-4667-B945-B270-4780C504FEF8}"/>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t="16259" r="25000" b="32990"/>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652A3A13-F4C8-5D47-9836-4E667B6FBD85}"/>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061820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Dark #15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625A9F-F178-7D4B-AFB1-78B7368371F9}"/>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l="16138" t="19564" r="8862" b="32936"/>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652A3A13-F4C8-5D47-9836-4E667B6FBD85}"/>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85841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Dark #16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374E3D3-94F2-BC4B-9947-1EEABF621D81}"/>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l="12500" t="22506" r="12500" b="32877"/>
          <a:stretch/>
        </p:blipFill>
        <p:spPr>
          <a:xfrm flipH="1">
            <a:off x="0" y="0"/>
            <a:ext cx="12192000" cy="6858000"/>
          </a:xfrm>
          <a:prstGeom prst="rect">
            <a:avLst/>
          </a:prstGeom>
        </p:spPr>
      </p:pic>
      <p:pic>
        <p:nvPicPr>
          <p:cNvPr id="14" name="Picture 13">
            <a:extLst>
              <a:ext uri="{FF2B5EF4-FFF2-40B4-BE49-F238E27FC236}">
                <a16:creationId xmlns:a16="http://schemas.microsoft.com/office/drawing/2014/main" id="{652A3A13-F4C8-5D47-9836-4E667B6FBD85}"/>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1805762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Dark #17 - DO NOT PRI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ACDA46-CC5A-B04A-9252-FCE22AC40E07}"/>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l="18033" t="12062" r="7542" b="36754"/>
          <a:stretch/>
        </p:blipFill>
        <p:spPr>
          <a:xfrm>
            <a:off x="1" y="-1"/>
            <a:ext cx="12192000" cy="6858000"/>
          </a:xfrm>
          <a:prstGeom prst="rect">
            <a:avLst/>
          </a:prstGeom>
        </p:spPr>
      </p:pic>
      <p:pic>
        <p:nvPicPr>
          <p:cNvPr id="14" name="Picture 13">
            <a:extLst>
              <a:ext uri="{FF2B5EF4-FFF2-40B4-BE49-F238E27FC236}">
                <a16:creationId xmlns:a16="http://schemas.microsoft.com/office/drawing/2014/main" id="{652A3A13-F4C8-5D47-9836-4E667B6FBD85}"/>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12195176" cy="6858000"/>
          </a:xfrm>
          <a:prstGeom prst="rect">
            <a:avLst/>
          </a:prstGeom>
        </p:spPr>
      </p:pic>
      <p:sp>
        <p:nvSpPr>
          <p:cNvPr id="23" name="TextBox 22"/>
          <p:cNvSpPr txBox="1"/>
          <p:nvPr userDrawn="1"/>
        </p:nvSpPr>
        <p:spPr>
          <a:xfrm>
            <a:off x="2167470" y="5825069"/>
            <a:ext cx="184731" cy="248209"/>
          </a:xfrm>
          <a:prstGeom prst="rect">
            <a:avLst/>
          </a:prstGeom>
          <a:noFill/>
        </p:spPr>
        <p:txBody>
          <a:bodyPr wrap="none" rtlCol="0">
            <a:spAutoFit/>
          </a:bodyPr>
          <a:lstStyle/>
          <a:p>
            <a:endParaRPr lang="en-US" sz="1013"/>
          </a:p>
        </p:txBody>
      </p:sp>
      <p:sp>
        <p:nvSpPr>
          <p:cNvPr id="16" name="Title 1"/>
          <p:cNvSpPr>
            <a:spLocks noGrp="1"/>
          </p:cNvSpPr>
          <p:nvPr>
            <p:ph type="ctrTitle"/>
          </p:nvPr>
        </p:nvSpPr>
        <p:spPr>
          <a:xfrm>
            <a:off x="690707" y="2824159"/>
            <a:ext cx="6692228" cy="1900404"/>
          </a:xfrm>
          <a:prstGeom prst="rect">
            <a:avLst/>
          </a:prstGeom>
        </p:spPr>
        <p:txBody>
          <a:bodyPr rIns="0" bIns="0" anchor="t">
            <a:normAutofit/>
          </a:bodyPr>
          <a:lstStyle>
            <a:lvl1pPr algn="l">
              <a:lnSpc>
                <a:spcPct val="100000"/>
              </a:lnSpc>
              <a:defRPr sz="2476" b="1">
                <a:solidFill>
                  <a:schemeClr val="bg1"/>
                </a:solidFill>
              </a:defRPr>
            </a:lvl1pPr>
          </a:lstStyle>
          <a:p>
            <a:r>
              <a:rPr lang="en-US" dirty="0"/>
              <a:t>Click to edit Master title style</a:t>
            </a:r>
            <a:endParaRPr dirty="0"/>
          </a:p>
        </p:txBody>
      </p:sp>
      <p:sp>
        <p:nvSpPr>
          <p:cNvPr id="17" name="Subtitle 2"/>
          <p:cNvSpPr>
            <a:spLocks noGrp="1"/>
          </p:cNvSpPr>
          <p:nvPr>
            <p:ph type="subTitle" idx="1"/>
          </p:nvPr>
        </p:nvSpPr>
        <p:spPr>
          <a:xfrm>
            <a:off x="690708" y="4394286"/>
            <a:ext cx="6692227" cy="330281"/>
          </a:xfrm>
        </p:spPr>
        <p:txBody>
          <a:bodyPr lIns="0" tIns="0" rIns="0" bIns="0">
            <a:normAutofit/>
          </a:bodyPr>
          <a:lstStyle>
            <a:lvl1pPr marL="0" indent="0" algn="l">
              <a:lnSpc>
                <a:spcPct val="95000"/>
              </a:lnSpc>
              <a:buNone/>
              <a:defRPr sz="1181" b="1">
                <a:solidFill>
                  <a:schemeClr val="bg1"/>
                </a:solidFill>
              </a:defRPr>
            </a:lvl1pPr>
            <a:lvl2pPr marL="257252" indent="0" algn="ctr">
              <a:buNone/>
              <a:defRPr sz="1125"/>
            </a:lvl2pPr>
            <a:lvl3pPr marL="514505" indent="0" algn="ctr">
              <a:buNone/>
              <a:defRPr sz="1013"/>
            </a:lvl3pPr>
            <a:lvl4pPr marL="771757" indent="0" algn="ctr">
              <a:buNone/>
              <a:defRPr sz="900"/>
            </a:lvl4pPr>
            <a:lvl5pPr marL="1029008" indent="0" algn="ctr">
              <a:buNone/>
              <a:defRPr sz="900"/>
            </a:lvl5pPr>
            <a:lvl6pPr marL="1286261" indent="0" algn="ctr">
              <a:buNone/>
              <a:defRPr sz="900"/>
            </a:lvl6pPr>
            <a:lvl7pPr marL="1543513" indent="0" algn="ctr">
              <a:buNone/>
              <a:defRPr sz="900"/>
            </a:lvl7pPr>
            <a:lvl8pPr marL="1800765" indent="0" algn="ctr">
              <a:buNone/>
              <a:defRPr sz="900"/>
            </a:lvl8pPr>
            <a:lvl9pPr marL="2058017" indent="0" algn="ctr">
              <a:buNone/>
              <a:defRPr sz="900"/>
            </a:lvl9pPr>
          </a:lstStyle>
          <a:p>
            <a:r>
              <a:rPr lang="en-US" dirty="0"/>
              <a:t>Click to edit Master subtitle style</a:t>
            </a:r>
            <a:endParaRPr dirty="0"/>
          </a:p>
        </p:txBody>
      </p:sp>
      <p:sp>
        <p:nvSpPr>
          <p:cNvPr id="18" name="Text Placeholder 127"/>
          <p:cNvSpPr>
            <a:spLocks noGrp="1"/>
          </p:cNvSpPr>
          <p:nvPr>
            <p:ph type="body" sz="quarter" idx="15" hasCustomPrompt="1"/>
          </p:nvPr>
        </p:nvSpPr>
        <p:spPr>
          <a:xfrm>
            <a:off x="690706" y="568641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dirty="0"/>
              <a:t>CLICK TO ADD NAME</a:t>
            </a:r>
            <a:br>
              <a:rPr dirty="0"/>
            </a:br>
            <a:r>
              <a:rPr dirty="0"/>
              <a:t>TITLE AND POSITION</a:t>
            </a:r>
          </a:p>
        </p:txBody>
      </p:sp>
      <p:sp>
        <p:nvSpPr>
          <p:cNvPr id="19" name="Text Placeholder 127"/>
          <p:cNvSpPr>
            <a:spLocks noGrp="1"/>
          </p:cNvSpPr>
          <p:nvPr>
            <p:ph type="body" sz="quarter" idx="16" hasCustomPrompt="1"/>
          </p:nvPr>
        </p:nvSpPr>
        <p:spPr>
          <a:xfrm>
            <a:off x="690706" y="6323002"/>
            <a:ext cx="6353175" cy="534998"/>
          </a:xfrm>
        </p:spPr>
        <p:txBody>
          <a:bodyPr lIns="0" tIns="0" rIns="0" bIns="0" anchor="t">
            <a:noAutofit/>
          </a:bodyPr>
          <a:lstStyle>
            <a:lvl1pPr marL="0" indent="0">
              <a:lnSpc>
                <a:spcPct val="94000"/>
              </a:lnSpc>
              <a:buNone/>
              <a:defRPr sz="788" b="1" cap="all" spc="197" baseline="0">
                <a:solidFill>
                  <a:schemeClr val="bg1"/>
                </a:solidFill>
                <a:latin typeface="Arial" panose="020B0604020202020204" pitchFamily="34" charset="0"/>
              </a:defRPr>
            </a:lvl1pPr>
            <a:lvl2pPr marL="257252" indent="0">
              <a:buNone/>
              <a:defRPr sz="1013" cap="all" spc="169" baseline="0">
                <a:solidFill>
                  <a:schemeClr val="bg1"/>
                </a:solidFill>
              </a:defRPr>
            </a:lvl2pPr>
            <a:lvl3pPr marL="514505" indent="0">
              <a:buNone/>
              <a:defRPr sz="900" cap="all" spc="169" baseline="0">
                <a:solidFill>
                  <a:schemeClr val="bg1"/>
                </a:solidFill>
              </a:defRPr>
            </a:lvl3pPr>
            <a:lvl4pPr marL="771757" indent="0">
              <a:buNone/>
              <a:defRPr sz="788" cap="all" spc="169" baseline="0">
                <a:solidFill>
                  <a:schemeClr val="bg1"/>
                </a:solidFill>
              </a:defRPr>
            </a:lvl4pPr>
            <a:lvl5pPr marL="1029008" indent="0">
              <a:buNone/>
              <a:defRPr sz="788" cap="all" spc="169" baseline="0">
                <a:solidFill>
                  <a:schemeClr val="bg1"/>
                </a:solidFill>
              </a:defRPr>
            </a:lvl5pPr>
          </a:lstStyle>
          <a:p>
            <a:pPr lvl="0"/>
            <a:r>
              <a:rPr lang="en-US" dirty="0"/>
              <a:t>DATE HERE</a:t>
            </a:r>
          </a:p>
        </p:txBody>
      </p:sp>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91214" y="6220704"/>
            <a:ext cx="2632380" cy="515669"/>
          </a:xfrm>
          <a:prstGeom prst="rect">
            <a:avLst/>
          </a:prstGeom>
        </p:spPr>
      </p:pic>
    </p:spTree>
    <p:extLst>
      <p:ext uri="{BB962C8B-B14F-4D97-AF65-F5344CB8AC3E}">
        <p14:creationId xmlns:p14="http://schemas.microsoft.com/office/powerpoint/2010/main" val="2626837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4" name="Title 3"/>
          <p:cNvSpPr>
            <a:spLocks noGrp="1"/>
          </p:cNvSpPr>
          <p:nvPr>
            <p:ph type="title"/>
          </p:nvPr>
        </p:nvSpPr>
        <p:spPr>
          <a:xfrm>
            <a:off x="567759" y="481264"/>
            <a:ext cx="11056484" cy="370238"/>
          </a:xfrm>
        </p:spPr>
        <p:txBody>
          <a:bodyPr anchor="t"/>
          <a:lstStyle/>
          <a:p>
            <a:r>
              <a:rPr lang="en-US" dirty="0"/>
              <a:t>Click to edit Master title style</a:t>
            </a:r>
          </a:p>
        </p:txBody>
      </p:sp>
      <p:sp>
        <p:nvSpPr>
          <p:cNvPr id="11" name="Text Placeholder 10"/>
          <p:cNvSpPr>
            <a:spLocks noGrp="1"/>
          </p:cNvSpPr>
          <p:nvPr>
            <p:ph type="body" sz="quarter" idx="11"/>
          </p:nvPr>
        </p:nvSpPr>
        <p:spPr>
          <a:xfrm>
            <a:off x="566776" y="1558960"/>
            <a:ext cx="11057467" cy="4235115"/>
          </a:xfrm>
        </p:spPr>
        <p:txBody>
          <a:bodyPr/>
          <a:lstStyle>
            <a:lvl1pPr marL="0" indent="0">
              <a:buFontTx/>
              <a:buNone/>
              <a:defRPr sz="2100" baseline="0">
                <a:solidFill>
                  <a:schemeClr val="tx1"/>
                </a:solidFill>
              </a:defRPr>
            </a:lvl1pPr>
            <a:lvl2pPr>
              <a:defRPr sz="1300"/>
            </a:lvl2pPr>
            <a:lvl3pPr>
              <a:defRPr sz="1100"/>
            </a:lvl3pPr>
            <a:lvl4pPr>
              <a:spcBef>
                <a:spcPts val="300"/>
              </a:spcBef>
              <a:spcAft>
                <a:spcPts val="850"/>
              </a:spcAft>
              <a:defRPr sz="1600" b="1">
                <a:solidFill>
                  <a:srgbClr val="326F65"/>
                </a:solidFill>
              </a:defRPr>
            </a:lvl4pPr>
            <a:lvl5pPr>
              <a:spcAft>
                <a:spcPts val="600"/>
              </a:spcAft>
              <a:defRPr/>
            </a:lvl5pPr>
            <a:lvl6pPr>
              <a:spcBef>
                <a:spcPts val="800"/>
              </a:spcBef>
              <a:defRPr b="1" i="0" baseline="0"/>
            </a:lvl6pPr>
            <a:lvl7pPr>
              <a:defRPr>
                <a:solidFill>
                  <a:srgbClr val="094995"/>
                </a:solidFill>
              </a:defRPr>
            </a:lvl7pPr>
            <a:lvl8pPr>
              <a:spcBef>
                <a:spcPts val="4000"/>
              </a:spcBef>
              <a:spcAft>
                <a:spcPts val="0"/>
              </a:spcAft>
              <a:defRPr sz="5000" b="0" baseline="0"/>
            </a:lvl8pPr>
            <a:lvl9pPr>
              <a:spcBef>
                <a:spcPts val="300"/>
              </a:spcBef>
              <a:spcAft>
                <a:spcPts val="300"/>
              </a:spcAft>
              <a:defRPr sz="2400" b="1" cap="none" spc="-150" baseline="0"/>
            </a:lvl9pPr>
          </a:lstStyle>
          <a:p>
            <a:pPr lvl="3"/>
            <a:endParaRPr lang="en-US" dirty="0"/>
          </a:p>
        </p:txBody>
      </p:sp>
      <p:sp>
        <p:nvSpPr>
          <p:cNvPr id="12" name="Text Placeholder 6"/>
          <p:cNvSpPr>
            <a:spLocks noGrp="1"/>
          </p:cNvSpPr>
          <p:nvPr>
            <p:ph type="body" sz="quarter" idx="13" hasCustomPrompt="1"/>
          </p:nvPr>
        </p:nvSpPr>
        <p:spPr>
          <a:xfrm>
            <a:off x="740263" y="899963"/>
            <a:ext cx="10883980" cy="303196"/>
          </a:xfrm>
        </p:spPr>
        <p:txBody>
          <a:bodyPr lIns="0" tIns="0" anchor="ctr">
            <a:noAutofit/>
          </a:bodyPr>
          <a:lstStyle>
            <a:lvl1pPr marL="0" indent="0">
              <a:lnSpc>
                <a:spcPct val="95000"/>
              </a:lnSpc>
              <a:buNone/>
              <a:defRPr sz="1800">
                <a:solidFill>
                  <a:schemeClr val="accent3"/>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dirty="0"/>
              <a:t>Click to add subtitle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44127"/>
            <a:ext cx="12192001" cy="73827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58752" y="6292176"/>
            <a:ext cx="2355493" cy="461550"/>
          </a:xfrm>
          <a:prstGeom prst="rect">
            <a:avLst/>
          </a:prstGeom>
        </p:spPr>
      </p:pic>
    </p:spTree>
    <p:extLst>
      <p:ext uri="{BB962C8B-B14F-4D97-AF65-F5344CB8AC3E}">
        <p14:creationId xmlns:p14="http://schemas.microsoft.com/office/powerpoint/2010/main" val="316106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52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FMCW+TC">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BC117DD5-7253-7694-4CE0-5A972A9069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8627" y="3065035"/>
            <a:ext cx="4501913" cy="727927"/>
          </a:xfrm>
          <a:prstGeom prst="rect">
            <a:avLst/>
          </a:prstGeom>
        </p:spPr>
      </p:pic>
      <p:pic>
        <p:nvPicPr>
          <p:cNvPr id="4" name="Picture 3" descr="A logo of a company&#10;&#10;AI-generated content may be incorrect.">
            <a:extLst>
              <a:ext uri="{FF2B5EF4-FFF2-40B4-BE49-F238E27FC236}">
                <a16:creationId xmlns:a16="http://schemas.microsoft.com/office/drawing/2014/main" id="{991390AD-568D-6726-03B2-F0B8FF84A1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767" y="2771044"/>
            <a:ext cx="4524607" cy="1315907"/>
          </a:xfrm>
          <a:prstGeom prst="rect">
            <a:avLst/>
          </a:prstGeom>
        </p:spPr>
      </p:pic>
    </p:spTree>
    <p:extLst>
      <p:ext uri="{BB962C8B-B14F-4D97-AF65-F5344CB8AC3E}">
        <p14:creationId xmlns:p14="http://schemas.microsoft.com/office/powerpoint/2010/main" val="22696050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About Us Brand Slide">
    <p:spTree>
      <p:nvGrpSpPr>
        <p:cNvPr id="1" name=""/>
        <p:cNvGrpSpPr/>
        <p:nvPr/>
      </p:nvGrpSpPr>
      <p:grpSpPr>
        <a:xfrm>
          <a:off x="0" y="0"/>
          <a:ext cx="0" cy="0"/>
          <a:chOff x="0" y="0"/>
          <a:chExt cx="0" cy="0"/>
        </a:xfrm>
      </p:grpSpPr>
      <p:pic>
        <p:nvPicPr>
          <p:cNvPr id="5" name="Picture 4" descr="A blue and white rectangle with a white border&#10;&#10;AI-generated content may be incorrect.">
            <a:extLst>
              <a:ext uri="{FF2B5EF4-FFF2-40B4-BE49-F238E27FC236}">
                <a16:creationId xmlns:a16="http://schemas.microsoft.com/office/drawing/2014/main" id="{067EFBD1-A28C-8DA7-6F66-74619FEEC023}"/>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449A494-A498-3635-3CA8-1DFCB0CAE77E}"/>
              </a:ext>
            </a:extLst>
          </p:cNvPr>
          <p:cNvSpPr txBox="1"/>
          <p:nvPr userDrawn="1"/>
        </p:nvSpPr>
        <p:spPr>
          <a:xfrm>
            <a:off x="492809" y="438178"/>
            <a:ext cx="2743200" cy="584775"/>
          </a:xfrm>
          <a:prstGeom prst="rect">
            <a:avLst/>
          </a:prstGeom>
          <a:noFill/>
        </p:spPr>
        <p:txBody>
          <a:bodyPr wrap="square" rtlCol="0">
            <a:spAutoFit/>
          </a:bodyPr>
          <a:lstStyle/>
          <a:p>
            <a:pPr algn="l"/>
            <a:r>
              <a:rPr lang="en-US" sz="3200" b="1" dirty="0">
                <a:solidFill>
                  <a:schemeClr val="tx1"/>
                </a:solidFill>
              </a:rPr>
              <a:t>About Us</a:t>
            </a:r>
          </a:p>
        </p:txBody>
      </p:sp>
      <p:pic>
        <p:nvPicPr>
          <p:cNvPr id="10" name="Picture 9" descr="A black background with a black square&#10;&#10;AI-generated content may be incorrect.">
            <a:extLst>
              <a:ext uri="{FF2B5EF4-FFF2-40B4-BE49-F238E27FC236}">
                <a16:creationId xmlns:a16="http://schemas.microsoft.com/office/drawing/2014/main" id="{91F03BB7-35B6-C52E-C56F-C777B6C99E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6705" y="1703204"/>
            <a:ext cx="2359321" cy="714946"/>
          </a:xfrm>
          <a:prstGeom prst="rect">
            <a:avLst/>
          </a:prstGeom>
        </p:spPr>
      </p:pic>
      <p:cxnSp>
        <p:nvCxnSpPr>
          <p:cNvPr id="11" name="Straight Connector 10">
            <a:extLst>
              <a:ext uri="{FF2B5EF4-FFF2-40B4-BE49-F238E27FC236}">
                <a16:creationId xmlns:a16="http://schemas.microsoft.com/office/drawing/2014/main" id="{569BD5DA-8B2D-67F7-6431-BD490F40FD62}"/>
              </a:ext>
            </a:extLst>
          </p:cNvPr>
          <p:cNvCxnSpPr>
            <a:cxnSpLocks/>
          </p:cNvCxnSpPr>
          <p:nvPr userDrawn="1"/>
        </p:nvCxnSpPr>
        <p:spPr>
          <a:xfrm flipV="1">
            <a:off x="3852731" y="1664724"/>
            <a:ext cx="0" cy="883468"/>
          </a:xfrm>
          <a:prstGeom prst="line">
            <a:avLst/>
          </a:prstGeom>
          <a:ln w="19050">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4" name="Picture 13" descr="A close-up of a logo&#10;&#10;AI-generated content may be incorrect.">
            <a:extLst>
              <a:ext uri="{FF2B5EF4-FFF2-40B4-BE49-F238E27FC236}">
                <a16:creationId xmlns:a16="http://schemas.microsoft.com/office/drawing/2014/main" id="{25DA5DF8-EC67-5FE2-36A0-B4370AEF2A1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804863" y="1831086"/>
            <a:ext cx="1893671" cy="550743"/>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833DEF14-B04A-0289-FA83-A112BD34134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39270" y="1943612"/>
            <a:ext cx="2014251" cy="325690"/>
          </a:xfrm>
          <a:prstGeom prst="rect">
            <a:avLst/>
          </a:prstGeom>
        </p:spPr>
      </p:pic>
      <p:sp>
        <p:nvSpPr>
          <p:cNvPr id="19" name="TextBox 18">
            <a:extLst>
              <a:ext uri="{FF2B5EF4-FFF2-40B4-BE49-F238E27FC236}">
                <a16:creationId xmlns:a16="http://schemas.microsoft.com/office/drawing/2014/main" id="{CB2A2FF3-5184-57FC-65D5-3DD0332458E5}"/>
              </a:ext>
            </a:extLst>
          </p:cNvPr>
          <p:cNvSpPr txBox="1"/>
          <p:nvPr userDrawn="1"/>
        </p:nvSpPr>
        <p:spPr>
          <a:xfrm>
            <a:off x="746705" y="2724818"/>
            <a:ext cx="2743200" cy="3600986"/>
          </a:xfrm>
          <a:prstGeom prst="rect">
            <a:avLst/>
          </a:prstGeom>
          <a:noFill/>
        </p:spPr>
        <p:txBody>
          <a:bodyPr wrap="square" rtlCol="0">
            <a:spAutoFit/>
          </a:bodyPr>
          <a:lstStyle/>
          <a:p>
            <a:pPr algn="l"/>
            <a:r>
              <a:rPr lang="en-US" sz="1200" dirty="0">
                <a:solidFill>
                  <a:schemeClr val="tx1"/>
                </a:solidFill>
              </a:rPr>
              <a:t>Formed from the combination of two leading Wisconsin-based health systems, Froedtert ThedaCare is an integrated health care system offering coordinated local care from prevention to treatment of complex diseases, inspiring the people of Wisconsin to live their unique, best lives. The organization includes 22,000+ team members and 3,400+ providers offering services in 19 hospitals and more than 360 outpatient locations including primary care, health centers and clinics. The organization is a partner to the Medical College of Wisconsin, working in concert to expand its mission of patient care, innovation, medical research and education.</a:t>
            </a:r>
          </a:p>
        </p:txBody>
      </p:sp>
      <p:sp>
        <p:nvSpPr>
          <p:cNvPr id="21" name="TextBox 20">
            <a:extLst>
              <a:ext uri="{FF2B5EF4-FFF2-40B4-BE49-F238E27FC236}">
                <a16:creationId xmlns:a16="http://schemas.microsoft.com/office/drawing/2014/main" id="{27E93778-4454-FCFE-0607-F4662698C527}"/>
              </a:ext>
            </a:extLst>
          </p:cNvPr>
          <p:cNvSpPr txBox="1"/>
          <p:nvPr userDrawn="1"/>
        </p:nvSpPr>
        <p:spPr>
          <a:xfrm>
            <a:off x="4384595" y="2724818"/>
            <a:ext cx="2905122" cy="3416320"/>
          </a:xfrm>
          <a:prstGeom prst="rect">
            <a:avLst/>
          </a:prstGeom>
          <a:noFill/>
        </p:spPr>
        <p:txBody>
          <a:bodyPr wrap="square" rtlCol="0">
            <a:spAutoFit/>
          </a:bodyPr>
          <a:lstStyle/>
          <a:p>
            <a:pPr algn="l"/>
            <a:r>
              <a:rPr lang="en-US" sz="1200" b="1" dirty="0">
                <a:solidFill>
                  <a:schemeClr val="tx1"/>
                </a:solidFill>
              </a:rPr>
              <a:t>The Froedtert &amp; the Medical College of Wisconsin health network </a:t>
            </a:r>
            <a:r>
              <a:rPr lang="en-US" sz="1200" dirty="0">
                <a:solidFill>
                  <a:schemeClr val="tx1"/>
                </a:solidFill>
              </a:rPr>
              <a:t>is a partnership between Froedtert ThedaCare and the Medical College </a:t>
            </a:r>
          </a:p>
          <a:p>
            <a:pPr algn="l"/>
            <a:r>
              <a:rPr lang="en-US" sz="1200" dirty="0">
                <a:solidFill>
                  <a:schemeClr val="tx1"/>
                </a:solidFill>
              </a:rPr>
              <a:t>of Wisconsin, supporting a shared mission of patient care, innovation, medical research and education. The health network includes eastern Wisconsin’s only academic medical center and adult Level I Trauma Center at Froedtert Hospital, Milwaukee, an internationally recognized training and research center engaged in thousands of clinical trials and studies. The Froedtert &amp; MCW health network includes 10 hospital locations, more than 2,400 physicians and more than 45 health centers and clinics.</a:t>
            </a:r>
          </a:p>
        </p:txBody>
      </p:sp>
      <p:sp>
        <p:nvSpPr>
          <p:cNvPr id="22" name="TextBox 21">
            <a:extLst>
              <a:ext uri="{FF2B5EF4-FFF2-40B4-BE49-F238E27FC236}">
                <a16:creationId xmlns:a16="http://schemas.microsoft.com/office/drawing/2014/main" id="{A0BE27D9-0D14-274D-2AA9-F4403C5815EF}"/>
              </a:ext>
            </a:extLst>
          </p:cNvPr>
          <p:cNvSpPr txBox="1"/>
          <p:nvPr userDrawn="1"/>
        </p:nvSpPr>
        <p:spPr>
          <a:xfrm>
            <a:off x="8184407" y="2724818"/>
            <a:ext cx="2574748" cy="3046988"/>
          </a:xfrm>
          <a:prstGeom prst="rect">
            <a:avLst/>
          </a:prstGeom>
          <a:noFill/>
        </p:spPr>
        <p:txBody>
          <a:bodyPr wrap="square" rtlCol="0">
            <a:spAutoFit/>
          </a:bodyPr>
          <a:lstStyle/>
          <a:p>
            <a:pPr algn="l"/>
            <a:r>
              <a:rPr lang="en-US" sz="1200" b="0" dirty="0">
                <a:solidFill>
                  <a:schemeClr val="tx1"/>
                </a:solidFill>
              </a:rPr>
              <a:t>For more than 115 years, </a:t>
            </a:r>
            <a:r>
              <a:rPr lang="en-US" sz="1200" b="1" dirty="0">
                <a:solidFill>
                  <a:schemeClr val="tx1"/>
                </a:solidFill>
              </a:rPr>
              <a:t>ThedaCare® </a:t>
            </a:r>
            <a:r>
              <a:rPr lang="en-US" sz="1200" b="0" dirty="0">
                <a:solidFill>
                  <a:schemeClr val="tx1"/>
                </a:solidFill>
              </a:rPr>
              <a:t>has been improving the health and well-being of the communities it serves in northeast and central Wisconsin. The organization delivers care to more than 650,000 residents in 17 counties, and employs approximately 7,000 providers and team members at 180 points of care, including nine hospitals. ThedaCare is a not-for-profit health system with a Level II trauma center, comprehensive cancer treatment, stroke and cardiac programs, as well as primary care.</a:t>
            </a:r>
          </a:p>
        </p:txBody>
      </p:sp>
    </p:spTree>
    <p:extLst>
      <p:ext uri="{BB962C8B-B14F-4D97-AF65-F5344CB8AC3E}">
        <p14:creationId xmlns:p14="http://schemas.microsoft.com/office/powerpoint/2010/main" val="23940978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Affiliated and Partner Brands">
    <p:spTree>
      <p:nvGrpSpPr>
        <p:cNvPr id="1" name=""/>
        <p:cNvGrpSpPr/>
        <p:nvPr/>
      </p:nvGrpSpPr>
      <p:grpSpPr>
        <a:xfrm>
          <a:off x="0" y="0"/>
          <a:ext cx="0" cy="0"/>
          <a:chOff x="0" y="0"/>
          <a:chExt cx="0" cy="0"/>
        </a:xfrm>
      </p:grpSpPr>
      <p:pic>
        <p:nvPicPr>
          <p:cNvPr id="3" name="Picture 2" descr="A green rectangle with white background&#10;&#10;AI-generated content may be incorrect.">
            <a:extLst>
              <a:ext uri="{FF2B5EF4-FFF2-40B4-BE49-F238E27FC236}">
                <a16:creationId xmlns:a16="http://schemas.microsoft.com/office/drawing/2014/main" id="{E1FC2713-5879-88A3-6A2E-262B15BA7AB7}"/>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Picture 27" descr="A close-up of a logo&#10;&#10;AI-generated content may be incorrect.">
            <a:extLst>
              <a:ext uri="{FF2B5EF4-FFF2-40B4-BE49-F238E27FC236}">
                <a16:creationId xmlns:a16="http://schemas.microsoft.com/office/drawing/2014/main" id="{38DBE86D-CF61-BF67-4637-CA5191BF00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2072" y="5078244"/>
            <a:ext cx="2055794" cy="1588568"/>
          </a:xfrm>
          <a:prstGeom prst="rect">
            <a:avLst/>
          </a:prstGeom>
        </p:spPr>
      </p:pic>
      <p:sp>
        <p:nvSpPr>
          <p:cNvPr id="6" name="TextBox 5">
            <a:extLst>
              <a:ext uri="{FF2B5EF4-FFF2-40B4-BE49-F238E27FC236}">
                <a16:creationId xmlns:a16="http://schemas.microsoft.com/office/drawing/2014/main" id="{F449A494-A498-3635-3CA8-1DFCB0CAE77E}"/>
              </a:ext>
            </a:extLst>
          </p:cNvPr>
          <p:cNvSpPr txBox="1"/>
          <p:nvPr userDrawn="1"/>
        </p:nvSpPr>
        <p:spPr>
          <a:xfrm>
            <a:off x="492808" y="438178"/>
            <a:ext cx="7514601" cy="584775"/>
          </a:xfrm>
          <a:prstGeom prst="rect">
            <a:avLst/>
          </a:prstGeom>
          <a:noFill/>
        </p:spPr>
        <p:txBody>
          <a:bodyPr wrap="square" rtlCol="0">
            <a:spAutoFit/>
          </a:bodyPr>
          <a:lstStyle/>
          <a:p>
            <a:pPr algn="l"/>
            <a:r>
              <a:rPr lang="en-US" sz="3200" b="1" dirty="0">
                <a:solidFill>
                  <a:schemeClr val="tx1"/>
                </a:solidFill>
                <a:latin typeface="+mj-lt"/>
              </a:rPr>
              <a:t>Our Affiliated and Partner Brands</a:t>
            </a:r>
          </a:p>
        </p:txBody>
      </p:sp>
      <p:pic>
        <p:nvPicPr>
          <p:cNvPr id="10" name="Picture 9" descr="A black background with a black square&#10;&#10;AI-generated content may be incorrect.">
            <a:extLst>
              <a:ext uri="{FF2B5EF4-FFF2-40B4-BE49-F238E27FC236}">
                <a16:creationId xmlns:a16="http://schemas.microsoft.com/office/drawing/2014/main" id="{91F03BB7-35B6-C52E-C56F-C777B6C99E4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87007" y="1781162"/>
            <a:ext cx="3046206" cy="923093"/>
          </a:xfrm>
          <a:prstGeom prst="rect">
            <a:avLst/>
          </a:prstGeom>
        </p:spPr>
      </p:pic>
      <p:pic>
        <p:nvPicPr>
          <p:cNvPr id="14" name="Picture 13" descr="A close-up of a logo&#10;&#10;AI-generated content may be incorrect.">
            <a:extLst>
              <a:ext uri="{FF2B5EF4-FFF2-40B4-BE49-F238E27FC236}">
                <a16:creationId xmlns:a16="http://schemas.microsoft.com/office/drawing/2014/main" id="{25DA5DF8-EC67-5FE2-36A0-B4370AEF2A1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3561" y="1629888"/>
            <a:ext cx="1592816" cy="463244"/>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833DEF14-B04A-0289-FA83-A112BD34134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280656" y="1706659"/>
            <a:ext cx="1694239" cy="273946"/>
          </a:xfrm>
          <a:prstGeom prst="rect">
            <a:avLst/>
          </a:prstGeom>
        </p:spPr>
      </p:pic>
      <p:pic>
        <p:nvPicPr>
          <p:cNvPr id="9" name="Picture 8" descr="A close-up of a logo&#10;&#10;AI-generated content may be incorrect.">
            <a:extLst>
              <a:ext uri="{FF2B5EF4-FFF2-40B4-BE49-F238E27FC236}">
                <a16:creationId xmlns:a16="http://schemas.microsoft.com/office/drawing/2014/main" id="{3B3DFEFB-5DFD-DFAC-A4E0-E9D274B4F1D8}"/>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07668" y="2432811"/>
            <a:ext cx="4133704" cy="598897"/>
          </a:xfrm>
          <a:prstGeom prst="rect">
            <a:avLst/>
          </a:prstGeom>
        </p:spPr>
      </p:pic>
      <p:pic>
        <p:nvPicPr>
          <p:cNvPr id="13" name="Picture 12" descr="A close-up of a logo&#10;&#10;AI-generated content may be incorrect.">
            <a:extLst>
              <a:ext uri="{FF2B5EF4-FFF2-40B4-BE49-F238E27FC236}">
                <a16:creationId xmlns:a16="http://schemas.microsoft.com/office/drawing/2014/main" id="{ADBAA37A-55C6-F08D-60AB-795295B0CF2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07668" y="3400908"/>
            <a:ext cx="1704603" cy="673812"/>
          </a:xfrm>
          <a:prstGeom prst="rect">
            <a:avLst/>
          </a:prstGeom>
        </p:spPr>
      </p:pic>
      <p:pic>
        <p:nvPicPr>
          <p:cNvPr id="17" name="Picture 16" descr="A black background with green and orange squares&#10;&#10;AI-generated content may be incorrect.">
            <a:extLst>
              <a:ext uri="{FF2B5EF4-FFF2-40B4-BE49-F238E27FC236}">
                <a16:creationId xmlns:a16="http://schemas.microsoft.com/office/drawing/2014/main" id="{9DA0EE6D-EA63-D972-2F44-E328B82E77CD}"/>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099878" y="3329191"/>
            <a:ext cx="2055794" cy="677856"/>
          </a:xfrm>
          <a:prstGeom prst="rect">
            <a:avLst/>
          </a:prstGeom>
        </p:spPr>
      </p:pic>
      <p:pic>
        <p:nvPicPr>
          <p:cNvPr id="20" name="Picture 19" descr="A blue sign with white text&#10;&#10;AI-generated content may be incorrect.">
            <a:extLst>
              <a:ext uri="{FF2B5EF4-FFF2-40B4-BE49-F238E27FC236}">
                <a16:creationId xmlns:a16="http://schemas.microsoft.com/office/drawing/2014/main" id="{F97386D0-4867-FDD7-A692-B509E529FE1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198045" y="4401082"/>
            <a:ext cx="1323848" cy="775297"/>
          </a:xfrm>
          <a:prstGeom prst="rect">
            <a:avLst/>
          </a:prstGeom>
        </p:spPr>
      </p:pic>
      <p:pic>
        <p:nvPicPr>
          <p:cNvPr id="24" name="Picture 23" descr="A close-up of a logo&#10;&#10;AI-generated content may be incorrect.">
            <a:extLst>
              <a:ext uri="{FF2B5EF4-FFF2-40B4-BE49-F238E27FC236}">
                <a16:creationId xmlns:a16="http://schemas.microsoft.com/office/drawing/2014/main" id="{891D5DF3-BE45-0B68-093D-A8B5DA5BB39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387130" y="4268647"/>
            <a:ext cx="1481291" cy="1040165"/>
          </a:xfrm>
          <a:prstGeom prst="rect">
            <a:avLst/>
          </a:prstGeom>
        </p:spPr>
      </p:pic>
      <p:pic>
        <p:nvPicPr>
          <p:cNvPr id="26" name="Picture 25" descr="A black and white logo&#10;&#10;AI-generated content may be incorrect.">
            <a:extLst>
              <a:ext uri="{FF2B5EF4-FFF2-40B4-BE49-F238E27FC236}">
                <a16:creationId xmlns:a16="http://schemas.microsoft.com/office/drawing/2014/main" id="{33EC6418-956C-0997-B342-6DDB7CB14585}"/>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3207859" y="5606294"/>
            <a:ext cx="1839833" cy="549560"/>
          </a:xfrm>
          <a:prstGeom prst="rect">
            <a:avLst/>
          </a:prstGeom>
        </p:spPr>
      </p:pic>
      <p:cxnSp>
        <p:nvCxnSpPr>
          <p:cNvPr id="29" name="Straight Connector 28">
            <a:extLst>
              <a:ext uri="{FF2B5EF4-FFF2-40B4-BE49-F238E27FC236}">
                <a16:creationId xmlns:a16="http://schemas.microsoft.com/office/drawing/2014/main" id="{CD1D773E-4542-59D9-BE6E-38849352D0A8}"/>
              </a:ext>
            </a:extLst>
          </p:cNvPr>
          <p:cNvCxnSpPr>
            <a:cxnSpLocks/>
          </p:cNvCxnSpPr>
          <p:nvPr userDrawn="1"/>
        </p:nvCxnSpPr>
        <p:spPr>
          <a:xfrm flipV="1">
            <a:off x="6221339" y="1629888"/>
            <a:ext cx="0" cy="4702546"/>
          </a:xfrm>
          <a:prstGeom prst="line">
            <a:avLst/>
          </a:prstGeom>
          <a:ln w="12700">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D667787-9766-09FC-C064-2453EAE7A1EA}"/>
              </a:ext>
            </a:extLst>
          </p:cNvPr>
          <p:cNvSpPr txBox="1"/>
          <p:nvPr userDrawn="1"/>
        </p:nvSpPr>
        <p:spPr>
          <a:xfrm>
            <a:off x="6907251" y="3098360"/>
            <a:ext cx="4219082" cy="2831544"/>
          </a:xfrm>
          <a:prstGeom prst="rect">
            <a:avLst/>
          </a:prstGeom>
          <a:noFill/>
        </p:spPr>
        <p:txBody>
          <a:bodyPr wrap="square" rtlCol="0">
            <a:spAutoFit/>
          </a:bodyPr>
          <a:lstStyle/>
          <a:p>
            <a:pPr algn="l"/>
            <a:r>
              <a:rPr lang="en-US" sz="2000" b="1" dirty="0">
                <a:solidFill>
                  <a:schemeClr val="tx1"/>
                </a:solidFill>
                <a:latin typeface="+mj-lt"/>
              </a:rPr>
              <a:t>Froedtert ThedaCare and Its Affiliated and Partner Brands</a:t>
            </a:r>
          </a:p>
          <a:p>
            <a:pPr algn="l"/>
            <a:endParaRPr lang="en-US" sz="1800" b="1" dirty="0">
              <a:solidFill>
                <a:schemeClr val="tx1"/>
              </a:solidFill>
              <a:latin typeface="+mj-lt"/>
            </a:endParaRPr>
          </a:p>
          <a:p>
            <a:pPr algn="l"/>
            <a:r>
              <a:rPr lang="en-US" sz="1200" b="0" dirty="0">
                <a:solidFill>
                  <a:schemeClr val="tx1"/>
                </a:solidFill>
                <a:latin typeface="+mn-lt"/>
              </a:rPr>
              <a:t>Froedtert ThedaCare is an integrated health care network providing a variety of health-related services including hospitals and health centers, physician groups, home care, laboratory, health insurance, employer health services and workplace clinics and digital health solutions. The organization is a partner to the Medical College of Wisconsin, working in concert to expand its missions of patient care, innovation, medical research and education.</a:t>
            </a:r>
          </a:p>
          <a:p>
            <a:pPr algn="l"/>
            <a:endParaRPr lang="en-US" sz="1200" dirty="0">
              <a:solidFill>
                <a:schemeClr val="tx1"/>
              </a:solidFill>
            </a:endParaRPr>
          </a:p>
          <a:p>
            <a:pPr algn="l"/>
            <a:endParaRPr lang="en-US" sz="1200" dirty="0">
              <a:solidFill>
                <a:schemeClr val="tx1"/>
              </a:solidFill>
            </a:endParaRPr>
          </a:p>
        </p:txBody>
      </p:sp>
    </p:spTree>
    <p:extLst>
      <p:ext uri="{BB962C8B-B14F-4D97-AF65-F5344CB8AC3E}">
        <p14:creationId xmlns:p14="http://schemas.microsoft.com/office/powerpoint/2010/main" val="2777926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FT Brand Infographic">
    <p:spTree>
      <p:nvGrpSpPr>
        <p:cNvPr id="1" name=""/>
        <p:cNvGrpSpPr/>
        <p:nvPr/>
      </p:nvGrpSpPr>
      <p:grpSpPr>
        <a:xfrm>
          <a:off x="0" y="0"/>
          <a:ext cx="0" cy="0"/>
          <a:chOff x="0" y="0"/>
          <a:chExt cx="0" cy="0"/>
        </a:xfrm>
      </p:grpSpPr>
      <p:pic>
        <p:nvPicPr>
          <p:cNvPr id="3" name="Picture 2" descr="A collage of people with white text&#10;&#10;AI-generated content may be incorrect.">
            <a:extLst>
              <a:ext uri="{FF2B5EF4-FFF2-40B4-BE49-F238E27FC236}">
                <a16:creationId xmlns:a16="http://schemas.microsoft.com/office/drawing/2014/main" id="{FCF12232-9104-C778-D9C4-E00D28598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1215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FT Mission, Vision, Guiding Principles">
    <p:spTree>
      <p:nvGrpSpPr>
        <p:cNvPr id="1" name=""/>
        <p:cNvGrpSpPr/>
        <p:nvPr/>
      </p:nvGrpSpPr>
      <p:grpSpPr>
        <a:xfrm>
          <a:off x="0" y="0"/>
          <a:ext cx="0" cy="0"/>
          <a:chOff x="0" y="0"/>
          <a:chExt cx="0" cy="0"/>
        </a:xfrm>
      </p:grpSpPr>
      <p:pic>
        <p:nvPicPr>
          <p:cNvPr id="6" name="Picture 5" descr="A screenshot of a video game&#10;&#10;AI-generated content may be incorrect.">
            <a:extLst>
              <a:ext uri="{FF2B5EF4-FFF2-40B4-BE49-F238E27FC236}">
                <a16:creationId xmlns:a16="http://schemas.microsoft.com/office/drawing/2014/main" id="{AC2BBE0B-20EC-FF61-7ACF-F11C2C188D79}"/>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77324" y="2343947"/>
            <a:ext cx="10549782" cy="5934254"/>
          </a:xfrm>
          <a:prstGeom prst="rect">
            <a:avLst/>
          </a:prstGeom>
        </p:spPr>
      </p:pic>
      <p:sp>
        <p:nvSpPr>
          <p:cNvPr id="8" name="Rectangle 7">
            <a:extLst>
              <a:ext uri="{FF2B5EF4-FFF2-40B4-BE49-F238E27FC236}">
                <a16:creationId xmlns:a16="http://schemas.microsoft.com/office/drawing/2014/main" id="{F82C5D46-EB3B-CA89-311C-06815AECA82F}"/>
              </a:ext>
            </a:extLst>
          </p:cNvPr>
          <p:cNvSpPr>
            <a:spLocks/>
          </p:cNvSpPr>
          <p:nvPr userDrawn="1"/>
        </p:nvSpPr>
        <p:spPr>
          <a:xfrm>
            <a:off x="4948016" y="553543"/>
            <a:ext cx="6503348" cy="78621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3ED856-D301-39EA-24AB-E108C353DB0A}"/>
              </a:ext>
            </a:extLst>
          </p:cNvPr>
          <p:cNvSpPr txBox="1"/>
          <p:nvPr userDrawn="1"/>
        </p:nvSpPr>
        <p:spPr>
          <a:xfrm>
            <a:off x="5102553" y="669651"/>
            <a:ext cx="6194275" cy="553998"/>
          </a:xfrm>
          <a:prstGeom prst="rect">
            <a:avLst/>
          </a:prstGeom>
          <a:noFill/>
        </p:spPr>
        <p:txBody>
          <a:bodyPr wrap="square" rtlCol="0">
            <a:spAutoFit/>
          </a:bodyPr>
          <a:lstStyle/>
          <a:p>
            <a:pPr algn="l"/>
            <a:r>
              <a:rPr lang="en-US" sz="1600" b="1" dirty="0">
                <a:solidFill>
                  <a:schemeClr val="bg1"/>
                </a:solidFill>
              </a:rPr>
              <a:t>Our Mission is…</a:t>
            </a:r>
            <a:r>
              <a:rPr lang="en-US" sz="1400" b="1" dirty="0">
                <a:solidFill>
                  <a:schemeClr val="bg1"/>
                </a:solidFill>
              </a:rPr>
              <a:t> </a:t>
            </a:r>
            <a:r>
              <a:rPr lang="en-US" sz="1400" b="0" dirty="0">
                <a:solidFill>
                  <a:schemeClr val="bg1"/>
                </a:solidFill>
              </a:rPr>
              <a:t>To advance the health of our communities through excellence and discovery, inspiring each person to live their unique, best life.</a:t>
            </a:r>
          </a:p>
        </p:txBody>
      </p:sp>
      <p:sp>
        <p:nvSpPr>
          <p:cNvPr id="10" name="Rectangle 9">
            <a:extLst>
              <a:ext uri="{FF2B5EF4-FFF2-40B4-BE49-F238E27FC236}">
                <a16:creationId xmlns:a16="http://schemas.microsoft.com/office/drawing/2014/main" id="{CC13601B-7983-1690-A774-00727B0E1CD7}"/>
              </a:ext>
            </a:extLst>
          </p:cNvPr>
          <p:cNvSpPr>
            <a:spLocks/>
          </p:cNvSpPr>
          <p:nvPr userDrawn="1"/>
        </p:nvSpPr>
        <p:spPr>
          <a:xfrm>
            <a:off x="4948016" y="1546456"/>
            <a:ext cx="6503348" cy="7862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D2AEF1-BB12-C844-AC97-D0B99FF41A30}"/>
              </a:ext>
            </a:extLst>
          </p:cNvPr>
          <p:cNvSpPr txBox="1"/>
          <p:nvPr userDrawn="1"/>
        </p:nvSpPr>
        <p:spPr>
          <a:xfrm>
            <a:off x="5102553" y="1656523"/>
            <a:ext cx="6194275" cy="553998"/>
          </a:xfrm>
          <a:prstGeom prst="rect">
            <a:avLst/>
          </a:prstGeom>
          <a:noFill/>
        </p:spPr>
        <p:txBody>
          <a:bodyPr wrap="square" rtlCol="0">
            <a:spAutoFit/>
          </a:bodyPr>
          <a:lstStyle/>
          <a:p>
            <a:pPr algn="l"/>
            <a:r>
              <a:rPr lang="en-US" sz="1600" b="1" dirty="0">
                <a:solidFill>
                  <a:schemeClr val="bg1"/>
                </a:solidFill>
              </a:rPr>
              <a:t>Our Vision is… </a:t>
            </a:r>
            <a:r>
              <a:rPr lang="en-US" sz="1400" b="0" dirty="0">
                <a:solidFill>
                  <a:schemeClr val="bg1"/>
                </a:solidFill>
              </a:rPr>
              <a:t>To be your trusted partner, transforming health care for everyone every day.</a:t>
            </a:r>
          </a:p>
        </p:txBody>
      </p:sp>
      <p:pic>
        <p:nvPicPr>
          <p:cNvPr id="12" name="Picture 11" descr="A black background with a black square&#10;&#10;AI-generated content may be incorrect.">
            <a:extLst>
              <a:ext uri="{FF2B5EF4-FFF2-40B4-BE49-F238E27FC236}">
                <a16:creationId xmlns:a16="http://schemas.microsoft.com/office/drawing/2014/main" id="{4D8D6EAD-0384-42A8-F24B-6E53ED70E6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3878" y="792254"/>
            <a:ext cx="3425880" cy="1038147"/>
          </a:xfrm>
          <a:prstGeom prst="rect">
            <a:avLst/>
          </a:prstGeom>
        </p:spPr>
      </p:pic>
    </p:spTree>
    <p:extLst>
      <p:ext uri="{BB962C8B-B14F-4D97-AF65-F5344CB8AC3E}">
        <p14:creationId xmlns:p14="http://schemas.microsoft.com/office/powerpoint/2010/main" val="5143960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MCW+TC Agenda - Dark Blue">
    <p:bg bwMode="blackGray">
      <p:bgRef idx="1001">
        <a:schemeClr val="bg1"/>
      </p:bgRef>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7C27AE3F-EF26-5BAD-D4D9-8C2F013A1F5A}"/>
              </a:ext>
            </a:extLst>
          </p:cNvPr>
          <p:cNvSpPr>
            <a:spLocks noGrp="1" noRot="1" noMove="1" noResize="1" noEditPoints="1" noAdjustHandles="1" noChangeArrowheads="1" noChangeShapeType="1"/>
          </p:cNvSpPr>
          <p:nvPr userDrawn="1"/>
        </p:nvSpPr>
        <p:spPr>
          <a:xfrm flipV="1">
            <a:off x="0" y="0"/>
            <a:ext cx="3335868" cy="6858000"/>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4"/>
          <p:cNvSpPr>
            <a:spLocks noGrp="1"/>
          </p:cNvSpPr>
          <p:nvPr>
            <p:ph sz="quarter" idx="12" hasCustomPrompt="1"/>
          </p:nvPr>
        </p:nvSpPr>
        <p:spPr>
          <a:xfrm>
            <a:off x="3878399" y="764884"/>
            <a:ext cx="3525385" cy="1443468"/>
          </a:xfrm>
        </p:spPr>
        <p:txBody>
          <a:bodyPr wrap="square" numCol="1" spcCol="274320"/>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2" name="Content Placeholder 4"/>
          <p:cNvSpPr>
            <a:spLocks noGrp="1"/>
          </p:cNvSpPr>
          <p:nvPr>
            <p:ph sz="quarter" idx="13" hasCustomPrompt="1"/>
          </p:nvPr>
        </p:nvSpPr>
        <p:spPr>
          <a:xfrm>
            <a:off x="3878399" y="2400855"/>
            <a:ext cx="3525385" cy="1443468"/>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3" name="Content Placeholder 4"/>
          <p:cNvSpPr>
            <a:spLocks noGrp="1"/>
          </p:cNvSpPr>
          <p:nvPr>
            <p:ph sz="quarter" idx="14" hasCustomPrompt="1"/>
          </p:nvPr>
        </p:nvSpPr>
        <p:spPr>
          <a:xfrm>
            <a:off x="3878399" y="4043400"/>
            <a:ext cx="3525385" cy="1443468"/>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4" name="Content Placeholder 4"/>
          <p:cNvSpPr>
            <a:spLocks noGrp="1"/>
          </p:cNvSpPr>
          <p:nvPr>
            <p:ph sz="quarter" idx="15" hasCustomPrompt="1"/>
          </p:nvPr>
        </p:nvSpPr>
        <p:spPr>
          <a:xfrm>
            <a:off x="7946315" y="764884"/>
            <a:ext cx="3525385" cy="1443468"/>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5" name="Content Placeholder 4"/>
          <p:cNvSpPr>
            <a:spLocks noGrp="1"/>
          </p:cNvSpPr>
          <p:nvPr>
            <p:ph sz="quarter" idx="16" hasCustomPrompt="1"/>
          </p:nvPr>
        </p:nvSpPr>
        <p:spPr>
          <a:xfrm>
            <a:off x="7946315" y="2400852"/>
            <a:ext cx="3525385" cy="1443468"/>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46" name="Content Placeholder 4"/>
          <p:cNvSpPr>
            <a:spLocks noGrp="1"/>
          </p:cNvSpPr>
          <p:nvPr>
            <p:ph sz="quarter" idx="17" hasCustomPrompt="1"/>
          </p:nvPr>
        </p:nvSpPr>
        <p:spPr>
          <a:xfrm>
            <a:off x="7946314" y="4036820"/>
            <a:ext cx="3525385" cy="1450047"/>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3" name="Title 2"/>
          <p:cNvSpPr>
            <a:spLocks noGrp="1"/>
          </p:cNvSpPr>
          <p:nvPr>
            <p:ph type="title"/>
          </p:nvPr>
        </p:nvSpPr>
        <p:spPr>
          <a:xfrm>
            <a:off x="401076" y="0"/>
            <a:ext cx="2533715" cy="6858000"/>
          </a:xfrm>
        </p:spPr>
        <p:txBody>
          <a:bodyPr anchor="ctr">
            <a:normAutofit/>
          </a:bodyPr>
          <a:lstStyle>
            <a:lvl1pPr algn="ctr">
              <a:defRPr sz="4000">
                <a:solidFill>
                  <a:schemeClr val="bg1"/>
                </a:solidFill>
              </a:defRPr>
            </a:lvl1pPr>
          </a:lstStyle>
          <a:p>
            <a:r>
              <a:rPr lang="en-US" dirty="0"/>
              <a:t>Click to edit Master title style</a:t>
            </a:r>
          </a:p>
        </p:txBody>
      </p:sp>
      <p:pic>
        <p:nvPicPr>
          <p:cNvPr id="4" name="Picture 3" descr="A black background with a black square&#10;&#10;AI-generated content may be incorrect.">
            <a:extLst>
              <a:ext uri="{FF2B5EF4-FFF2-40B4-BE49-F238E27FC236}">
                <a16:creationId xmlns:a16="http://schemas.microsoft.com/office/drawing/2014/main" id="{70E4915A-5C23-68B6-AA15-24A88E0A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2" name="Picture 1" descr="A logo of a company&#10;&#10;AI-generated content may be incorrect.">
            <a:extLst>
              <a:ext uri="{FF2B5EF4-FFF2-40B4-BE49-F238E27FC236}">
                <a16:creationId xmlns:a16="http://schemas.microsoft.com/office/drawing/2014/main" id="{F6AE5B7A-69B7-3B5A-DCE6-6CB75F7B9D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3311579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MCW+TC Agenda - Light Blue">
    <p:bg bwMode="blackGray">
      <p:bgRef idx="1001">
        <a:schemeClr val="bg1"/>
      </p:bgRef>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7C27AE3F-EF26-5BAD-D4D9-8C2F013A1F5A}"/>
              </a:ext>
            </a:extLst>
          </p:cNvPr>
          <p:cNvSpPr>
            <a:spLocks noGrp="1" noRot="1" noMove="1" noResize="1" noEditPoints="1" noAdjustHandles="1" noChangeArrowheads="1" noChangeShapeType="1"/>
          </p:cNvSpPr>
          <p:nvPr userDrawn="1"/>
        </p:nvSpPr>
        <p:spPr>
          <a:xfrm flipV="1">
            <a:off x="0" y="0"/>
            <a:ext cx="3335868" cy="6858000"/>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1076" y="0"/>
            <a:ext cx="2533715" cy="6858000"/>
          </a:xfrm>
        </p:spPr>
        <p:txBody>
          <a:bodyPr anchor="ctr">
            <a:normAutofit/>
          </a:bodyPr>
          <a:lstStyle>
            <a:lvl1pPr algn="ctr">
              <a:defRPr sz="4000">
                <a:solidFill>
                  <a:schemeClr val="bg1"/>
                </a:solidFill>
              </a:defRPr>
            </a:lvl1pPr>
          </a:lstStyle>
          <a:p>
            <a:r>
              <a:rPr lang="en-US" dirty="0"/>
              <a:t>Click to edit Master title style</a:t>
            </a:r>
          </a:p>
        </p:txBody>
      </p:sp>
      <p:sp>
        <p:nvSpPr>
          <p:cNvPr id="4" name="Content Placeholder 4">
            <a:extLst>
              <a:ext uri="{FF2B5EF4-FFF2-40B4-BE49-F238E27FC236}">
                <a16:creationId xmlns:a16="http://schemas.microsoft.com/office/drawing/2014/main" id="{0082913E-62B8-DD53-2DA8-A528342342F2}"/>
              </a:ext>
            </a:extLst>
          </p:cNvPr>
          <p:cNvSpPr>
            <a:spLocks noGrp="1"/>
          </p:cNvSpPr>
          <p:nvPr>
            <p:ph sz="quarter" idx="12" hasCustomPrompt="1"/>
          </p:nvPr>
        </p:nvSpPr>
        <p:spPr>
          <a:xfrm>
            <a:off x="3878399" y="764884"/>
            <a:ext cx="3525385" cy="1443468"/>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10CF2A94-0684-08DB-13BC-53CB3C51B8A1}"/>
              </a:ext>
            </a:extLst>
          </p:cNvPr>
          <p:cNvSpPr>
            <a:spLocks noGrp="1"/>
          </p:cNvSpPr>
          <p:nvPr>
            <p:ph sz="quarter" idx="13" hasCustomPrompt="1"/>
          </p:nvPr>
        </p:nvSpPr>
        <p:spPr>
          <a:xfrm>
            <a:off x="3878399" y="2400855"/>
            <a:ext cx="3525385" cy="1443468"/>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29F499D8-9FE0-F3BC-F118-FA8C866E5C46}"/>
              </a:ext>
            </a:extLst>
          </p:cNvPr>
          <p:cNvSpPr>
            <a:spLocks noGrp="1"/>
          </p:cNvSpPr>
          <p:nvPr>
            <p:ph sz="quarter" idx="14" hasCustomPrompt="1"/>
          </p:nvPr>
        </p:nvSpPr>
        <p:spPr>
          <a:xfrm>
            <a:off x="3878399" y="4043400"/>
            <a:ext cx="3525385" cy="1443468"/>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9" name="Content Placeholder 4">
            <a:extLst>
              <a:ext uri="{FF2B5EF4-FFF2-40B4-BE49-F238E27FC236}">
                <a16:creationId xmlns:a16="http://schemas.microsoft.com/office/drawing/2014/main" id="{2F47290F-1DB4-431F-A423-12790D000074}"/>
              </a:ext>
            </a:extLst>
          </p:cNvPr>
          <p:cNvSpPr>
            <a:spLocks noGrp="1"/>
          </p:cNvSpPr>
          <p:nvPr>
            <p:ph sz="quarter" idx="15" hasCustomPrompt="1"/>
          </p:nvPr>
        </p:nvSpPr>
        <p:spPr>
          <a:xfrm>
            <a:off x="7946315" y="764884"/>
            <a:ext cx="3525385" cy="1443468"/>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0" name="Content Placeholder 4">
            <a:extLst>
              <a:ext uri="{FF2B5EF4-FFF2-40B4-BE49-F238E27FC236}">
                <a16:creationId xmlns:a16="http://schemas.microsoft.com/office/drawing/2014/main" id="{D12ED6C9-FF5B-FFB4-2086-B55312EF5C95}"/>
              </a:ext>
            </a:extLst>
          </p:cNvPr>
          <p:cNvSpPr>
            <a:spLocks noGrp="1"/>
          </p:cNvSpPr>
          <p:nvPr>
            <p:ph sz="quarter" idx="16" hasCustomPrompt="1"/>
          </p:nvPr>
        </p:nvSpPr>
        <p:spPr>
          <a:xfrm>
            <a:off x="7946315" y="2400852"/>
            <a:ext cx="3525385" cy="1443468"/>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1" name="Content Placeholder 4">
            <a:extLst>
              <a:ext uri="{FF2B5EF4-FFF2-40B4-BE49-F238E27FC236}">
                <a16:creationId xmlns:a16="http://schemas.microsoft.com/office/drawing/2014/main" id="{09BE6FEA-710F-FE00-C87B-196C01E80488}"/>
              </a:ext>
            </a:extLst>
          </p:cNvPr>
          <p:cNvSpPr>
            <a:spLocks noGrp="1"/>
          </p:cNvSpPr>
          <p:nvPr>
            <p:ph sz="quarter" idx="17" hasCustomPrompt="1"/>
          </p:nvPr>
        </p:nvSpPr>
        <p:spPr>
          <a:xfrm>
            <a:off x="7946314" y="4036820"/>
            <a:ext cx="3525385" cy="1450047"/>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6" name="Picture 5" descr="A black background with a black square&#10;&#10;AI-generated content may be incorrect.">
            <a:extLst>
              <a:ext uri="{FF2B5EF4-FFF2-40B4-BE49-F238E27FC236}">
                <a16:creationId xmlns:a16="http://schemas.microsoft.com/office/drawing/2014/main" id="{07155805-50FB-084D-1EC1-4DC63E3F38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1F63F6BC-818B-0757-B7F2-2658B1A6B0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3545867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MCW+TC Agenda -  Green">
    <p:bg bwMode="blackGray">
      <p:bgRef idx="1001">
        <a:schemeClr val="bg1"/>
      </p:bgRef>
    </p:bg>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7C27AE3F-EF26-5BAD-D4D9-8C2F013A1F5A}"/>
              </a:ext>
            </a:extLst>
          </p:cNvPr>
          <p:cNvSpPr>
            <a:spLocks noGrp="1" noRot="1" noMove="1" noResize="1" noEditPoints="1" noAdjustHandles="1" noChangeArrowheads="1" noChangeShapeType="1"/>
          </p:cNvSpPr>
          <p:nvPr userDrawn="1"/>
        </p:nvSpPr>
        <p:spPr>
          <a:xfrm flipV="1">
            <a:off x="0" y="0"/>
            <a:ext cx="3335868" cy="6858000"/>
          </a:xfrm>
          <a:prstGeom prst="round1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1076" y="0"/>
            <a:ext cx="2533715" cy="6858000"/>
          </a:xfrm>
        </p:spPr>
        <p:txBody>
          <a:bodyPr anchor="ctr">
            <a:normAutofit/>
          </a:bodyPr>
          <a:lstStyle>
            <a:lvl1pPr algn="ctr">
              <a:defRPr sz="4000">
                <a:solidFill>
                  <a:schemeClr val="bg1"/>
                </a:solidFill>
              </a:defRPr>
            </a:lvl1pPr>
          </a:lstStyle>
          <a:p>
            <a:r>
              <a:rPr lang="en-US" dirty="0"/>
              <a:t>Click to edit Master title style</a:t>
            </a:r>
          </a:p>
        </p:txBody>
      </p:sp>
      <p:sp>
        <p:nvSpPr>
          <p:cNvPr id="4" name="Content Placeholder 4">
            <a:extLst>
              <a:ext uri="{FF2B5EF4-FFF2-40B4-BE49-F238E27FC236}">
                <a16:creationId xmlns:a16="http://schemas.microsoft.com/office/drawing/2014/main" id="{A11E6905-DB6C-E667-7E85-25B08D8A1D11}"/>
              </a:ext>
            </a:extLst>
          </p:cNvPr>
          <p:cNvSpPr>
            <a:spLocks noGrp="1"/>
          </p:cNvSpPr>
          <p:nvPr>
            <p:ph sz="quarter" idx="12" hasCustomPrompt="1"/>
          </p:nvPr>
        </p:nvSpPr>
        <p:spPr>
          <a:xfrm>
            <a:off x="3878399" y="764884"/>
            <a:ext cx="3525385" cy="1443468"/>
          </a:xfrm>
        </p:spPr>
        <p:txBody>
          <a:bodyPr wrap="square" numCol="1" spcCol="274320" anchor="t"/>
          <a:lstStyle>
            <a:lvl1pPr marL="262017" indent="-262017">
              <a:buClr>
                <a:schemeClr val="accent3"/>
              </a:buClr>
              <a:buSzPct val="100000"/>
              <a:buFont typeface="+mj-lt"/>
              <a:buAutoNum type="arabicPeriod"/>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b="0">
                <a:solidFill>
                  <a:schemeClr val="accent3"/>
                </a:solidFill>
              </a:defRPr>
            </a:lvl2pPr>
            <a:lvl3pPr marL="425182" indent="-164355">
              <a:buFont typeface="Arial" panose="020B0604020202020204" pitchFamily="34" charset="0"/>
              <a:buChar char="•"/>
              <a:defRPr sz="1200" b="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7" name="Content Placeholder 4">
            <a:extLst>
              <a:ext uri="{FF2B5EF4-FFF2-40B4-BE49-F238E27FC236}">
                <a16:creationId xmlns:a16="http://schemas.microsoft.com/office/drawing/2014/main" id="{D90954ED-075A-2D4E-190E-310271C2427C}"/>
              </a:ext>
            </a:extLst>
          </p:cNvPr>
          <p:cNvSpPr>
            <a:spLocks noGrp="1"/>
          </p:cNvSpPr>
          <p:nvPr>
            <p:ph sz="quarter" idx="13" hasCustomPrompt="1"/>
          </p:nvPr>
        </p:nvSpPr>
        <p:spPr>
          <a:xfrm>
            <a:off x="3878399" y="2400855"/>
            <a:ext cx="3525385" cy="1443468"/>
          </a:xfrm>
        </p:spPr>
        <p:txBody>
          <a:bodyPr wrap="square" numCol="1" spcCol="274320"/>
          <a:lstStyle>
            <a:lvl1pPr marL="262017" indent="-262017">
              <a:buClr>
                <a:schemeClr val="accent3"/>
              </a:buClr>
              <a:buSzPct val="100000"/>
              <a:buFont typeface="+mj-lt"/>
              <a:buAutoNum type="arabicPeriod" startAt="2"/>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baseline="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8" name="Content Placeholder 4">
            <a:extLst>
              <a:ext uri="{FF2B5EF4-FFF2-40B4-BE49-F238E27FC236}">
                <a16:creationId xmlns:a16="http://schemas.microsoft.com/office/drawing/2014/main" id="{B7EFBA3F-2C3D-1CD1-84FD-E5BFDD6FCEB7}"/>
              </a:ext>
            </a:extLst>
          </p:cNvPr>
          <p:cNvSpPr>
            <a:spLocks noGrp="1"/>
          </p:cNvSpPr>
          <p:nvPr>
            <p:ph sz="quarter" idx="14" hasCustomPrompt="1"/>
          </p:nvPr>
        </p:nvSpPr>
        <p:spPr>
          <a:xfrm>
            <a:off x="3878399" y="4043400"/>
            <a:ext cx="3525385" cy="1443468"/>
          </a:xfrm>
        </p:spPr>
        <p:txBody>
          <a:bodyPr wrap="square" numCol="1" spcCol="274320"/>
          <a:lstStyle>
            <a:lvl1pPr marL="262017" indent="-262017">
              <a:buClr>
                <a:schemeClr val="accent3"/>
              </a:buClr>
              <a:buSzPct val="100000"/>
              <a:buFont typeface="+mj-lt"/>
              <a:buAutoNum type="arabicPeriod" startAt="3"/>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9" name="Content Placeholder 4">
            <a:extLst>
              <a:ext uri="{FF2B5EF4-FFF2-40B4-BE49-F238E27FC236}">
                <a16:creationId xmlns:a16="http://schemas.microsoft.com/office/drawing/2014/main" id="{5A281974-8F1C-29A5-C74C-026C8E6433DC}"/>
              </a:ext>
            </a:extLst>
          </p:cNvPr>
          <p:cNvSpPr>
            <a:spLocks noGrp="1"/>
          </p:cNvSpPr>
          <p:nvPr>
            <p:ph sz="quarter" idx="15" hasCustomPrompt="1"/>
          </p:nvPr>
        </p:nvSpPr>
        <p:spPr>
          <a:xfrm>
            <a:off x="7946315" y="764884"/>
            <a:ext cx="3525385" cy="1443468"/>
          </a:xfrm>
        </p:spPr>
        <p:txBody>
          <a:bodyPr wrap="square" numCol="1" spcCol="274320"/>
          <a:lstStyle>
            <a:lvl1pPr marL="262017" indent="-262017">
              <a:buClr>
                <a:schemeClr val="accent3"/>
              </a:buClr>
              <a:buSzPct val="100000"/>
              <a:buFont typeface="+mj-lt"/>
              <a:buAutoNum type="arabicPeriod" startAt="4"/>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0" name="Content Placeholder 4">
            <a:extLst>
              <a:ext uri="{FF2B5EF4-FFF2-40B4-BE49-F238E27FC236}">
                <a16:creationId xmlns:a16="http://schemas.microsoft.com/office/drawing/2014/main" id="{69C86C9C-5B76-9956-1BE0-0B6FBAB851B8}"/>
              </a:ext>
            </a:extLst>
          </p:cNvPr>
          <p:cNvSpPr>
            <a:spLocks noGrp="1"/>
          </p:cNvSpPr>
          <p:nvPr>
            <p:ph sz="quarter" idx="16" hasCustomPrompt="1"/>
          </p:nvPr>
        </p:nvSpPr>
        <p:spPr>
          <a:xfrm>
            <a:off x="7946315" y="2400852"/>
            <a:ext cx="3525385" cy="1443468"/>
          </a:xfrm>
        </p:spPr>
        <p:txBody>
          <a:bodyPr wrap="square" numCol="1" spcCol="274320"/>
          <a:lstStyle>
            <a:lvl1pPr marL="262017" indent="-262017">
              <a:buClr>
                <a:schemeClr val="accent3"/>
              </a:buClr>
              <a:buSzPct val="100000"/>
              <a:buFont typeface="+mj-lt"/>
              <a:buAutoNum type="arabicPeriod" startAt="5"/>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11" name="Content Placeholder 4">
            <a:extLst>
              <a:ext uri="{FF2B5EF4-FFF2-40B4-BE49-F238E27FC236}">
                <a16:creationId xmlns:a16="http://schemas.microsoft.com/office/drawing/2014/main" id="{BC68ED45-F4F8-5B81-F310-55BAA15D7B47}"/>
              </a:ext>
            </a:extLst>
          </p:cNvPr>
          <p:cNvSpPr>
            <a:spLocks noGrp="1"/>
          </p:cNvSpPr>
          <p:nvPr>
            <p:ph sz="quarter" idx="17" hasCustomPrompt="1"/>
          </p:nvPr>
        </p:nvSpPr>
        <p:spPr>
          <a:xfrm>
            <a:off x="7946314" y="4036820"/>
            <a:ext cx="3525385" cy="1450047"/>
          </a:xfrm>
        </p:spPr>
        <p:txBody>
          <a:bodyPr wrap="square" numCol="1" spcCol="274320"/>
          <a:lstStyle>
            <a:lvl1pPr marL="262017" indent="-262017">
              <a:buClr>
                <a:schemeClr val="accent3"/>
              </a:buClr>
              <a:buSzPct val="100000"/>
              <a:buFont typeface="+mj-lt"/>
              <a:buAutoNum type="arabicPeriod" startAt="6"/>
              <a:defRPr sz="1500" b="1" cap="none" spc="38" baseline="0">
                <a:solidFill>
                  <a:schemeClr val="tx2"/>
                </a:solidFill>
                <a:latin typeface="Arial" panose="020B0604020202020204" pitchFamily="34" charset="0"/>
              </a:defRPr>
            </a:lvl1pPr>
            <a:lvl2pPr marL="260825" indent="0">
              <a:spcBef>
                <a:spcPts val="150"/>
              </a:spcBef>
              <a:buFont typeface="Arial" panose="020B0604020202020204" pitchFamily="34" charset="0"/>
              <a:buChar char="​"/>
              <a:tabLst/>
              <a:defRPr sz="1200">
                <a:solidFill>
                  <a:schemeClr val="accent3"/>
                </a:solidFill>
              </a:defRPr>
            </a:lvl2pPr>
            <a:lvl3pPr marL="425182" indent="-164355">
              <a:buFont typeface="Arial" panose="020B0604020202020204" pitchFamily="34" charset="0"/>
              <a:buChar char="•"/>
              <a:defRPr sz="1200">
                <a:solidFill>
                  <a:schemeClr val="accent3"/>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pic>
        <p:nvPicPr>
          <p:cNvPr id="6" name="Picture 5" descr="A black background with a black square&#10;&#10;AI-generated content may be incorrect.">
            <a:extLst>
              <a:ext uri="{FF2B5EF4-FFF2-40B4-BE49-F238E27FC236}">
                <a16:creationId xmlns:a16="http://schemas.microsoft.com/office/drawing/2014/main" id="{6B0FFB6E-183B-3436-D3E2-869CF4D1E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213003"/>
            <a:ext cx="1767846" cy="285848"/>
          </a:xfrm>
          <a:prstGeom prst="rect">
            <a:avLst/>
          </a:prstGeom>
        </p:spPr>
      </p:pic>
      <p:pic>
        <p:nvPicPr>
          <p:cNvPr id="12" name="Picture 11" descr="A logo of a company&#10;&#10;AI-generated content may be incorrect.">
            <a:extLst>
              <a:ext uri="{FF2B5EF4-FFF2-40B4-BE49-F238E27FC236}">
                <a16:creationId xmlns:a16="http://schemas.microsoft.com/office/drawing/2014/main" id="{33E9BDAA-8A51-070D-3C5B-F466C3422F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6550" y="6093116"/>
            <a:ext cx="1807296" cy="525622"/>
          </a:xfrm>
          <a:prstGeom prst="rect">
            <a:avLst/>
          </a:prstGeom>
        </p:spPr>
      </p:pic>
    </p:spTree>
    <p:extLst>
      <p:ext uri="{BB962C8B-B14F-4D97-AF65-F5344CB8AC3E}">
        <p14:creationId xmlns:p14="http://schemas.microsoft.com/office/powerpoint/2010/main" val="462556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MCW+TC Title Slide - Dark Blue">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userDrawn="1"/>
        </p:nvSpPr>
        <p:spPr>
          <a:xfrm>
            <a:off x="296254" y="289798"/>
            <a:ext cx="11599492" cy="5487160"/>
          </a:xfrm>
          <a:prstGeom prst="round1Rect">
            <a:avLst>
              <a:gd name="adj" fmla="val 9807"/>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A37BA253-A536-C918-F694-7146B04F4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7BEBE395-D579-C31A-58E5-BEFCFA68E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17039127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MCW+TC Title Slide - Light Blue">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7D270A82-2EC9-0EE6-22F4-DF6D4E858133}"/>
              </a:ext>
            </a:extLst>
          </p:cNvPr>
          <p:cNvSpPr/>
          <p:nvPr userDrawn="1"/>
        </p:nvSpPr>
        <p:spPr>
          <a:xfrm>
            <a:off x="296254" y="289798"/>
            <a:ext cx="11599492" cy="5495706"/>
          </a:xfrm>
          <a:prstGeom prst="round1Rect">
            <a:avLst>
              <a:gd name="adj" fmla="val 9807"/>
            </a:avLst>
          </a:prstGeom>
          <a:solidFill>
            <a:schemeClr val="accent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31CB73-9EA9-B787-8AD7-31FA6C623261}"/>
              </a:ext>
            </a:extLst>
          </p:cNvPr>
          <p:cNvSpPr>
            <a:spLocks noGrp="1"/>
          </p:cNvSpPr>
          <p:nvPr>
            <p:ph type="ctrTitle"/>
          </p:nvPr>
        </p:nvSpPr>
        <p:spPr>
          <a:xfrm>
            <a:off x="848883" y="825806"/>
            <a:ext cx="7551634" cy="1967708"/>
          </a:xfrm>
        </p:spPr>
        <p:txBody>
          <a:bodyPr anchor="ctr">
            <a:normAutofit/>
          </a:bodyP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6D18743-D113-3EBD-7CA6-9DC397439107}"/>
              </a:ext>
            </a:extLst>
          </p:cNvPr>
          <p:cNvSpPr>
            <a:spLocks noGrp="1"/>
          </p:cNvSpPr>
          <p:nvPr>
            <p:ph type="subTitle" idx="1"/>
          </p:nvPr>
        </p:nvSpPr>
        <p:spPr>
          <a:xfrm>
            <a:off x="848882" y="3273009"/>
            <a:ext cx="5657316" cy="90859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12">
            <a:extLst>
              <a:ext uri="{FF2B5EF4-FFF2-40B4-BE49-F238E27FC236}">
                <a16:creationId xmlns:a16="http://schemas.microsoft.com/office/drawing/2014/main" id="{9CEF4C6C-3F49-2FCB-06D4-9313AAA39E20}"/>
              </a:ext>
            </a:extLst>
          </p:cNvPr>
          <p:cNvSpPr>
            <a:spLocks noGrp="1"/>
          </p:cNvSpPr>
          <p:nvPr>
            <p:ph type="body" sz="quarter" idx="12" hasCustomPrompt="1"/>
          </p:nvPr>
        </p:nvSpPr>
        <p:spPr>
          <a:xfrm>
            <a:off x="848882" y="4353302"/>
            <a:ext cx="5657850" cy="348485"/>
          </a:xfrm>
        </p:spPr>
        <p:txBody>
          <a:bodyPr>
            <a:normAutofit/>
          </a:bodyPr>
          <a:lstStyle>
            <a:lvl1pPr marL="0" indent="0">
              <a:buNone/>
              <a:defRPr sz="1600" b="1">
                <a:solidFill>
                  <a:schemeClr val="bg1"/>
                </a:solidFill>
              </a:defRPr>
            </a:lvl1pPr>
          </a:lstStyle>
          <a:p>
            <a:pPr lvl="0"/>
            <a:r>
              <a:rPr lang="en-US" dirty="0"/>
              <a:t>Click to add name</a:t>
            </a:r>
          </a:p>
        </p:txBody>
      </p:sp>
      <p:sp>
        <p:nvSpPr>
          <p:cNvPr id="6" name="Text Placeholder 12">
            <a:extLst>
              <a:ext uri="{FF2B5EF4-FFF2-40B4-BE49-F238E27FC236}">
                <a16:creationId xmlns:a16="http://schemas.microsoft.com/office/drawing/2014/main" id="{E7DE47C5-87AD-15D7-ABCF-919E6BC3A0B6}"/>
              </a:ext>
            </a:extLst>
          </p:cNvPr>
          <p:cNvSpPr>
            <a:spLocks noGrp="1"/>
          </p:cNvSpPr>
          <p:nvPr>
            <p:ph type="body" sz="quarter" idx="13" hasCustomPrompt="1"/>
          </p:nvPr>
        </p:nvSpPr>
        <p:spPr>
          <a:xfrm>
            <a:off x="848882" y="4711048"/>
            <a:ext cx="5657850" cy="348485"/>
          </a:xfrm>
        </p:spPr>
        <p:txBody>
          <a:bodyPr>
            <a:normAutofit/>
          </a:bodyPr>
          <a:lstStyle>
            <a:lvl1pPr marL="0" indent="0">
              <a:buNone/>
              <a:defRPr sz="1200" b="0">
                <a:solidFill>
                  <a:schemeClr val="bg1"/>
                </a:solidFill>
              </a:defRPr>
            </a:lvl1pPr>
          </a:lstStyle>
          <a:p>
            <a:pPr lvl="0"/>
            <a:r>
              <a:rPr lang="en-US" dirty="0"/>
              <a:t>Click to add title, designation, </a:t>
            </a:r>
            <a:r>
              <a:rPr lang="en-US" dirty="0" err="1"/>
              <a:t>etc</a:t>
            </a:r>
            <a:endParaRPr lang="en-US" dirty="0"/>
          </a:p>
        </p:txBody>
      </p:sp>
      <p:pic>
        <p:nvPicPr>
          <p:cNvPr id="4" name="Picture 3" descr="A black background with a black square&#10;&#10;AI-generated content may be incorrect.">
            <a:extLst>
              <a:ext uri="{FF2B5EF4-FFF2-40B4-BE49-F238E27FC236}">
                <a16:creationId xmlns:a16="http://schemas.microsoft.com/office/drawing/2014/main" id="{740F580C-173A-185A-2065-6D79CF3E22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078" y="6176582"/>
            <a:ext cx="1767846" cy="285848"/>
          </a:xfrm>
          <a:prstGeom prst="rect">
            <a:avLst/>
          </a:prstGeom>
        </p:spPr>
      </p:pic>
      <p:pic>
        <p:nvPicPr>
          <p:cNvPr id="8" name="Picture 7" descr="A logo of a company&#10;&#10;AI-generated content may be incorrect.">
            <a:extLst>
              <a:ext uri="{FF2B5EF4-FFF2-40B4-BE49-F238E27FC236}">
                <a16:creationId xmlns:a16="http://schemas.microsoft.com/office/drawing/2014/main" id="{0FBFF10A-2512-59D9-7DE2-1E447351F7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254" y="6056695"/>
            <a:ext cx="1807296" cy="525622"/>
          </a:xfrm>
          <a:prstGeom prst="rect">
            <a:avLst/>
          </a:prstGeom>
        </p:spPr>
      </p:pic>
    </p:spTree>
    <p:extLst>
      <p:ext uri="{BB962C8B-B14F-4D97-AF65-F5344CB8AC3E}">
        <p14:creationId xmlns:p14="http://schemas.microsoft.com/office/powerpoint/2010/main" val="41463831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slideLayout" Target="../slideLayouts/slideLayout89.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8" Type="http://schemas.openxmlformats.org/officeDocument/2006/relationships/slideLayout" Target="../slideLayouts/slideLayout47.xml"/><Relationship Id="rId51" Type="http://schemas.openxmlformats.org/officeDocument/2006/relationships/theme" Target="../theme/theme2.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theme" Target="../theme/theme3.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20" Type="http://schemas.openxmlformats.org/officeDocument/2006/relationships/slideLayout" Target="../slideLayouts/slideLayout109.xml"/><Relationship Id="rId41"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slideLayout" Target="../slideLayouts/slideLayout178.xml"/><Relationship Id="rId47" Type="http://schemas.openxmlformats.org/officeDocument/2006/relationships/theme" Target="../theme/theme4.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4" Type="http://schemas.openxmlformats.org/officeDocument/2006/relationships/slideLayout" Target="../slideLayouts/slideLayout180.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slideLayout" Target="../slideLayouts/slideLayout179.xml"/><Relationship Id="rId8" Type="http://schemas.openxmlformats.org/officeDocument/2006/relationships/slideLayout" Target="../slideLayouts/slideLayout144.xml"/><Relationship Id="rId3" Type="http://schemas.openxmlformats.org/officeDocument/2006/relationships/slideLayout" Target="../slideLayouts/slideLayout139.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slideLayout" Target="../slideLayouts/slideLayout182.xml"/><Relationship Id="rId20" Type="http://schemas.openxmlformats.org/officeDocument/2006/relationships/slideLayout" Target="../slideLayouts/slideLayout156.xml"/><Relationship Id="rId41" Type="http://schemas.openxmlformats.org/officeDocument/2006/relationships/slideLayout" Target="../slideLayouts/slideLayout1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7760" y="1459833"/>
            <a:ext cx="11056484" cy="502177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lnSpc>
                <a:spcPct val="100000"/>
              </a:lnSpc>
            </a:pPr>
            <a:r>
              <a:rPr lang="en-US" dirty="0"/>
              <a:t>Fourth level: section title or intro paragraphs, 21pt, light</a:t>
            </a:r>
          </a:p>
          <a:p>
            <a:pPr lvl="4">
              <a:lnSpc>
                <a:spcPct val="100000"/>
              </a:lnSpc>
            </a:pPr>
            <a:r>
              <a:rPr lang="en-US" dirty="0"/>
              <a:t>Fifth level tab is for paragraphs, 16pt, Light</a:t>
            </a:r>
          </a:p>
          <a:p>
            <a:pPr lvl="4">
              <a:lnSpc>
                <a:spcPct val="100000"/>
              </a:lnSpc>
            </a:pPr>
            <a:endParaRPr lang="en-US" dirty="0"/>
          </a:p>
          <a:p>
            <a:pPr lvl="5">
              <a:lnSpc>
                <a:spcPct val="100000"/>
              </a:lnSpc>
            </a:pPr>
            <a:r>
              <a:rPr lang="en-US" dirty="0">
                <a:latin typeface="Arial" panose="020B0604020202020204" pitchFamily="34" charset="0"/>
              </a:rPr>
              <a:t>Sixth level tab is for highlight content and can also act as a subtitle, 14pt, bold</a:t>
            </a:r>
          </a:p>
          <a:p>
            <a:pPr lvl="6">
              <a:lnSpc>
                <a:spcPct val="100000"/>
              </a:lnSpc>
            </a:pPr>
            <a:r>
              <a:rPr lang="en-US" dirty="0">
                <a:latin typeface="Arial" panose="020B0604020202020204" pitchFamily="34" charset="0"/>
              </a:rPr>
              <a:t>SEVENTH Level Tab a label, all caps, 18pt, bold</a:t>
            </a:r>
          </a:p>
          <a:p>
            <a:pPr lvl="7">
              <a:lnSpc>
                <a:spcPct val="100000"/>
              </a:lnSpc>
            </a:pPr>
            <a:r>
              <a:rPr lang="en-US" dirty="0">
                <a:latin typeface="Arial" panose="020B0604020202020204" pitchFamily="34" charset="0"/>
              </a:rPr>
              <a:t>Eighth level is for stats subheads, 16pt, bold</a:t>
            </a:r>
          </a:p>
          <a:p>
            <a:pPr lvl="8">
              <a:lnSpc>
                <a:spcPct val="100000"/>
              </a:lnSpc>
            </a:pPr>
            <a:r>
              <a:rPr lang="en-US" dirty="0">
                <a:latin typeface="Arial" panose="020B0604020202020204" pitchFamily="34" charset="0"/>
              </a:rPr>
              <a:t>Ninth level is for stats, 40pt</a:t>
            </a:r>
            <a:endParaRPr lang="en-US" dirty="0"/>
          </a:p>
          <a:p>
            <a:pPr lvl="4"/>
            <a:endParaRPr lang="en-US" dirty="0"/>
          </a:p>
        </p:txBody>
      </p:sp>
      <p:sp>
        <p:nvSpPr>
          <p:cNvPr id="5" name="Title Placeholder 4"/>
          <p:cNvSpPr>
            <a:spLocks noGrp="1"/>
          </p:cNvSpPr>
          <p:nvPr>
            <p:ph type="title"/>
          </p:nvPr>
        </p:nvSpPr>
        <p:spPr>
          <a:xfrm>
            <a:off x="567760" y="365126"/>
            <a:ext cx="11056484" cy="645528"/>
          </a:xfrm>
          <a:prstGeom prst="rect">
            <a:avLst/>
          </a:prstGeom>
        </p:spPr>
        <p:txBody>
          <a:bodyPr vert="horz" lIns="0" tIns="45720" rIns="91440" bIns="45720" rtlCol="0" anchor="b">
            <a:normAutofit/>
          </a:bodyPr>
          <a:lstStyle/>
          <a:p>
            <a:r>
              <a:rPr lang="en-US" dirty="0"/>
              <a:t>Click to edit Master </a:t>
            </a:r>
            <a:r>
              <a:rPr lang="en-US"/>
              <a:t>title style</a:t>
            </a:r>
            <a:endParaRPr lang="en-US" dirty="0"/>
          </a:p>
        </p:txBody>
      </p:sp>
    </p:spTree>
    <p:extLst>
      <p:ext uri="{BB962C8B-B14F-4D97-AF65-F5344CB8AC3E}">
        <p14:creationId xmlns:p14="http://schemas.microsoft.com/office/powerpoint/2010/main" val="3013332076"/>
      </p:ext>
    </p:extLst>
  </p:cSld>
  <p:clrMap bg1="lt1" tx1="dk1" bg2="lt2" tx2="dk2" accent1="accent1" accent2="accent2" accent3="accent3" accent4="accent4" accent5="accent5" accent6="accent6" hlink="hlink" folHlink="folHlink"/>
  <p:sldLayoutIdLst>
    <p:sldLayoutId id="2147483827" r:id="rId1"/>
    <p:sldLayoutId id="2147483786" r:id="rId2"/>
    <p:sldLayoutId id="2147483819" r:id="rId3"/>
    <p:sldLayoutId id="2147483787" r:id="rId4"/>
    <p:sldLayoutId id="2147483803" r:id="rId5"/>
    <p:sldLayoutId id="2147483709" r:id="rId6"/>
    <p:sldLayoutId id="2147483804" r:id="rId7"/>
    <p:sldLayoutId id="2147483696" r:id="rId8"/>
    <p:sldLayoutId id="2147483818" r:id="rId9"/>
    <p:sldLayoutId id="2147483695" r:id="rId10"/>
    <p:sldLayoutId id="2147483838" r:id="rId11"/>
    <p:sldLayoutId id="2147483836" r:id="rId12"/>
    <p:sldLayoutId id="214748383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9" r:id="rId22"/>
    <p:sldLayoutId id="2147483792" r:id="rId23"/>
    <p:sldLayoutId id="2147483817" r:id="rId24"/>
    <p:sldLayoutId id="2147483808" r:id="rId25"/>
    <p:sldLayoutId id="2147483821" r:id="rId26"/>
    <p:sldLayoutId id="2147483807" r:id="rId27"/>
    <p:sldLayoutId id="2147483822" r:id="rId28"/>
    <p:sldLayoutId id="2147483809" r:id="rId29"/>
    <p:sldLayoutId id="2147483824" r:id="rId30"/>
    <p:sldLayoutId id="2147483825" r:id="rId31"/>
    <p:sldLayoutId id="2147483806" r:id="rId32"/>
    <p:sldLayoutId id="2147483816" r:id="rId33"/>
    <p:sldLayoutId id="2147483826" r:id="rId34"/>
    <p:sldLayoutId id="2147483800" r:id="rId35"/>
    <p:sldLayoutId id="2147483722" r:id="rId36"/>
    <p:sldLayoutId id="2147483706" r:id="rId37"/>
    <p:sldLayoutId id="2147483840" r:id="rId38"/>
    <p:sldLayoutId id="2147483893"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6006" rtl="0" eaLnBrk="1" latinLnBrk="0" hangingPunct="1">
        <a:lnSpc>
          <a:spcPct val="88000"/>
        </a:lnSpc>
        <a:spcBef>
          <a:spcPct val="0"/>
        </a:spcBef>
        <a:buNone/>
        <a:defRPr sz="2801" b="1" kern="1200">
          <a:solidFill>
            <a:srgbClr val="094995"/>
          </a:solidFill>
          <a:latin typeface="+mj-lt"/>
          <a:ea typeface="+mj-ea"/>
          <a:cs typeface="+mj-cs"/>
        </a:defRPr>
      </a:lvl1pPr>
    </p:titleStyle>
    <p:bodyStyle>
      <a:lvl1pPr marL="131008" indent="-131008" algn="l" defTabSz="686006" rtl="0" eaLnBrk="1" latinLnBrk="0" hangingPunct="1">
        <a:lnSpc>
          <a:spcPct val="94000"/>
        </a:lnSpc>
        <a:spcBef>
          <a:spcPts val="600"/>
        </a:spcBef>
        <a:spcAft>
          <a:spcPts val="300"/>
        </a:spcAft>
        <a:buClr>
          <a:srgbClr val="326F65"/>
        </a:buClr>
        <a:buSzPct val="100000"/>
        <a:buFont typeface="Arial" panose="020B0604020202020204" pitchFamily="34" charset="0"/>
        <a:buChar char="•"/>
        <a:defRPr sz="1500" kern="1200">
          <a:solidFill>
            <a:srgbClr val="68737A"/>
          </a:solidFill>
          <a:latin typeface="+mn-lt"/>
          <a:ea typeface="+mn-ea"/>
          <a:cs typeface="+mn-cs"/>
        </a:defRPr>
      </a:lvl1pPr>
      <a:lvl2pPr marL="257252" indent="-126244" algn="l" defTabSz="686006" rtl="0" eaLnBrk="1" latinLnBrk="0" hangingPunct="1">
        <a:lnSpc>
          <a:spcPct val="94000"/>
        </a:lnSpc>
        <a:spcBef>
          <a:spcPts val="450"/>
        </a:spcBef>
        <a:spcAft>
          <a:spcPts val="300"/>
        </a:spcAft>
        <a:buClr>
          <a:srgbClr val="326F65"/>
        </a:buClr>
        <a:buSzPct val="100000"/>
        <a:buFont typeface="Arial" charset="0"/>
        <a:buChar char="•"/>
        <a:defRPr sz="1500" kern="1200">
          <a:solidFill>
            <a:srgbClr val="68737A"/>
          </a:solidFill>
          <a:latin typeface="+mn-lt"/>
          <a:ea typeface="+mn-ea"/>
          <a:cs typeface="+mn-cs"/>
        </a:defRPr>
      </a:lvl2pPr>
      <a:lvl3pPr marL="385879" indent="-128627" algn="l" defTabSz="686006" rtl="0" eaLnBrk="1" latinLnBrk="0" hangingPunct="1">
        <a:lnSpc>
          <a:spcPct val="94000"/>
        </a:lnSpc>
        <a:spcBef>
          <a:spcPts val="450"/>
        </a:spcBef>
        <a:spcAft>
          <a:spcPts val="300"/>
        </a:spcAft>
        <a:buClr>
          <a:srgbClr val="326F65"/>
        </a:buClr>
        <a:buSzPct val="100000"/>
        <a:buFont typeface="Arial" charset="0"/>
        <a:buChar char="•"/>
        <a:defRPr sz="1350" kern="1200">
          <a:solidFill>
            <a:srgbClr val="68737A"/>
          </a:solidFill>
          <a:latin typeface="+mn-lt"/>
          <a:ea typeface="+mn-ea"/>
          <a:cs typeface="+mn-cs"/>
        </a:defRPr>
      </a:lvl3pPr>
      <a:lvl4pPr marL="0" indent="0" algn="l" defTabSz="686006" rtl="0" eaLnBrk="1" latinLnBrk="0" hangingPunct="1">
        <a:lnSpc>
          <a:spcPct val="89000"/>
        </a:lnSpc>
        <a:spcBef>
          <a:spcPts val="375"/>
        </a:spcBef>
        <a:spcAft>
          <a:spcPts val="1050"/>
        </a:spcAft>
        <a:buSzPct val="80000"/>
        <a:buFont typeface="Arial" panose="020B0604020202020204" pitchFamily="34" charset="0"/>
        <a:buChar char="​"/>
        <a:tabLst>
          <a:tab pos="302510" algn="l"/>
        </a:tabLst>
        <a:defRPr sz="2101" kern="1200" baseline="0">
          <a:solidFill>
            <a:schemeClr val="tx1"/>
          </a:solidFill>
          <a:latin typeface="+mn-lt"/>
          <a:ea typeface="+mn-ea"/>
          <a:cs typeface="+mn-cs"/>
        </a:defRPr>
      </a:lvl4pPr>
      <a:lvl5pPr marL="0" indent="0" algn="l" defTabSz="686006" rtl="0" eaLnBrk="1" latinLnBrk="0" hangingPunct="1">
        <a:lnSpc>
          <a:spcPct val="95000"/>
        </a:lnSpc>
        <a:spcBef>
          <a:spcPts val="0"/>
        </a:spcBef>
        <a:buSzPct val="80000"/>
        <a:buFont typeface="Arial" panose="020B0604020202020204" pitchFamily="34" charset="0"/>
        <a:buChar char="​"/>
        <a:defRPr lang="en-US" sz="1600" kern="1200" baseline="0" dirty="0" smtClean="0">
          <a:solidFill>
            <a:srgbClr val="68737A"/>
          </a:solidFill>
          <a:latin typeface="+mj-lt"/>
          <a:ea typeface="+mn-ea"/>
          <a:cs typeface="+mn-cs"/>
        </a:defRPr>
      </a:lvl5pPr>
      <a:lvl6pPr marL="0" indent="0" algn="l" defTabSz="686006" rtl="0" eaLnBrk="1" latinLnBrk="0" hangingPunct="1">
        <a:lnSpc>
          <a:spcPct val="94000"/>
        </a:lnSpc>
        <a:spcBef>
          <a:spcPts val="0"/>
        </a:spcBef>
        <a:spcAft>
          <a:spcPts val="600"/>
        </a:spcAft>
        <a:buFont typeface="Arial" panose="020B0604020202020204" pitchFamily="34" charset="0"/>
        <a:buChar char="​"/>
        <a:defRPr lang="en-US" sz="1400" b="1" kern="1200" normalizeH="0" baseline="0" dirty="0" smtClean="0">
          <a:solidFill>
            <a:schemeClr val="tx1"/>
          </a:solidFill>
          <a:latin typeface="Arial" panose="020B0604020202020204" pitchFamily="34" charset="0"/>
          <a:ea typeface="+mn-ea"/>
          <a:cs typeface="+mn-cs"/>
        </a:defRPr>
      </a:lvl6pPr>
      <a:lvl7pPr marL="0" indent="0" algn="l" defTabSz="686006" rtl="0" eaLnBrk="1" latinLnBrk="0" hangingPunct="1">
        <a:lnSpc>
          <a:spcPct val="94000"/>
        </a:lnSpc>
        <a:spcBef>
          <a:spcPts val="375"/>
        </a:spcBef>
        <a:buFont typeface="Arial" panose="020B0604020202020204" pitchFamily="34" charset="0"/>
        <a:buChar char="​"/>
        <a:defRPr lang="en-US" sz="1801" b="1" kern="1200" cap="all" spc="225" baseline="0" dirty="0" smtClean="0">
          <a:solidFill>
            <a:srgbClr val="68737A"/>
          </a:solidFill>
          <a:latin typeface="+mj-lt"/>
          <a:ea typeface="+mn-ea"/>
          <a:cs typeface="+mn-cs"/>
        </a:defRPr>
      </a:lvl7pPr>
      <a:lvl8pPr marL="0" indent="0" algn="l" defTabSz="686006" rtl="0" eaLnBrk="1" latinLnBrk="0" hangingPunct="1">
        <a:lnSpc>
          <a:spcPct val="107000"/>
        </a:lnSpc>
        <a:spcBef>
          <a:spcPts val="0"/>
        </a:spcBef>
        <a:spcAft>
          <a:spcPts val="450"/>
        </a:spcAft>
        <a:buFont typeface="Arial" panose="020B0604020202020204" pitchFamily="34" charset="0"/>
        <a:buChar char="​"/>
        <a:defRPr lang="en-US" sz="1600" b="1" kern="1200" cap="none" spc="0" baseline="0" dirty="0" smtClean="0">
          <a:solidFill>
            <a:srgbClr val="326F65"/>
          </a:solidFill>
          <a:latin typeface="+mj-lt"/>
          <a:ea typeface="+mn-ea"/>
          <a:cs typeface="+mn-cs"/>
        </a:defRPr>
      </a:lvl8pPr>
      <a:lvl9pPr marL="0" indent="0" algn="l" defTabSz="686006" rtl="0" eaLnBrk="1" latinLnBrk="0" hangingPunct="1">
        <a:lnSpc>
          <a:spcPct val="50000"/>
        </a:lnSpc>
        <a:spcBef>
          <a:spcPts val="4001"/>
        </a:spcBef>
        <a:spcAft>
          <a:spcPts val="0"/>
        </a:spcAft>
        <a:buFont typeface="Arial" panose="020B0604020202020204" pitchFamily="34" charset="0"/>
        <a:buChar char="​"/>
        <a:defRPr lang="en-US" sz="4001" kern="1200" spc="-225" baseline="0" dirty="0" smtClean="0">
          <a:solidFill>
            <a:srgbClr val="326F65"/>
          </a:solidFill>
          <a:latin typeface="+mj-lt"/>
          <a:ea typeface="+mn-ea"/>
          <a:cs typeface="+mn-cs"/>
        </a:defRPr>
      </a:lvl9pPr>
    </p:bodyStyle>
    <p:otherStyle>
      <a:defPPr>
        <a:defRPr lang="en-US"/>
      </a:defPPr>
      <a:lvl1pPr marL="0" algn="l" defTabSz="686006" rtl="0" eaLnBrk="1" latinLnBrk="0" hangingPunct="1">
        <a:defRPr sz="1350" kern="1200">
          <a:solidFill>
            <a:schemeClr val="tx1"/>
          </a:solidFill>
          <a:latin typeface="+mn-lt"/>
          <a:ea typeface="+mn-ea"/>
          <a:cs typeface="+mn-cs"/>
        </a:defRPr>
      </a:lvl1pPr>
      <a:lvl2pPr marL="343003" algn="l" defTabSz="686006" rtl="0" eaLnBrk="1" latinLnBrk="0" hangingPunct="1">
        <a:defRPr sz="1350" kern="1200">
          <a:solidFill>
            <a:schemeClr val="tx1"/>
          </a:solidFill>
          <a:latin typeface="+mn-lt"/>
          <a:ea typeface="+mn-ea"/>
          <a:cs typeface="+mn-cs"/>
        </a:defRPr>
      </a:lvl2pPr>
      <a:lvl3pPr marL="686006" algn="l" defTabSz="686006" rtl="0" eaLnBrk="1" latinLnBrk="0" hangingPunct="1">
        <a:defRPr sz="1350" kern="1200">
          <a:solidFill>
            <a:schemeClr val="tx1"/>
          </a:solidFill>
          <a:latin typeface="+mn-lt"/>
          <a:ea typeface="+mn-ea"/>
          <a:cs typeface="+mn-cs"/>
        </a:defRPr>
      </a:lvl3pPr>
      <a:lvl4pPr marL="1029009" algn="l" defTabSz="686006" rtl="0" eaLnBrk="1" latinLnBrk="0" hangingPunct="1">
        <a:defRPr sz="1350" kern="1200">
          <a:solidFill>
            <a:schemeClr val="tx1"/>
          </a:solidFill>
          <a:latin typeface="+mn-lt"/>
          <a:ea typeface="+mn-ea"/>
          <a:cs typeface="+mn-cs"/>
        </a:defRPr>
      </a:lvl4pPr>
      <a:lvl5pPr marL="1372011" algn="l" defTabSz="686006" rtl="0" eaLnBrk="1" latinLnBrk="0" hangingPunct="1">
        <a:defRPr sz="1350" kern="1200">
          <a:solidFill>
            <a:schemeClr val="tx1"/>
          </a:solidFill>
          <a:latin typeface="+mn-lt"/>
          <a:ea typeface="+mn-ea"/>
          <a:cs typeface="+mn-cs"/>
        </a:defRPr>
      </a:lvl5pPr>
      <a:lvl6pPr marL="1715014" algn="l" defTabSz="686006" rtl="0" eaLnBrk="1" latinLnBrk="0" hangingPunct="1">
        <a:defRPr sz="1350" kern="1200">
          <a:solidFill>
            <a:schemeClr val="tx1"/>
          </a:solidFill>
          <a:latin typeface="+mn-lt"/>
          <a:ea typeface="+mn-ea"/>
          <a:cs typeface="+mn-cs"/>
        </a:defRPr>
      </a:lvl6pPr>
      <a:lvl7pPr marL="2058017" algn="l" defTabSz="686006" rtl="0" eaLnBrk="1" latinLnBrk="0" hangingPunct="1">
        <a:defRPr sz="1350" kern="1200">
          <a:solidFill>
            <a:schemeClr val="tx1"/>
          </a:solidFill>
          <a:latin typeface="+mn-lt"/>
          <a:ea typeface="+mn-ea"/>
          <a:cs typeface="+mn-cs"/>
        </a:defRPr>
      </a:lvl7pPr>
      <a:lvl8pPr marL="2401020" algn="l" defTabSz="686006" rtl="0" eaLnBrk="1" latinLnBrk="0" hangingPunct="1">
        <a:defRPr sz="1350" kern="1200">
          <a:solidFill>
            <a:schemeClr val="tx1"/>
          </a:solidFill>
          <a:latin typeface="+mn-lt"/>
          <a:ea typeface="+mn-ea"/>
          <a:cs typeface="+mn-cs"/>
        </a:defRPr>
      </a:lvl8pPr>
      <a:lvl9pPr marL="2744023" algn="l" defTabSz="68600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7761" y="1459833"/>
            <a:ext cx="11056484" cy="502177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lnSpc>
                <a:spcPct val="100000"/>
              </a:lnSpc>
            </a:pPr>
            <a:r>
              <a:rPr lang="en-US" dirty="0"/>
              <a:t>Fourth level: section title or intro paragraphs, 21pt, light</a:t>
            </a:r>
          </a:p>
          <a:p>
            <a:pPr lvl="4">
              <a:lnSpc>
                <a:spcPct val="100000"/>
              </a:lnSpc>
            </a:pPr>
            <a:r>
              <a:rPr lang="en-US" dirty="0"/>
              <a:t>Fifth level tab is for paragraphs, 16pt, Light</a:t>
            </a:r>
          </a:p>
          <a:p>
            <a:pPr lvl="4">
              <a:lnSpc>
                <a:spcPct val="100000"/>
              </a:lnSpc>
            </a:pPr>
            <a:endParaRPr lang="en-US" dirty="0"/>
          </a:p>
          <a:p>
            <a:pPr lvl="5">
              <a:lnSpc>
                <a:spcPct val="100000"/>
              </a:lnSpc>
            </a:pPr>
            <a:r>
              <a:rPr lang="en-US" dirty="0">
                <a:latin typeface="Arial" panose="020B0604020202020204" pitchFamily="34" charset="0"/>
              </a:rPr>
              <a:t>Sixth level tab is for highlight content and can also act as a subtitle, 14pt, bold</a:t>
            </a:r>
          </a:p>
          <a:p>
            <a:pPr lvl="6">
              <a:lnSpc>
                <a:spcPct val="100000"/>
              </a:lnSpc>
            </a:pPr>
            <a:r>
              <a:rPr lang="en-US" dirty="0">
                <a:latin typeface="Arial" panose="020B0604020202020204" pitchFamily="34" charset="0"/>
              </a:rPr>
              <a:t>SEVENTH Level Tab a label, all caps, 18pt, bold</a:t>
            </a:r>
          </a:p>
          <a:p>
            <a:pPr lvl="7">
              <a:lnSpc>
                <a:spcPct val="100000"/>
              </a:lnSpc>
            </a:pPr>
            <a:r>
              <a:rPr lang="en-US" dirty="0">
                <a:latin typeface="Arial" panose="020B0604020202020204" pitchFamily="34" charset="0"/>
              </a:rPr>
              <a:t>Eighth level is for stats subheads, 16pt, bold</a:t>
            </a:r>
          </a:p>
          <a:p>
            <a:pPr lvl="8">
              <a:lnSpc>
                <a:spcPct val="100000"/>
              </a:lnSpc>
            </a:pPr>
            <a:r>
              <a:rPr lang="en-US" dirty="0">
                <a:latin typeface="Arial" panose="020B0604020202020204" pitchFamily="34" charset="0"/>
              </a:rPr>
              <a:t>Ninth level is for stats, 40pt</a:t>
            </a:r>
            <a:endParaRPr lang="en-US" dirty="0"/>
          </a:p>
          <a:p>
            <a:pPr lvl="4"/>
            <a:endParaRPr lang="en-US" dirty="0"/>
          </a:p>
        </p:txBody>
      </p:sp>
      <p:sp>
        <p:nvSpPr>
          <p:cNvPr id="5" name="Title Placeholder 4"/>
          <p:cNvSpPr>
            <a:spLocks noGrp="1"/>
          </p:cNvSpPr>
          <p:nvPr>
            <p:ph type="title"/>
          </p:nvPr>
        </p:nvSpPr>
        <p:spPr>
          <a:xfrm>
            <a:off x="567761" y="365126"/>
            <a:ext cx="11056484" cy="645528"/>
          </a:xfrm>
          <a:prstGeom prst="rect">
            <a:avLst/>
          </a:prstGeom>
        </p:spPr>
        <p:txBody>
          <a:bodyPr vert="horz" lIns="0" tIns="45720" rIns="91440" bIns="45720" rtlCol="0" anchor="b">
            <a:normAutofit/>
          </a:bodyPr>
          <a:lstStyle/>
          <a:p>
            <a:r>
              <a:rPr lang="en-US" dirty="0"/>
              <a:t>Click to edit Master </a:t>
            </a:r>
            <a:r>
              <a:rPr lang="en-US"/>
              <a:t>title style</a:t>
            </a:r>
            <a:endParaRPr lang="en-US" dirty="0"/>
          </a:p>
        </p:txBody>
      </p:sp>
    </p:spTree>
    <p:extLst>
      <p:ext uri="{BB962C8B-B14F-4D97-AF65-F5344CB8AC3E}">
        <p14:creationId xmlns:p14="http://schemas.microsoft.com/office/powerpoint/2010/main" val="193200833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14505" rtl="0" eaLnBrk="1" latinLnBrk="0" hangingPunct="1">
        <a:lnSpc>
          <a:spcPct val="88000"/>
        </a:lnSpc>
        <a:spcBef>
          <a:spcPct val="0"/>
        </a:spcBef>
        <a:buNone/>
        <a:defRPr sz="2101" b="1" kern="1200">
          <a:solidFill>
            <a:srgbClr val="094995"/>
          </a:solidFill>
          <a:latin typeface="+mj-lt"/>
          <a:ea typeface="+mj-ea"/>
          <a:cs typeface="+mj-cs"/>
        </a:defRPr>
      </a:lvl1pPr>
    </p:titleStyle>
    <p:bodyStyle>
      <a:lvl1pPr marL="98256" indent="-98256" algn="l" defTabSz="514505" rtl="0" eaLnBrk="1" latinLnBrk="0" hangingPunct="1">
        <a:lnSpc>
          <a:spcPct val="94000"/>
        </a:lnSpc>
        <a:spcBef>
          <a:spcPts val="450"/>
        </a:spcBef>
        <a:spcAft>
          <a:spcPts val="225"/>
        </a:spcAft>
        <a:buClr>
          <a:srgbClr val="326F65"/>
        </a:buClr>
        <a:buSzPct val="100000"/>
        <a:buFont typeface="Arial" panose="020B0604020202020204" pitchFamily="34" charset="0"/>
        <a:buChar char="•"/>
        <a:defRPr sz="1125" kern="1200">
          <a:solidFill>
            <a:srgbClr val="68737A"/>
          </a:solidFill>
          <a:latin typeface="+mn-lt"/>
          <a:ea typeface="+mn-ea"/>
          <a:cs typeface="+mn-cs"/>
        </a:defRPr>
      </a:lvl1pPr>
      <a:lvl2pPr marL="192939" indent="-94683" algn="l" defTabSz="514505" rtl="0" eaLnBrk="1" latinLnBrk="0" hangingPunct="1">
        <a:lnSpc>
          <a:spcPct val="94000"/>
        </a:lnSpc>
        <a:spcBef>
          <a:spcPts val="338"/>
        </a:spcBef>
        <a:spcAft>
          <a:spcPts val="225"/>
        </a:spcAft>
        <a:buClr>
          <a:srgbClr val="326F65"/>
        </a:buClr>
        <a:buSzPct val="100000"/>
        <a:buFont typeface="Arial" charset="0"/>
        <a:buChar char="•"/>
        <a:defRPr sz="1125" kern="1200">
          <a:solidFill>
            <a:srgbClr val="68737A"/>
          </a:solidFill>
          <a:latin typeface="+mn-lt"/>
          <a:ea typeface="+mn-ea"/>
          <a:cs typeface="+mn-cs"/>
        </a:defRPr>
      </a:lvl2pPr>
      <a:lvl3pPr marL="289409" indent="-96470" algn="l" defTabSz="514505" rtl="0" eaLnBrk="1" latinLnBrk="0" hangingPunct="1">
        <a:lnSpc>
          <a:spcPct val="94000"/>
        </a:lnSpc>
        <a:spcBef>
          <a:spcPts val="338"/>
        </a:spcBef>
        <a:spcAft>
          <a:spcPts val="225"/>
        </a:spcAft>
        <a:buClr>
          <a:srgbClr val="326F65"/>
        </a:buClr>
        <a:buSzPct val="100000"/>
        <a:buFont typeface="Arial" charset="0"/>
        <a:buChar char="•"/>
        <a:defRPr sz="1013" kern="1200">
          <a:solidFill>
            <a:srgbClr val="68737A"/>
          </a:solidFill>
          <a:latin typeface="+mn-lt"/>
          <a:ea typeface="+mn-ea"/>
          <a:cs typeface="+mn-cs"/>
        </a:defRPr>
      </a:lvl3pPr>
      <a:lvl4pPr marL="0" indent="0" algn="l" defTabSz="514505" rtl="0" eaLnBrk="1" latinLnBrk="0" hangingPunct="1">
        <a:lnSpc>
          <a:spcPct val="89000"/>
        </a:lnSpc>
        <a:spcBef>
          <a:spcPts val="281"/>
        </a:spcBef>
        <a:spcAft>
          <a:spcPts val="788"/>
        </a:spcAft>
        <a:buSzPct val="80000"/>
        <a:buFont typeface="Arial" panose="020B0604020202020204" pitchFamily="34" charset="0"/>
        <a:buChar char="​"/>
        <a:tabLst>
          <a:tab pos="226883" algn="l"/>
        </a:tabLst>
        <a:defRPr sz="1576" kern="1200" baseline="0">
          <a:solidFill>
            <a:schemeClr val="tx1"/>
          </a:solidFill>
          <a:latin typeface="+mn-lt"/>
          <a:ea typeface="+mn-ea"/>
          <a:cs typeface="+mn-cs"/>
        </a:defRPr>
      </a:lvl4pPr>
      <a:lvl5pPr marL="0" indent="0" algn="l" defTabSz="514505" rtl="0" eaLnBrk="1" latinLnBrk="0" hangingPunct="1">
        <a:lnSpc>
          <a:spcPct val="95000"/>
        </a:lnSpc>
        <a:spcBef>
          <a:spcPts val="0"/>
        </a:spcBef>
        <a:buSzPct val="80000"/>
        <a:buFont typeface="Arial" panose="020B0604020202020204" pitchFamily="34" charset="0"/>
        <a:buChar char="​"/>
        <a:defRPr lang="en-US" sz="1200" kern="1200" baseline="0" dirty="0" smtClean="0">
          <a:solidFill>
            <a:srgbClr val="68737A"/>
          </a:solidFill>
          <a:latin typeface="+mj-lt"/>
          <a:ea typeface="+mn-ea"/>
          <a:cs typeface="+mn-cs"/>
        </a:defRPr>
      </a:lvl5pPr>
      <a:lvl6pPr marL="0" indent="0" algn="l" defTabSz="514505" rtl="0" eaLnBrk="1" latinLnBrk="0" hangingPunct="1">
        <a:lnSpc>
          <a:spcPct val="94000"/>
        </a:lnSpc>
        <a:spcBef>
          <a:spcPts val="0"/>
        </a:spcBef>
        <a:spcAft>
          <a:spcPts val="450"/>
        </a:spcAft>
        <a:buFont typeface="Arial" panose="020B0604020202020204" pitchFamily="34" charset="0"/>
        <a:buChar char="​"/>
        <a:defRPr lang="en-US" sz="1050" b="1" kern="1200" normalizeH="0" baseline="0" dirty="0" smtClean="0">
          <a:solidFill>
            <a:schemeClr val="tx1"/>
          </a:solidFill>
          <a:latin typeface="Arial" panose="020B0604020202020204" pitchFamily="34" charset="0"/>
          <a:ea typeface="+mn-ea"/>
          <a:cs typeface="+mn-cs"/>
        </a:defRPr>
      </a:lvl6pPr>
      <a:lvl7pPr marL="0" indent="0" algn="l" defTabSz="514505" rtl="0" eaLnBrk="1" latinLnBrk="0" hangingPunct="1">
        <a:lnSpc>
          <a:spcPct val="94000"/>
        </a:lnSpc>
        <a:spcBef>
          <a:spcPts val="281"/>
        </a:spcBef>
        <a:buFont typeface="Arial" panose="020B0604020202020204" pitchFamily="34" charset="0"/>
        <a:buChar char="​"/>
        <a:defRPr lang="en-US" sz="1351" b="1" kern="1200" cap="all" spc="169" baseline="0" dirty="0" smtClean="0">
          <a:solidFill>
            <a:srgbClr val="68737A"/>
          </a:solidFill>
          <a:latin typeface="+mj-lt"/>
          <a:ea typeface="+mn-ea"/>
          <a:cs typeface="+mn-cs"/>
        </a:defRPr>
      </a:lvl7pPr>
      <a:lvl8pPr marL="0" indent="0" algn="l" defTabSz="514505" rtl="0" eaLnBrk="1" latinLnBrk="0" hangingPunct="1">
        <a:lnSpc>
          <a:spcPct val="107000"/>
        </a:lnSpc>
        <a:spcBef>
          <a:spcPts val="0"/>
        </a:spcBef>
        <a:spcAft>
          <a:spcPts val="338"/>
        </a:spcAft>
        <a:buFont typeface="Arial" panose="020B0604020202020204" pitchFamily="34" charset="0"/>
        <a:buChar char="​"/>
        <a:defRPr lang="en-US" sz="1200" b="1" kern="1200" cap="none" spc="0" baseline="0" dirty="0" smtClean="0">
          <a:solidFill>
            <a:srgbClr val="326F65"/>
          </a:solidFill>
          <a:latin typeface="+mj-lt"/>
          <a:ea typeface="+mn-ea"/>
          <a:cs typeface="+mn-cs"/>
        </a:defRPr>
      </a:lvl8pPr>
      <a:lvl9pPr marL="0" indent="0" algn="l" defTabSz="514505" rtl="0" eaLnBrk="1" latinLnBrk="0" hangingPunct="1">
        <a:lnSpc>
          <a:spcPct val="50000"/>
        </a:lnSpc>
        <a:spcBef>
          <a:spcPts val="3001"/>
        </a:spcBef>
        <a:spcAft>
          <a:spcPts val="0"/>
        </a:spcAft>
        <a:buFont typeface="Arial" panose="020B0604020202020204" pitchFamily="34" charset="0"/>
        <a:buChar char="​"/>
        <a:defRPr lang="en-US" sz="3001" kern="1200" spc="-169" baseline="0" dirty="0" smtClean="0">
          <a:solidFill>
            <a:srgbClr val="326F65"/>
          </a:solidFill>
          <a:latin typeface="+mj-lt"/>
          <a:ea typeface="+mn-ea"/>
          <a:cs typeface="+mn-cs"/>
        </a:defRPr>
      </a:lvl9pPr>
    </p:bodyStyle>
    <p:otherStyle>
      <a:defPPr>
        <a:defRPr lang="en-US"/>
      </a:defPPr>
      <a:lvl1pPr marL="0" algn="l" defTabSz="514505" rtl="0" eaLnBrk="1" latinLnBrk="0" hangingPunct="1">
        <a:defRPr sz="1013" kern="1200">
          <a:solidFill>
            <a:schemeClr val="tx1"/>
          </a:solidFill>
          <a:latin typeface="+mn-lt"/>
          <a:ea typeface="+mn-ea"/>
          <a:cs typeface="+mn-cs"/>
        </a:defRPr>
      </a:lvl1pPr>
      <a:lvl2pPr marL="257252" algn="l" defTabSz="514505" rtl="0" eaLnBrk="1" latinLnBrk="0" hangingPunct="1">
        <a:defRPr sz="1013" kern="1200">
          <a:solidFill>
            <a:schemeClr val="tx1"/>
          </a:solidFill>
          <a:latin typeface="+mn-lt"/>
          <a:ea typeface="+mn-ea"/>
          <a:cs typeface="+mn-cs"/>
        </a:defRPr>
      </a:lvl2pPr>
      <a:lvl3pPr marL="514505" algn="l" defTabSz="514505" rtl="0" eaLnBrk="1" latinLnBrk="0" hangingPunct="1">
        <a:defRPr sz="1013" kern="1200">
          <a:solidFill>
            <a:schemeClr val="tx1"/>
          </a:solidFill>
          <a:latin typeface="+mn-lt"/>
          <a:ea typeface="+mn-ea"/>
          <a:cs typeface="+mn-cs"/>
        </a:defRPr>
      </a:lvl3pPr>
      <a:lvl4pPr marL="771757" algn="l" defTabSz="514505" rtl="0" eaLnBrk="1" latinLnBrk="0" hangingPunct="1">
        <a:defRPr sz="1013" kern="1200">
          <a:solidFill>
            <a:schemeClr val="tx1"/>
          </a:solidFill>
          <a:latin typeface="+mn-lt"/>
          <a:ea typeface="+mn-ea"/>
          <a:cs typeface="+mn-cs"/>
        </a:defRPr>
      </a:lvl4pPr>
      <a:lvl5pPr marL="1029008" algn="l" defTabSz="514505" rtl="0" eaLnBrk="1" latinLnBrk="0" hangingPunct="1">
        <a:defRPr sz="1013" kern="1200">
          <a:solidFill>
            <a:schemeClr val="tx1"/>
          </a:solidFill>
          <a:latin typeface="+mn-lt"/>
          <a:ea typeface="+mn-ea"/>
          <a:cs typeface="+mn-cs"/>
        </a:defRPr>
      </a:lvl5pPr>
      <a:lvl6pPr marL="1286261" algn="l" defTabSz="514505" rtl="0" eaLnBrk="1" latinLnBrk="0" hangingPunct="1">
        <a:defRPr sz="1013" kern="1200">
          <a:solidFill>
            <a:schemeClr val="tx1"/>
          </a:solidFill>
          <a:latin typeface="+mn-lt"/>
          <a:ea typeface="+mn-ea"/>
          <a:cs typeface="+mn-cs"/>
        </a:defRPr>
      </a:lvl6pPr>
      <a:lvl7pPr marL="1543513" algn="l" defTabSz="514505" rtl="0" eaLnBrk="1" latinLnBrk="0" hangingPunct="1">
        <a:defRPr sz="1013" kern="1200">
          <a:solidFill>
            <a:schemeClr val="tx1"/>
          </a:solidFill>
          <a:latin typeface="+mn-lt"/>
          <a:ea typeface="+mn-ea"/>
          <a:cs typeface="+mn-cs"/>
        </a:defRPr>
      </a:lvl7pPr>
      <a:lvl8pPr marL="1800765" algn="l" defTabSz="514505" rtl="0" eaLnBrk="1" latinLnBrk="0" hangingPunct="1">
        <a:defRPr sz="1013" kern="1200">
          <a:solidFill>
            <a:schemeClr val="tx1"/>
          </a:solidFill>
          <a:latin typeface="+mn-lt"/>
          <a:ea typeface="+mn-ea"/>
          <a:cs typeface="+mn-cs"/>
        </a:defRPr>
      </a:lvl8pPr>
      <a:lvl9pPr marL="2058017" algn="l" defTabSz="51450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6FF25-A432-04E4-2270-FF3DD95DD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DDEC42E-21AC-F4D9-252B-672B395FA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0732C31-9E2B-5178-2FB7-149DDF65E6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69C774-737C-4914-AF0A-9EF01C0F34A1}" type="datetimeFigureOut">
              <a:rPr lang="en-US" smtClean="0"/>
              <a:t>5/12/2026</a:t>
            </a:fld>
            <a:endParaRPr lang="en-US"/>
          </a:p>
        </p:txBody>
      </p:sp>
      <p:sp>
        <p:nvSpPr>
          <p:cNvPr id="5" name="Footer Placeholder 4">
            <a:extLst>
              <a:ext uri="{FF2B5EF4-FFF2-40B4-BE49-F238E27FC236}">
                <a16:creationId xmlns:a16="http://schemas.microsoft.com/office/drawing/2014/main" id="{A4841D47-C323-DECD-CB1E-4F62DCEAE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876640A-AA0C-59BE-5AFD-9CC7A7DCB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F3DAC-C780-440B-896C-ACCE244EF8FA}" type="slidenum">
              <a:rPr lang="en-US" smtClean="0"/>
              <a:t>‹#›</a:t>
            </a:fld>
            <a:endParaRPr lang="en-US"/>
          </a:p>
        </p:txBody>
      </p:sp>
    </p:spTree>
    <p:extLst>
      <p:ext uri="{BB962C8B-B14F-4D97-AF65-F5344CB8AC3E}">
        <p14:creationId xmlns:p14="http://schemas.microsoft.com/office/powerpoint/2010/main" val="233207692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2" r:id="rId28"/>
    <p:sldLayoutId id="2147483923" r:id="rId29"/>
    <p:sldLayoutId id="2147483924" r:id="rId30"/>
    <p:sldLayoutId id="2147483925" r:id="rId31"/>
    <p:sldLayoutId id="2147483926" r:id="rId32"/>
    <p:sldLayoutId id="2147483927" r:id="rId33"/>
    <p:sldLayoutId id="2147483928" r:id="rId34"/>
    <p:sldLayoutId id="2147483929" r:id="rId35"/>
    <p:sldLayoutId id="2147483930" r:id="rId36"/>
    <p:sldLayoutId id="2147483931" r:id="rId37"/>
    <p:sldLayoutId id="2147483932" r:id="rId38"/>
    <p:sldLayoutId id="2147483933" r:id="rId39"/>
    <p:sldLayoutId id="2147483934" r:id="rId40"/>
    <p:sldLayoutId id="2147483935" r:id="rId41"/>
    <p:sldLayoutId id="2147483936" r:id="rId42"/>
    <p:sldLayoutId id="2147483937" r:id="rId43"/>
    <p:sldLayoutId id="2147483938" r:id="rId44"/>
    <p:sldLayoutId id="2147483939" r:id="rId45"/>
    <p:sldLayoutId id="2147483999" r:id="rId46"/>
    <p:sldLayoutId id="2147484000" r:id="rId47"/>
  </p:sldLayoutIdLst>
  <p:txStyles>
    <p:titleStyle>
      <a:lvl1pPr algn="l" defTabSz="914400" rtl="0" eaLnBrk="1" latinLnBrk="0" hangingPunct="1">
        <a:lnSpc>
          <a:spcPct val="90000"/>
        </a:lnSpc>
        <a:spcBef>
          <a:spcPct val="0"/>
        </a:spcBef>
        <a:buNone/>
        <a:defRPr sz="3600" b="1" kern="1200">
          <a:solidFill>
            <a:schemeClr val="tx1"/>
          </a:solidFill>
          <a:latin typeface="Helvetica" pitchFamily="2" charset="0"/>
          <a:ea typeface="+mj-ea"/>
          <a:cs typeface="+mj-cs"/>
        </a:defRPr>
      </a:lvl1pPr>
    </p:titleStyle>
    <p:bodyStyle>
      <a:lvl1pPr marL="457200" indent="-4572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tx1"/>
          </a:solidFill>
          <a:latin typeface="HelveticaNeueLT Std" panose="020B0604020202020204" pitchFamily="34" charset="0"/>
          <a:ea typeface="+mn-ea"/>
          <a:cs typeface="+mn-cs"/>
        </a:defRPr>
      </a:lvl1pPr>
      <a:lvl2pPr marL="800100" indent="-3429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HelveticaNeueLT Std" panose="020B0604020202020204" pitchFamily="34" charset="0"/>
          <a:ea typeface="+mn-ea"/>
          <a:cs typeface="+mn-cs"/>
        </a:defRPr>
      </a:lvl2pPr>
      <a:lvl3pPr marL="1257300" indent="-3429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HelveticaNeueLT Std" panose="020B0604020202020204" pitchFamily="34" charset="0"/>
          <a:ea typeface="+mn-ea"/>
          <a:cs typeface="+mn-cs"/>
        </a:defRPr>
      </a:lvl3pPr>
      <a:lvl4pPr marL="1657350" indent="-28575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solidFill>
          <a:latin typeface="HelveticaNeueLT Std" panose="020B0604020202020204" pitchFamily="34" charset="0"/>
          <a:ea typeface="+mn-ea"/>
          <a:cs typeface="+mn-cs"/>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solidFill>
          <a:latin typeface="HelveticaNeueLT Std"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6FF25-A432-04E4-2270-FF3DD95DD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DDEC42E-21AC-F4D9-252B-672B395FA9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0732C31-9E2B-5178-2FB7-149DDF65E6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F71473-A1B9-435B-BF9D-84B492D2AF16}" type="datetimeFigureOut">
              <a:rPr lang="en-US" smtClean="0"/>
              <a:t>5/12/2026</a:t>
            </a:fld>
            <a:endParaRPr lang="en-US"/>
          </a:p>
        </p:txBody>
      </p:sp>
      <p:sp>
        <p:nvSpPr>
          <p:cNvPr id="5" name="Footer Placeholder 4">
            <a:extLst>
              <a:ext uri="{FF2B5EF4-FFF2-40B4-BE49-F238E27FC236}">
                <a16:creationId xmlns:a16="http://schemas.microsoft.com/office/drawing/2014/main" id="{A4841D47-C323-DECD-CB1E-4F62DCEAE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76640A-AA0C-59BE-5AFD-9CC7A7DCB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5729C7-8801-4557-B5BB-E7330C70BB0D}" type="slidenum">
              <a:rPr lang="en-US" smtClean="0"/>
              <a:t>‹#›</a:t>
            </a:fld>
            <a:endParaRPr lang="en-US"/>
          </a:p>
        </p:txBody>
      </p:sp>
    </p:spTree>
    <p:extLst>
      <p:ext uri="{BB962C8B-B14F-4D97-AF65-F5344CB8AC3E}">
        <p14:creationId xmlns:p14="http://schemas.microsoft.com/office/powerpoint/2010/main" val="201571157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3976" r:id="rId36"/>
    <p:sldLayoutId id="2147483977" r:id="rId37"/>
    <p:sldLayoutId id="2147483978" r:id="rId38"/>
    <p:sldLayoutId id="2147483979" r:id="rId39"/>
    <p:sldLayoutId id="2147483980" r:id="rId40"/>
    <p:sldLayoutId id="2147483981" r:id="rId41"/>
    <p:sldLayoutId id="2147483982" r:id="rId42"/>
    <p:sldLayoutId id="2147483983" r:id="rId43"/>
    <p:sldLayoutId id="2147483984" r:id="rId44"/>
    <p:sldLayoutId id="2147483985" r:id="rId45"/>
    <p:sldLayoutId id="2147483986" r:id="rId46"/>
  </p:sldLayoutIdLst>
  <p:txStyles>
    <p:titleStyle>
      <a:lvl1pPr algn="l" defTabSz="914400" rtl="0" eaLnBrk="1" latinLnBrk="0" hangingPunct="1">
        <a:lnSpc>
          <a:spcPct val="90000"/>
        </a:lnSpc>
        <a:spcBef>
          <a:spcPct val="0"/>
        </a:spcBef>
        <a:buNone/>
        <a:defRPr sz="3600" b="1" kern="1200">
          <a:solidFill>
            <a:schemeClr val="tx1"/>
          </a:solidFill>
          <a:latin typeface="Helvetica" pitchFamily="2" charset="0"/>
          <a:ea typeface="+mj-ea"/>
          <a:cs typeface="+mj-cs"/>
        </a:defRPr>
      </a:lvl1pPr>
    </p:titleStyle>
    <p:bodyStyle>
      <a:lvl1pPr marL="457200" indent="-4572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tx1"/>
          </a:solidFill>
          <a:latin typeface="HelveticaNeueLT Std" panose="020B0604020202020204" pitchFamily="34" charset="0"/>
          <a:ea typeface="+mn-ea"/>
          <a:cs typeface="+mn-cs"/>
        </a:defRPr>
      </a:lvl1pPr>
      <a:lvl2pPr marL="800100" indent="-3429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HelveticaNeueLT Std" panose="020B0604020202020204" pitchFamily="34" charset="0"/>
          <a:ea typeface="+mn-ea"/>
          <a:cs typeface="+mn-cs"/>
        </a:defRPr>
      </a:lvl2pPr>
      <a:lvl3pPr marL="1257300" indent="-3429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HelveticaNeueLT Std" panose="020B0604020202020204" pitchFamily="34" charset="0"/>
          <a:ea typeface="+mn-ea"/>
          <a:cs typeface="+mn-cs"/>
        </a:defRPr>
      </a:lvl3pPr>
      <a:lvl4pPr marL="1657350" indent="-28575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solidFill>
          <a:latin typeface="HelveticaNeueLT Std" panose="020B0604020202020204" pitchFamily="34" charset="0"/>
          <a:ea typeface="+mn-ea"/>
          <a:cs typeface="+mn-cs"/>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sz="1800" kern="1200">
          <a:solidFill>
            <a:schemeClr val="tx1"/>
          </a:solidFill>
          <a:latin typeface="HelveticaNeueLT Std"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5/12/2026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373790567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38/bjp.2008.101" TargetMode="External"/><Relationship Id="rId2" Type="http://schemas.openxmlformats.org/officeDocument/2006/relationships/notesSlide" Target="../notesSlides/notesSlide4.xml"/><Relationship Id="rId1" Type="http://schemas.openxmlformats.org/officeDocument/2006/relationships/slideLayout" Target="../slideLayouts/slideLayout107.xml"/><Relationship Id="rId5" Type="http://schemas.openxmlformats.org/officeDocument/2006/relationships/image" Target="../media/image58.jpeg"/><Relationship Id="rId4" Type="http://schemas.openxmlformats.org/officeDocument/2006/relationships/hyperlink" Target="https://www.theveterinarynurse.com/review/article/analgesia-in-veterinary-patients-opioids-part-o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7.xml"/></Relationships>
</file>

<file path=ppt/slides/_rels/slide18.xml.rels><?xml version="1.0" encoding="UTF-8" standalone="yes"?>
<Relationships xmlns="http://schemas.openxmlformats.org/package/2006/relationships"><Relationship Id="rId3" Type="http://schemas.openxmlformats.org/officeDocument/2006/relationships/hyperlink" Target="https://link.springer.com/article/10.1007/s40122-019-00143-6" TargetMode="External"/><Relationship Id="rId2" Type="http://schemas.openxmlformats.org/officeDocument/2006/relationships/notesSlide" Target="../notesSlides/notesSlide6.xml"/><Relationship Id="rId1" Type="http://schemas.openxmlformats.org/officeDocument/2006/relationships/slideLayout" Target="../slideLayouts/slideLayout107.xml"/><Relationship Id="rId5" Type="http://schemas.openxmlformats.org/officeDocument/2006/relationships/chart" Target="../charts/chart1.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hyperlink" Target="https://accme.org/accreditation-rules/standards-for-integrity-independence-accredited-ce%20Accessed%20January%206" TargetMode="External"/><Relationship Id="rId2" Type="http://schemas.openxmlformats.org/officeDocument/2006/relationships/image" Target="../media/image55.png"/><Relationship Id="rId1" Type="http://schemas.openxmlformats.org/officeDocument/2006/relationships/slideLayout" Target="../slideLayouts/slideLayout1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2" Type="http://schemas.openxmlformats.org/officeDocument/2006/relationships/hyperlink" Target="https://cpicpgx.org/guidelines/guideline-for-codeine-and-cyp2d6/" TargetMode="Externa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2" Type="http://schemas.openxmlformats.org/officeDocument/2006/relationships/hyperlink" Target="https://cpicpgx.org/guidelines/guideline-for-codeine-and-cyp2d6/" TargetMode="External"/><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07.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hyperlink" Target="http://intranet.froedtert.com/upload/docs/Pain%20Stewardship/Pain%20Stewardship%20Green%20Opioid%20Pocket%20Cards_v3_06.11.25.pdf" TargetMode="External"/><Relationship Id="rId2" Type="http://schemas.openxmlformats.org/officeDocument/2006/relationships/image" Target="../media/image71.png"/><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0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208c85bd-31fa-4ae9-bf2a-b98557fff735/?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135.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208c85bd-31fa-4ae9-bf2a-b98557fff735/?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135.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7.xml"/></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54.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5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fda.gov/drugs/drug-safety-and-availability/fda-identifies-harm-reported-sudden-discontinuation-opioid-pain-medicines-and-requires-label-changes" TargetMode="External"/><Relationship Id="rId2" Type="http://schemas.openxmlformats.org/officeDocument/2006/relationships/diagramData" Target="../diagrams/data1.xml"/><Relationship Id="rId1" Type="http://schemas.openxmlformats.org/officeDocument/2006/relationships/slideLayout" Target="../slideLayouts/slideLayout1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3" Type="http://schemas.openxmlformats.org/officeDocument/2006/relationships/hyperlink" Target="http://intranet.froedtert.com/?id=29697&amp;sid=1"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dhs.wisconsin.gov/opioids/hospitalizations-county.htm" TargetMode="External"/><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706" y="2782595"/>
            <a:ext cx="7197149" cy="1669332"/>
          </a:xfrm>
        </p:spPr>
        <p:txBody>
          <a:bodyPr/>
          <a:lstStyle/>
          <a:p>
            <a:r>
              <a:rPr lang="en-US" dirty="0"/>
              <a:t>Multimodal Pain Management</a:t>
            </a:r>
          </a:p>
        </p:txBody>
      </p:sp>
      <p:sp>
        <p:nvSpPr>
          <p:cNvPr id="5" name="Text Placeholder 4"/>
          <p:cNvSpPr>
            <a:spLocks noGrp="1"/>
          </p:cNvSpPr>
          <p:nvPr>
            <p:ph type="body" sz="quarter" idx="16"/>
          </p:nvPr>
        </p:nvSpPr>
        <p:spPr>
          <a:xfrm>
            <a:off x="690706" y="3919429"/>
            <a:ext cx="10348769" cy="2683705"/>
          </a:xfrm>
        </p:spPr>
        <p:txBody>
          <a:bodyPr/>
          <a:lstStyle/>
          <a:p>
            <a:r>
              <a:rPr lang="en-US" sz="1400" dirty="0"/>
              <a:t>APP Grand rounds</a:t>
            </a:r>
          </a:p>
          <a:p>
            <a:r>
              <a:rPr lang="en-US" sz="1400" dirty="0"/>
              <a:t>May 13</a:t>
            </a:r>
            <a:r>
              <a:rPr lang="en-US" sz="1400" baseline="30000" dirty="0"/>
              <a:t>th</a:t>
            </a:r>
            <a:r>
              <a:rPr lang="en-US" sz="1400" dirty="0"/>
              <a:t>, 2026</a:t>
            </a:r>
          </a:p>
          <a:p>
            <a:endParaRPr lang="en-US" sz="1400" dirty="0"/>
          </a:p>
          <a:p>
            <a:endParaRPr lang="en-US" sz="1400" dirty="0"/>
          </a:p>
          <a:p>
            <a:endParaRPr lang="en-US" sz="1400" dirty="0"/>
          </a:p>
          <a:p>
            <a:r>
              <a:rPr lang="en-US" sz="1400" dirty="0"/>
              <a:t>William Peppard, </a:t>
            </a:r>
            <a:r>
              <a:rPr lang="en-US" sz="1400" dirty="0" err="1"/>
              <a:t>pharmd</a:t>
            </a:r>
            <a:r>
              <a:rPr lang="en-US" sz="1400" dirty="0"/>
              <a:t>, </a:t>
            </a:r>
            <a:r>
              <a:rPr lang="en-US" sz="1400" dirty="0" err="1"/>
              <a:t>bcps</a:t>
            </a:r>
            <a:r>
              <a:rPr lang="en-US" sz="1400" dirty="0"/>
              <a:t>, </a:t>
            </a:r>
            <a:r>
              <a:rPr lang="en-US" sz="1400" dirty="0" err="1"/>
              <a:t>fccm</a:t>
            </a:r>
            <a:endParaRPr lang="en-US" sz="1400" dirty="0"/>
          </a:p>
          <a:p>
            <a:r>
              <a:rPr lang="en-US" sz="1200" dirty="0"/>
              <a:t>Pain stewardship coordinator, pharmacy</a:t>
            </a:r>
          </a:p>
          <a:p>
            <a:r>
              <a:rPr lang="en-US" sz="1200" dirty="0"/>
              <a:t>Research and scholarship coordinator, pharmacy</a:t>
            </a:r>
          </a:p>
          <a:p>
            <a:r>
              <a:rPr lang="en-US" sz="1200" dirty="0"/>
              <a:t>Assistant professor, surgery - division of trauma &amp; acute care surgery</a:t>
            </a:r>
          </a:p>
        </p:txBody>
      </p:sp>
    </p:spTree>
    <p:extLst>
      <p:ext uri="{BB962C8B-B14F-4D97-AF65-F5344CB8AC3E}">
        <p14:creationId xmlns:p14="http://schemas.microsoft.com/office/powerpoint/2010/main" val="260184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r>
              <a:rPr lang="en-US" b="1" dirty="0"/>
              <a:t>HPI: </a:t>
            </a:r>
            <a:r>
              <a:rPr lang="en-US" dirty="0"/>
              <a:t>BB is a 31-year-old patient with OUD (PTA buprenorphine-naloxone 8-2 mg BID) and no other PMH presents to the trauma service following an unwitnessed single vehicle MVC at highway speed, found several hours later, prolonged extrication.  </a:t>
            </a:r>
          </a:p>
          <a:p>
            <a:endParaRPr lang="en-US" b="1" dirty="0"/>
          </a:p>
          <a:p>
            <a:r>
              <a:rPr lang="en-US" b="1" dirty="0"/>
              <a:t>Injuries: </a:t>
            </a:r>
            <a:r>
              <a:rPr lang="en-US" dirty="0"/>
              <a:t>open </a:t>
            </a:r>
            <a:r>
              <a:rPr lang="en-US" dirty="0" err="1"/>
              <a:t>tib</a:t>
            </a:r>
            <a:r>
              <a:rPr lang="en-US" dirty="0"/>
              <a:t>-fib fracture, frostbite on toes, 7 rib fractures, grade 4 splenic lac</a:t>
            </a:r>
          </a:p>
          <a:p>
            <a:endParaRPr lang="en-US" b="1" dirty="0"/>
          </a:p>
          <a:p>
            <a:r>
              <a:rPr lang="en-US" b="1" dirty="0"/>
              <a:t>Day #0: </a:t>
            </a:r>
            <a:r>
              <a:rPr lang="en-US" dirty="0"/>
              <a:t>Emergent orthopedic surgery, splenectomy, admit ICU for observation post-op.  Patient is emerging from anesthesia and beginning to complain of pain.  </a:t>
            </a:r>
          </a:p>
          <a:p>
            <a:endParaRPr lang="en-US" dirty="0"/>
          </a:p>
          <a:p>
            <a:r>
              <a:rPr lang="en-US" b="1" dirty="0"/>
              <a:t>What treatment options are you considering?  </a:t>
            </a:r>
          </a:p>
          <a:p>
            <a:endParaRPr lang="en-US" dirty="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Patient Case #1</a:t>
            </a:r>
          </a:p>
        </p:txBody>
      </p:sp>
    </p:spTree>
    <p:extLst>
      <p:ext uri="{BB962C8B-B14F-4D97-AF65-F5344CB8AC3E}">
        <p14:creationId xmlns:p14="http://schemas.microsoft.com/office/powerpoint/2010/main" val="418888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Receptor Review</a:t>
            </a:r>
          </a:p>
        </p:txBody>
      </p:sp>
      <p:graphicFrame>
        <p:nvGraphicFramePr>
          <p:cNvPr id="5" name="Table 4"/>
          <p:cNvGraphicFramePr>
            <a:graphicFrameLocks noGrp="1"/>
          </p:cNvGraphicFramePr>
          <p:nvPr/>
        </p:nvGraphicFramePr>
        <p:xfrm>
          <a:off x="619125" y="3749616"/>
          <a:ext cx="11005117" cy="2222734"/>
        </p:xfrm>
        <a:graphic>
          <a:graphicData uri="http://schemas.openxmlformats.org/drawingml/2006/table">
            <a:tbl>
              <a:tblPr firstRow="1" bandRow="1">
                <a:tableStyleId>{3B4B98B0-60AC-42C2-AFA5-B58CD77FA1E5}</a:tableStyleId>
              </a:tblPr>
              <a:tblGrid>
                <a:gridCol w="1895475">
                  <a:extLst>
                    <a:ext uri="{9D8B030D-6E8A-4147-A177-3AD203B41FA5}">
                      <a16:colId xmlns:a16="http://schemas.microsoft.com/office/drawing/2014/main" val="3083596663"/>
                    </a:ext>
                  </a:extLst>
                </a:gridCol>
                <a:gridCol w="5876925">
                  <a:extLst>
                    <a:ext uri="{9D8B030D-6E8A-4147-A177-3AD203B41FA5}">
                      <a16:colId xmlns:a16="http://schemas.microsoft.com/office/drawing/2014/main" val="3977753641"/>
                    </a:ext>
                  </a:extLst>
                </a:gridCol>
                <a:gridCol w="3232717">
                  <a:extLst>
                    <a:ext uri="{9D8B030D-6E8A-4147-A177-3AD203B41FA5}">
                      <a16:colId xmlns:a16="http://schemas.microsoft.com/office/drawing/2014/main" val="251146735"/>
                    </a:ext>
                  </a:extLst>
                </a:gridCol>
              </a:tblGrid>
              <a:tr h="316830">
                <a:tc>
                  <a:txBody>
                    <a:bodyPr/>
                    <a:lstStyle/>
                    <a:p>
                      <a:r>
                        <a:rPr lang="en-US" sz="1400" dirty="0"/>
                        <a:t>Activity at Receptor</a:t>
                      </a:r>
                    </a:p>
                  </a:txBody>
                  <a:tcPr/>
                </a:tc>
                <a:tc>
                  <a:txBody>
                    <a:bodyPr/>
                    <a:lstStyle/>
                    <a:p>
                      <a:r>
                        <a:rPr lang="en-US" sz="1400" dirty="0"/>
                        <a:t>Physiologic Effect</a:t>
                      </a:r>
                    </a:p>
                  </a:txBody>
                  <a:tcPr/>
                </a:tc>
                <a:tc>
                  <a:txBody>
                    <a:bodyPr/>
                    <a:lstStyle/>
                    <a:p>
                      <a:r>
                        <a:rPr lang="en-US" sz="1400" dirty="0"/>
                        <a:t>Medication Example</a:t>
                      </a:r>
                    </a:p>
                  </a:txBody>
                  <a:tcPr/>
                </a:tc>
                <a:extLst>
                  <a:ext uri="{0D108BD9-81ED-4DB2-BD59-A6C34878D82A}">
                    <a16:rowId xmlns:a16="http://schemas.microsoft.com/office/drawing/2014/main" val="1058554055"/>
                  </a:ext>
                </a:extLst>
              </a:tr>
              <a:tr h="516339">
                <a:tc>
                  <a:txBody>
                    <a:bodyPr/>
                    <a:lstStyle/>
                    <a:p>
                      <a:r>
                        <a:rPr lang="en-US" sz="1400" dirty="0"/>
                        <a:t>Full Agonist</a:t>
                      </a:r>
                    </a:p>
                  </a:txBody>
                  <a:tcPr/>
                </a:tc>
                <a:tc>
                  <a:txBody>
                    <a:bodyPr/>
                    <a:lstStyle/>
                    <a:p>
                      <a:r>
                        <a:rPr lang="en-US" sz="1400" dirty="0"/>
                        <a:t>Produces maximum biological response and positive intrinsic activity</a:t>
                      </a:r>
                    </a:p>
                  </a:txBody>
                  <a:tcPr/>
                </a:tc>
                <a:tc>
                  <a:txBody>
                    <a:bodyPr/>
                    <a:lstStyle/>
                    <a:p>
                      <a:r>
                        <a:rPr lang="en-US" sz="1400" dirty="0"/>
                        <a:t>Conventional Opioids (morphine, hydromorphone, fentanyl, etc.)</a:t>
                      </a:r>
                    </a:p>
                  </a:txBody>
                  <a:tcPr/>
                </a:tc>
                <a:extLst>
                  <a:ext uri="{0D108BD9-81ED-4DB2-BD59-A6C34878D82A}">
                    <a16:rowId xmlns:a16="http://schemas.microsoft.com/office/drawing/2014/main" val="3182290525"/>
                  </a:ext>
                </a:extLst>
              </a:tr>
              <a:tr h="606519">
                <a:tc>
                  <a:txBody>
                    <a:bodyPr/>
                    <a:lstStyle/>
                    <a:p>
                      <a:r>
                        <a:rPr lang="en-US" sz="1400" dirty="0"/>
                        <a:t>Partial Agonist</a:t>
                      </a:r>
                    </a:p>
                  </a:txBody>
                  <a:tcPr/>
                </a:tc>
                <a:tc>
                  <a:txBody>
                    <a:bodyPr/>
                    <a:lstStyle/>
                    <a:p>
                      <a:pPr marL="0" indent="0">
                        <a:buFont typeface="Arial" charset="0"/>
                        <a:buNone/>
                      </a:pPr>
                      <a:r>
                        <a:rPr lang="en-US" sz="1400" dirty="0"/>
                        <a:t>Produces a partial biological response &amp; positive intrinsic activity, but lower than a full agonist.</a:t>
                      </a:r>
                      <a:r>
                        <a:rPr lang="en-US" sz="1400" baseline="0" dirty="0"/>
                        <a:t>  </a:t>
                      </a:r>
                      <a:r>
                        <a:rPr lang="en-US" sz="1400" u="sng" baseline="0" dirty="0"/>
                        <a:t>C</a:t>
                      </a:r>
                      <a:r>
                        <a:rPr lang="en-US" sz="1400" u="sng" dirty="0"/>
                        <a:t>ompetitively inhibit a full agonist</a:t>
                      </a:r>
                      <a:r>
                        <a:rPr lang="en-US" sz="1400" u="none" dirty="0"/>
                        <a:t> </a:t>
                      </a:r>
                      <a:r>
                        <a:rPr lang="en-US" sz="1400" dirty="0"/>
                        <a:t>from binding </a:t>
                      </a:r>
                    </a:p>
                  </a:txBody>
                  <a:tcPr/>
                </a:tc>
                <a:tc>
                  <a:txBody>
                    <a:bodyPr/>
                    <a:lstStyle/>
                    <a:p>
                      <a:r>
                        <a:rPr lang="en-US" sz="1400" dirty="0"/>
                        <a:t>Buprenorphine</a:t>
                      </a:r>
                    </a:p>
                  </a:txBody>
                  <a:tcPr/>
                </a:tc>
                <a:extLst>
                  <a:ext uri="{0D108BD9-81ED-4DB2-BD59-A6C34878D82A}">
                    <a16:rowId xmlns:a16="http://schemas.microsoft.com/office/drawing/2014/main" val="1213360155"/>
                  </a:ext>
                </a:extLst>
              </a:tr>
              <a:tr h="781225">
                <a:tc>
                  <a:txBody>
                    <a:bodyPr/>
                    <a:lstStyle/>
                    <a:p>
                      <a:r>
                        <a:rPr lang="en-US" sz="1400" dirty="0"/>
                        <a:t>Antagonist</a:t>
                      </a:r>
                    </a:p>
                  </a:txBody>
                  <a:tcPr/>
                </a:tc>
                <a:tc>
                  <a:txBody>
                    <a:bodyPr/>
                    <a:lstStyle/>
                    <a:p>
                      <a:r>
                        <a:rPr lang="en-US" sz="1400" dirty="0"/>
                        <a:t>Produces an inhibitory effect.</a:t>
                      </a:r>
                      <a:r>
                        <a:rPr lang="en-US" sz="1400" baseline="0" dirty="0"/>
                        <a:t>  </a:t>
                      </a:r>
                      <a:r>
                        <a:rPr lang="en-US" sz="1400" dirty="0"/>
                        <a:t>No intrinsic activity, biologic response from </a:t>
                      </a:r>
                      <a:r>
                        <a:rPr lang="en-US" sz="1400" u="sng" dirty="0"/>
                        <a:t>blocking an agonist</a:t>
                      </a:r>
                      <a:r>
                        <a:rPr lang="en-US" sz="1400" u="none" dirty="0"/>
                        <a:t> </a:t>
                      </a:r>
                      <a:r>
                        <a:rPr lang="en-US" sz="1400" dirty="0"/>
                        <a:t>from binding</a:t>
                      </a:r>
                    </a:p>
                  </a:txBody>
                  <a:tcPr/>
                </a:tc>
                <a:tc>
                  <a:txBody>
                    <a:bodyPr/>
                    <a:lstStyle/>
                    <a:p>
                      <a:r>
                        <a:rPr lang="en-US" sz="1400" dirty="0"/>
                        <a:t>Naloxone, naltrexone</a:t>
                      </a:r>
                    </a:p>
                  </a:txBody>
                  <a:tcPr/>
                </a:tc>
                <a:extLst>
                  <a:ext uri="{0D108BD9-81ED-4DB2-BD59-A6C34878D82A}">
                    <a16:rowId xmlns:a16="http://schemas.microsoft.com/office/drawing/2014/main" val="3098221448"/>
                  </a:ext>
                </a:extLst>
              </a:tr>
            </a:tbl>
          </a:graphicData>
        </a:graphic>
      </p:graphicFrame>
      <p:graphicFrame>
        <p:nvGraphicFramePr>
          <p:cNvPr id="6" name="Table 5"/>
          <p:cNvGraphicFramePr>
            <a:graphicFrameLocks noGrp="1"/>
          </p:cNvGraphicFramePr>
          <p:nvPr/>
        </p:nvGraphicFramePr>
        <p:xfrm>
          <a:off x="566776" y="1208706"/>
          <a:ext cx="11057466" cy="2071704"/>
        </p:xfrm>
        <a:graphic>
          <a:graphicData uri="http://schemas.openxmlformats.org/drawingml/2006/table">
            <a:tbl>
              <a:tblPr firstRow="1" bandRow="1">
                <a:tableStyleId>{3B4B98B0-60AC-42C2-AFA5-B58CD77FA1E5}</a:tableStyleId>
              </a:tblPr>
              <a:tblGrid>
                <a:gridCol w="1938299">
                  <a:extLst>
                    <a:ext uri="{9D8B030D-6E8A-4147-A177-3AD203B41FA5}">
                      <a16:colId xmlns:a16="http://schemas.microsoft.com/office/drawing/2014/main" val="3786627489"/>
                    </a:ext>
                  </a:extLst>
                </a:gridCol>
                <a:gridCol w="5857875">
                  <a:extLst>
                    <a:ext uri="{9D8B030D-6E8A-4147-A177-3AD203B41FA5}">
                      <a16:colId xmlns:a16="http://schemas.microsoft.com/office/drawing/2014/main" val="3447777517"/>
                    </a:ext>
                  </a:extLst>
                </a:gridCol>
                <a:gridCol w="3261292">
                  <a:extLst>
                    <a:ext uri="{9D8B030D-6E8A-4147-A177-3AD203B41FA5}">
                      <a16:colId xmlns:a16="http://schemas.microsoft.com/office/drawing/2014/main" val="3619065209"/>
                    </a:ext>
                  </a:extLst>
                </a:gridCol>
              </a:tblGrid>
              <a:tr h="360980">
                <a:tc>
                  <a:txBody>
                    <a:bodyPr/>
                    <a:lstStyle/>
                    <a:p>
                      <a:r>
                        <a:rPr lang="en-US" sz="1400" dirty="0"/>
                        <a:t>Receptor</a:t>
                      </a:r>
                    </a:p>
                  </a:txBody>
                  <a:tcPr/>
                </a:tc>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1400" dirty="0"/>
                        <a:t>Physiologic Effect</a:t>
                      </a:r>
                    </a:p>
                  </a:txBody>
                  <a:tcPr/>
                </a:tc>
                <a:tc>
                  <a:txBody>
                    <a:bodyPr/>
                    <a:lstStyle/>
                    <a:p>
                      <a:r>
                        <a:rPr lang="en-US" sz="1400" dirty="0"/>
                        <a:t>Association</a:t>
                      </a:r>
                    </a:p>
                  </a:txBody>
                  <a:tcPr/>
                </a:tc>
                <a:extLst>
                  <a:ext uri="{0D108BD9-81ED-4DB2-BD59-A6C34878D82A}">
                    <a16:rowId xmlns:a16="http://schemas.microsoft.com/office/drawing/2014/main" val="1110149033"/>
                  </a:ext>
                </a:extLst>
              </a:tr>
              <a:tr h="582964">
                <a:tc>
                  <a:txBody>
                    <a:bodyPr/>
                    <a:lstStyle/>
                    <a:p>
                      <a:r>
                        <a:rPr lang="en-US" sz="1400" dirty="0"/>
                        <a:t>Mu </a:t>
                      </a:r>
                      <a:r>
                        <a:rPr lang="en-US" sz="1400" dirty="0">
                          <a:solidFill>
                            <a:schemeClr val="tx2">
                              <a:lumMod val="75000"/>
                            </a:schemeClr>
                          </a:solidFill>
                        </a:rPr>
                        <a:t>(</a:t>
                      </a:r>
                      <a:r>
                        <a:rPr lang="en-US" sz="1400" dirty="0">
                          <a:solidFill>
                            <a:schemeClr val="tx2">
                              <a:lumMod val="75000"/>
                            </a:schemeClr>
                          </a:solidFill>
                          <a:sym typeface="Symbol" charset="2"/>
                        </a:rPr>
                        <a:t>) </a:t>
                      </a:r>
                      <a:endParaRPr lang="en-US" sz="1400" dirty="0"/>
                    </a:p>
                  </a:txBody>
                  <a:tcPr/>
                </a:tc>
                <a:tc>
                  <a:txBody>
                    <a:bodyPr/>
                    <a:lstStyle/>
                    <a:p>
                      <a:r>
                        <a:rPr lang="en-US" sz="1400" dirty="0"/>
                        <a:t>Analgesia, euphoria, respiratory depression, sedation, suppression of HPA axis, promotes dopamine and acetylcholine release</a:t>
                      </a:r>
                    </a:p>
                  </a:txBody>
                  <a:tcPr/>
                </a:tc>
                <a:tc>
                  <a:txBody>
                    <a:bodyPr/>
                    <a:lstStyle/>
                    <a:p>
                      <a:r>
                        <a:rPr lang="en-US" sz="1400" dirty="0"/>
                        <a:t>Dependence</a:t>
                      </a:r>
                    </a:p>
                  </a:txBody>
                  <a:tcPr/>
                </a:tc>
                <a:extLst>
                  <a:ext uri="{0D108BD9-81ED-4DB2-BD59-A6C34878D82A}">
                    <a16:rowId xmlns:a16="http://schemas.microsoft.com/office/drawing/2014/main" val="3695217655"/>
                  </a:ext>
                </a:extLst>
              </a:tr>
              <a:tr h="609600">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1400" dirty="0"/>
                        <a:t>Kappa </a:t>
                      </a:r>
                      <a:r>
                        <a:rPr lang="en-US" sz="1400" dirty="0">
                          <a:solidFill>
                            <a:schemeClr val="tx2">
                              <a:lumMod val="75000"/>
                            </a:schemeClr>
                          </a:solidFill>
                        </a:rPr>
                        <a:t>(</a:t>
                      </a:r>
                      <a:r>
                        <a:rPr lang="en-US" sz="1400" dirty="0">
                          <a:solidFill>
                            <a:schemeClr val="tx2">
                              <a:lumMod val="75000"/>
                            </a:schemeClr>
                          </a:solidFill>
                          <a:sym typeface="Symbol" charset="2"/>
                        </a:rPr>
                        <a:t>)</a:t>
                      </a:r>
                      <a:endParaRPr lang="en-US" sz="1400" dirty="0"/>
                    </a:p>
                    <a:p>
                      <a:endParaRPr lang="en-US" sz="1400" dirty="0"/>
                    </a:p>
                  </a:txBody>
                  <a:tcPr/>
                </a:tc>
                <a:tc>
                  <a:txBody>
                    <a:bodyPr/>
                    <a:lstStyle/>
                    <a:p>
                      <a:r>
                        <a:rPr lang="en-US" sz="1400" dirty="0"/>
                        <a:t>Dysphoria, decreased GI motility, appetite suppression, depression, psychotic symptoms, orthostatic hypotension, diuresis</a:t>
                      </a:r>
                    </a:p>
                  </a:txBody>
                  <a:tcPr/>
                </a:tc>
                <a:tc>
                  <a:txBody>
                    <a:bodyPr/>
                    <a:lstStyle/>
                    <a:p>
                      <a:r>
                        <a:rPr lang="en-US" sz="1400" dirty="0"/>
                        <a:t>Not associated with respiratory depression</a:t>
                      </a:r>
                    </a:p>
                  </a:txBody>
                  <a:tcPr/>
                </a:tc>
                <a:extLst>
                  <a:ext uri="{0D108BD9-81ED-4DB2-BD59-A6C34878D82A}">
                    <a16:rowId xmlns:a16="http://schemas.microsoft.com/office/drawing/2014/main" val="3160880337"/>
                  </a:ext>
                </a:extLst>
              </a:tr>
              <a:tr h="370840">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1400" dirty="0"/>
                        <a:t>Delta </a:t>
                      </a:r>
                      <a:r>
                        <a:rPr lang="en-US" sz="1400" dirty="0">
                          <a:solidFill>
                            <a:schemeClr val="tx2">
                              <a:lumMod val="75000"/>
                            </a:schemeClr>
                          </a:solidFill>
                        </a:rPr>
                        <a:t>(</a:t>
                      </a:r>
                      <a:r>
                        <a:rPr lang="en-US" sz="1400" dirty="0">
                          <a:solidFill>
                            <a:schemeClr val="tx2">
                              <a:lumMod val="75000"/>
                            </a:schemeClr>
                          </a:solidFill>
                          <a:sym typeface="Symbol" charset="2"/>
                        </a:rPr>
                        <a:t>)</a:t>
                      </a:r>
                      <a:endParaRPr lang="en-US" sz="1400" dirty="0"/>
                    </a:p>
                    <a:p>
                      <a:endParaRPr lang="en-US" sz="1400" dirty="0"/>
                    </a:p>
                  </a:txBody>
                  <a:tcPr/>
                </a:tc>
                <a:tc>
                  <a:txBody>
                    <a:bodyPr/>
                    <a:lstStyle/>
                    <a:p>
                      <a:r>
                        <a:rPr lang="en-US" sz="1400" dirty="0"/>
                        <a:t>Hormonal changes, appetite suppression, promotes dopamine release</a:t>
                      </a:r>
                    </a:p>
                  </a:txBody>
                  <a:tcPr/>
                </a:tc>
                <a:tc>
                  <a:txBody>
                    <a:bodyPr/>
                    <a:lstStyle/>
                    <a:p>
                      <a:r>
                        <a:rPr lang="en-US" sz="1400" dirty="0"/>
                        <a:t>Dependence,</a:t>
                      </a:r>
                      <a:r>
                        <a:rPr lang="en-US" sz="1400" baseline="0" dirty="0"/>
                        <a:t> c</a:t>
                      </a:r>
                      <a:r>
                        <a:rPr lang="en-US" sz="1400" dirty="0"/>
                        <a:t>ounteract respiratory depression and constipation</a:t>
                      </a:r>
                    </a:p>
                  </a:txBody>
                  <a:tcPr/>
                </a:tc>
                <a:extLst>
                  <a:ext uri="{0D108BD9-81ED-4DB2-BD59-A6C34878D82A}">
                    <a16:rowId xmlns:a16="http://schemas.microsoft.com/office/drawing/2014/main" val="2222885115"/>
                  </a:ext>
                </a:extLst>
              </a:tr>
            </a:tbl>
          </a:graphicData>
        </a:graphic>
      </p:graphicFrame>
      <p:sp>
        <p:nvSpPr>
          <p:cNvPr id="7" name="Rectangle 6"/>
          <p:cNvSpPr/>
          <p:nvPr/>
        </p:nvSpPr>
        <p:spPr>
          <a:xfrm>
            <a:off x="566776" y="6395962"/>
            <a:ext cx="928207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Arbuck</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D,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Gharibo</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C,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Labhsetwar</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S, et al. Management of Opioid Tolerability and Related Adverse Effects. </a:t>
            </a:r>
            <a:r>
              <a:rPr kumimoji="0" lang="en-US" sz="800" b="0" i="1" u="none" strike="noStrike" kern="1200" cap="none" spc="0" normalizeH="0" baseline="0" noProof="0" dirty="0">
                <a:ln>
                  <a:noFill/>
                </a:ln>
                <a:solidFill>
                  <a:srgbClr val="004797"/>
                </a:solidFill>
                <a:effectLst/>
                <a:uLnTx/>
                <a:uFillTx/>
                <a:latin typeface="Arial" panose="020B0604020202020204"/>
                <a:ea typeface="+mn-ea"/>
                <a:cs typeface="+mn-cs"/>
              </a:rPr>
              <a:t>The Journal of Medicine. 2010;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3(1): 1-10. Published May/June 2010.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Davis MP, Pasternak G and Behm B. Treating Chronic Pain: An Overview of Clinical Studies Centered on the Buprenorphine Option. </a:t>
            </a:r>
            <a:r>
              <a:rPr kumimoji="0" lang="en-US" sz="800" b="0" i="1" u="none" strike="noStrike" kern="1200" cap="none" spc="0" normalizeH="0" baseline="0" noProof="0" dirty="0">
                <a:ln>
                  <a:noFill/>
                </a:ln>
                <a:solidFill>
                  <a:srgbClr val="004797"/>
                </a:solidFill>
                <a:effectLst/>
                <a:uLnTx/>
                <a:uFillTx/>
                <a:latin typeface="Arial" panose="020B0604020202020204"/>
                <a:ea typeface="+mn-ea"/>
                <a:cs typeface="+mn-cs"/>
              </a:rPr>
              <a:t>Drugs.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2018; 78(12): 1211-1228.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doi</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10.1007/s40265-018-0953-z.</a:t>
            </a:r>
          </a:p>
        </p:txBody>
      </p:sp>
      <p:sp>
        <p:nvSpPr>
          <p:cNvPr id="9" name="TextBox 8"/>
          <p:cNvSpPr txBox="1"/>
          <p:nvPr/>
        </p:nvSpPr>
        <p:spPr>
          <a:xfrm>
            <a:off x="619125" y="5984356"/>
            <a:ext cx="7896225" cy="914400"/>
          </a:xfrm>
          <a:prstGeom prst="rect">
            <a:avLst/>
          </a:prstGeom>
        </p:spPr>
        <p:txBody>
          <a:bodyPr vert="horz" wrap="none" lIns="0" tIns="0" rIns="0" bIns="0" rtlCol="0">
            <a:noAutofit/>
          </a:bodyPr>
          <a:lstStyle/>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a:t>
            </a:r>
            <a:r>
              <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For completeness, buprenorphine is also an agonist for orphan-like receptor (ORL-1), receptor for </a:t>
            </a:r>
            <a:r>
              <a:rPr kumimoji="0" lang="en-US" sz="1100" b="0" i="0" u="none" strike="noStrike" kern="1200" cap="none" spc="0" normalizeH="0" baseline="0" noProof="0" dirty="0" err="1">
                <a:ln>
                  <a:noFill/>
                </a:ln>
                <a:solidFill>
                  <a:srgbClr val="FFFFFF">
                    <a:lumMod val="50000"/>
                  </a:srgbClr>
                </a:solidFill>
                <a:effectLst/>
                <a:uLnTx/>
                <a:uFillTx/>
                <a:latin typeface="Arial" panose="020B0604020202020204"/>
                <a:ea typeface="+mn-ea"/>
                <a:cs typeface="+mn-cs"/>
              </a:rPr>
              <a:t>orphanin</a:t>
            </a:r>
            <a:r>
              <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FQ/</a:t>
            </a:r>
            <a:r>
              <a:rPr kumimoji="0" lang="en-US" sz="1100" b="0" i="0" u="none" strike="noStrike" kern="1200" cap="none" spc="0" normalizeH="0" baseline="0" noProof="0" dirty="0" err="1">
                <a:ln>
                  <a:noFill/>
                </a:ln>
                <a:solidFill>
                  <a:srgbClr val="FFFFFF">
                    <a:lumMod val="50000"/>
                  </a:srgbClr>
                </a:solidFill>
                <a:effectLst/>
                <a:uLnTx/>
                <a:uFillTx/>
                <a:latin typeface="Arial" panose="020B0604020202020204"/>
                <a:ea typeface="+mn-ea"/>
                <a:cs typeface="+mn-cs"/>
              </a:rPr>
              <a:t>nociceptin</a:t>
            </a:r>
            <a:r>
              <a:rPr kumimoji="0" lang="en-US" sz="11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(NOP), but is out of scope of this presentation.  </a:t>
            </a:r>
            <a:endParaRPr kumimoji="0" lang="en-US" sz="12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
        <p:nvSpPr>
          <p:cNvPr id="11" name="Rectangle 10"/>
          <p:cNvSpPr/>
          <p:nvPr/>
        </p:nvSpPr>
        <p:spPr>
          <a:xfrm>
            <a:off x="566776" y="1552575"/>
            <a:ext cx="9282075" cy="6096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12" name="Rectangle 11"/>
          <p:cNvSpPr/>
          <p:nvPr/>
        </p:nvSpPr>
        <p:spPr>
          <a:xfrm>
            <a:off x="619125" y="4556183"/>
            <a:ext cx="9282075" cy="6096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385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362029"/>
            <a:ext cx="10786241" cy="438180"/>
          </a:xfrm>
        </p:spPr>
        <p:txBody>
          <a:bodyPr>
            <a:normAutofit fontScale="90000"/>
          </a:bodyPr>
          <a:lstStyle/>
          <a:p>
            <a:r>
              <a:rPr lang="en-US" dirty="0"/>
              <a:t>Rationale for Partial Agonist – Safety due to “Ceiling Effect”</a:t>
            </a:r>
          </a:p>
        </p:txBody>
      </p:sp>
      <p:sp>
        <p:nvSpPr>
          <p:cNvPr id="6" name="Rectangle 5"/>
          <p:cNvSpPr/>
          <p:nvPr/>
        </p:nvSpPr>
        <p:spPr>
          <a:xfrm>
            <a:off x="0" y="6519446"/>
            <a:ext cx="966322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Nutt D,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Lingford</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-Hughes. Addiction: the clinical interface. </a:t>
            </a:r>
            <a:r>
              <a:rPr kumimoji="0" lang="en-US" sz="800" b="0" i="1" u="none" strike="noStrike" kern="1200" cap="none" spc="0" normalizeH="0" baseline="0" noProof="0" dirty="0">
                <a:ln>
                  <a:noFill/>
                </a:ln>
                <a:solidFill>
                  <a:srgbClr val="004797"/>
                </a:solidFill>
                <a:effectLst/>
                <a:uLnTx/>
                <a:uFillTx/>
                <a:latin typeface="Arial" panose="020B0604020202020204"/>
                <a:ea typeface="+mn-ea"/>
                <a:cs typeface="+mn-cs"/>
              </a:rPr>
              <a:t>Brit J </a:t>
            </a:r>
            <a:r>
              <a:rPr kumimoji="0" lang="en-US" sz="800" b="0" i="1" u="none" strike="noStrike" kern="1200" cap="none" spc="0" normalizeH="0" baseline="0" noProof="0" dirty="0" err="1">
                <a:ln>
                  <a:noFill/>
                </a:ln>
                <a:solidFill>
                  <a:srgbClr val="004797"/>
                </a:solidFill>
                <a:effectLst/>
                <a:uLnTx/>
                <a:uFillTx/>
                <a:latin typeface="Arial" panose="020B0604020202020204"/>
                <a:ea typeface="+mn-ea"/>
                <a:cs typeface="+mn-cs"/>
              </a:rPr>
              <a:t>Pharmacol</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2009;154(2):397-405.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hlinkClick r:id="rId3"/>
              </a:rPr>
              <a:t>https://doi.org/10.1038/bjp.2008.101</a:t>
            </a:r>
            <a:endPar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Yamaoka TT. Analgesia in veterinary patients – opioids part one. The Veterinary Nurse, Accessed 01.03.23.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hlinkClick r:id="rId4"/>
              </a:rPr>
              <a:t>https://www.theveterinarynurse.com/review/article/analgesia-in-veterinary-patients-opioids-part-one</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a:t>
            </a:r>
          </a:p>
        </p:txBody>
      </p:sp>
      <p:pic>
        <p:nvPicPr>
          <p:cNvPr id="2050" name="Picture 2" descr="Analgesia in veterinary patients — opioids part 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650" y="1375321"/>
            <a:ext cx="8496699" cy="452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04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0" indent="0" algn="ctr">
              <a:buNone/>
            </a:pPr>
            <a:r>
              <a:rPr lang="en-US" sz="2800" b="1" dirty="0"/>
              <a:t>~80% of BUP used at F&amp;MCW is for OUD</a:t>
            </a:r>
          </a:p>
        </p:txBody>
      </p:sp>
      <p:sp>
        <p:nvSpPr>
          <p:cNvPr id="3" name="Title 2"/>
          <p:cNvSpPr>
            <a:spLocks noGrp="1"/>
          </p:cNvSpPr>
          <p:nvPr>
            <p:ph type="title"/>
          </p:nvPr>
        </p:nvSpPr>
        <p:spPr/>
        <p:txBody>
          <a:bodyPr>
            <a:normAutofit fontScale="90000"/>
          </a:bodyPr>
          <a:lstStyle/>
          <a:p>
            <a:r>
              <a:rPr lang="en-US" dirty="0"/>
              <a:t>Buprenorphine History</a:t>
            </a:r>
          </a:p>
        </p:txBody>
      </p:sp>
      <p:pic>
        <p:nvPicPr>
          <p:cNvPr id="5" name="Picture 4"/>
          <p:cNvPicPr>
            <a:picLocks noChangeAspect="1"/>
          </p:cNvPicPr>
          <p:nvPr/>
        </p:nvPicPr>
        <p:blipFill>
          <a:blip r:embed="rId3"/>
          <a:stretch>
            <a:fillRect/>
          </a:stretch>
        </p:blipFill>
        <p:spPr>
          <a:xfrm>
            <a:off x="566776" y="1894850"/>
            <a:ext cx="11057467" cy="3044055"/>
          </a:xfrm>
          <a:prstGeom prst="rect">
            <a:avLst/>
          </a:prstGeom>
        </p:spPr>
      </p:pic>
      <p:sp>
        <p:nvSpPr>
          <p:cNvPr id="6" name="Rectangle 5"/>
          <p:cNvSpPr/>
          <p:nvPr/>
        </p:nvSpPr>
        <p:spPr>
          <a:xfrm>
            <a:off x="0" y="6539253"/>
            <a:ext cx="89867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Davis MP, Pasternak G and Behm B. Treating Chronic Pain: An Overview of Clinical Studies Centered on the Buprenorphine Option. </a:t>
            </a:r>
            <a:r>
              <a:rPr kumimoji="0" lang="en-US" sz="800" b="0" i="1" u="none" strike="noStrike" kern="1200" cap="none" spc="0" normalizeH="0" baseline="0" noProof="0" dirty="0">
                <a:ln>
                  <a:noFill/>
                </a:ln>
                <a:solidFill>
                  <a:srgbClr val="004797"/>
                </a:solidFill>
                <a:effectLst/>
                <a:uLnTx/>
                <a:uFillTx/>
                <a:latin typeface="Arial" panose="020B0604020202020204"/>
                <a:ea typeface="+mn-ea"/>
                <a:cs typeface="+mn-cs"/>
              </a:rPr>
              <a:t>Drugs.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2018; 78(12): 1211-1228.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Gudin</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J and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Fudin</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J. A Narrative Pharmacological Review of Buprenorphine: A Unique Opioid for the Treatment of Chronic Pain. </a:t>
            </a:r>
            <a:r>
              <a:rPr kumimoji="0" lang="en-US" sz="800" b="0" i="1" u="none" strike="noStrike" kern="1200" cap="none" spc="0" normalizeH="0" baseline="0" noProof="0" dirty="0">
                <a:ln>
                  <a:noFill/>
                </a:ln>
                <a:solidFill>
                  <a:srgbClr val="004797"/>
                </a:solidFill>
                <a:effectLst/>
                <a:uLnTx/>
                <a:uFillTx/>
                <a:latin typeface="Arial" panose="020B0604020202020204"/>
                <a:ea typeface="+mn-ea"/>
                <a:cs typeface="+mn-cs"/>
              </a:rPr>
              <a:t>Pain and Therapy.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2020; 9: 41-54.</a:t>
            </a:r>
          </a:p>
        </p:txBody>
      </p:sp>
      <p:sp>
        <p:nvSpPr>
          <p:cNvPr id="7" name="TextBox 6"/>
          <p:cNvSpPr txBox="1"/>
          <p:nvPr/>
        </p:nvSpPr>
        <p:spPr>
          <a:xfrm>
            <a:off x="3835165" y="5560828"/>
            <a:ext cx="45719" cy="45719"/>
          </a:xfrm>
          <a:prstGeom prst="rect">
            <a:avLst/>
          </a:prstGeom>
        </p:spPr>
        <p:txBody>
          <a:bodyPr vert="horz" wrap="square" lIns="0" tIns="0" rIns="0" bIns="0" rtlCol="0">
            <a:noAutofit/>
          </a:bodyPr>
          <a:lstStyle/>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0176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Buprenorphine Formulations &amp; Indications </a:t>
            </a:r>
          </a:p>
        </p:txBody>
      </p:sp>
      <p:graphicFrame>
        <p:nvGraphicFramePr>
          <p:cNvPr id="5" name="Table 4"/>
          <p:cNvGraphicFramePr>
            <a:graphicFrameLocks noGrp="1"/>
          </p:cNvGraphicFramePr>
          <p:nvPr>
            <p:extLst>
              <p:ext uri="{D42A27DB-BD31-4B8C-83A1-F6EECF244321}">
                <p14:modId xmlns:p14="http://schemas.microsoft.com/office/powerpoint/2010/main" val="4086789774"/>
              </p:ext>
            </p:extLst>
          </p:nvPr>
        </p:nvGraphicFramePr>
        <p:xfrm>
          <a:off x="625919" y="1045075"/>
          <a:ext cx="10999305" cy="5056190"/>
        </p:xfrm>
        <a:graphic>
          <a:graphicData uri="http://schemas.openxmlformats.org/drawingml/2006/table">
            <a:tbl>
              <a:tblPr firstRow="1" bandRow="1">
                <a:tableStyleId>{3B4B98B0-60AC-42C2-AFA5-B58CD77FA1E5}</a:tableStyleId>
              </a:tblPr>
              <a:tblGrid>
                <a:gridCol w="2837693">
                  <a:extLst>
                    <a:ext uri="{9D8B030D-6E8A-4147-A177-3AD203B41FA5}">
                      <a16:colId xmlns:a16="http://schemas.microsoft.com/office/drawing/2014/main" val="2250052593"/>
                    </a:ext>
                  </a:extLst>
                </a:gridCol>
                <a:gridCol w="4822723">
                  <a:extLst>
                    <a:ext uri="{9D8B030D-6E8A-4147-A177-3AD203B41FA5}">
                      <a16:colId xmlns:a16="http://schemas.microsoft.com/office/drawing/2014/main" val="1572769940"/>
                    </a:ext>
                  </a:extLst>
                </a:gridCol>
                <a:gridCol w="1639157">
                  <a:extLst>
                    <a:ext uri="{9D8B030D-6E8A-4147-A177-3AD203B41FA5}">
                      <a16:colId xmlns:a16="http://schemas.microsoft.com/office/drawing/2014/main" val="2257663087"/>
                    </a:ext>
                  </a:extLst>
                </a:gridCol>
                <a:gridCol w="1699732">
                  <a:extLst>
                    <a:ext uri="{9D8B030D-6E8A-4147-A177-3AD203B41FA5}">
                      <a16:colId xmlns:a16="http://schemas.microsoft.com/office/drawing/2014/main" val="1680872258"/>
                    </a:ext>
                  </a:extLst>
                </a:gridCol>
              </a:tblGrid>
              <a:tr h="468950">
                <a:tc>
                  <a:txBody>
                    <a:bodyPr/>
                    <a:lstStyle/>
                    <a:p>
                      <a:r>
                        <a:rPr lang="en-US" sz="1800" dirty="0"/>
                        <a:t>Drug</a:t>
                      </a:r>
                      <a:r>
                        <a:rPr lang="en-US" sz="1800" baseline="0" dirty="0"/>
                        <a:t> </a:t>
                      </a:r>
                      <a:r>
                        <a:rPr lang="en-US" sz="1800" dirty="0"/>
                        <a:t>Formulation</a:t>
                      </a:r>
                    </a:p>
                  </a:txBody>
                  <a:tcPr/>
                </a:tc>
                <a:tc>
                  <a:txBody>
                    <a:bodyPr/>
                    <a:lstStyle/>
                    <a:p>
                      <a:r>
                        <a:rPr lang="en-US" sz="1800" dirty="0"/>
                        <a:t>Strength(s)</a:t>
                      </a:r>
                    </a:p>
                  </a:txBody>
                  <a:tcPr/>
                </a:tc>
                <a:tc>
                  <a:txBody>
                    <a:bodyPr/>
                    <a:lstStyle/>
                    <a:p>
                      <a:r>
                        <a:rPr lang="en-US" sz="1800" dirty="0"/>
                        <a:t>Dosing</a:t>
                      </a:r>
                    </a:p>
                  </a:txBody>
                  <a:tcPr/>
                </a:tc>
                <a:tc>
                  <a:txBody>
                    <a:bodyPr/>
                    <a:lstStyle/>
                    <a:p>
                      <a:r>
                        <a:rPr lang="en-US" sz="1800" dirty="0"/>
                        <a:t>Indication</a:t>
                      </a:r>
                    </a:p>
                  </a:txBody>
                  <a:tcPr/>
                </a:tc>
                <a:extLst>
                  <a:ext uri="{0D108BD9-81ED-4DB2-BD59-A6C34878D82A}">
                    <a16:rowId xmlns:a16="http://schemas.microsoft.com/office/drawing/2014/main" val="1597379926"/>
                  </a:ext>
                </a:extLst>
              </a:tr>
              <a:tr h="468950">
                <a:tc>
                  <a:txBody>
                    <a:bodyPr/>
                    <a:lstStyle/>
                    <a:p>
                      <a:r>
                        <a:rPr lang="en-US" sz="1300" b="1" dirty="0"/>
                        <a:t>BUP SL tablet</a:t>
                      </a:r>
                    </a:p>
                    <a:p>
                      <a:r>
                        <a:rPr lang="en-US" sz="1300" dirty="0"/>
                        <a:t>(SUBUTEX ®)</a:t>
                      </a:r>
                    </a:p>
                  </a:txBody>
                  <a:tcPr/>
                </a:tc>
                <a:tc>
                  <a:txBody>
                    <a:bodyPr/>
                    <a:lstStyle/>
                    <a:p>
                      <a:r>
                        <a:rPr lang="en-US" sz="1300" dirty="0"/>
                        <a:t>2 mg, 8 mg</a:t>
                      </a:r>
                    </a:p>
                  </a:txBody>
                  <a:tcPr/>
                </a:tc>
                <a:tc>
                  <a:txBody>
                    <a:bodyPr/>
                    <a:lstStyle/>
                    <a:p>
                      <a:r>
                        <a:rPr lang="en-US" sz="1300" dirty="0"/>
                        <a:t>Once daily*</a:t>
                      </a:r>
                    </a:p>
                  </a:txBody>
                  <a:tcPr/>
                </a:tc>
                <a:tc>
                  <a:txBody>
                    <a:bodyPr/>
                    <a:lstStyle/>
                    <a:p>
                      <a:r>
                        <a:rPr lang="en-US" sz="1300" dirty="0"/>
                        <a:t>OUD</a:t>
                      </a:r>
                    </a:p>
                  </a:txBody>
                  <a:tcPr/>
                </a:tc>
                <a:extLst>
                  <a:ext uri="{0D108BD9-81ED-4DB2-BD59-A6C34878D82A}">
                    <a16:rowId xmlns:a16="http://schemas.microsoft.com/office/drawing/2014/main" val="2112264507"/>
                  </a:ext>
                </a:extLst>
              </a:tr>
              <a:tr h="468950">
                <a:tc>
                  <a:txBody>
                    <a:bodyPr/>
                    <a:lstStyle/>
                    <a:p>
                      <a:r>
                        <a:rPr lang="en-US" sz="1300" dirty="0"/>
                        <a:t>BUP extended release injection</a:t>
                      </a:r>
                      <a:r>
                        <a:rPr lang="en-US" sz="1300" baseline="0" dirty="0"/>
                        <a:t> </a:t>
                      </a:r>
                      <a:r>
                        <a:rPr lang="en-US" sz="1300" dirty="0"/>
                        <a:t>(SUBLOCADE®; BRIXADI®)</a:t>
                      </a:r>
                    </a:p>
                  </a:txBody>
                  <a:tcPr/>
                </a:tc>
                <a:tc>
                  <a:txBody>
                    <a:bodyPr/>
                    <a:lstStyle/>
                    <a:p>
                      <a:r>
                        <a:rPr lang="en-US" sz="1300" dirty="0"/>
                        <a:t>100 mg/0.5 mL, 300 mg/1.5 mL; 64 mg, 96 mg, 128 mg</a:t>
                      </a:r>
                    </a:p>
                    <a:p>
                      <a:endParaRPr lang="en-US" sz="1300" dirty="0"/>
                    </a:p>
                  </a:txBody>
                  <a:tcPr/>
                </a:tc>
                <a:tc>
                  <a:txBody>
                    <a:bodyPr/>
                    <a:lstStyle/>
                    <a:p>
                      <a:r>
                        <a:rPr lang="en-US" sz="1300" dirty="0"/>
                        <a:t>Once monthly SQ</a:t>
                      </a:r>
                    </a:p>
                  </a:txBody>
                  <a:tcPr/>
                </a:tc>
                <a:tc>
                  <a:txBody>
                    <a:bodyPr/>
                    <a:lstStyle/>
                    <a:p>
                      <a:r>
                        <a:rPr lang="en-US" sz="1300" dirty="0"/>
                        <a:t>OUD</a:t>
                      </a:r>
                    </a:p>
                  </a:txBody>
                  <a:tcPr/>
                </a:tc>
                <a:extLst>
                  <a:ext uri="{0D108BD9-81ED-4DB2-BD59-A6C34878D82A}">
                    <a16:rowId xmlns:a16="http://schemas.microsoft.com/office/drawing/2014/main" val="3170908568"/>
                  </a:ext>
                </a:extLst>
              </a:tr>
              <a:tr h="468950">
                <a:tc>
                  <a:txBody>
                    <a:bodyPr/>
                    <a:lstStyle/>
                    <a:p>
                      <a:r>
                        <a:rPr lang="en-US" sz="1300" dirty="0"/>
                        <a:t>BUP/naloxone SL tablet or film (SUBOXONE®)</a:t>
                      </a:r>
                    </a:p>
                  </a:txBody>
                  <a:tcPr/>
                </a:tc>
                <a:tc>
                  <a:txBody>
                    <a:bodyPr/>
                    <a:lstStyle/>
                    <a:p>
                      <a:r>
                        <a:rPr lang="de-DE" sz="1300" dirty="0"/>
                        <a:t>Tab: 2/0.5 mg, 8/2 mg;</a:t>
                      </a:r>
                    </a:p>
                    <a:p>
                      <a:r>
                        <a:rPr lang="de-DE" sz="1300" dirty="0"/>
                        <a:t>Film: 2/0.5 mg, 4/1 mg, 8/2 mg, 12/3 mg </a:t>
                      </a:r>
                      <a:endParaRPr lang="en-US" sz="1300" dirty="0"/>
                    </a:p>
                  </a:txBody>
                  <a:tcPr/>
                </a:tc>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1300" dirty="0"/>
                        <a:t>Once daily*</a:t>
                      </a:r>
                    </a:p>
                    <a:p>
                      <a:endParaRPr lang="en-US" sz="1300" dirty="0"/>
                    </a:p>
                  </a:txBody>
                  <a:tcPr/>
                </a:tc>
                <a:tc>
                  <a:txBody>
                    <a:bodyPr/>
                    <a:lstStyle/>
                    <a:p>
                      <a:r>
                        <a:rPr lang="en-US" sz="1300" dirty="0"/>
                        <a:t>OUD</a:t>
                      </a:r>
                    </a:p>
                  </a:txBody>
                  <a:tcPr/>
                </a:tc>
                <a:extLst>
                  <a:ext uri="{0D108BD9-81ED-4DB2-BD59-A6C34878D82A}">
                    <a16:rowId xmlns:a16="http://schemas.microsoft.com/office/drawing/2014/main" val="497721974"/>
                  </a:ext>
                </a:extLst>
              </a:tr>
              <a:tr h="468950">
                <a:tc>
                  <a:txBody>
                    <a:bodyPr/>
                    <a:lstStyle/>
                    <a:p>
                      <a:r>
                        <a:rPr lang="en-US" sz="1300" dirty="0"/>
                        <a:t>BUP/naloxone SL tablet (ZUBSOLV®)</a:t>
                      </a:r>
                    </a:p>
                  </a:txBody>
                  <a:tcPr/>
                </a:tc>
                <a:tc>
                  <a:txBody>
                    <a:bodyPr/>
                    <a:lstStyle/>
                    <a:p>
                      <a:r>
                        <a:rPr lang="en-US" sz="1300" dirty="0"/>
                        <a:t>0.7/0.18 mg, 1.4/0.36 mg, 2.9/0.71 mg, 5.7/1.4 mg, 8.6/2.1 mg, 11.4/2.9 mg</a:t>
                      </a:r>
                    </a:p>
                  </a:txBody>
                  <a:tcPr/>
                </a:tc>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1300" dirty="0"/>
                        <a:t>Once daily*</a:t>
                      </a:r>
                    </a:p>
                    <a:p>
                      <a:endParaRPr lang="en-US" sz="1300" dirty="0"/>
                    </a:p>
                  </a:txBody>
                  <a:tcPr/>
                </a:tc>
                <a:tc>
                  <a:txBody>
                    <a:bodyPr/>
                    <a:lstStyle/>
                    <a:p>
                      <a:r>
                        <a:rPr lang="en-US" sz="1300" dirty="0"/>
                        <a:t>OUD</a:t>
                      </a:r>
                    </a:p>
                  </a:txBody>
                  <a:tcPr/>
                </a:tc>
                <a:extLst>
                  <a:ext uri="{0D108BD9-81ED-4DB2-BD59-A6C34878D82A}">
                    <a16:rowId xmlns:a16="http://schemas.microsoft.com/office/drawing/2014/main" val="1094277576"/>
                  </a:ext>
                </a:extLst>
              </a:tr>
              <a:tr h="468950">
                <a:tc>
                  <a:txBody>
                    <a:bodyPr/>
                    <a:lstStyle/>
                    <a:p>
                      <a:r>
                        <a:rPr lang="en-US" sz="1300" dirty="0"/>
                        <a:t>BUP/naloxone buccal film (BUNAVAIL®)</a:t>
                      </a:r>
                    </a:p>
                  </a:txBody>
                  <a:tcPr/>
                </a:tc>
                <a:tc>
                  <a:txBody>
                    <a:bodyPr/>
                    <a:lstStyle/>
                    <a:p>
                      <a:r>
                        <a:rPr lang="en-US" sz="1300" dirty="0"/>
                        <a:t>0.1/0.3 mg, 4.2/0.7 mg, 6.3/1 mg</a:t>
                      </a:r>
                    </a:p>
                  </a:txBody>
                  <a:tcPr/>
                </a:tc>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1300" dirty="0"/>
                        <a:t>Once daily*</a:t>
                      </a:r>
                    </a:p>
                    <a:p>
                      <a:endParaRPr lang="en-US" sz="1300" dirty="0"/>
                    </a:p>
                  </a:txBody>
                  <a:tcPr/>
                </a:tc>
                <a:tc>
                  <a:txBody>
                    <a:bodyPr/>
                    <a:lstStyle/>
                    <a:p>
                      <a:r>
                        <a:rPr lang="en-US" sz="1300" dirty="0"/>
                        <a:t>OUD</a:t>
                      </a:r>
                    </a:p>
                  </a:txBody>
                  <a:tcPr/>
                </a:tc>
                <a:extLst>
                  <a:ext uri="{0D108BD9-81ED-4DB2-BD59-A6C34878D82A}">
                    <a16:rowId xmlns:a16="http://schemas.microsoft.com/office/drawing/2014/main" val="1382801810"/>
                  </a:ext>
                </a:extLst>
              </a:tr>
              <a:tr h="468950">
                <a:tc>
                  <a:txBody>
                    <a:bodyPr/>
                    <a:lstStyle/>
                    <a:p>
                      <a:r>
                        <a:rPr lang="en-US" sz="1300" dirty="0"/>
                        <a:t>BUP implant</a:t>
                      </a:r>
                    </a:p>
                    <a:p>
                      <a:r>
                        <a:rPr lang="en-US" sz="1300" dirty="0"/>
                        <a:t>(PROBUPHINE®)</a:t>
                      </a:r>
                    </a:p>
                  </a:txBody>
                  <a:tcPr/>
                </a:tc>
                <a:tc>
                  <a:txBody>
                    <a:bodyPr/>
                    <a:lstStyle/>
                    <a:p>
                      <a:r>
                        <a:rPr lang="en-US" sz="1300" dirty="0"/>
                        <a:t>74.2 mg per implantable rod (1 dose = 4 rods)</a:t>
                      </a:r>
                    </a:p>
                  </a:txBody>
                  <a:tcPr/>
                </a:tc>
                <a:tc>
                  <a:txBody>
                    <a:bodyPr/>
                    <a:lstStyle/>
                    <a:p>
                      <a:r>
                        <a:rPr lang="en-US" sz="1300" dirty="0"/>
                        <a:t>Every six months</a:t>
                      </a:r>
                    </a:p>
                  </a:txBody>
                  <a:tcPr/>
                </a:tc>
                <a:tc>
                  <a:txBody>
                    <a:bodyPr/>
                    <a:lstStyle/>
                    <a:p>
                      <a:r>
                        <a:rPr lang="en-US" sz="1300" dirty="0"/>
                        <a:t>OUD</a:t>
                      </a:r>
                    </a:p>
                  </a:txBody>
                  <a:tcPr/>
                </a:tc>
                <a:extLst>
                  <a:ext uri="{0D108BD9-81ED-4DB2-BD59-A6C34878D82A}">
                    <a16:rowId xmlns:a16="http://schemas.microsoft.com/office/drawing/2014/main" val="1266269038"/>
                  </a:ext>
                </a:extLst>
              </a:tr>
              <a:tr h="646021">
                <a:tc>
                  <a:txBody>
                    <a:bodyPr/>
                    <a:lstStyle/>
                    <a:p>
                      <a:r>
                        <a:rPr lang="en-US" sz="1300" dirty="0"/>
                        <a:t>BUP buccal film</a:t>
                      </a:r>
                    </a:p>
                    <a:p>
                      <a:r>
                        <a:rPr lang="en-US" sz="1300" dirty="0"/>
                        <a:t>(BELBUCA®)</a:t>
                      </a:r>
                    </a:p>
                  </a:txBody>
                  <a:tcPr/>
                </a:tc>
                <a:tc>
                  <a:txBody>
                    <a:bodyPr/>
                    <a:lstStyle/>
                    <a:p>
                      <a:r>
                        <a:rPr lang="en-US" sz="1300" dirty="0"/>
                        <a:t>75 mcg, 150 mcg, 300 mcg, 450 mcg, 600 mcg, 750 mcg,</a:t>
                      </a:r>
                    </a:p>
                    <a:p>
                      <a:r>
                        <a:rPr lang="en-US" sz="1300" dirty="0"/>
                        <a:t>900 mcg</a:t>
                      </a:r>
                    </a:p>
                    <a:p>
                      <a:endParaRPr lang="en-US" sz="1300" dirty="0"/>
                    </a:p>
                  </a:txBody>
                  <a:tcPr/>
                </a:tc>
                <a:tc>
                  <a:txBody>
                    <a:bodyPr/>
                    <a:lstStyle/>
                    <a:p>
                      <a:r>
                        <a:rPr lang="en-US" sz="1300" dirty="0"/>
                        <a:t>Twice</a:t>
                      </a:r>
                      <a:r>
                        <a:rPr lang="en-US" sz="1300" baseline="0" dirty="0"/>
                        <a:t> daily</a:t>
                      </a:r>
                      <a:endParaRPr lang="en-US" sz="1300" dirty="0"/>
                    </a:p>
                  </a:txBody>
                  <a:tcPr/>
                </a:tc>
                <a:tc>
                  <a:txBody>
                    <a:bodyPr/>
                    <a:lstStyle/>
                    <a:p>
                      <a:r>
                        <a:rPr lang="en-US" sz="1300" dirty="0"/>
                        <a:t>Chronic pain</a:t>
                      </a:r>
                    </a:p>
                  </a:txBody>
                  <a:tcPr/>
                </a:tc>
                <a:extLst>
                  <a:ext uri="{0D108BD9-81ED-4DB2-BD59-A6C34878D82A}">
                    <a16:rowId xmlns:a16="http://schemas.microsoft.com/office/drawing/2014/main" val="1103221891"/>
                  </a:ext>
                </a:extLst>
              </a:tr>
              <a:tr h="468950">
                <a:tc>
                  <a:txBody>
                    <a:bodyPr/>
                    <a:lstStyle/>
                    <a:p>
                      <a:r>
                        <a:rPr lang="en-US" sz="1300" b="0" dirty="0"/>
                        <a:t>BUP transdermal patch</a:t>
                      </a:r>
                    </a:p>
                    <a:p>
                      <a:r>
                        <a:rPr lang="en-US" sz="1300" b="0" dirty="0"/>
                        <a:t>(BUTRANS®)</a:t>
                      </a:r>
                    </a:p>
                  </a:txBody>
                  <a:tcPr/>
                </a:tc>
                <a:tc>
                  <a:txBody>
                    <a:bodyPr/>
                    <a:lstStyle/>
                    <a:p>
                      <a:r>
                        <a:rPr lang="en-US" sz="1300" b="0" dirty="0"/>
                        <a:t>5 mcg, 7.5 mcg, 10 mcg, 15 mcg, 20 mcg (dose</a:t>
                      </a:r>
                      <a:r>
                        <a:rPr lang="en-US" sz="1300" b="0" baseline="0" dirty="0"/>
                        <a:t> is mcg/</a:t>
                      </a:r>
                      <a:r>
                        <a:rPr lang="en-US" sz="1300" b="0" baseline="0" dirty="0" err="1"/>
                        <a:t>hr</a:t>
                      </a:r>
                      <a:r>
                        <a:rPr lang="en-US" sz="1300" b="0" baseline="0" dirty="0"/>
                        <a:t>)</a:t>
                      </a:r>
                      <a:endParaRPr lang="en-US" sz="1300" b="0" dirty="0"/>
                    </a:p>
                    <a:p>
                      <a:endParaRPr lang="en-US" sz="1300" b="0" dirty="0"/>
                    </a:p>
                  </a:txBody>
                  <a:tcPr/>
                </a:tc>
                <a:tc>
                  <a:txBody>
                    <a:bodyPr/>
                    <a:lstStyle/>
                    <a:p>
                      <a:r>
                        <a:rPr lang="en-US" sz="1300" dirty="0"/>
                        <a:t>Once</a:t>
                      </a:r>
                      <a:r>
                        <a:rPr lang="en-US" sz="1300" baseline="0" dirty="0"/>
                        <a:t> weekly</a:t>
                      </a:r>
                      <a:endParaRPr lang="en-US" sz="1300" dirty="0"/>
                    </a:p>
                  </a:txBody>
                  <a:tcPr/>
                </a:tc>
                <a:tc>
                  <a:txBody>
                    <a:bodyPr/>
                    <a:lstStyle/>
                    <a:p>
                      <a:r>
                        <a:rPr lang="en-US" sz="1300" dirty="0"/>
                        <a:t>Chronic pain</a:t>
                      </a:r>
                    </a:p>
                  </a:txBody>
                  <a:tcPr/>
                </a:tc>
                <a:extLst>
                  <a:ext uri="{0D108BD9-81ED-4DB2-BD59-A6C34878D82A}">
                    <a16:rowId xmlns:a16="http://schemas.microsoft.com/office/drawing/2014/main" val="1563967064"/>
                  </a:ext>
                </a:extLst>
              </a:tr>
              <a:tr h="468950">
                <a:tc>
                  <a:txBody>
                    <a:bodyPr/>
                    <a:lstStyle/>
                    <a:p>
                      <a:r>
                        <a:rPr lang="en-US" sz="1300" b="0" dirty="0"/>
                        <a:t>BUP immediate release injection</a:t>
                      </a:r>
                    </a:p>
                    <a:p>
                      <a:r>
                        <a:rPr lang="en-US" sz="1300" b="0" dirty="0"/>
                        <a:t>(BUPRENEX®)</a:t>
                      </a:r>
                    </a:p>
                  </a:txBody>
                  <a:tcPr/>
                </a:tc>
                <a:tc>
                  <a:txBody>
                    <a:bodyPr/>
                    <a:lstStyle/>
                    <a:p>
                      <a:r>
                        <a:rPr lang="en-US" sz="1300" b="0" dirty="0"/>
                        <a:t>0.3 mg/1</a:t>
                      </a:r>
                      <a:r>
                        <a:rPr lang="en-US" sz="1300" b="0" baseline="0" dirty="0"/>
                        <a:t> </a:t>
                      </a:r>
                      <a:r>
                        <a:rPr lang="en-US" sz="1300" b="0" dirty="0"/>
                        <a:t>mL</a:t>
                      </a:r>
                      <a:endParaRPr lang="en-US" sz="1300" b="0" dirty="0">
                        <a:solidFill>
                          <a:srgbClr val="FF0000"/>
                        </a:solidFill>
                      </a:endParaRPr>
                    </a:p>
                  </a:txBody>
                  <a:tcPr/>
                </a:tc>
                <a:tc>
                  <a:txBody>
                    <a:bodyPr/>
                    <a:lstStyle/>
                    <a:p>
                      <a:r>
                        <a:rPr lang="en-US" sz="1300" dirty="0"/>
                        <a:t>IV or IM every 6 hours as needed</a:t>
                      </a:r>
                    </a:p>
                  </a:txBody>
                  <a:tcPr/>
                </a:tc>
                <a:tc>
                  <a:txBody>
                    <a:bodyPr/>
                    <a:lstStyle/>
                    <a:p>
                      <a:r>
                        <a:rPr lang="en-US" sz="1300" dirty="0"/>
                        <a:t>Acute pain</a:t>
                      </a:r>
                    </a:p>
                  </a:txBody>
                  <a:tcPr/>
                </a:tc>
                <a:extLst>
                  <a:ext uri="{0D108BD9-81ED-4DB2-BD59-A6C34878D82A}">
                    <a16:rowId xmlns:a16="http://schemas.microsoft.com/office/drawing/2014/main" val="1050892435"/>
                  </a:ext>
                </a:extLst>
              </a:tr>
            </a:tbl>
          </a:graphicData>
        </a:graphic>
      </p:graphicFrame>
      <p:sp>
        <p:nvSpPr>
          <p:cNvPr id="6" name="TextBox 5"/>
          <p:cNvSpPr txBox="1"/>
          <p:nvPr/>
        </p:nvSpPr>
        <p:spPr>
          <a:xfrm>
            <a:off x="2172686" y="6210996"/>
            <a:ext cx="4238625" cy="569267"/>
          </a:xfrm>
          <a:prstGeom prst="rect">
            <a:avLst/>
          </a:prstGeom>
        </p:spPr>
        <p:txBody>
          <a:bodyPr vert="horz" wrap="none" lIns="0" tIns="0" rIns="0" bIns="0" rtlCol="0">
            <a:noAutofit/>
          </a:bodyPr>
          <a:lstStyle/>
          <a:p>
            <a:pPr marL="0" marR="0" lvl="0" indent="0" algn="l" defTabSz="914400" rtl="0" eaLnBrk="1" fontAlgn="auto" latinLnBrk="0" hangingPunct="1">
              <a:lnSpc>
                <a:spcPct val="100000"/>
              </a:lnSpc>
              <a:spcBef>
                <a:spcPts val="0"/>
              </a:spcBef>
              <a:spcAft>
                <a:spcPts val="0"/>
              </a:spcAft>
              <a:buClr>
                <a:srgbClr val="326F65"/>
              </a:buClr>
              <a:buSzPct val="100000"/>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*Alternative off-label regimens may also be available</a:t>
            </a:r>
          </a:p>
        </p:txBody>
      </p:sp>
      <p:sp>
        <p:nvSpPr>
          <p:cNvPr id="7" name="Rectangle 6"/>
          <p:cNvSpPr/>
          <p:nvPr/>
        </p:nvSpPr>
        <p:spPr>
          <a:xfrm>
            <a:off x="3440518" y="1045075"/>
            <a:ext cx="8184706" cy="3358759"/>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9" name="TextBox 8"/>
          <p:cNvSpPr txBox="1"/>
          <p:nvPr/>
        </p:nvSpPr>
        <p:spPr>
          <a:xfrm>
            <a:off x="9060245" y="226894"/>
            <a:ext cx="2438400" cy="708450"/>
          </a:xfrm>
          <a:prstGeom prst="rect">
            <a:avLst/>
          </a:prstGeom>
        </p:spPr>
        <p:txBody>
          <a:bodyPr vert="horz" wrap="none" lIns="0" tIns="0" rIns="0" bIns="0" rtlCol="0">
            <a:noAutofit/>
          </a:bodyPr>
          <a:lstStyle/>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2000" b="1" i="0" u="none" strike="noStrike" kern="1200" cap="none" spc="0" normalizeH="0" baseline="0" noProof="0" dirty="0">
                <a:ln>
                  <a:noFill/>
                </a:ln>
                <a:solidFill>
                  <a:srgbClr val="92D050"/>
                </a:solidFill>
                <a:effectLst/>
                <a:uLnTx/>
                <a:uFillTx/>
                <a:latin typeface="Arial" panose="020B0604020202020204"/>
                <a:ea typeface="+mn-ea"/>
                <a:cs typeface="+mn-cs"/>
              </a:rPr>
              <a:t>OUD = higher doses</a:t>
            </a:r>
          </a:p>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2000" b="1" i="0" u="none" strike="noStrike" kern="1200" cap="none" spc="0" normalizeH="0" baseline="0" noProof="0" dirty="0">
                <a:ln>
                  <a:noFill/>
                </a:ln>
                <a:solidFill>
                  <a:srgbClr val="92D050"/>
                </a:solidFill>
                <a:effectLst/>
                <a:uLnTx/>
                <a:uFillTx/>
                <a:latin typeface="Arial" panose="020B0604020202020204"/>
                <a:ea typeface="+mn-ea"/>
                <a:cs typeface="+mn-cs"/>
              </a:rPr>
              <a:t>Pain = lower doses</a:t>
            </a:r>
          </a:p>
        </p:txBody>
      </p:sp>
    </p:spTree>
    <p:extLst>
      <p:ext uri="{BB962C8B-B14F-4D97-AF65-F5344CB8AC3E}">
        <p14:creationId xmlns:p14="http://schemas.microsoft.com/office/powerpoint/2010/main" val="121987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5952502" y="1443057"/>
            <a:ext cx="5478517" cy="4554909"/>
          </a:xfrm>
        </p:spPr>
        <p:txBody>
          <a:bodyPr>
            <a:normAutofit/>
          </a:bodyPr>
          <a:lstStyle/>
          <a:p>
            <a:pPr marL="342900" indent="-342900">
              <a:buFont typeface="Arial" panose="020B0604020202020204" pitchFamily="34" charset="0"/>
              <a:buChar char="•"/>
            </a:pPr>
            <a:r>
              <a:rPr lang="en-US" sz="2800" dirty="0"/>
              <a:t>Risk of undertreated acute pain</a:t>
            </a:r>
          </a:p>
          <a:p>
            <a:pPr marL="600152" lvl="1" indent="-342900">
              <a:buFont typeface="Arial" panose="020B0604020202020204" pitchFamily="34" charset="0"/>
              <a:buChar char="•"/>
            </a:pPr>
            <a:r>
              <a:rPr lang="en-US" sz="1999" dirty="0"/>
              <a:t>Inpatient illicit drug use</a:t>
            </a:r>
          </a:p>
          <a:p>
            <a:pPr marL="600152" lvl="1" indent="-342900">
              <a:buFont typeface="Arial" panose="020B0604020202020204" pitchFamily="34" charset="0"/>
              <a:buChar char="•"/>
            </a:pPr>
            <a:r>
              <a:rPr lang="en-US" sz="1999" dirty="0"/>
              <a:t>Delayed recovery</a:t>
            </a:r>
          </a:p>
          <a:p>
            <a:pPr marL="600152" lvl="1" indent="-342900">
              <a:buFont typeface="Arial" panose="020B0604020202020204" pitchFamily="34" charset="0"/>
              <a:buChar char="•"/>
            </a:pPr>
            <a:r>
              <a:rPr lang="en-US" sz="1999" dirty="0"/>
              <a:t>OUD recurrence</a:t>
            </a:r>
          </a:p>
          <a:p>
            <a:pPr marL="600152" lvl="1"/>
            <a:r>
              <a:rPr lang="en-US" sz="1999" dirty="0"/>
              <a:t>Leaving AMA</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Risk of undertreated OUD</a:t>
            </a:r>
          </a:p>
          <a:p>
            <a:pPr marL="600152" lvl="1" indent="-342900">
              <a:buFont typeface="Arial" panose="020B0604020202020204" pitchFamily="34" charset="0"/>
              <a:buChar char="•"/>
            </a:pPr>
            <a:r>
              <a:rPr lang="en-US" sz="1999" dirty="0"/>
              <a:t>Opioid withdrawal</a:t>
            </a:r>
          </a:p>
          <a:p>
            <a:pPr marL="600152" lvl="1" indent="-342900">
              <a:buFont typeface="Arial" panose="020B0604020202020204" pitchFamily="34" charset="0"/>
              <a:buChar char="•"/>
            </a:pPr>
            <a:r>
              <a:rPr lang="en-US" sz="1999" dirty="0"/>
              <a:t>OUD recurrence</a:t>
            </a:r>
          </a:p>
        </p:txBody>
      </p:sp>
      <p:sp>
        <p:nvSpPr>
          <p:cNvPr id="3" name="Title 2"/>
          <p:cNvSpPr>
            <a:spLocks noGrp="1"/>
          </p:cNvSpPr>
          <p:nvPr>
            <p:ph type="title"/>
          </p:nvPr>
        </p:nvSpPr>
        <p:spPr>
          <a:xfrm>
            <a:off x="566776" y="362029"/>
            <a:ext cx="11526930" cy="438180"/>
          </a:xfrm>
        </p:spPr>
        <p:txBody>
          <a:bodyPr>
            <a:normAutofit fontScale="90000"/>
          </a:bodyPr>
          <a:lstStyle/>
          <a:p>
            <a:r>
              <a:rPr lang="en-US" dirty="0"/>
              <a:t>Managing the Intersection of Pain &amp; OUD – Walking a Tightrope</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76" y="1308844"/>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347196">
            <a:off x="2073348" y="3278573"/>
            <a:ext cx="882503" cy="883876"/>
          </a:xfrm>
          <a:prstGeom prst="rect">
            <a:avLst/>
          </a:prstGeom>
        </p:spPr>
        <p:txBody>
          <a:bodyPr vert="horz" wrap="none" lIns="0" tIns="0" rIns="0" bIns="0" rtlCol="0">
            <a:noAutofit/>
          </a:bodyPr>
          <a:lstStyle/>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a:ea typeface="+mn-ea"/>
                <a:cs typeface="+mn-cs"/>
              </a:rPr>
              <a:t>Pain</a:t>
            </a:r>
          </a:p>
        </p:txBody>
      </p:sp>
      <p:sp>
        <p:nvSpPr>
          <p:cNvPr id="7" name="TextBox 6"/>
          <p:cNvSpPr txBox="1"/>
          <p:nvPr/>
        </p:nvSpPr>
        <p:spPr>
          <a:xfrm rot="722605">
            <a:off x="2073348" y="2045412"/>
            <a:ext cx="882503" cy="883876"/>
          </a:xfrm>
          <a:prstGeom prst="rect">
            <a:avLst/>
          </a:prstGeom>
        </p:spPr>
        <p:txBody>
          <a:bodyPr vert="horz" wrap="none" lIns="0" tIns="0" rIns="0" bIns="0" rtlCol="0">
            <a:noAutofit/>
          </a:bodyPr>
          <a:lstStyle/>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rPr>
              <a:t>OUD</a:t>
            </a:r>
          </a:p>
        </p:txBody>
      </p:sp>
      <p:sp>
        <p:nvSpPr>
          <p:cNvPr id="6" name="Rectangle 5"/>
          <p:cNvSpPr/>
          <p:nvPr/>
        </p:nvSpPr>
        <p:spPr>
          <a:xfrm>
            <a:off x="0" y="6616707"/>
            <a:ext cx="269496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Herscher</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M. Med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Clin</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North Am. 2020;104(4):695-708.</a:t>
            </a:r>
          </a:p>
        </p:txBody>
      </p:sp>
      <p:pic>
        <p:nvPicPr>
          <p:cNvPr id="8" name="Picture 7">
            <a:extLst>
              <a:ext uri="{FF2B5EF4-FFF2-40B4-BE49-F238E27FC236}">
                <a16:creationId xmlns:a16="http://schemas.microsoft.com/office/drawing/2014/main" id="{67B04D1D-5CCE-6F4D-5641-781F2D3E91D0}"/>
              </a:ext>
            </a:extLst>
          </p:cNvPr>
          <p:cNvPicPr>
            <a:picLocks noChangeAspect="1"/>
          </p:cNvPicPr>
          <p:nvPr/>
        </p:nvPicPr>
        <p:blipFill>
          <a:blip r:embed="rId3"/>
          <a:stretch>
            <a:fillRect/>
          </a:stretch>
        </p:blipFill>
        <p:spPr>
          <a:xfrm>
            <a:off x="5952502" y="2487350"/>
            <a:ext cx="6378706" cy="2550976"/>
          </a:xfrm>
          <a:prstGeom prst="rect">
            <a:avLst/>
          </a:prstGeom>
        </p:spPr>
      </p:pic>
    </p:spTree>
    <p:extLst>
      <p:ext uri="{BB962C8B-B14F-4D97-AF65-F5344CB8AC3E}">
        <p14:creationId xmlns:p14="http://schemas.microsoft.com/office/powerpoint/2010/main" val="2952215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342900" indent="-342900">
              <a:buFont typeface="Arial" panose="020B0604020202020204" pitchFamily="34" charset="0"/>
              <a:buChar char="•"/>
            </a:pPr>
            <a:r>
              <a:rPr lang="en-US" sz="2800" dirty="0"/>
              <a:t>MOUD provides adequate around-the-clock analgesia</a:t>
            </a:r>
          </a:p>
          <a:p>
            <a:pPr marL="342900" indent="-342900">
              <a:buFont typeface="Arial" panose="020B0604020202020204" pitchFamily="34" charset="0"/>
              <a:buChar char="•"/>
            </a:pPr>
            <a:r>
              <a:rPr lang="en-US" sz="2800" dirty="0"/>
              <a:t>Use of opioids for analgesia will result in addiction recurrence</a:t>
            </a:r>
          </a:p>
          <a:p>
            <a:pPr marL="342900" indent="-342900">
              <a:buFont typeface="Arial" panose="020B0604020202020204" pitchFamily="34" charset="0"/>
              <a:buChar char="•"/>
            </a:pPr>
            <a:r>
              <a:rPr lang="en-US" sz="2800" dirty="0"/>
              <a:t>Full agonist opioids used in addition to BUP will not be effective in providing analgesia</a:t>
            </a:r>
          </a:p>
          <a:p>
            <a:pPr marL="342900" indent="-342900">
              <a:buFont typeface="Arial" panose="020B0604020202020204" pitchFamily="34" charset="0"/>
              <a:buChar char="•"/>
            </a:pPr>
            <a:r>
              <a:rPr lang="en-US" sz="2800" dirty="0"/>
              <a:t>Reporting pain equates to manipulation to obtain opioids, drug seeking, manifestation of worsening addiction</a:t>
            </a:r>
          </a:p>
          <a:p>
            <a:pPr marL="342900" indent="-342900">
              <a:buFont typeface="Arial" panose="020B0604020202020204" pitchFamily="34" charset="0"/>
              <a:buChar char="•"/>
            </a:pPr>
            <a:r>
              <a:rPr lang="en-US" sz="2800" dirty="0"/>
              <a:t>Naloxone in </a:t>
            </a:r>
            <a:r>
              <a:rPr lang="en-US" sz="2800" dirty="0" err="1"/>
              <a:t>Suboxone</a:t>
            </a:r>
            <a:r>
              <a:rPr lang="en-US" sz="2800" baseline="30000" dirty="0"/>
              <a:t>®</a:t>
            </a:r>
            <a:r>
              <a:rPr lang="en-US" sz="2800" dirty="0"/>
              <a:t> blunts effects of opioids for analgesia</a:t>
            </a:r>
          </a:p>
        </p:txBody>
      </p:sp>
      <p:sp>
        <p:nvSpPr>
          <p:cNvPr id="3" name="Title 2"/>
          <p:cNvSpPr>
            <a:spLocks noGrp="1"/>
          </p:cNvSpPr>
          <p:nvPr>
            <p:ph type="title"/>
          </p:nvPr>
        </p:nvSpPr>
        <p:spPr/>
        <p:txBody>
          <a:bodyPr>
            <a:normAutofit fontScale="90000"/>
          </a:bodyPr>
          <a:lstStyle/>
          <a:p>
            <a:r>
              <a:rPr lang="en-US" dirty="0"/>
              <a:t>OUD Myths </a:t>
            </a:r>
          </a:p>
        </p:txBody>
      </p:sp>
      <p:sp>
        <p:nvSpPr>
          <p:cNvPr id="5" name="Rectangle 4"/>
          <p:cNvSpPr/>
          <p:nvPr/>
        </p:nvSpPr>
        <p:spPr>
          <a:xfrm>
            <a:off x="598675" y="6209147"/>
            <a:ext cx="728684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Alford DP. Ann Intern Med. 2006;144(2):127-134.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Haber LA et al. J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Hosp</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Med. 2019;14:633-5.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Herscher</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M et al. Med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Clin</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North Am. 2020; 104(4):695-708.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Lembke</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A et al. Pain med. 2019; 20(3):425-8.</a:t>
            </a:r>
          </a:p>
        </p:txBody>
      </p:sp>
    </p:spTree>
    <p:extLst>
      <p:ext uri="{BB962C8B-B14F-4D97-AF65-F5344CB8AC3E}">
        <p14:creationId xmlns:p14="http://schemas.microsoft.com/office/powerpoint/2010/main" val="700288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838200" y="1228257"/>
            <a:ext cx="10515600" cy="4554909"/>
          </a:xfrm>
        </p:spPr>
        <p:txBody>
          <a:bodyPr>
            <a:normAutofit lnSpcReduction="10000"/>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American Society of Regional Anesthesia and Pain Medicine</a:t>
            </a:r>
          </a:p>
          <a:p>
            <a:pPr marL="342900" indent="-342900">
              <a:buFont typeface="Arial" panose="020B0604020202020204" pitchFamily="34" charset="0"/>
              <a:buChar char="•"/>
            </a:pPr>
            <a:r>
              <a:rPr lang="en-US" dirty="0"/>
              <a:t>American Society of Anesthesiologists</a:t>
            </a:r>
          </a:p>
          <a:p>
            <a:pPr marL="342900" indent="-342900">
              <a:buFont typeface="Arial" panose="020B0604020202020204" pitchFamily="34" charset="0"/>
              <a:buChar char="•"/>
            </a:pPr>
            <a:r>
              <a:rPr lang="en-US" dirty="0"/>
              <a:t>American Academy of Pain Medicine</a:t>
            </a:r>
          </a:p>
          <a:p>
            <a:pPr marL="342900" indent="-342900">
              <a:buFont typeface="Arial" panose="020B0604020202020204" pitchFamily="34" charset="0"/>
              <a:buChar char="•"/>
            </a:pPr>
            <a:r>
              <a:rPr lang="en-US" dirty="0"/>
              <a:t>American Society of Addiction Medicine</a:t>
            </a:r>
          </a:p>
          <a:p>
            <a:pPr marL="342900" indent="-342900">
              <a:buFont typeface="Arial" panose="020B0604020202020204" pitchFamily="34" charset="0"/>
              <a:buChar char="•"/>
            </a:pPr>
            <a:r>
              <a:rPr lang="en-US" dirty="0"/>
              <a:t>American Society of Health System Pharmacists</a:t>
            </a:r>
          </a:p>
        </p:txBody>
      </p:sp>
      <p:sp>
        <p:nvSpPr>
          <p:cNvPr id="3" name="Title 2"/>
          <p:cNvSpPr>
            <a:spLocks noGrp="1"/>
          </p:cNvSpPr>
          <p:nvPr>
            <p:ph type="title"/>
          </p:nvPr>
        </p:nvSpPr>
        <p:spPr/>
        <p:txBody>
          <a:bodyPr>
            <a:normAutofit fontScale="90000"/>
          </a:bodyPr>
          <a:lstStyle/>
          <a:p>
            <a:r>
              <a:rPr lang="en-US" dirty="0"/>
              <a:t>Development of Multidisciplinary Recommendations</a:t>
            </a:r>
          </a:p>
        </p:txBody>
      </p:sp>
      <p:pic>
        <p:nvPicPr>
          <p:cNvPr id="5" name="Picture 4"/>
          <p:cNvPicPr>
            <a:picLocks noChangeAspect="1"/>
          </p:cNvPicPr>
          <p:nvPr/>
        </p:nvPicPr>
        <p:blipFill>
          <a:blip r:embed="rId2"/>
          <a:stretch>
            <a:fillRect/>
          </a:stretch>
        </p:blipFill>
        <p:spPr>
          <a:xfrm>
            <a:off x="1564554" y="1074834"/>
            <a:ext cx="8775896" cy="2602018"/>
          </a:xfrm>
          <a:prstGeom prst="rect">
            <a:avLst/>
          </a:prstGeom>
        </p:spPr>
      </p:pic>
    </p:spTree>
    <p:extLst>
      <p:ext uri="{BB962C8B-B14F-4D97-AF65-F5344CB8AC3E}">
        <p14:creationId xmlns:p14="http://schemas.microsoft.com/office/powerpoint/2010/main" val="424998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C9674D-3BAE-533C-96EB-E2CAD274F1C2}"/>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Mu Receptor Binding Affinity of Common Opioids</a:t>
            </a:r>
          </a:p>
        </p:txBody>
      </p:sp>
      <p:sp>
        <p:nvSpPr>
          <p:cNvPr id="5" name="TextBox 4"/>
          <p:cNvSpPr txBox="1"/>
          <p:nvPr/>
        </p:nvSpPr>
        <p:spPr>
          <a:xfrm>
            <a:off x="3265007" y="5600513"/>
            <a:ext cx="2381693" cy="914400"/>
          </a:xfrm>
          <a:prstGeom prst="rect">
            <a:avLst/>
          </a:prstGeom>
        </p:spPr>
        <p:txBody>
          <a:bodyPr vert="horz" wrap="none" lIns="0" tIns="0" rIns="0" bIns="0" rtlCol="0">
            <a:noAutofit/>
          </a:bodyPr>
          <a:lstStyle/>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2800" b="1" i="0" u="none" strike="noStrike" kern="1200" cap="none" spc="0" normalizeH="0" baseline="0" noProof="0" dirty="0">
                <a:ln>
                  <a:noFill/>
                </a:ln>
                <a:solidFill>
                  <a:srgbClr val="92D050"/>
                </a:solidFill>
                <a:effectLst/>
                <a:uLnTx/>
                <a:uFillTx/>
                <a:latin typeface="Arial" panose="020B0604020202020204"/>
                <a:ea typeface="+mn-ea"/>
                <a:cs typeface="+mn-cs"/>
              </a:rPr>
              <a:t>Ranked from HIGH to LOW Affinity</a:t>
            </a:r>
          </a:p>
        </p:txBody>
      </p:sp>
      <p:sp>
        <p:nvSpPr>
          <p:cNvPr id="7" name="Right Arrow 6"/>
          <p:cNvSpPr/>
          <p:nvPr/>
        </p:nvSpPr>
        <p:spPr>
          <a:xfrm>
            <a:off x="9187693" y="5723747"/>
            <a:ext cx="2604977" cy="24869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9" name="Rectangle 8"/>
          <p:cNvSpPr/>
          <p:nvPr/>
        </p:nvSpPr>
        <p:spPr>
          <a:xfrm>
            <a:off x="566776" y="6395962"/>
            <a:ext cx="92820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Gudin</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J,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Fudin</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A narrative pharmacological review of buprenorphine: a unique opioid for the treatment of chronic pain. Pain and Therapy.</a:t>
            </a:r>
            <a:r>
              <a:rPr kumimoji="0" lang="en-US" sz="800" b="0" i="1" u="none" strike="noStrike" kern="1200" cap="none" spc="0" normalizeH="0" baseline="0" noProof="0" dirty="0">
                <a:ln>
                  <a:noFill/>
                </a:ln>
                <a:solidFill>
                  <a:srgbClr val="004797"/>
                </a:solidFill>
                <a:effectLst/>
                <a:uLnTx/>
                <a:uFillTx/>
                <a:latin typeface="Arial" panose="020B0604020202020204"/>
                <a:ea typeface="+mn-ea"/>
                <a:cs typeface="+mn-cs"/>
              </a:rPr>
              <a:t> 2020;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9: 41-55.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Springer.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hlinkClick r:id="rId3"/>
              </a:rPr>
              <a:t>A Narrative Pharmacological Review of Buprenorphine: A Unique Opioid for the Treatment of Chronic Pain |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hlinkClick r:id="rId3"/>
              </a:rPr>
              <a:t>SpringerLink</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Accessed November 11,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a:t>
            </a:r>
          </a:p>
        </p:txBody>
      </p:sp>
      <p:pic>
        <p:nvPicPr>
          <p:cNvPr id="2052"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70" y="1262801"/>
            <a:ext cx="2907079" cy="4414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54183" y="1914134"/>
            <a:ext cx="2055366" cy="1123838"/>
          </a:xfrm>
          <a:prstGeom prst="rect">
            <a:avLst/>
          </a:prstGeom>
        </p:spPr>
        <p:txBody>
          <a:bodyPr vert="horz" wrap="none" lIns="0" tIns="0" rIns="0" bIns="0" rtlCol="0">
            <a:noAutofit/>
          </a:bodyPr>
          <a:lstStyle/>
          <a:p>
            <a:pPr marL="0" marR="0" lvl="0" indent="0" algn="ctr"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This is (in part)</a:t>
            </a:r>
          </a:p>
          <a:p>
            <a:pPr marL="0" marR="0" lvl="0" indent="0" algn="ctr"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why pain management </a:t>
            </a:r>
          </a:p>
          <a:p>
            <a:pPr marL="0" marR="0" lvl="0" indent="0" algn="ctr"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In BUP patients</a:t>
            </a:r>
          </a:p>
          <a:p>
            <a:pPr marL="0" marR="0" lvl="0" indent="0" algn="ctr"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is complicated!</a:t>
            </a:r>
          </a:p>
        </p:txBody>
      </p:sp>
      <p:graphicFrame>
        <p:nvGraphicFramePr>
          <p:cNvPr id="11" name="Chart 10"/>
          <p:cNvGraphicFramePr/>
          <p:nvPr/>
        </p:nvGraphicFramePr>
        <p:xfrm>
          <a:off x="3265007" y="1186502"/>
          <a:ext cx="8301075" cy="48117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76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781051" y="1318856"/>
            <a:ext cx="5219701" cy="4554909"/>
          </a:xfrm>
        </p:spPr>
        <p:txBody>
          <a:bodyPr/>
          <a:lstStyle/>
          <a:p>
            <a:pPr marL="342900" indent="-342900">
              <a:buFont typeface="Arial" panose="020B0604020202020204" pitchFamily="34" charset="0"/>
              <a:buChar char="•"/>
            </a:pPr>
            <a:r>
              <a:rPr lang="en-US" dirty="0"/>
              <a:t>Several studies have evaluated this relationship, results are somewhat consistent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Efficacy of pure opioid agonists seems reduced as BUP dose increases, but remains reliable up to 16 mg per day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BUP doses </a:t>
            </a:r>
            <a:r>
              <a:rPr lang="en-US" dirty="0">
                <a:latin typeface="Calibri" panose="020F0502020204030204" pitchFamily="34" charset="0"/>
                <a:cs typeface="Calibri" panose="020F0502020204030204" pitchFamily="34" charset="0"/>
              </a:rPr>
              <a:t>≥ 24 mg per day seems to limit the efficacy of supplemental pure opioid agonists </a:t>
            </a:r>
            <a:endParaRPr lang="en-US" dirty="0"/>
          </a:p>
        </p:txBody>
      </p:sp>
      <p:sp>
        <p:nvSpPr>
          <p:cNvPr id="3" name="Title 2"/>
          <p:cNvSpPr>
            <a:spLocks noGrp="1"/>
          </p:cNvSpPr>
          <p:nvPr>
            <p:ph type="title"/>
          </p:nvPr>
        </p:nvSpPr>
        <p:spPr>
          <a:xfrm>
            <a:off x="838199" y="362029"/>
            <a:ext cx="11154103" cy="438180"/>
          </a:xfrm>
        </p:spPr>
        <p:txBody>
          <a:bodyPr>
            <a:normAutofit fontScale="90000"/>
          </a:bodyPr>
          <a:lstStyle/>
          <a:p>
            <a:r>
              <a:rPr lang="en-US" dirty="0"/>
              <a:t>Receptor Binding Occupancy at Various Buprenorphine Doses</a:t>
            </a:r>
          </a:p>
        </p:txBody>
      </p:sp>
      <p:graphicFrame>
        <p:nvGraphicFramePr>
          <p:cNvPr id="5" name="Table 4"/>
          <p:cNvGraphicFramePr>
            <a:graphicFrameLocks noGrp="1"/>
          </p:cNvGraphicFramePr>
          <p:nvPr>
            <p:extLst>
              <p:ext uri="{D42A27DB-BD31-4B8C-83A1-F6EECF244321}">
                <p14:modId xmlns:p14="http://schemas.microsoft.com/office/powerpoint/2010/main" val="3647463193"/>
              </p:ext>
            </p:extLst>
          </p:nvPr>
        </p:nvGraphicFramePr>
        <p:xfrm>
          <a:off x="6429375" y="1318856"/>
          <a:ext cx="4981574" cy="4220288"/>
        </p:xfrm>
        <a:graphic>
          <a:graphicData uri="http://schemas.openxmlformats.org/drawingml/2006/table">
            <a:tbl>
              <a:tblPr firstRow="1" bandRow="1">
                <a:tableStyleId>{3B4B98B0-60AC-42C2-AFA5-B58CD77FA1E5}</a:tableStyleId>
              </a:tblPr>
              <a:tblGrid>
                <a:gridCol w="2490787">
                  <a:extLst>
                    <a:ext uri="{9D8B030D-6E8A-4147-A177-3AD203B41FA5}">
                      <a16:colId xmlns:a16="http://schemas.microsoft.com/office/drawing/2014/main" val="2716755353"/>
                    </a:ext>
                  </a:extLst>
                </a:gridCol>
                <a:gridCol w="2490787">
                  <a:extLst>
                    <a:ext uri="{9D8B030D-6E8A-4147-A177-3AD203B41FA5}">
                      <a16:colId xmlns:a16="http://schemas.microsoft.com/office/drawing/2014/main" val="1186509930"/>
                    </a:ext>
                  </a:extLst>
                </a:gridCol>
              </a:tblGrid>
              <a:tr h="439906">
                <a:tc>
                  <a:txBody>
                    <a:bodyPr/>
                    <a:lstStyle/>
                    <a:p>
                      <a:r>
                        <a:rPr lang="en-US" sz="2000" dirty="0"/>
                        <a:t>Buprenorphine Dose</a:t>
                      </a:r>
                    </a:p>
                  </a:txBody>
                  <a:tcPr/>
                </a:tc>
                <a:tc>
                  <a:txBody>
                    <a:bodyPr/>
                    <a:lstStyle/>
                    <a:p>
                      <a:r>
                        <a:rPr lang="en-US" sz="2000" dirty="0"/>
                        <a:t>Available</a:t>
                      </a:r>
                      <a:r>
                        <a:rPr lang="en-US" sz="2000" baseline="0" dirty="0"/>
                        <a:t> Mu Receptors</a:t>
                      </a:r>
                      <a:endParaRPr lang="en-US" sz="2000" dirty="0"/>
                    </a:p>
                  </a:txBody>
                  <a:tcPr/>
                </a:tc>
                <a:extLst>
                  <a:ext uri="{0D108BD9-81ED-4DB2-BD59-A6C34878D82A}">
                    <a16:rowId xmlns:a16="http://schemas.microsoft.com/office/drawing/2014/main" val="3242751137"/>
                  </a:ext>
                </a:extLst>
              </a:tr>
              <a:tr h="439906">
                <a:tc>
                  <a:txBody>
                    <a:bodyPr/>
                    <a:lstStyle/>
                    <a:p>
                      <a:r>
                        <a:rPr lang="en-US" sz="1800" dirty="0"/>
                        <a:t>1 mg</a:t>
                      </a:r>
                    </a:p>
                  </a:txBody>
                  <a:tcPr/>
                </a:tc>
                <a:tc>
                  <a:txBody>
                    <a:bodyPr/>
                    <a:lstStyle/>
                    <a:p>
                      <a:r>
                        <a:rPr lang="en-US" sz="1800" dirty="0"/>
                        <a:t>71-85 %</a:t>
                      </a:r>
                    </a:p>
                  </a:txBody>
                  <a:tcPr/>
                </a:tc>
                <a:extLst>
                  <a:ext uri="{0D108BD9-81ED-4DB2-BD59-A6C34878D82A}">
                    <a16:rowId xmlns:a16="http://schemas.microsoft.com/office/drawing/2014/main" val="1896840275"/>
                  </a:ext>
                </a:extLst>
              </a:tr>
              <a:tr h="439906">
                <a:tc>
                  <a:txBody>
                    <a:bodyPr/>
                    <a:lstStyle/>
                    <a:p>
                      <a:r>
                        <a:rPr lang="en-US" sz="1800" dirty="0"/>
                        <a:t>2 mg</a:t>
                      </a:r>
                    </a:p>
                  </a:txBody>
                  <a:tcPr/>
                </a:tc>
                <a:tc>
                  <a:txBody>
                    <a:bodyPr/>
                    <a:lstStyle/>
                    <a:p>
                      <a:r>
                        <a:rPr lang="en-US" sz="1800" dirty="0"/>
                        <a:t>53-72 %</a:t>
                      </a:r>
                    </a:p>
                  </a:txBody>
                  <a:tcPr/>
                </a:tc>
                <a:extLst>
                  <a:ext uri="{0D108BD9-81ED-4DB2-BD59-A6C34878D82A}">
                    <a16:rowId xmlns:a16="http://schemas.microsoft.com/office/drawing/2014/main" val="3552032336"/>
                  </a:ext>
                </a:extLst>
              </a:tr>
              <a:tr h="439906">
                <a:tc>
                  <a:txBody>
                    <a:bodyPr/>
                    <a:lstStyle/>
                    <a:p>
                      <a:r>
                        <a:rPr lang="en-US" sz="1800" dirty="0"/>
                        <a:t>4 mg</a:t>
                      </a:r>
                    </a:p>
                  </a:txBody>
                  <a:tcPr/>
                </a:tc>
                <a:tc>
                  <a:txBody>
                    <a:bodyPr/>
                    <a:lstStyle/>
                    <a:p>
                      <a:r>
                        <a:rPr lang="en-US" sz="1800" dirty="0"/>
                        <a:t>36-55 %</a:t>
                      </a:r>
                    </a:p>
                  </a:txBody>
                  <a:tcPr/>
                </a:tc>
                <a:extLst>
                  <a:ext uri="{0D108BD9-81ED-4DB2-BD59-A6C34878D82A}">
                    <a16:rowId xmlns:a16="http://schemas.microsoft.com/office/drawing/2014/main" val="1412200408"/>
                  </a:ext>
                </a:extLst>
              </a:tr>
              <a:tr h="439906">
                <a:tc>
                  <a:txBody>
                    <a:bodyPr/>
                    <a:lstStyle/>
                    <a:p>
                      <a:r>
                        <a:rPr lang="en-US" sz="1800" dirty="0"/>
                        <a:t>8 mg</a:t>
                      </a:r>
                    </a:p>
                  </a:txBody>
                  <a:tcPr/>
                </a:tc>
                <a:tc>
                  <a:txBody>
                    <a:bodyPr/>
                    <a:lstStyle/>
                    <a:p>
                      <a:r>
                        <a:rPr lang="en-US" sz="1800" dirty="0"/>
                        <a:t>20-35%</a:t>
                      </a:r>
                    </a:p>
                  </a:txBody>
                  <a:tcPr/>
                </a:tc>
                <a:extLst>
                  <a:ext uri="{0D108BD9-81ED-4DB2-BD59-A6C34878D82A}">
                    <a16:rowId xmlns:a16="http://schemas.microsoft.com/office/drawing/2014/main" val="2662468546"/>
                  </a:ext>
                </a:extLst>
              </a:tr>
              <a:tr h="439906">
                <a:tc>
                  <a:txBody>
                    <a:bodyPr/>
                    <a:lstStyle/>
                    <a:p>
                      <a:r>
                        <a:rPr lang="en-US" sz="1800" dirty="0"/>
                        <a:t>12 mg</a:t>
                      </a:r>
                    </a:p>
                  </a:txBody>
                  <a:tcPr/>
                </a:tc>
                <a:tc>
                  <a:txBody>
                    <a:bodyPr/>
                    <a:lstStyle/>
                    <a:p>
                      <a:r>
                        <a:rPr lang="en-US" sz="1800" dirty="0"/>
                        <a:t>13-24%</a:t>
                      </a:r>
                    </a:p>
                  </a:txBody>
                  <a:tcPr/>
                </a:tc>
                <a:extLst>
                  <a:ext uri="{0D108BD9-81ED-4DB2-BD59-A6C34878D82A}">
                    <a16:rowId xmlns:a16="http://schemas.microsoft.com/office/drawing/2014/main" val="558815985"/>
                  </a:ext>
                </a:extLst>
              </a:tr>
              <a:tr h="439906">
                <a:tc>
                  <a:txBody>
                    <a:bodyPr/>
                    <a:lstStyle/>
                    <a:p>
                      <a:r>
                        <a:rPr lang="en-US" sz="1800" dirty="0"/>
                        <a:t>16 mg</a:t>
                      </a:r>
                    </a:p>
                  </a:txBody>
                  <a:tcPr/>
                </a:tc>
                <a:tc>
                  <a:txBody>
                    <a:bodyPr/>
                    <a:lstStyle/>
                    <a:p>
                      <a:r>
                        <a:rPr lang="en-US" sz="1800" dirty="0"/>
                        <a:t>9-20%</a:t>
                      </a:r>
                    </a:p>
                  </a:txBody>
                  <a:tcPr/>
                </a:tc>
                <a:extLst>
                  <a:ext uri="{0D108BD9-81ED-4DB2-BD59-A6C34878D82A}">
                    <a16:rowId xmlns:a16="http://schemas.microsoft.com/office/drawing/2014/main" val="2748681226"/>
                  </a:ext>
                </a:extLst>
              </a:tr>
              <a:tr h="439906">
                <a:tc>
                  <a:txBody>
                    <a:bodyPr/>
                    <a:lstStyle/>
                    <a:p>
                      <a:r>
                        <a:rPr lang="en-US" sz="1800" dirty="0"/>
                        <a:t>24 mg</a:t>
                      </a:r>
                    </a:p>
                  </a:txBody>
                  <a:tcPr/>
                </a:tc>
                <a:tc>
                  <a:txBody>
                    <a:bodyPr/>
                    <a:lstStyle/>
                    <a:p>
                      <a:r>
                        <a:rPr lang="en-US" sz="1800" dirty="0"/>
                        <a:t>4-15 %</a:t>
                      </a:r>
                    </a:p>
                  </a:txBody>
                  <a:tcPr/>
                </a:tc>
                <a:extLst>
                  <a:ext uri="{0D108BD9-81ED-4DB2-BD59-A6C34878D82A}">
                    <a16:rowId xmlns:a16="http://schemas.microsoft.com/office/drawing/2014/main" val="2288805156"/>
                  </a:ext>
                </a:extLst>
              </a:tr>
              <a:tr h="439906">
                <a:tc>
                  <a:txBody>
                    <a:bodyPr/>
                    <a:lstStyle/>
                    <a:p>
                      <a:r>
                        <a:rPr lang="en-US" sz="1800" dirty="0"/>
                        <a:t>32 mg</a:t>
                      </a:r>
                    </a:p>
                  </a:txBody>
                  <a:tcPr/>
                </a:tc>
                <a:tc>
                  <a:txBody>
                    <a:bodyPr/>
                    <a:lstStyle/>
                    <a:p>
                      <a:r>
                        <a:rPr lang="en-US" sz="1800" dirty="0"/>
                        <a:t>2-12 %</a:t>
                      </a:r>
                    </a:p>
                  </a:txBody>
                  <a:tcPr/>
                </a:tc>
                <a:extLst>
                  <a:ext uri="{0D108BD9-81ED-4DB2-BD59-A6C34878D82A}">
                    <a16:rowId xmlns:a16="http://schemas.microsoft.com/office/drawing/2014/main" val="2963355185"/>
                  </a:ext>
                </a:extLst>
              </a:tr>
            </a:tbl>
          </a:graphicData>
        </a:graphic>
      </p:graphicFrame>
      <p:sp>
        <p:nvSpPr>
          <p:cNvPr id="6" name="Rectangle 5"/>
          <p:cNvSpPr/>
          <p:nvPr/>
        </p:nvSpPr>
        <p:spPr>
          <a:xfrm>
            <a:off x="2022597" y="6057791"/>
            <a:ext cx="728984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Greenwald MK,, et al. Effects of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bUP</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maint</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dose on mu-opioid receptor availability, plasma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conc</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&amp; antagonist blockade in heroin-dependent volunteers.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Neuropsychopharmacology</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2003;28:2000–9.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Greenwald MK, Comer SD,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Fiellin</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DA. BUP maintenance and mu-opioid receptor availability in the treatment of opioid use disorder: implications for clinical use and policy. Drug Alcohol Depend 2014;144:1–11.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Zubieta</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J, Greenwald MK, Lombardi U, et al. BUP-induced changes in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muopioid</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receptor availability in male heroin-dependent volunteers: a preliminary study.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Neuropsychopharmacology</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2000;23:326–34.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Quaye</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AN-A, Zhang Y. Perioperative management of buprenorphine: solving the conundrum. Pain Med 2019;20:1395–408.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Comer SD, Walker EA, Collins ED. Buprenorphine/naloxone reduces the reinforcing and subjective effects of heroin in heroin-dependent volunteers. Psychopharmacology 2005;181:664–75.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Greenwald MK,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Schuh</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KJ, Hopper JA, et al. Effects of buprenorphine sublingual tablet maintenance on opioid drug-seeking behavior by humans. Psychopharmacology 2002;160:344–52.</a:t>
            </a:r>
          </a:p>
        </p:txBody>
      </p:sp>
      <p:cxnSp>
        <p:nvCxnSpPr>
          <p:cNvPr id="8" name="Straight Connector 7"/>
          <p:cNvCxnSpPr/>
          <p:nvPr/>
        </p:nvCxnSpPr>
        <p:spPr>
          <a:xfrm>
            <a:off x="6134099" y="5066972"/>
            <a:ext cx="55721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46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No actual or potential conflicts of interest to disclose</a:t>
            </a:r>
          </a:p>
        </p:txBody>
      </p:sp>
      <p:sp>
        <p:nvSpPr>
          <p:cNvPr id="3" name="Title 2"/>
          <p:cNvSpPr>
            <a:spLocks noGrp="1"/>
          </p:cNvSpPr>
          <p:nvPr>
            <p:ph type="title"/>
          </p:nvPr>
        </p:nvSpPr>
        <p:spPr/>
        <p:txBody>
          <a:bodyPr>
            <a:normAutofit fontScale="90000"/>
          </a:bodyPr>
          <a:lstStyle/>
          <a:p>
            <a:r>
              <a:rPr lang="en-US" dirty="0"/>
              <a:t>Conflict of Interest</a:t>
            </a:r>
          </a:p>
        </p:txBody>
      </p:sp>
      <p:pic>
        <p:nvPicPr>
          <p:cNvPr id="1026"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148" y="1074834"/>
            <a:ext cx="3614652" cy="8358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519446"/>
            <a:ext cx="5224424" cy="338554"/>
          </a:xfrm>
          <a:prstGeom prst="rect">
            <a:avLst/>
          </a:prstGeom>
        </p:spPr>
        <p:txBody>
          <a:bodyPr wrap="square">
            <a:spAutoFit/>
          </a:bodyPr>
          <a:lstStyle/>
          <a:p>
            <a:r>
              <a:rPr lang="en-US" sz="800" dirty="0"/>
              <a:t>Standards for Integrity and Independence in Accredited Continuing Education. </a:t>
            </a:r>
            <a:r>
              <a:rPr lang="en-US" sz="800" dirty="0">
                <a:hlinkClick r:id="rId3"/>
              </a:rPr>
              <a:t>https://accme.org/accreditation-rules/standards-for-integrity-independence-accredited-ce</a:t>
            </a:r>
            <a:r>
              <a:rPr lang="en-US" sz="800" dirty="0"/>
              <a:t>, Accessed January 6, 2022.  </a:t>
            </a:r>
          </a:p>
        </p:txBody>
      </p:sp>
    </p:spTree>
    <p:extLst>
      <p:ext uri="{BB962C8B-B14F-4D97-AF65-F5344CB8AC3E}">
        <p14:creationId xmlns:p14="http://schemas.microsoft.com/office/powerpoint/2010/main" val="3007032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342900" indent="-342900">
              <a:buFont typeface="Arial" panose="020B0604020202020204" pitchFamily="34" charset="0"/>
              <a:buChar char="•"/>
            </a:pPr>
            <a:r>
              <a:rPr lang="en-US" sz="2800" dirty="0"/>
              <a:t>Non-pharmacologic</a:t>
            </a:r>
          </a:p>
          <a:p>
            <a:pPr marL="600152" lvl="1" indent="-342900">
              <a:buFont typeface="Arial" panose="020B0604020202020204" pitchFamily="34" charset="0"/>
              <a:buChar char="•"/>
            </a:pPr>
            <a:r>
              <a:rPr lang="en-US" sz="1999" dirty="0"/>
              <a:t>Heat/cold, positioning</a:t>
            </a:r>
          </a:p>
          <a:p>
            <a:pPr marL="600152" lvl="1" indent="-342900">
              <a:buFont typeface="Arial" panose="020B0604020202020204" pitchFamily="34" charset="0"/>
              <a:buChar char="•"/>
            </a:pPr>
            <a:r>
              <a:rPr lang="en-US" sz="1999" dirty="0"/>
              <a:t>Relaxation strategies, mindfulness &amp; breathing (apps such as “Calm” or “Breathe”)</a:t>
            </a:r>
          </a:p>
          <a:p>
            <a:pPr marL="600152" lvl="1" indent="-342900">
              <a:buFont typeface="Arial" panose="020B0604020202020204" pitchFamily="34" charset="0"/>
              <a:buChar char="•"/>
            </a:pPr>
            <a:r>
              <a:rPr lang="en-US" sz="1999" dirty="0"/>
              <a:t>Distracting behaviors (read, music, social interaction, virtual reality, etc.)</a:t>
            </a:r>
          </a:p>
          <a:p>
            <a:pPr marL="600152" lvl="1" indent="-342900">
              <a:buFont typeface="Arial" panose="020B0604020202020204" pitchFamily="34" charset="0"/>
              <a:buChar char="•"/>
            </a:pPr>
            <a:r>
              <a:rPr lang="en-US" sz="1999" dirty="0"/>
              <a:t>Peer recovery support</a:t>
            </a:r>
          </a:p>
          <a:p>
            <a:pPr marL="600152" lvl="1" indent="-342900">
              <a:buFont typeface="Arial" panose="020B0604020202020204" pitchFamily="34" charset="0"/>
              <a:buChar char="•"/>
            </a:pPr>
            <a:r>
              <a:rPr lang="en-US" sz="1999" dirty="0"/>
              <a:t>Physical therapy</a:t>
            </a: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Non-opioid Pharmacologic</a:t>
            </a:r>
          </a:p>
          <a:p>
            <a:pPr marL="600152" lvl="1" indent="-342900">
              <a:buFont typeface="Arial" panose="020B0604020202020204" pitchFamily="34" charset="0"/>
              <a:buChar char="•"/>
            </a:pPr>
            <a:r>
              <a:rPr lang="en-US" sz="1999" dirty="0"/>
              <a:t>Regional anesthesia, local infiltration</a:t>
            </a:r>
          </a:p>
          <a:p>
            <a:pPr marL="600152" lvl="1" indent="-342900">
              <a:buFont typeface="Arial" panose="020B0604020202020204" pitchFamily="34" charset="0"/>
              <a:buChar char="•"/>
            </a:pPr>
            <a:r>
              <a:rPr lang="en-US" sz="1999" dirty="0"/>
              <a:t>Intra- and post-op ketamine and/or lidocaine infusions</a:t>
            </a:r>
          </a:p>
          <a:p>
            <a:pPr marL="600152" lvl="1" indent="-342900">
              <a:buFont typeface="Arial" panose="020B0604020202020204" pitchFamily="34" charset="0"/>
              <a:buChar char="•"/>
            </a:pPr>
            <a:r>
              <a:rPr lang="en-US" sz="1999" dirty="0"/>
              <a:t>Topical agents (lidocaine patch, </a:t>
            </a:r>
            <a:r>
              <a:rPr lang="en-US" sz="1999" dirty="0" err="1"/>
              <a:t>IcyHot</a:t>
            </a:r>
            <a:r>
              <a:rPr lang="en-US" sz="1999" dirty="0"/>
              <a:t>, Ben Gay, etc.)</a:t>
            </a:r>
          </a:p>
          <a:p>
            <a:pPr marL="600152" lvl="1" indent="-342900">
              <a:buFont typeface="Arial" panose="020B0604020202020204" pitchFamily="34" charset="0"/>
              <a:buChar char="•"/>
            </a:pPr>
            <a:r>
              <a:rPr lang="en-US" sz="1999" dirty="0"/>
              <a:t>NSAIDs, APAP, muscle relaxants, </a:t>
            </a:r>
            <a:r>
              <a:rPr lang="en-US" sz="1999" dirty="0" err="1"/>
              <a:t>gabapentinoids</a:t>
            </a:r>
            <a:r>
              <a:rPr lang="en-US" sz="1999" dirty="0"/>
              <a:t>, TCAs, SNRIs, etc.</a:t>
            </a:r>
          </a:p>
        </p:txBody>
      </p:sp>
      <p:sp>
        <p:nvSpPr>
          <p:cNvPr id="3" name="Title 2"/>
          <p:cNvSpPr>
            <a:spLocks noGrp="1"/>
          </p:cNvSpPr>
          <p:nvPr>
            <p:ph type="title"/>
          </p:nvPr>
        </p:nvSpPr>
        <p:spPr/>
        <p:txBody>
          <a:bodyPr>
            <a:normAutofit fontScale="90000"/>
          </a:bodyPr>
          <a:lstStyle/>
          <a:p>
            <a:r>
              <a:rPr lang="en-US" dirty="0"/>
              <a:t>General Treatment Considerations</a:t>
            </a:r>
          </a:p>
        </p:txBody>
      </p:sp>
    </p:spTree>
    <p:extLst>
      <p:ext uri="{BB962C8B-B14F-4D97-AF65-F5344CB8AC3E}">
        <p14:creationId xmlns:p14="http://schemas.microsoft.com/office/powerpoint/2010/main" val="306194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342900" indent="-342900">
              <a:buFont typeface="Arial" panose="020B0604020202020204" pitchFamily="34" charset="0"/>
              <a:buChar char="•"/>
            </a:pPr>
            <a:r>
              <a:rPr lang="en-US" sz="2800" dirty="0"/>
              <a:t>Low-dose BUP (for chronic pain) will present </a:t>
            </a:r>
            <a:r>
              <a:rPr lang="en-US" sz="2800" b="1" dirty="0"/>
              <a:t>minimal barriers </a:t>
            </a:r>
            <a:r>
              <a:rPr lang="en-US" sz="2800" dirty="0"/>
              <a:t>for the management of acute pain</a:t>
            </a:r>
          </a:p>
          <a:p>
            <a:pPr marL="600152" lvl="1" indent="-342900">
              <a:buFont typeface="Arial" panose="020B0604020202020204" pitchFamily="34" charset="0"/>
              <a:buChar char="•"/>
            </a:pPr>
            <a:r>
              <a:rPr lang="en-US" sz="2000" dirty="0"/>
              <a:t>Optimize non-pharmacologic and non-opioid therapy first</a:t>
            </a:r>
          </a:p>
          <a:p>
            <a:pPr marL="600152" lvl="1" indent="-342900">
              <a:buFont typeface="Arial" panose="020B0604020202020204" pitchFamily="34" charset="0"/>
              <a:buChar char="•"/>
            </a:pPr>
            <a:r>
              <a:rPr lang="en-US" sz="2000" dirty="0"/>
              <a:t>Continue current BUP regimen</a:t>
            </a:r>
          </a:p>
          <a:p>
            <a:pPr marL="600152" lvl="1" indent="-342900">
              <a:buFont typeface="Arial" panose="020B0604020202020204" pitchFamily="34" charset="0"/>
              <a:buChar char="•"/>
            </a:pPr>
            <a:r>
              <a:rPr lang="en-US" sz="2000" dirty="0"/>
              <a:t>Add supplemental pure opioid agonist as needed</a:t>
            </a:r>
          </a:p>
          <a:p>
            <a:pPr marL="728779" lvl="2" indent="-342900">
              <a:buFont typeface="Arial" panose="020B0604020202020204" pitchFamily="34" charset="0"/>
              <a:buChar char="•"/>
            </a:pPr>
            <a:r>
              <a:rPr lang="en-US" sz="1800" dirty="0"/>
              <a:t>May expect slightly higher than usual doses will be required to achieve usual efficacy</a:t>
            </a:r>
          </a:p>
          <a:p>
            <a:pPr marL="600152" lvl="1" indent="-342900">
              <a:buFont typeface="Arial" panose="020B0604020202020204" pitchFamily="34" charset="0"/>
              <a:buChar char="•"/>
            </a:pPr>
            <a:r>
              <a:rPr lang="en-US" sz="2000" dirty="0"/>
              <a:t>Alternative approach to temporarily increase the buprenorphine dose</a:t>
            </a:r>
          </a:p>
          <a:p>
            <a:pPr marL="600152" lvl="1" indent="-342900">
              <a:buFont typeface="Arial" panose="020B0604020202020204" pitchFamily="34" charset="0"/>
              <a:buChar char="•"/>
            </a:pPr>
            <a:r>
              <a:rPr lang="en-US" sz="2000" dirty="0"/>
              <a:t>Plan to taper back to baseline regimen once acute pain resolves</a:t>
            </a:r>
          </a:p>
        </p:txBody>
      </p:sp>
      <p:sp>
        <p:nvSpPr>
          <p:cNvPr id="3" name="Title 2"/>
          <p:cNvSpPr>
            <a:spLocks noGrp="1"/>
          </p:cNvSpPr>
          <p:nvPr>
            <p:ph type="title"/>
          </p:nvPr>
        </p:nvSpPr>
        <p:spPr/>
        <p:txBody>
          <a:bodyPr>
            <a:normAutofit fontScale="90000"/>
          </a:bodyPr>
          <a:lstStyle/>
          <a:p>
            <a:r>
              <a:rPr lang="en-US" dirty="0"/>
              <a:t>Acute Pain Management Patients Receiving BUP for </a:t>
            </a:r>
            <a:r>
              <a:rPr lang="en-US" u="sng" dirty="0"/>
              <a:t>Chronic Pain</a:t>
            </a:r>
          </a:p>
        </p:txBody>
      </p:sp>
    </p:spTree>
    <p:extLst>
      <p:ext uri="{BB962C8B-B14F-4D97-AF65-F5344CB8AC3E}">
        <p14:creationId xmlns:p14="http://schemas.microsoft.com/office/powerpoint/2010/main" val="581957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342900" indent="-342900">
              <a:buFont typeface="Arial" panose="020B0604020202020204" pitchFamily="34" charset="0"/>
              <a:buChar char="•"/>
            </a:pPr>
            <a:r>
              <a:rPr lang="en-US" sz="2800" dirty="0"/>
              <a:t>BUP should </a:t>
            </a:r>
            <a:r>
              <a:rPr lang="en-US" sz="2800" b="1" dirty="0"/>
              <a:t>not be routinely discontinued </a:t>
            </a:r>
            <a:r>
              <a:rPr lang="en-US" sz="2800" dirty="0"/>
              <a:t>as adequate analgesia can be achieved</a:t>
            </a:r>
          </a:p>
          <a:p>
            <a:pPr marL="600152" lvl="1" indent="-342900">
              <a:buFont typeface="Arial" panose="020B0604020202020204" pitchFamily="34" charset="0"/>
              <a:buChar char="•"/>
            </a:pPr>
            <a:r>
              <a:rPr lang="en-US" sz="1999" dirty="0"/>
              <a:t>Grade B, moderate level of certainty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Discontinuing buprenorphine can increase the risk of OUD recurrence or harm</a:t>
            </a:r>
          </a:p>
          <a:p>
            <a:pPr marL="600152" lvl="1" indent="-342900">
              <a:buFont typeface="Arial" panose="020B0604020202020204" pitchFamily="34" charset="0"/>
              <a:buChar char="•"/>
            </a:pPr>
            <a:r>
              <a:rPr lang="en-US" sz="1999" dirty="0"/>
              <a:t>Grade B, moderate level of evidence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Avoid tapering BUP </a:t>
            </a:r>
            <a:r>
              <a:rPr lang="en-US" sz="2800" dirty="0" err="1"/>
              <a:t>perioperatively</a:t>
            </a:r>
            <a:endParaRPr lang="en-US" sz="2800" dirty="0"/>
          </a:p>
          <a:p>
            <a:pPr marL="600152" lvl="1" indent="-342900">
              <a:buFont typeface="Arial" panose="020B0604020202020204" pitchFamily="34" charset="0"/>
              <a:buChar char="•"/>
            </a:pPr>
            <a:r>
              <a:rPr lang="en-US" sz="1999" dirty="0"/>
              <a:t>Grade B, moderate level of certainty</a:t>
            </a:r>
          </a:p>
        </p:txBody>
      </p:sp>
      <p:sp>
        <p:nvSpPr>
          <p:cNvPr id="3" name="Title 2"/>
          <p:cNvSpPr>
            <a:spLocks noGrp="1"/>
          </p:cNvSpPr>
          <p:nvPr>
            <p:ph type="title"/>
          </p:nvPr>
        </p:nvSpPr>
        <p:spPr/>
        <p:txBody>
          <a:bodyPr>
            <a:normAutofit fontScale="90000"/>
          </a:bodyPr>
          <a:lstStyle/>
          <a:p>
            <a:r>
              <a:rPr lang="en-US" dirty="0"/>
              <a:t>Pre-op Pain Management Planning for Patients Receiving BUP for </a:t>
            </a:r>
            <a:r>
              <a:rPr lang="en-US" u="sng" dirty="0"/>
              <a:t>OUD</a:t>
            </a:r>
            <a:endParaRPr lang="en-US" dirty="0"/>
          </a:p>
        </p:txBody>
      </p:sp>
    </p:spTree>
    <p:extLst>
      <p:ext uri="{BB962C8B-B14F-4D97-AF65-F5344CB8AC3E}">
        <p14:creationId xmlns:p14="http://schemas.microsoft.com/office/powerpoint/2010/main" val="842010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37CADD4-D5AF-026A-3687-93DFCB7B06C9}"/>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Discontinue vs. Continue Chronic BUP During Acute Pain Management</a:t>
            </a:r>
          </a:p>
        </p:txBody>
      </p:sp>
      <p:graphicFrame>
        <p:nvGraphicFramePr>
          <p:cNvPr id="5" name="Table 4"/>
          <p:cNvGraphicFramePr>
            <a:graphicFrameLocks noGrp="1"/>
          </p:cNvGraphicFramePr>
          <p:nvPr>
            <p:extLst>
              <p:ext uri="{D42A27DB-BD31-4B8C-83A1-F6EECF244321}">
                <p14:modId xmlns:p14="http://schemas.microsoft.com/office/powerpoint/2010/main" val="1387790556"/>
              </p:ext>
            </p:extLst>
          </p:nvPr>
        </p:nvGraphicFramePr>
        <p:xfrm>
          <a:off x="566775" y="1558961"/>
          <a:ext cx="11057468" cy="3443686"/>
        </p:xfrm>
        <a:graphic>
          <a:graphicData uri="http://schemas.openxmlformats.org/drawingml/2006/table">
            <a:tbl>
              <a:tblPr firstRow="1" bandRow="1">
                <a:tableStyleId>{3B4B98B0-60AC-42C2-AFA5-B58CD77FA1E5}</a:tableStyleId>
              </a:tblPr>
              <a:tblGrid>
                <a:gridCol w="5528734">
                  <a:extLst>
                    <a:ext uri="{9D8B030D-6E8A-4147-A177-3AD203B41FA5}">
                      <a16:colId xmlns:a16="http://schemas.microsoft.com/office/drawing/2014/main" val="3997750775"/>
                    </a:ext>
                  </a:extLst>
                </a:gridCol>
                <a:gridCol w="5528734">
                  <a:extLst>
                    <a:ext uri="{9D8B030D-6E8A-4147-A177-3AD203B41FA5}">
                      <a16:colId xmlns:a16="http://schemas.microsoft.com/office/drawing/2014/main" val="1769787522"/>
                    </a:ext>
                  </a:extLst>
                </a:gridCol>
              </a:tblGrid>
              <a:tr h="487403">
                <a:tc>
                  <a:txBody>
                    <a:bodyPr/>
                    <a:lstStyle/>
                    <a:p>
                      <a:r>
                        <a:rPr lang="en-US" sz="2000" u="sng" dirty="0"/>
                        <a:t>Dis</a:t>
                      </a:r>
                      <a:r>
                        <a:rPr lang="en-US" sz="2000" dirty="0"/>
                        <a:t>continue</a:t>
                      </a:r>
                      <a:r>
                        <a:rPr lang="en-US" sz="2000" baseline="0" dirty="0"/>
                        <a:t> BUP (historical approach)</a:t>
                      </a:r>
                      <a:endParaRPr lang="en-US" sz="2000" dirty="0"/>
                    </a:p>
                  </a:txBody>
                  <a:tcPr/>
                </a:tc>
                <a:tc>
                  <a:txBody>
                    <a:bodyPr/>
                    <a:lstStyle/>
                    <a:p>
                      <a:r>
                        <a:rPr lang="en-US" sz="2000" dirty="0"/>
                        <a:t>Continue BUP (preferred approach)</a:t>
                      </a:r>
                    </a:p>
                  </a:txBody>
                  <a:tcPr/>
                </a:tc>
                <a:extLst>
                  <a:ext uri="{0D108BD9-81ED-4DB2-BD59-A6C34878D82A}">
                    <a16:rowId xmlns:a16="http://schemas.microsoft.com/office/drawing/2014/main" val="3326526986"/>
                  </a:ext>
                </a:extLst>
              </a:tr>
              <a:tr h="487403">
                <a:tc>
                  <a:txBody>
                    <a:bodyPr/>
                    <a:lstStyle/>
                    <a:p>
                      <a:r>
                        <a:rPr lang="en-US" sz="1800" dirty="0"/>
                        <a:t>Potential improved opioid analgesia</a:t>
                      </a:r>
                    </a:p>
                  </a:txBody>
                  <a:tcPr/>
                </a:tc>
                <a:tc>
                  <a:txBody>
                    <a:bodyPr/>
                    <a:lstStyle/>
                    <a:p>
                      <a:r>
                        <a:rPr lang="en-US" sz="1800" dirty="0"/>
                        <a:t>Dose supplemental opioid independency of BUP </a:t>
                      </a:r>
                    </a:p>
                  </a:txBody>
                  <a:tcPr/>
                </a:tc>
                <a:extLst>
                  <a:ext uri="{0D108BD9-81ED-4DB2-BD59-A6C34878D82A}">
                    <a16:rowId xmlns:a16="http://schemas.microsoft.com/office/drawing/2014/main" val="3612019666"/>
                  </a:ext>
                </a:extLst>
              </a:tr>
              <a:tr h="487403">
                <a:tc>
                  <a:txBody>
                    <a:bodyPr/>
                    <a:lstStyle/>
                    <a:p>
                      <a:r>
                        <a:rPr lang="en-US" sz="1800" dirty="0"/>
                        <a:t>Must include</a:t>
                      </a:r>
                      <a:r>
                        <a:rPr lang="en-US" sz="1800" baseline="0" dirty="0"/>
                        <a:t> MMEs from BUP into opioid strategy</a:t>
                      </a:r>
                    </a:p>
                    <a:p>
                      <a:pPr marL="285750" indent="-285750">
                        <a:buFont typeface="Arial" panose="020B0604020202020204" pitchFamily="34" charset="0"/>
                        <a:buChar char="•"/>
                      </a:pPr>
                      <a:r>
                        <a:rPr lang="en-US" sz="1800" baseline="0" dirty="0"/>
                        <a:t>BUP 16 mg ~ 480 MMEs??? No, not really! </a:t>
                      </a:r>
                    </a:p>
                    <a:p>
                      <a:pPr marL="285750" indent="-285750">
                        <a:buFont typeface="Arial" panose="020B0604020202020204" pitchFamily="34" charset="0"/>
                        <a:buChar char="•"/>
                      </a:pPr>
                      <a:r>
                        <a:rPr lang="en-US" sz="1800" baseline="0" dirty="0"/>
                        <a:t>Analgesia not achieved until baseline MMEs met</a:t>
                      </a:r>
                    </a:p>
                    <a:p>
                      <a:pPr marL="285750" indent="-285750">
                        <a:buFont typeface="Arial" panose="020B0604020202020204" pitchFamily="34" charset="0"/>
                        <a:buChar char="•"/>
                      </a:pPr>
                      <a:r>
                        <a:rPr lang="en-US" sz="1800" dirty="0"/>
                        <a:t>Potential</a:t>
                      </a:r>
                      <a:r>
                        <a:rPr lang="en-US" sz="1800" baseline="0" dirty="0"/>
                        <a:t> concern for withdrawal</a:t>
                      </a:r>
                      <a:endParaRPr lang="en-US" sz="1800" dirty="0"/>
                    </a:p>
                  </a:txBody>
                  <a:tcPr/>
                </a:tc>
                <a:tc>
                  <a:txBody>
                    <a:bodyPr/>
                    <a:lstStyle/>
                    <a:p>
                      <a:r>
                        <a:rPr lang="en-US" sz="1800" dirty="0"/>
                        <a:t>Evidence supports adequate analgesia</a:t>
                      </a:r>
                      <a:r>
                        <a:rPr lang="en-US" sz="1800" baseline="0" dirty="0"/>
                        <a:t> may be obtained with BUP + supplemental opioids</a:t>
                      </a:r>
                    </a:p>
                    <a:p>
                      <a:pPr marL="285750" indent="-285750">
                        <a:buFont typeface="Arial" panose="020B0604020202020204" pitchFamily="34" charset="0"/>
                        <a:buChar char="•"/>
                      </a:pPr>
                      <a:r>
                        <a:rPr lang="en-US" sz="1800" baseline="0" dirty="0"/>
                        <a:t>Supported by recommendations from multidisciplinary panel</a:t>
                      </a:r>
                      <a:endParaRPr lang="en-US" sz="1800" dirty="0"/>
                    </a:p>
                  </a:txBody>
                  <a:tcPr/>
                </a:tc>
                <a:extLst>
                  <a:ext uri="{0D108BD9-81ED-4DB2-BD59-A6C34878D82A}">
                    <a16:rowId xmlns:a16="http://schemas.microsoft.com/office/drawing/2014/main" val="556029522"/>
                  </a:ext>
                </a:extLst>
              </a:tr>
              <a:tr h="487403">
                <a:tc>
                  <a:txBody>
                    <a:bodyPr/>
                    <a:lstStyle/>
                    <a:p>
                      <a:r>
                        <a:rPr lang="en-US" sz="1800" dirty="0"/>
                        <a:t>Transitions</a:t>
                      </a:r>
                      <a:r>
                        <a:rPr lang="en-US" sz="1800" baseline="0" dirty="0"/>
                        <a:t> of care may be more complicated</a:t>
                      </a:r>
                      <a:endParaRPr lang="en-US" sz="1800" dirty="0"/>
                    </a:p>
                  </a:txBody>
                  <a:tcPr/>
                </a:tc>
                <a:tc>
                  <a:txBody>
                    <a:bodyPr/>
                    <a:lstStyle/>
                    <a:p>
                      <a:r>
                        <a:rPr lang="en-US" sz="1800" dirty="0"/>
                        <a:t>Reduces risk of discontinuity of care and risk or re-induction therapy</a:t>
                      </a:r>
                    </a:p>
                  </a:txBody>
                  <a:tcPr/>
                </a:tc>
                <a:extLst>
                  <a:ext uri="{0D108BD9-81ED-4DB2-BD59-A6C34878D82A}">
                    <a16:rowId xmlns:a16="http://schemas.microsoft.com/office/drawing/2014/main" val="602757909"/>
                  </a:ext>
                </a:extLst>
              </a:tr>
              <a:tr h="487403">
                <a:tc>
                  <a:txBody>
                    <a:bodyPr/>
                    <a:lstStyle/>
                    <a:p>
                      <a:r>
                        <a:rPr lang="en-US" sz="1800" dirty="0"/>
                        <a:t>Increased risk</a:t>
                      </a:r>
                      <a:r>
                        <a:rPr lang="en-US" sz="1800" baseline="0" dirty="0"/>
                        <a:t> </a:t>
                      </a:r>
                      <a:r>
                        <a:rPr lang="en-US" sz="1800" baseline="0"/>
                        <a:t>of OUD </a:t>
                      </a:r>
                      <a:r>
                        <a:rPr lang="en-US" sz="1800" baseline="0" dirty="0"/>
                        <a:t>recurrence, including death</a:t>
                      </a:r>
                      <a:endParaRPr lang="en-US" sz="1800" dirty="0"/>
                    </a:p>
                  </a:txBody>
                  <a:tcPr/>
                </a:tc>
                <a:tc>
                  <a:txBody>
                    <a:bodyPr/>
                    <a:lstStyle/>
                    <a:p>
                      <a:r>
                        <a:rPr lang="en-US" sz="1800" dirty="0"/>
                        <a:t>Decrease risk of OUD relapse and accidental overdose</a:t>
                      </a:r>
                    </a:p>
                  </a:txBody>
                  <a:tcPr/>
                </a:tc>
                <a:extLst>
                  <a:ext uri="{0D108BD9-81ED-4DB2-BD59-A6C34878D82A}">
                    <a16:rowId xmlns:a16="http://schemas.microsoft.com/office/drawing/2014/main" val="341093519"/>
                  </a:ext>
                </a:extLst>
              </a:tr>
            </a:tbl>
          </a:graphicData>
        </a:graphic>
      </p:graphicFrame>
      <p:sp>
        <p:nvSpPr>
          <p:cNvPr id="6" name="Rectangle 5"/>
          <p:cNvSpPr/>
          <p:nvPr/>
        </p:nvSpPr>
        <p:spPr>
          <a:xfrm>
            <a:off x="641203" y="6424597"/>
            <a:ext cx="6096000" cy="2154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Haber LA. J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Hosp</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Med. 2019;14:633-5.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Herscher</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M. Med </a:t>
            </a:r>
            <a:r>
              <a:rPr kumimoji="0" lang="en-US" sz="800" b="0" i="0" u="none" strike="noStrike" kern="1200" cap="none" spc="0" normalizeH="0" baseline="0" noProof="0" dirty="0" err="1">
                <a:ln>
                  <a:noFill/>
                </a:ln>
                <a:solidFill>
                  <a:srgbClr val="004797"/>
                </a:solidFill>
                <a:effectLst/>
                <a:uLnTx/>
                <a:uFillTx/>
                <a:latin typeface="Arial" panose="020B0604020202020204"/>
                <a:ea typeface="+mn-ea"/>
                <a:cs typeface="+mn-cs"/>
              </a:rPr>
              <a:t>Clin</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North Am. 2020;104(4):695-708</a:t>
            </a:r>
            <a:endParaRPr kumimoji="0" lang="en-US" sz="1800" b="0" i="0" u="none" strike="noStrike" kern="1200" cap="none" spc="0" normalizeH="0" baseline="0" noProof="0" dirty="0">
              <a:ln>
                <a:noFill/>
              </a:ln>
              <a:solidFill>
                <a:srgbClr val="004797"/>
              </a:solidFill>
              <a:effectLst/>
              <a:uLnTx/>
              <a:uFillTx/>
              <a:latin typeface="Arial" panose="020B0604020202020204"/>
              <a:ea typeface="+mn-ea"/>
              <a:cs typeface="+mn-cs"/>
            </a:endParaRPr>
          </a:p>
        </p:txBody>
      </p:sp>
      <p:sp>
        <p:nvSpPr>
          <p:cNvPr id="7" name="Multiply 6"/>
          <p:cNvSpPr/>
          <p:nvPr/>
        </p:nvSpPr>
        <p:spPr>
          <a:xfrm>
            <a:off x="-1095074" y="497860"/>
            <a:ext cx="8580581" cy="614218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94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838200" y="1438464"/>
            <a:ext cx="10515600" cy="4554909"/>
          </a:xfrm>
        </p:spPr>
        <p:txBody>
          <a:bodyPr>
            <a:normAutofit/>
          </a:bodyPr>
          <a:lstStyle/>
          <a:p>
            <a:pPr marL="342900" indent="-342900">
              <a:buFont typeface="Arial" panose="020B0604020202020204" pitchFamily="34" charset="0"/>
              <a:buChar char="•"/>
            </a:pPr>
            <a:r>
              <a:rPr lang="en-US" sz="2800" dirty="0"/>
              <a:t>Multimodal analgesia should be used whenever possible </a:t>
            </a:r>
            <a:r>
              <a:rPr lang="en-US" sz="2800" i="1" dirty="0"/>
              <a:t>(adjunctive medications, regional anesthesia, etc.) </a:t>
            </a:r>
            <a:endParaRPr lang="en-US" sz="2800" dirty="0"/>
          </a:p>
          <a:p>
            <a:pPr marL="600152" lvl="1" indent="-342900">
              <a:buFont typeface="Arial" panose="020B0604020202020204" pitchFamily="34" charset="0"/>
              <a:buChar char="•"/>
            </a:pPr>
            <a:r>
              <a:rPr lang="en-US" sz="1999" dirty="0"/>
              <a:t>Grade B, moderate level of certainty</a:t>
            </a:r>
          </a:p>
          <a:p>
            <a:pPr marL="342900" indent="-342900">
              <a:buFont typeface="Arial" panose="020B0604020202020204" pitchFamily="34" charset="0"/>
              <a:buChar char="•"/>
            </a:pPr>
            <a:r>
              <a:rPr lang="en-US" sz="2800" dirty="0"/>
              <a:t>Consider administration of full mu agonists </a:t>
            </a:r>
            <a:r>
              <a:rPr lang="en-US" sz="2800" i="1" dirty="0"/>
              <a:t>(with high affinity for mu receptor </a:t>
            </a:r>
            <a:r>
              <a:rPr lang="en-US" sz="2800" i="1" dirty="0">
                <a:sym typeface="Wingdings" panose="05000000000000000000" pitchFamily="2" charset="2"/>
              </a:rPr>
              <a:t> hydromorphone, fentanyl)</a:t>
            </a:r>
            <a:endParaRPr lang="en-US" sz="2800" i="1" dirty="0"/>
          </a:p>
          <a:p>
            <a:pPr marL="600152" lvl="1" indent="-342900">
              <a:buFont typeface="Arial" panose="020B0604020202020204" pitchFamily="34" charset="0"/>
              <a:buChar char="•"/>
            </a:pPr>
            <a:r>
              <a:rPr lang="en-US" sz="1999" dirty="0"/>
              <a:t>Grade B, moderate level of certainty</a:t>
            </a:r>
          </a:p>
          <a:p>
            <a:pPr marL="342900" indent="-342900">
              <a:buFont typeface="Arial" panose="020B0604020202020204" pitchFamily="34" charset="0"/>
              <a:buChar char="•"/>
            </a:pPr>
            <a:r>
              <a:rPr lang="en-US" sz="2800" dirty="0"/>
              <a:t>Alternatively, increase &amp;/or divide doses of BUP</a:t>
            </a:r>
          </a:p>
          <a:p>
            <a:pPr marL="685800" lvl="1"/>
            <a:r>
              <a:rPr lang="en-US" dirty="0"/>
              <a:t>Grade C, low level of certainty</a:t>
            </a:r>
          </a:p>
          <a:p>
            <a:pPr marL="342900" indent="-342900">
              <a:buFont typeface="Arial" panose="020B0604020202020204" pitchFamily="34" charset="0"/>
              <a:buChar char="•"/>
            </a:pPr>
            <a:r>
              <a:rPr lang="en-US" sz="2800" dirty="0"/>
              <a:t>Provide close monitoring for uncontrolled post-operative pain if multimodal analgesia proves inadequate</a:t>
            </a:r>
          </a:p>
          <a:p>
            <a:pPr marL="600152" lvl="1" indent="-342900">
              <a:buFont typeface="Arial" panose="020B0604020202020204" pitchFamily="34" charset="0"/>
              <a:buChar char="•"/>
            </a:pPr>
            <a:r>
              <a:rPr lang="en-US" sz="1999" dirty="0"/>
              <a:t>Ungraded recommendation</a:t>
            </a:r>
          </a:p>
        </p:txBody>
      </p:sp>
      <p:sp>
        <p:nvSpPr>
          <p:cNvPr id="3" name="Title 2"/>
          <p:cNvSpPr>
            <a:spLocks noGrp="1"/>
          </p:cNvSpPr>
          <p:nvPr>
            <p:ph type="title"/>
          </p:nvPr>
        </p:nvSpPr>
        <p:spPr/>
        <p:txBody>
          <a:bodyPr>
            <a:normAutofit fontScale="90000"/>
          </a:bodyPr>
          <a:lstStyle/>
          <a:p>
            <a:r>
              <a:rPr lang="en-US" dirty="0"/>
              <a:t>Post-operative Pain Management for Patients Receiving BUP for </a:t>
            </a:r>
            <a:r>
              <a:rPr lang="en-US" u="sng" dirty="0"/>
              <a:t>OUD</a:t>
            </a:r>
            <a:endParaRPr lang="en-US" dirty="0"/>
          </a:p>
        </p:txBody>
      </p:sp>
      <p:pic>
        <p:nvPicPr>
          <p:cNvPr id="5" name="Picture 4"/>
          <p:cNvPicPr>
            <a:picLocks noChangeAspect="1"/>
          </p:cNvPicPr>
          <p:nvPr/>
        </p:nvPicPr>
        <p:blipFill>
          <a:blip r:embed="rId2"/>
          <a:stretch>
            <a:fillRect/>
          </a:stretch>
        </p:blipFill>
        <p:spPr>
          <a:xfrm>
            <a:off x="6066429" y="2495099"/>
            <a:ext cx="5964644" cy="1634828"/>
          </a:xfrm>
          <a:prstGeom prst="rect">
            <a:avLst/>
          </a:prstGeom>
        </p:spPr>
      </p:pic>
    </p:spTree>
    <p:extLst>
      <p:ext uri="{BB962C8B-B14F-4D97-AF65-F5344CB8AC3E}">
        <p14:creationId xmlns:p14="http://schemas.microsoft.com/office/powerpoint/2010/main" val="148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lstStyle/>
          <a:p>
            <a:pPr marL="342900" indent="-342900">
              <a:buFont typeface="Arial" panose="020B0604020202020204" pitchFamily="34" charset="0"/>
              <a:buChar char="•"/>
            </a:pPr>
            <a:r>
              <a:rPr lang="en-US" sz="2800" dirty="0"/>
              <a:t>If a full mu agonist is initiated, or if BUP is increased during the </a:t>
            </a:r>
            <a:r>
              <a:rPr lang="en-US" sz="2800" dirty="0" err="1"/>
              <a:t>peri</a:t>
            </a:r>
            <a:r>
              <a:rPr lang="en-US" sz="2800" dirty="0"/>
              <a:t>-operative period, a </a:t>
            </a:r>
            <a:r>
              <a:rPr lang="en-US" sz="2800" b="1" dirty="0"/>
              <a:t>post-discharge plan to taper </a:t>
            </a:r>
            <a:r>
              <a:rPr lang="en-US" sz="2800" dirty="0"/>
              <a:t>off the full mu agonist or return to the pre-operative maintenance dose of BUP is recommended</a:t>
            </a:r>
          </a:p>
          <a:p>
            <a:pPr marL="600152" lvl="1" indent="-342900">
              <a:buFont typeface="Arial" panose="020B0604020202020204" pitchFamily="34" charset="0"/>
              <a:buChar char="•"/>
            </a:pPr>
            <a:r>
              <a:rPr lang="en-US" sz="2000" dirty="0"/>
              <a:t>Grade A, moderate level of certainty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Engage in ongoing collaboration with the patient’s outpatient BUP prescriber</a:t>
            </a:r>
          </a:p>
          <a:p>
            <a:pPr marL="600152" lvl="1" indent="-342900">
              <a:buFont typeface="Arial" panose="020B0604020202020204" pitchFamily="34" charset="0"/>
              <a:buChar char="•"/>
            </a:pPr>
            <a:r>
              <a:rPr lang="en-US" sz="1999" dirty="0"/>
              <a:t>Grade A, moderate level of certainty</a:t>
            </a:r>
            <a:endParaRPr lang="en-US" sz="2000" dirty="0"/>
          </a:p>
        </p:txBody>
      </p:sp>
      <p:sp>
        <p:nvSpPr>
          <p:cNvPr id="3" name="Title 2"/>
          <p:cNvSpPr>
            <a:spLocks noGrp="1"/>
          </p:cNvSpPr>
          <p:nvPr>
            <p:ph type="title"/>
          </p:nvPr>
        </p:nvSpPr>
        <p:spPr/>
        <p:txBody>
          <a:bodyPr>
            <a:normAutofit fontScale="90000"/>
          </a:bodyPr>
          <a:lstStyle/>
          <a:p>
            <a:r>
              <a:rPr lang="en-US" dirty="0"/>
              <a:t>Discharge Planning</a:t>
            </a:r>
          </a:p>
        </p:txBody>
      </p:sp>
    </p:spTree>
    <p:extLst>
      <p:ext uri="{BB962C8B-B14F-4D97-AF65-F5344CB8AC3E}">
        <p14:creationId xmlns:p14="http://schemas.microsoft.com/office/powerpoint/2010/main" val="2965556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282A9C-7ED7-7100-2F60-54DD7CC3C4C1}"/>
              </a:ext>
            </a:extLst>
          </p:cNvPr>
          <p:cNvSpPr>
            <a:spLocks noGrp="1"/>
          </p:cNvSpPr>
          <p:nvPr>
            <p:ph idx="1"/>
          </p:nvPr>
        </p:nvSpPr>
        <p:spPr>
          <a:xfrm>
            <a:off x="683171" y="3268717"/>
            <a:ext cx="10815145" cy="1250731"/>
          </a:xfrm>
        </p:spPr>
        <p:txBody>
          <a:bodyPr>
            <a:normAutofit fontScale="92500"/>
          </a:bodyPr>
          <a:lstStyle/>
          <a:p>
            <a:pPr marL="0" indent="0" algn="ctr">
              <a:buNone/>
            </a:pPr>
            <a:r>
              <a:rPr lang="en-US" sz="3200" dirty="0"/>
              <a:t>Leverage clinical decision support (CDS) to promote evidence-based and safe prescribing for the management of pain</a:t>
            </a:r>
          </a:p>
          <a:p>
            <a:endParaRPr lang="en-US" dirty="0"/>
          </a:p>
        </p:txBody>
      </p:sp>
      <p:sp>
        <p:nvSpPr>
          <p:cNvPr id="4" name="Title 3">
            <a:extLst>
              <a:ext uri="{FF2B5EF4-FFF2-40B4-BE49-F238E27FC236}">
                <a16:creationId xmlns:a16="http://schemas.microsoft.com/office/drawing/2014/main" id="{C1AB68EF-B0BE-CD8E-54C8-A1C6FB096526}"/>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1924426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06A19C-30FB-2AD5-D0EA-482A2C695B0C}"/>
              </a:ext>
            </a:extLst>
          </p:cNvPr>
          <p:cNvSpPr>
            <a:spLocks noGrp="1"/>
          </p:cNvSpPr>
          <p:nvPr>
            <p:ph idx="1"/>
          </p:nvPr>
        </p:nvSpPr>
        <p:spPr>
          <a:xfrm>
            <a:off x="597569" y="1252775"/>
            <a:ext cx="5913520" cy="4554909"/>
          </a:xfrm>
        </p:spPr>
        <p:txBody>
          <a:bodyPr>
            <a:normAutofit fontScale="92500" lnSpcReduction="10000"/>
          </a:bodyPr>
          <a:lstStyle/>
          <a:p>
            <a:r>
              <a:rPr lang="en-US" sz="2400" dirty="0"/>
              <a:t>CDS provides clinicians, staff, patients or other individuals with knowledge and person-specific information, intelligently filtered or presented at appropriate times, to enhance health and health care.</a:t>
            </a:r>
          </a:p>
          <a:p>
            <a:endParaRPr lang="en-US" sz="2400" dirty="0"/>
          </a:p>
          <a:p>
            <a:r>
              <a:rPr lang="en-US" sz="2400" dirty="0"/>
              <a:t>CDS encompasses a variety of tools to enhance decision-making in the clinical workflow which include: </a:t>
            </a:r>
          </a:p>
          <a:p>
            <a:pPr lvl="1"/>
            <a:r>
              <a:rPr lang="en-US" sz="2000" dirty="0"/>
              <a:t>Computerized alerts and reminders to care providers and patients; clinical guidelines; condition-specific order sets; focused patient data reports and summaries; documentation templates; diagnostic support, and contextually relevant reference information, among other tools.</a:t>
            </a:r>
          </a:p>
        </p:txBody>
      </p:sp>
      <p:sp>
        <p:nvSpPr>
          <p:cNvPr id="2" name="Title 1">
            <a:extLst>
              <a:ext uri="{FF2B5EF4-FFF2-40B4-BE49-F238E27FC236}">
                <a16:creationId xmlns:a16="http://schemas.microsoft.com/office/drawing/2014/main" id="{67E627EB-4526-1629-AFF1-F15E1F4E2CCA}"/>
              </a:ext>
            </a:extLst>
          </p:cNvPr>
          <p:cNvSpPr>
            <a:spLocks noGrp="1"/>
          </p:cNvSpPr>
          <p:nvPr>
            <p:ph type="title"/>
          </p:nvPr>
        </p:nvSpPr>
        <p:spPr/>
        <p:txBody>
          <a:bodyPr>
            <a:normAutofit fontScale="90000"/>
          </a:bodyPr>
          <a:lstStyle/>
          <a:p>
            <a:r>
              <a:rPr lang="en-US" dirty="0"/>
              <a:t>Clinical Decision Support (CDS)</a:t>
            </a:r>
          </a:p>
        </p:txBody>
      </p:sp>
      <p:sp>
        <p:nvSpPr>
          <p:cNvPr id="4" name="Text Placeholder 3">
            <a:extLst>
              <a:ext uri="{FF2B5EF4-FFF2-40B4-BE49-F238E27FC236}">
                <a16:creationId xmlns:a16="http://schemas.microsoft.com/office/drawing/2014/main" id="{233C1475-C14E-B685-CBA5-A3939F73A9E9}"/>
              </a:ext>
            </a:extLst>
          </p:cNvPr>
          <p:cNvSpPr>
            <a:spLocks noGrp="1"/>
          </p:cNvSpPr>
          <p:nvPr>
            <p:ph type="body" sz="quarter" idx="4294967295"/>
          </p:nvPr>
        </p:nvSpPr>
        <p:spPr>
          <a:xfrm>
            <a:off x="94004" y="6626773"/>
            <a:ext cx="10972800" cy="304800"/>
          </a:xfrm>
        </p:spPr>
        <p:txBody>
          <a:bodyPr>
            <a:normAutofit/>
          </a:bodyPr>
          <a:lstStyle/>
          <a:p>
            <a:pPr marL="0" indent="0">
              <a:buNone/>
            </a:pPr>
            <a:r>
              <a:rPr lang="en-US" sz="1200" dirty="0"/>
              <a:t>AHRQ, 2024. ASTP, 2024. </a:t>
            </a:r>
            <a:r>
              <a:rPr lang="en-US" sz="1200" dirty="0" err="1"/>
              <a:t>Tcheng</a:t>
            </a:r>
            <a:r>
              <a:rPr lang="en-US" sz="1200" dirty="0"/>
              <a:t> JE, </a:t>
            </a:r>
            <a:r>
              <a:rPr lang="en-US" sz="1200" i="1" dirty="0"/>
              <a:t>Nat Aced Med</a:t>
            </a:r>
            <a:r>
              <a:rPr lang="en-US" sz="1200" dirty="0"/>
              <a:t> 2017.</a:t>
            </a:r>
          </a:p>
        </p:txBody>
      </p:sp>
      <p:pic>
        <p:nvPicPr>
          <p:cNvPr id="5" name="Picture 4">
            <a:extLst>
              <a:ext uri="{FF2B5EF4-FFF2-40B4-BE49-F238E27FC236}">
                <a16:creationId xmlns:a16="http://schemas.microsoft.com/office/drawing/2014/main" id="{AD6BBA65-4B9D-077E-1059-69874B55B8C9}"/>
              </a:ext>
            </a:extLst>
          </p:cNvPr>
          <p:cNvPicPr>
            <a:picLocks noChangeAspect="1"/>
          </p:cNvPicPr>
          <p:nvPr/>
        </p:nvPicPr>
        <p:blipFill>
          <a:blip r:embed="rId3"/>
          <a:stretch>
            <a:fillRect/>
          </a:stretch>
        </p:blipFill>
        <p:spPr>
          <a:xfrm>
            <a:off x="6751720" y="1643816"/>
            <a:ext cx="5017169" cy="3344779"/>
          </a:xfrm>
          <a:prstGeom prst="rect">
            <a:avLst/>
          </a:prstGeom>
        </p:spPr>
      </p:pic>
    </p:spTree>
    <p:extLst>
      <p:ext uri="{BB962C8B-B14F-4D97-AF65-F5344CB8AC3E}">
        <p14:creationId xmlns:p14="http://schemas.microsoft.com/office/powerpoint/2010/main" val="4066844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1B79C-5272-3C24-1232-7F249D5928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095410-DA89-777B-2FEC-8D34E525202D}"/>
              </a:ext>
            </a:extLst>
          </p:cNvPr>
          <p:cNvSpPr>
            <a:spLocks noGrp="1"/>
          </p:cNvSpPr>
          <p:nvPr>
            <p:ph type="title"/>
          </p:nvPr>
        </p:nvSpPr>
        <p:spPr/>
        <p:txBody>
          <a:bodyPr>
            <a:normAutofit fontScale="90000"/>
          </a:bodyPr>
          <a:lstStyle/>
          <a:p>
            <a:r>
              <a:rPr lang="en-US" dirty="0"/>
              <a:t>The Five Rights of CDS</a:t>
            </a:r>
          </a:p>
        </p:txBody>
      </p:sp>
      <p:graphicFrame>
        <p:nvGraphicFramePr>
          <p:cNvPr id="4" name="Content Placeholder 3">
            <a:extLst>
              <a:ext uri="{FF2B5EF4-FFF2-40B4-BE49-F238E27FC236}">
                <a16:creationId xmlns:a16="http://schemas.microsoft.com/office/drawing/2014/main" id="{99BF39CE-284A-7DE7-13BF-C3E889B8D0F2}"/>
              </a:ext>
            </a:extLst>
          </p:cNvPr>
          <p:cNvGraphicFramePr>
            <a:graphicFrameLocks noGrp="1"/>
          </p:cNvGraphicFramePr>
          <p:nvPr>
            <p:ph idx="1"/>
            <p:extLst>
              <p:ext uri="{D42A27DB-BD31-4B8C-83A1-F6EECF244321}">
                <p14:modId xmlns:p14="http://schemas.microsoft.com/office/powerpoint/2010/main" val="3365919180"/>
              </p:ext>
            </p:extLst>
          </p:nvPr>
        </p:nvGraphicFramePr>
        <p:xfrm>
          <a:off x="457200" y="1188720"/>
          <a:ext cx="11277600" cy="3840480"/>
        </p:xfrm>
        <a:graphic>
          <a:graphicData uri="http://schemas.openxmlformats.org/drawingml/2006/table">
            <a:tbl>
              <a:tblPr firstRow="1" bandRow="1">
                <a:tableStyleId>{F5AB1C69-6EDB-4FF4-983F-18BD219EF322}</a:tableStyleId>
              </a:tblPr>
              <a:tblGrid>
                <a:gridCol w="685800">
                  <a:extLst>
                    <a:ext uri="{9D8B030D-6E8A-4147-A177-3AD203B41FA5}">
                      <a16:colId xmlns:a16="http://schemas.microsoft.com/office/drawing/2014/main" val="3111300911"/>
                    </a:ext>
                  </a:extLst>
                </a:gridCol>
                <a:gridCol w="4648200">
                  <a:extLst>
                    <a:ext uri="{9D8B030D-6E8A-4147-A177-3AD203B41FA5}">
                      <a16:colId xmlns:a16="http://schemas.microsoft.com/office/drawing/2014/main" val="839947634"/>
                    </a:ext>
                  </a:extLst>
                </a:gridCol>
                <a:gridCol w="5943600">
                  <a:extLst>
                    <a:ext uri="{9D8B030D-6E8A-4147-A177-3AD203B41FA5}">
                      <a16:colId xmlns:a16="http://schemas.microsoft.com/office/drawing/2014/main" val="2498097312"/>
                    </a:ext>
                  </a:extLst>
                </a:gridCol>
              </a:tblGrid>
              <a:tr h="640080">
                <a:tc>
                  <a:txBody>
                    <a:bodyPr/>
                    <a:lstStyle/>
                    <a:p>
                      <a:pPr algn="ctr"/>
                      <a:endParaRPr lang="en-US" dirty="0"/>
                    </a:p>
                  </a:txBody>
                  <a:tcPr anchor="ctr"/>
                </a:tc>
                <a:tc>
                  <a:txBody>
                    <a:bodyPr/>
                    <a:lstStyle/>
                    <a:p>
                      <a:r>
                        <a:rPr lang="en-US" sz="2400" dirty="0"/>
                        <a:t>Criteria</a:t>
                      </a:r>
                    </a:p>
                  </a:txBody>
                  <a:tcPr anchor="ctr">
                    <a:solidFill>
                      <a:srgbClr val="68B5E4"/>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dirty="0"/>
                        <a:t>Our Alert</a:t>
                      </a:r>
                    </a:p>
                  </a:txBody>
                  <a:tcPr anchor="ctr"/>
                </a:tc>
                <a:extLst>
                  <a:ext uri="{0D108BD9-81ED-4DB2-BD59-A6C34878D82A}">
                    <a16:rowId xmlns:a16="http://schemas.microsoft.com/office/drawing/2014/main" val="981988872"/>
                  </a:ext>
                </a:extLst>
              </a:tr>
              <a:tr h="640080">
                <a:tc>
                  <a:txBody>
                    <a:bodyPr/>
                    <a:lstStyle/>
                    <a:p>
                      <a:pPr algn="ctr"/>
                      <a:r>
                        <a:rPr lang="en-US" sz="2000" dirty="0">
                          <a:solidFill>
                            <a:schemeClr val="tx1"/>
                          </a:solidFill>
                        </a:rPr>
                        <a:t>1</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The right information</a:t>
                      </a:r>
                    </a:p>
                  </a:txBody>
                  <a:tcPr anchor="ctr">
                    <a:solidFill>
                      <a:srgbClr val="D4E5F5"/>
                    </a:solidFill>
                  </a:tcPr>
                </a:tc>
                <a:tc>
                  <a:txBody>
                    <a:bodyPr/>
                    <a:lstStyle/>
                    <a:p>
                      <a:endParaRPr lang="en-US" sz="2000" dirty="0"/>
                    </a:p>
                  </a:txBody>
                  <a:tcPr anchor="ctr"/>
                </a:tc>
                <a:extLst>
                  <a:ext uri="{0D108BD9-81ED-4DB2-BD59-A6C34878D82A}">
                    <a16:rowId xmlns:a16="http://schemas.microsoft.com/office/drawing/2014/main" val="3778588140"/>
                  </a:ext>
                </a:extLst>
              </a:tr>
              <a:tr h="640080">
                <a:tc>
                  <a:txBody>
                    <a:bodyPr/>
                    <a:lstStyle/>
                    <a:p>
                      <a:pPr algn="ctr"/>
                      <a:r>
                        <a:rPr lang="en-US" sz="2000" dirty="0">
                          <a:solidFill>
                            <a:schemeClr val="tx1"/>
                          </a:solidFill>
                        </a:rPr>
                        <a:t>2</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To the right people</a:t>
                      </a:r>
                    </a:p>
                  </a:txBody>
                  <a:tcPr anchor="ctr">
                    <a:solidFill>
                      <a:srgbClr val="EBF3FA"/>
                    </a:solidFill>
                  </a:tcPr>
                </a:tc>
                <a:tc>
                  <a:txBody>
                    <a:bodyPr/>
                    <a:lstStyle/>
                    <a:p>
                      <a:endParaRPr lang="en-US" sz="2000" dirty="0"/>
                    </a:p>
                  </a:txBody>
                  <a:tcPr anchor="ctr"/>
                </a:tc>
                <a:extLst>
                  <a:ext uri="{0D108BD9-81ED-4DB2-BD59-A6C34878D82A}">
                    <a16:rowId xmlns:a16="http://schemas.microsoft.com/office/drawing/2014/main" val="1749891763"/>
                  </a:ext>
                </a:extLst>
              </a:tr>
              <a:tr h="640080">
                <a:tc>
                  <a:txBody>
                    <a:bodyPr/>
                    <a:lstStyle/>
                    <a:p>
                      <a:pPr algn="ctr"/>
                      <a:r>
                        <a:rPr lang="en-US" sz="2000" dirty="0">
                          <a:solidFill>
                            <a:schemeClr val="tx1"/>
                          </a:solidFill>
                        </a:rPr>
                        <a:t>3</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Through the right channels </a:t>
                      </a:r>
                    </a:p>
                  </a:txBody>
                  <a:tcPr anchor="ctr"/>
                </a:tc>
                <a:tc>
                  <a:txBody>
                    <a:bodyPr/>
                    <a:lstStyle/>
                    <a:p>
                      <a:endParaRPr lang="en-US" sz="2000" dirty="0"/>
                    </a:p>
                  </a:txBody>
                  <a:tcPr anchor="ctr"/>
                </a:tc>
                <a:extLst>
                  <a:ext uri="{0D108BD9-81ED-4DB2-BD59-A6C34878D82A}">
                    <a16:rowId xmlns:a16="http://schemas.microsoft.com/office/drawing/2014/main" val="2377301741"/>
                  </a:ext>
                </a:extLst>
              </a:tr>
              <a:tr h="640080">
                <a:tc>
                  <a:txBody>
                    <a:bodyPr/>
                    <a:lstStyle/>
                    <a:p>
                      <a:pPr algn="ctr"/>
                      <a:r>
                        <a:rPr lang="en-US" sz="2000" dirty="0">
                          <a:solidFill>
                            <a:schemeClr val="tx1"/>
                          </a:solidFill>
                        </a:rPr>
                        <a:t>4</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In the right intervention formats</a:t>
                      </a:r>
                    </a:p>
                  </a:txBody>
                  <a:tcPr anchor="ctr"/>
                </a:tc>
                <a:tc>
                  <a:txBody>
                    <a:bodyPr/>
                    <a:lstStyle/>
                    <a:p>
                      <a:endParaRPr lang="en-US" sz="2000" dirty="0"/>
                    </a:p>
                  </a:txBody>
                  <a:tcPr anchor="ctr"/>
                </a:tc>
                <a:extLst>
                  <a:ext uri="{0D108BD9-81ED-4DB2-BD59-A6C34878D82A}">
                    <a16:rowId xmlns:a16="http://schemas.microsoft.com/office/drawing/2014/main" val="1212282975"/>
                  </a:ext>
                </a:extLst>
              </a:tr>
              <a:tr h="640080">
                <a:tc>
                  <a:txBody>
                    <a:bodyPr/>
                    <a:lstStyle/>
                    <a:p>
                      <a:pPr algn="ctr"/>
                      <a:r>
                        <a:rPr lang="en-US" sz="2000" dirty="0">
                          <a:solidFill>
                            <a:schemeClr val="tx1"/>
                          </a:solidFill>
                        </a:rPr>
                        <a:t>5</a:t>
                      </a:r>
                    </a:p>
                  </a:txBody>
                  <a:tcPr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At the right points in workflow</a:t>
                      </a:r>
                    </a:p>
                  </a:txBody>
                  <a:tcPr anchor="ctr"/>
                </a:tc>
                <a:tc>
                  <a:txBody>
                    <a:bodyPr/>
                    <a:lstStyle/>
                    <a:p>
                      <a:endParaRPr lang="en-US" sz="2000" dirty="0"/>
                    </a:p>
                  </a:txBody>
                  <a:tcPr anchor="ctr"/>
                </a:tc>
                <a:extLst>
                  <a:ext uri="{0D108BD9-81ED-4DB2-BD59-A6C34878D82A}">
                    <a16:rowId xmlns:a16="http://schemas.microsoft.com/office/drawing/2014/main" val="1567352977"/>
                  </a:ext>
                </a:extLst>
              </a:tr>
            </a:tbl>
          </a:graphicData>
        </a:graphic>
      </p:graphicFrame>
      <p:graphicFrame>
        <p:nvGraphicFramePr>
          <p:cNvPr id="5" name="Table 4">
            <a:extLst>
              <a:ext uri="{FF2B5EF4-FFF2-40B4-BE49-F238E27FC236}">
                <a16:creationId xmlns:a16="http://schemas.microsoft.com/office/drawing/2014/main" id="{B65C67D3-DA8B-69A7-2275-B7FADEE46047}"/>
              </a:ext>
            </a:extLst>
          </p:cNvPr>
          <p:cNvGraphicFramePr>
            <a:graphicFrameLocks noGrp="1"/>
          </p:cNvGraphicFramePr>
          <p:nvPr>
            <p:extLst>
              <p:ext uri="{D42A27DB-BD31-4B8C-83A1-F6EECF244321}">
                <p14:modId xmlns:p14="http://schemas.microsoft.com/office/powerpoint/2010/main" val="2669108152"/>
              </p:ext>
            </p:extLst>
          </p:nvPr>
        </p:nvGraphicFramePr>
        <p:xfrm>
          <a:off x="5788152" y="1837944"/>
          <a:ext cx="5943600" cy="640080"/>
        </p:xfrm>
        <a:graphic>
          <a:graphicData uri="http://schemas.openxmlformats.org/drawingml/2006/table">
            <a:tbl>
              <a:tblPr bandRow="1">
                <a:tableStyleId>{F5AB1C69-6EDB-4FF4-983F-18BD219EF322}</a:tableStyleId>
              </a:tblPr>
              <a:tblGrid>
                <a:gridCol w="5943600">
                  <a:extLst>
                    <a:ext uri="{9D8B030D-6E8A-4147-A177-3AD203B41FA5}">
                      <a16:colId xmlns:a16="http://schemas.microsoft.com/office/drawing/2014/main" val="3918249771"/>
                    </a:ext>
                  </a:extLst>
                </a:gridCol>
              </a:tblGrid>
              <a:tr h="640080">
                <a:tc>
                  <a:txBody>
                    <a:bodyPr/>
                    <a:lstStyle/>
                    <a:p>
                      <a:r>
                        <a:rPr lang="en-US" sz="2000" dirty="0">
                          <a:solidFill>
                            <a:schemeClr val="tx1"/>
                          </a:solidFill>
                        </a:rPr>
                        <a:t>Why the alert fired</a:t>
                      </a:r>
                    </a:p>
                  </a:txBody>
                  <a:tcPr anchor="ctr"/>
                </a:tc>
                <a:extLst>
                  <a:ext uri="{0D108BD9-81ED-4DB2-BD59-A6C34878D82A}">
                    <a16:rowId xmlns:a16="http://schemas.microsoft.com/office/drawing/2014/main" val="2375959930"/>
                  </a:ext>
                </a:extLst>
              </a:tr>
            </a:tbl>
          </a:graphicData>
        </a:graphic>
      </p:graphicFrame>
      <p:graphicFrame>
        <p:nvGraphicFramePr>
          <p:cNvPr id="6" name="Table 5">
            <a:extLst>
              <a:ext uri="{FF2B5EF4-FFF2-40B4-BE49-F238E27FC236}">
                <a16:creationId xmlns:a16="http://schemas.microsoft.com/office/drawing/2014/main" id="{9033A86F-54EB-2335-EEA8-BF093D283187}"/>
              </a:ext>
            </a:extLst>
          </p:cNvPr>
          <p:cNvGraphicFramePr>
            <a:graphicFrameLocks noGrp="1"/>
          </p:cNvGraphicFramePr>
          <p:nvPr>
            <p:extLst>
              <p:ext uri="{D42A27DB-BD31-4B8C-83A1-F6EECF244321}">
                <p14:modId xmlns:p14="http://schemas.microsoft.com/office/powerpoint/2010/main" val="972733602"/>
              </p:ext>
            </p:extLst>
          </p:nvPr>
        </p:nvGraphicFramePr>
        <p:xfrm>
          <a:off x="5788152" y="2466668"/>
          <a:ext cx="5943600" cy="640080"/>
        </p:xfrm>
        <a:graphic>
          <a:graphicData uri="http://schemas.openxmlformats.org/drawingml/2006/table">
            <a:tbl>
              <a:tblPr bandRow="1">
                <a:tableStyleId>{F5AB1C69-6EDB-4FF4-983F-18BD219EF322}</a:tableStyleId>
              </a:tblPr>
              <a:tblGrid>
                <a:gridCol w="5943600">
                  <a:extLst>
                    <a:ext uri="{9D8B030D-6E8A-4147-A177-3AD203B41FA5}">
                      <a16:colId xmlns:a16="http://schemas.microsoft.com/office/drawing/2014/main" val="3918249771"/>
                    </a:ext>
                  </a:extLst>
                </a:gridCol>
              </a:tblGrid>
              <a:tr h="640080">
                <a:tc>
                  <a:txBody>
                    <a:bodyPr/>
                    <a:lstStyle/>
                    <a:p>
                      <a:r>
                        <a:rPr lang="en-US" sz="2000" dirty="0">
                          <a:solidFill>
                            <a:schemeClr val="tx1"/>
                          </a:solidFill>
                        </a:rPr>
                        <a:t>Prescribers</a:t>
                      </a:r>
                    </a:p>
                  </a:txBody>
                  <a:tcPr anchor="ctr">
                    <a:solidFill>
                      <a:srgbClr val="EBF3FA"/>
                    </a:solidFill>
                  </a:tcPr>
                </a:tc>
                <a:extLst>
                  <a:ext uri="{0D108BD9-81ED-4DB2-BD59-A6C34878D82A}">
                    <a16:rowId xmlns:a16="http://schemas.microsoft.com/office/drawing/2014/main" val="3413250196"/>
                  </a:ext>
                </a:extLst>
              </a:tr>
            </a:tbl>
          </a:graphicData>
        </a:graphic>
      </p:graphicFrame>
      <p:graphicFrame>
        <p:nvGraphicFramePr>
          <p:cNvPr id="7" name="Table 6">
            <a:extLst>
              <a:ext uri="{FF2B5EF4-FFF2-40B4-BE49-F238E27FC236}">
                <a16:creationId xmlns:a16="http://schemas.microsoft.com/office/drawing/2014/main" id="{3981E249-D0A3-1661-6540-58555B9516EA}"/>
              </a:ext>
            </a:extLst>
          </p:cNvPr>
          <p:cNvGraphicFramePr>
            <a:graphicFrameLocks noGrp="1"/>
          </p:cNvGraphicFramePr>
          <p:nvPr/>
        </p:nvGraphicFramePr>
        <p:xfrm>
          <a:off x="5788152" y="3100781"/>
          <a:ext cx="5943600" cy="640080"/>
        </p:xfrm>
        <a:graphic>
          <a:graphicData uri="http://schemas.openxmlformats.org/drawingml/2006/table">
            <a:tbl>
              <a:tblPr bandRow="1">
                <a:tableStyleId>{F5AB1C69-6EDB-4FF4-983F-18BD219EF322}</a:tableStyleId>
              </a:tblPr>
              <a:tblGrid>
                <a:gridCol w="5943600">
                  <a:extLst>
                    <a:ext uri="{9D8B030D-6E8A-4147-A177-3AD203B41FA5}">
                      <a16:colId xmlns:a16="http://schemas.microsoft.com/office/drawing/2014/main" val="3918249771"/>
                    </a:ext>
                  </a:extLst>
                </a:gridCol>
              </a:tblGrid>
              <a:tr h="640080">
                <a:tc>
                  <a:txBody>
                    <a:bodyPr/>
                    <a:lstStyle/>
                    <a:p>
                      <a:r>
                        <a:rPr lang="en-US" sz="2000" dirty="0">
                          <a:solidFill>
                            <a:schemeClr val="tx1"/>
                          </a:solidFill>
                        </a:rPr>
                        <a:t>Via interruptive EHR alert</a:t>
                      </a:r>
                    </a:p>
                  </a:txBody>
                  <a:tcPr anchor="ctr"/>
                </a:tc>
                <a:extLst>
                  <a:ext uri="{0D108BD9-81ED-4DB2-BD59-A6C34878D82A}">
                    <a16:rowId xmlns:a16="http://schemas.microsoft.com/office/drawing/2014/main" val="506993667"/>
                  </a:ext>
                </a:extLst>
              </a:tr>
            </a:tbl>
          </a:graphicData>
        </a:graphic>
      </p:graphicFrame>
      <p:graphicFrame>
        <p:nvGraphicFramePr>
          <p:cNvPr id="8" name="Table 7">
            <a:extLst>
              <a:ext uri="{FF2B5EF4-FFF2-40B4-BE49-F238E27FC236}">
                <a16:creationId xmlns:a16="http://schemas.microsoft.com/office/drawing/2014/main" id="{E681EEF1-5D1F-B90D-8389-3E4889B73AD4}"/>
              </a:ext>
            </a:extLst>
          </p:cNvPr>
          <p:cNvGraphicFramePr>
            <a:graphicFrameLocks noGrp="1"/>
          </p:cNvGraphicFramePr>
          <p:nvPr/>
        </p:nvGraphicFramePr>
        <p:xfrm>
          <a:off x="5788152" y="3749040"/>
          <a:ext cx="5943600" cy="640080"/>
        </p:xfrm>
        <a:graphic>
          <a:graphicData uri="http://schemas.openxmlformats.org/drawingml/2006/table">
            <a:tbl>
              <a:tblPr bandRow="1">
                <a:tableStyleId>{F5AB1C69-6EDB-4FF4-983F-18BD219EF322}</a:tableStyleId>
              </a:tblPr>
              <a:tblGrid>
                <a:gridCol w="5943600">
                  <a:extLst>
                    <a:ext uri="{9D8B030D-6E8A-4147-A177-3AD203B41FA5}">
                      <a16:colId xmlns:a16="http://schemas.microsoft.com/office/drawing/2014/main" val="3918249771"/>
                    </a:ext>
                  </a:extLst>
                </a:gridCol>
              </a:tblGrid>
              <a:tr h="640080">
                <a:tc>
                  <a:txBody>
                    <a:bodyPr/>
                    <a:lstStyle/>
                    <a:p>
                      <a:r>
                        <a:rPr lang="en-US" sz="2000" dirty="0">
                          <a:solidFill>
                            <a:schemeClr val="tx1"/>
                          </a:solidFill>
                        </a:rPr>
                        <a:t>Pop-ups that allow action within the alert</a:t>
                      </a:r>
                    </a:p>
                  </a:txBody>
                  <a:tcPr anchor="ctr">
                    <a:solidFill>
                      <a:srgbClr val="EBF3FA"/>
                    </a:solidFill>
                  </a:tcPr>
                </a:tc>
                <a:extLst>
                  <a:ext uri="{0D108BD9-81ED-4DB2-BD59-A6C34878D82A}">
                    <a16:rowId xmlns:a16="http://schemas.microsoft.com/office/drawing/2014/main" val="2776985795"/>
                  </a:ext>
                </a:extLst>
              </a:tr>
            </a:tbl>
          </a:graphicData>
        </a:graphic>
      </p:graphicFrame>
      <p:graphicFrame>
        <p:nvGraphicFramePr>
          <p:cNvPr id="9" name="Table 8">
            <a:extLst>
              <a:ext uri="{FF2B5EF4-FFF2-40B4-BE49-F238E27FC236}">
                <a16:creationId xmlns:a16="http://schemas.microsoft.com/office/drawing/2014/main" id="{1185F2D1-7E07-D14C-CA72-8F4BECD5E12C}"/>
              </a:ext>
            </a:extLst>
          </p:cNvPr>
          <p:cNvGraphicFramePr>
            <a:graphicFrameLocks noGrp="1"/>
          </p:cNvGraphicFramePr>
          <p:nvPr>
            <p:extLst>
              <p:ext uri="{D42A27DB-BD31-4B8C-83A1-F6EECF244321}">
                <p14:modId xmlns:p14="http://schemas.microsoft.com/office/powerpoint/2010/main" val="1987650314"/>
              </p:ext>
            </p:extLst>
          </p:nvPr>
        </p:nvGraphicFramePr>
        <p:xfrm>
          <a:off x="5788152" y="4389120"/>
          <a:ext cx="5943600" cy="640080"/>
        </p:xfrm>
        <a:graphic>
          <a:graphicData uri="http://schemas.openxmlformats.org/drawingml/2006/table">
            <a:tbl>
              <a:tblPr bandRow="1">
                <a:tableStyleId>{F5AB1C69-6EDB-4FF4-983F-18BD219EF322}</a:tableStyleId>
              </a:tblPr>
              <a:tblGrid>
                <a:gridCol w="5943600">
                  <a:extLst>
                    <a:ext uri="{9D8B030D-6E8A-4147-A177-3AD203B41FA5}">
                      <a16:colId xmlns:a16="http://schemas.microsoft.com/office/drawing/2014/main" val="3918249771"/>
                    </a:ext>
                  </a:extLst>
                </a:gridCol>
              </a:tblGrid>
              <a:tr h="640080">
                <a:tc>
                  <a:txBody>
                    <a:bodyPr/>
                    <a:lstStyle/>
                    <a:p>
                      <a:r>
                        <a:rPr lang="en-US" sz="2000" dirty="0">
                          <a:solidFill>
                            <a:schemeClr val="tx1"/>
                          </a:solidFill>
                        </a:rPr>
                        <a:t>At time order entry or order signing</a:t>
                      </a:r>
                    </a:p>
                  </a:txBody>
                  <a:tcPr anchor="ctr"/>
                </a:tc>
                <a:extLst>
                  <a:ext uri="{0D108BD9-81ED-4DB2-BD59-A6C34878D82A}">
                    <a16:rowId xmlns:a16="http://schemas.microsoft.com/office/drawing/2014/main" val="4209926765"/>
                  </a:ext>
                </a:extLst>
              </a:tr>
            </a:tbl>
          </a:graphicData>
        </a:graphic>
      </p:graphicFrame>
      <p:sp>
        <p:nvSpPr>
          <p:cNvPr id="10" name="TextBox 9">
            <a:extLst>
              <a:ext uri="{FF2B5EF4-FFF2-40B4-BE49-F238E27FC236}">
                <a16:creationId xmlns:a16="http://schemas.microsoft.com/office/drawing/2014/main" id="{58EFCC25-A8D9-A783-027F-8D70EE5D2ED8}"/>
              </a:ext>
            </a:extLst>
          </p:cNvPr>
          <p:cNvSpPr txBox="1"/>
          <p:nvPr/>
        </p:nvSpPr>
        <p:spPr>
          <a:xfrm>
            <a:off x="1181100" y="5221224"/>
            <a:ext cx="9829800" cy="914400"/>
          </a:xfrm>
          <a:prstGeom prst="rect">
            <a:avLst/>
          </a:prstGeom>
          <a:noFill/>
        </p:spPr>
        <p:txBody>
          <a:bodyPr wrap="none"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effectLst/>
                <a:uLnTx/>
                <a:uFillTx/>
                <a:latin typeface="+mj-lt"/>
                <a:ea typeface="+mn-ea"/>
                <a:cs typeface="+mn-cs"/>
              </a:rPr>
              <a:t>Use thoughtful inclusion/exclusion criteria to optimize both sensitivity and specificity,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effectLst/>
                <a:uLnTx/>
                <a:uFillTx/>
                <a:latin typeface="+mj-lt"/>
                <a:ea typeface="+mn-ea"/>
                <a:cs typeface="+mn-cs"/>
              </a:rPr>
              <a:t>thus, minimizing alert fatigue to yield the greatest impact.</a:t>
            </a:r>
          </a:p>
        </p:txBody>
      </p:sp>
      <p:sp>
        <p:nvSpPr>
          <p:cNvPr id="11" name="TextBox 10">
            <a:extLst>
              <a:ext uri="{FF2B5EF4-FFF2-40B4-BE49-F238E27FC236}">
                <a16:creationId xmlns:a16="http://schemas.microsoft.com/office/drawing/2014/main" id="{C521D15A-E5BA-7596-0CDE-2D8E2E04594F}"/>
              </a:ext>
            </a:extLst>
          </p:cNvPr>
          <p:cNvSpPr txBox="1"/>
          <p:nvPr/>
        </p:nvSpPr>
        <p:spPr>
          <a:xfrm>
            <a:off x="0" y="6635842"/>
            <a:ext cx="11283696" cy="24622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j-lt"/>
                <a:ea typeface="+mn-ea"/>
                <a:cs typeface="+mn-cs"/>
              </a:rPr>
              <a:t>Centers for Medicare &amp; Medicaid Services. Clinical Decision Support: More Than Just “Alerts” Tipsheet. September 2014. Accessed </a:t>
            </a:r>
            <a:r>
              <a:rPr lang="en-US" sz="1000" dirty="0">
                <a:latin typeface="+mj-lt"/>
              </a:rPr>
              <a:t>May 4</a:t>
            </a:r>
            <a:r>
              <a:rPr kumimoji="0" lang="en-US" sz="1000" b="0" i="0" u="none" strike="noStrike" kern="1200" cap="none" spc="0" normalizeH="0" baseline="0" noProof="0" dirty="0">
                <a:ln>
                  <a:noFill/>
                </a:ln>
                <a:effectLst/>
                <a:uLnTx/>
                <a:uFillTx/>
                <a:latin typeface="+mj-lt"/>
                <a:ea typeface="+mn-ea"/>
                <a:cs typeface="+mn-cs"/>
              </a:rPr>
              <a:t>, 2026. </a:t>
            </a:r>
          </a:p>
        </p:txBody>
      </p:sp>
    </p:spTree>
    <p:extLst>
      <p:ext uri="{BB962C8B-B14F-4D97-AF65-F5344CB8AC3E}">
        <p14:creationId xmlns:p14="http://schemas.microsoft.com/office/powerpoint/2010/main" val="129941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7010F8-3B9F-33F8-2E24-02040A23DC5A}"/>
              </a:ext>
            </a:extLst>
          </p:cNvPr>
          <p:cNvSpPr>
            <a:spLocks noGrp="1"/>
          </p:cNvSpPr>
          <p:nvPr>
            <p:ph idx="1"/>
          </p:nvPr>
        </p:nvSpPr>
        <p:spPr>
          <a:xfrm>
            <a:off x="462455" y="2301766"/>
            <a:ext cx="11267090" cy="1870841"/>
          </a:xfrm>
        </p:spPr>
        <p:txBody>
          <a:bodyPr>
            <a:normAutofit fontScale="92500"/>
          </a:bodyPr>
          <a:lstStyle/>
          <a:p>
            <a:pPr marL="0" indent="0" algn="ctr">
              <a:buNone/>
            </a:pPr>
            <a:r>
              <a:rPr lang="en-US" sz="4000" b="1" dirty="0">
                <a:solidFill>
                  <a:srgbClr val="00B050"/>
                </a:solidFill>
              </a:rPr>
              <a:t>Make it easy to do the right thing, </a:t>
            </a:r>
          </a:p>
          <a:p>
            <a:pPr marL="0" indent="0" algn="ctr">
              <a:buNone/>
            </a:pPr>
            <a:endParaRPr lang="en-US" sz="4000" b="1" dirty="0">
              <a:solidFill>
                <a:srgbClr val="00B050"/>
              </a:solidFill>
            </a:endParaRPr>
          </a:p>
          <a:p>
            <a:pPr marL="0" indent="0" algn="ctr">
              <a:buNone/>
            </a:pPr>
            <a:r>
              <a:rPr lang="en-US" sz="4000" b="1" dirty="0">
                <a:solidFill>
                  <a:srgbClr val="FF0000"/>
                </a:solidFill>
              </a:rPr>
              <a:t>while making it difficult to do the wrong thing!</a:t>
            </a:r>
          </a:p>
        </p:txBody>
      </p:sp>
      <p:sp>
        <p:nvSpPr>
          <p:cNvPr id="3" name="Title 2">
            <a:extLst>
              <a:ext uri="{FF2B5EF4-FFF2-40B4-BE49-F238E27FC236}">
                <a16:creationId xmlns:a16="http://schemas.microsoft.com/office/drawing/2014/main" id="{FED7C3DE-149D-741E-68E6-C48FFAB3ECF9}"/>
              </a:ext>
            </a:extLst>
          </p:cNvPr>
          <p:cNvSpPr>
            <a:spLocks noGrp="1"/>
          </p:cNvSpPr>
          <p:nvPr>
            <p:ph type="title"/>
          </p:nvPr>
        </p:nvSpPr>
        <p:spPr/>
        <p:txBody>
          <a:bodyPr>
            <a:normAutofit fontScale="90000"/>
          </a:bodyPr>
          <a:lstStyle/>
          <a:p>
            <a:r>
              <a:rPr lang="en-US" dirty="0"/>
              <a:t>Goal of CDS</a:t>
            </a:r>
          </a:p>
        </p:txBody>
      </p:sp>
    </p:spTree>
    <p:extLst>
      <p:ext uri="{BB962C8B-B14F-4D97-AF65-F5344CB8AC3E}">
        <p14:creationId xmlns:p14="http://schemas.microsoft.com/office/powerpoint/2010/main" val="396466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1B237-A8C7-8281-447E-BF924523D34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6F42DA-637C-2C88-F536-AAC17A75245C}"/>
              </a:ext>
            </a:extLst>
          </p:cNvPr>
          <p:cNvSpPr>
            <a:spLocks noGrp="1"/>
          </p:cNvSpPr>
          <p:nvPr>
            <p:ph idx="1"/>
          </p:nvPr>
        </p:nvSpPr>
        <p:spPr>
          <a:xfrm>
            <a:off x="838200" y="1228257"/>
            <a:ext cx="10670628" cy="4554909"/>
          </a:xfrm>
        </p:spPr>
        <p:txBody>
          <a:bodyPr>
            <a:normAutofit/>
          </a:bodyPr>
          <a:lstStyle/>
          <a:p>
            <a:pPr marL="342900" indent="-342900">
              <a:buFont typeface="Arial" panose="020B0604020202020204" pitchFamily="34" charset="0"/>
              <a:buChar char="•"/>
            </a:pPr>
            <a:r>
              <a:rPr lang="en-US" sz="2600" b="1" dirty="0"/>
              <a:t>2023 – Focus on guidelines</a:t>
            </a:r>
          </a:p>
          <a:p>
            <a:pPr marL="685800" lvl="1"/>
            <a:r>
              <a:rPr lang="en-US" sz="2400" i="1" dirty="0"/>
              <a:t>2022 CDC Clinical Practice Guideline for Prescribing Opioids for Pain</a:t>
            </a:r>
            <a:endParaRPr lang="en-US" sz="2800" i="1" dirty="0"/>
          </a:p>
          <a:p>
            <a:pPr marL="685800" lvl="1"/>
            <a:r>
              <a:rPr lang="en-US" sz="2400" dirty="0"/>
              <a:t>Review pain-related resources available at F&amp;MCW</a:t>
            </a:r>
          </a:p>
          <a:p>
            <a:pPr marL="685800" lvl="1"/>
            <a:endParaRPr lang="en-US" sz="2400" dirty="0"/>
          </a:p>
          <a:p>
            <a:pPr marL="342900"/>
            <a:r>
              <a:rPr lang="en-US" sz="2600" b="1" dirty="0"/>
              <a:t>2024 – Focus on recognizing and reducing risk</a:t>
            </a:r>
          </a:p>
          <a:p>
            <a:pPr marL="685800" lvl="1"/>
            <a:r>
              <a:rPr lang="en-US" sz="2400" dirty="0"/>
              <a:t>Recognize/avoid high-risk opioid prescribing</a:t>
            </a:r>
          </a:p>
          <a:p>
            <a:pPr marL="685800" lvl="1"/>
            <a:r>
              <a:rPr lang="en-US" sz="2400" dirty="0"/>
              <a:t>Implement risk mitigation strategies</a:t>
            </a:r>
          </a:p>
        </p:txBody>
      </p:sp>
      <p:sp>
        <p:nvSpPr>
          <p:cNvPr id="2" name="Title 1">
            <a:extLst>
              <a:ext uri="{FF2B5EF4-FFF2-40B4-BE49-F238E27FC236}">
                <a16:creationId xmlns:a16="http://schemas.microsoft.com/office/drawing/2014/main" id="{77D16B30-D20C-24C6-7E30-A85969C683C8}"/>
              </a:ext>
            </a:extLst>
          </p:cNvPr>
          <p:cNvSpPr>
            <a:spLocks noGrp="1"/>
          </p:cNvSpPr>
          <p:nvPr>
            <p:ph type="title"/>
          </p:nvPr>
        </p:nvSpPr>
        <p:spPr/>
        <p:txBody>
          <a:bodyPr>
            <a:normAutofit fontScale="90000"/>
          </a:bodyPr>
          <a:lstStyle/>
          <a:p>
            <a:r>
              <a:rPr lang="en-US" dirty="0"/>
              <a:t>Previous Years Grand Rounds Objectives </a:t>
            </a:r>
          </a:p>
        </p:txBody>
      </p:sp>
    </p:spTree>
    <p:extLst>
      <p:ext uri="{BB962C8B-B14F-4D97-AF65-F5344CB8AC3E}">
        <p14:creationId xmlns:p14="http://schemas.microsoft.com/office/powerpoint/2010/main" val="929739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77E81C-2EB5-39DB-A506-F242B16AAB9D}"/>
              </a:ext>
            </a:extLst>
          </p:cNvPr>
          <p:cNvSpPr>
            <a:spLocks noGrp="1"/>
          </p:cNvSpPr>
          <p:nvPr>
            <p:ph idx="1"/>
          </p:nvPr>
        </p:nvSpPr>
        <p:spPr/>
        <p:txBody>
          <a:bodyPr/>
          <a:lstStyle/>
          <a:p>
            <a:pPr marL="342900" indent="-342900">
              <a:buFont typeface="Arial" panose="020B0604020202020204" pitchFamily="34" charset="0"/>
              <a:buChar char="•"/>
            </a:pPr>
            <a:r>
              <a:rPr lang="en-US" sz="2400" dirty="0"/>
              <a:t>TJC and CMS require hospitals to prioritize safe opioid prescribing and identify patients at high risk for ORAE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Currently, the naloxone administration rate at F&amp;MCW is ~0.68% for patient exposed to any opioid</a:t>
            </a:r>
            <a:endParaRPr lang="en-US" sz="2000" dirty="0"/>
          </a:p>
          <a:p>
            <a:pPr marL="600152" lvl="1" indent="-342900">
              <a:buFont typeface="Arial" panose="020B0604020202020204" pitchFamily="34" charset="0"/>
              <a:buChar char="•"/>
            </a:pPr>
            <a:r>
              <a:rPr lang="en-US" sz="2000" dirty="0"/>
              <a:t>For those exposed to morphine, the rate is 0.94%</a:t>
            </a:r>
          </a:p>
          <a:p>
            <a:pPr marL="728779" lvl="2" indent="-342900">
              <a:buFont typeface="Arial" panose="020B0604020202020204" pitchFamily="34" charset="0"/>
              <a:buChar char="•"/>
            </a:pPr>
            <a:r>
              <a:rPr lang="en-US" sz="1800" dirty="0"/>
              <a:t>Related to active metabolite (Morphine-6-glucornide) accumulation due to renal dysfunctions, more pronounced in elderly patients</a:t>
            </a:r>
          </a:p>
          <a:p>
            <a:pPr marL="342900" indent="-342900">
              <a:buFont typeface="Arial" panose="020B0604020202020204" pitchFamily="34" charset="0"/>
              <a:buChar char="•"/>
            </a:pPr>
            <a:endParaRPr lang="en-US" sz="2000" dirty="0"/>
          </a:p>
          <a:p>
            <a:endParaRPr lang="en-US" dirty="0"/>
          </a:p>
        </p:txBody>
      </p:sp>
      <p:sp>
        <p:nvSpPr>
          <p:cNvPr id="3" name="Title 2">
            <a:extLst>
              <a:ext uri="{FF2B5EF4-FFF2-40B4-BE49-F238E27FC236}">
                <a16:creationId xmlns:a16="http://schemas.microsoft.com/office/drawing/2014/main" id="{6C82BDEB-4983-8735-4E99-5968A2CCA1B8}"/>
              </a:ext>
            </a:extLst>
          </p:cNvPr>
          <p:cNvSpPr>
            <a:spLocks noGrp="1"/>
          </p:cNvSpPr>
          <p:nvPr>
            <p:ph type="title"/>
          </p:nvPr>
        </p:nvSpPr>
        <p:spPr/>
        <p:txBody>
          <a:bodyPr>
            <a:normAutofit fontScale="90000"/>
          </a:bodyPr>
          <a:lstStyle/>
          <a:p>
            <a:r>
              <a:rPr lang="en-US" dirty="0"/>
              <a:t>Identify Patients at High Risk of ORAE</a:t>
            </a:r>
          </a:p>
        </p:txBody>
      </p:sp>
    </p:spTree>
    <p:extLst>
      <p:ext uri="{BB962C8B-B14F-4D97-AF65-F5344CB8AC3E}">
        <p14:creationId xmlns:p14="http://schemas.microsoft.com/office/powerpoint/2010/main" val="3945025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B40A2-2E89-F9A2-3602-A7ADB89D09CB}"/>
            </a:ext>
          </a:extLst>
        </p:cNvPr>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CAFEDAEE-5578-BC15-D237-62340095F807}"/>
              </a:ext>
            </a:extLst>
          </p:cNvPr>
          <p:cNvGraphicFramePr>
            <a:graphicFrameLocks noGrp="1"/>
          </p:cNvGraphicFramePr>
          <p:nvPr>
            <p:ph idx="1"/>
            <p:extLst>
              <p:ext uri="{D42A27DB-BD31-4B8C-83A1-F6EECF244321}">
                <p14:modId xmlns:p14="http://schemas.microsoft.com/office/powerpoint/2010/main" val="2714250059"/>
              </p:ext>
            </p:extLst>
          </p:nvPr>
        </p:nvGraphicFramePr>
        <p:xfrm>
          <a:off x="428625" y="1228725"/>
          <a:ext cx="5257800" cy="3657600"/>
        </p:xfrm>
        <a:graphic>
          <a:graphicData uri="http://schemas.openxmlformats.org/drawingml/2006/table">
            <a:tbl>
              <a:tblPr firstRow="1" bandRow="1">
                <a:tableStyleId>{00A15C55-8517-42AA-B614-E9B94910E393}</a:tableStyleId>
              </a:tblPr>
              <a:tblGrid>
                <a:gridCol w="5257800">
                  <a:extLst>
                    <a:ext uri="{9D8B030D-6E8A-4147-A177-3AD203B41FA5}">
                      <a16:colId xmlns:a16="http://schemas.microsoft.com/office/drawing/2014/main" val="369694941"/>
                    </a:ext>
                  </a:extLst>
                </a:gridCol>
              </a:tblGrid>
              <a:tr h="370840">
                <a:tc>
                  <a:txBody>
                    <a:bodyPr/>
                    <a:lstStyle/>
                    <a:p>
                      <a:r>
                        <a:rPr lang="en-US" sz="2400" dirty="0"/>
                        <a:t>Inclusion Criteria</a:t>
                      </a:r>
                    </a:p>
                  </a:txBody>
                  <a:tcPr/>
                </a:tc>
                <a:extLst>
                  <a:ext uri="{0D108BD9-81ED-4DB2-BD59-A6C34878D82A}">
                    <a16:rowId xmlns:a16="http://schemas.microsoft.com/office/drawing/2014/main" val="59093556"/>
                  </a:ext>
                </a:extLst>
              </a:tr>
              <a:tr h="370840">
                <a:tc>
                  <a:txBody>
                    <a:bodyPr/>
                    <a:lstStyle/>
                    <a:p>
                      <a:r>
                        <a:rPr lang="en-US" sz="2400" dirty="0"/>
                        <a:t>Morphine is ordered</a:t>
                      </a:r>
                    </a:p>
                    <a:p>
                      <a:endParaRPr lang="en-US" sz="2400" dirty="0">
                        <a:latin typeface="+mn-lt"/>
                      </a:endParaRPr>
                    </a:p>
                  </a:txBody>
                  <a:tcPr/>
                </a:tc>
                <a:extLst>
                  <a:ext uri="{0D108BD9-81ED-4DB2-BD59-A6C34878D82A}">
                    <a16:rowId xmlns:a16="http://schemas.microsoft.com/office/drawing/2014/main" val="3453131029"/>
                  </a:ext>
                </a:extLst>
              </a:tr>
              <a:tr h="370840">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2400" dirty="0"/>
                        <a:t>Aged ≥18 years and admitted to a F&amp;MCW hospital</a:t>
                      </a:r>
                    </a:p>
                    <a:p>
                      <a:pPr marL="0" marR="0" lvl="0" indent="0" algn="l" defTabSz="686006" rtl="0" eaLnBrk="1" fontAlgn="auto" latinLnBrk="0" hangingPunct="1">
                        <a:lnSpc>
                          <a:spcPct val="100000"/>
                        </a:lnSpc>
                        <a:spcBef>
                          <a:spcPts val="0"/>
                        </a:spcBef>
                        <a:spcAft>
                          <a:spcPts val="0"/>
                        </a:spcAft>
                        <a:buClrTx/>
                        <a:buSzTx/>
                        <a:buFontTx/>
                        <a:buNone/>
                        <a:tabLst/>
                        <a:defRPr/>
                      </a:pPr>
                      <a:endParaRPr lang="en-US" sz="2400" dirty="0">
                        <a:latin typeface="+mn-lt"/>
                      </a:endParaRPr>
                    </a:p>
                  </a:txBody>
                  <a:tcPr/>
                </a:tc>
                <a:extLst>
                  <a:ext uri="{0D108BD9-81ED-4DB2-BD59-A6C34878D82A}">
                    <a16:rowId xmlns:a16="http://schemas.microsoft.com/office/drawing/2014/main" val="3547917014"/>
                  </a:ext>
                </a:extLst>
              </a:tr>
              <a:tr h="370840">
                <a:tc>
                  <a:txBody>
                    <a:bodyPr/>
                    <a:lstStyle/>
                    <a:p>
                      <a:pPr marL="0" marR="0" lvl="0" indent="0" algn="l" defTabSz="686006" rtl="0" eaLnBrk="1" fontAlgn="auto" latinLnBrk="0" hangingPunct="1">
                        <a:lnSpc>
                          <a:spcPct val="100000"/>
                        </a:lnSpc>
                        <a:spcBef>
                          <a:spcPts val="0"/>
                        </a:spcBef>
                        <a:spcAft>
                          <a:spcPts val="0"/>
                        </a:spcAft>
                        <a:buClrTx/>
                        <a:buSzTx/>
                        <a:buFontTx/>
                        <a:buNone/>
                        <a:tabLst/>
                        <a:defRPr/>
                      </a:pPr>
                      <a:r>
                        <a:rPr lang="en-US" sz="2400" dirty="0"/>
                        <a:t>Renal dysfunction within 30 days (eGFR of ≤60 mL/min/1.73m</a:t>
                      </a:r>
                      <a:r>
                        <a:rPr lang="en-US" sz="2400" baseline="30000" dirty="0"/>
                        <a:t>2</a:t>
                      </a:r>
                      <a:r>
                        <a:rPr lang="en-US" sz="2400" baseline="0" dirty="0"/>
                        <a:t>)</a:t>
                      </a:r>
                    </a:p>
                    <a:p>
                      <a:endParaRPr lang="en-US" sz="2400" dirty="0">
                        <a:latin typeface="+mn-lt"/>
                      </a:endParaRPr>
                    </a:p>
                  </a:txBody>
                  <a:tcPr/>
                </a:tc>
                <a:extLst>
                  <a:ext uri="{0D108BD9-81ED-4DB2-BD59-A6C34878D82A}">
                    <a16:rowId xmlns:a16="http://schemas.microsoft.com/office/drawing/2014/main" val="2869258548"/>
                  </a:ext>
                </a:extLst>
              </a:tr>
            </a:tbl>
          </a:graphicData>
        </a:graphic>
      </p:graphicFrame>
      <p:sp>
        <p:nvSpPr>
          <p:cNvPr id="3" name="Title 2">
            <a:extLst>
              <a:ext uri="{FF2B5EF4-FFF2-40B4-BE49-F238E27FC236}">
                <a16:creationId xmlns:a16="http://schemas.microsoft.com/office/drawing/2014/main" id="{CCF0C9E3-8AC9-2DEA-A663-7F00E3D0AC46}"/>
              </a:ext>
            </a:extLst>
          </p:cNvPr>
          <p:cNvSpPr>
            <a:spLocks noGrp="1"/>
          </p:cNvSpPr>
          <p:nvPr>
            <p:ph type="title"/>
          </p:nvPr>
        </p:nvSpPr>
        <p:spPr/>
        <p:txBody>
          <a:bodyPr>
            <a:normAutofit fontScale="90000"/>
          </a:bodyPr>
          <a:lstStyle/>
          <a:p>
            <a:r>
              <a:rPr lang="en-US" dirty="0"/>
              <a:t>Morphine OPA Inclusion &amp; Exclusion Criteria</a:t>
            </a:r>
          </a:p>
        </p:txBody>
      </p:sp>
      <p:graphicFrame>
        <p:nvGraphicFramePr>
          <p:cNvPr id="11" name="Table 10">
            <a:extLst>
              <a:ext uri="{FF2B5EF4-FFF2-40B4-BE49-F238E27FC236}">
                <a16:creationId xmlns:a16="http://schemas.microsoft.com/office/drawing/2014/main" id="{8A8352AF-6F02-B68F-EEDF-11F053C5FBBE}"/>
              </a:ext>
            </a:extLst>
          </p:cNvPr>
          <p:cNvGraphicFramePr>
            <a:graphicFrameLocks noGrp="1"/>
          </p:cNvGraphicFramePr>
          <p:nvPr>
            <p:extLst>
              <p:ext uri="{D42A27DB-BD31-4B8C-83A1-F6EECF244321}">
                <p14:modId xmlns:p14="http://schemas.microsoft.com/office/powerpoint/2010/main" val="934076314"/>
              </p:ext>
            </p:extLst>
          </p:nvPr>
        </p:nvGraphicFramePr>
        <p:xfrm>
          <a:off x="6505575" y="1228725"/>
          <a:ext cx="5257800" cy="429768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4160591132"/>
                    </a:ext>
                  </a:extLst>
                </a:gridCol>
              </a:tblGrid>
              <a:tr h="370840">
                <a:tc>
                  <a:txBody>
                    <a:bodyPr/>
                    <a:lstStyle/>
                    <a:p>
                      <a:r>
                        <a:rPr lang="en-US" sz="2400" dirty="0"/>
                        <a:t>Exclusion Criteria</a:t>
                      </a:r>
                    </a:p>
                  </a:txBody>
                  <a:tcPr/>
                </a:tc>
                <a:extLst>
                  <a:ext uri="{0D108BD9-81ED-4DB2-BD59-A6C34878D82A}">
                    <a16:rowId xmlns:a16="http://schemas.microsoft.com/office/drawing/2014/main" val="3877148565"/>
                  </a:ext>
                </a:extLst>
              </a:tr>
              <a:tr h="370840">
                <a:tc>
                  <a:txBody>
                    <a:bodyPr/>
                    <a:lstStyle/>
                    <a:p>
                      <a:r>
                        <a:rPr lang="en-US" sz="2400" dirty="0"/>
                        <a:t>Morphine order:</a:t>
                      </a:r>
                    </a:p>
                    <a:p>
                      <a:pPr marL="342900" indent="-342900">
                        <a:buFont typeface="Arial" panose="020B0604020202020204" pitchFamily="34" charset="0"/>
                        <a:buChar char="•"/>
                      </a:pPr>
                      <a:r>
                        <a:rPr lang="en-US" sz="2400" i="1" dirty="0"/>
                        <a:t>GEN IP End of Life Order-Supplement </a:t>
                      </a:r>
                      <a:r>
                        <a:rPr lang="en-US" sz="2400" i="0" dirty="0"/>
                        <a:t>order-set</a:t>
                      </a:r>
                    </a:p>
                    <a:p>
                      <a:pPr marL="342900" indent="-342900">
                        <a:buFont typeface="Arial" panose="020B0604020202020204" pitchFamily="34" charset="0"/>
                        <a:buChar char="•"/>
                      </a:pPr>
                      <a:r>
                        <a:rPr lang="en-US" sz="2400" i="1" dirty="0"/>
                        <a:t>Intra-articular</a:t>
                      </a:r>
                      <a:r>
                        <a:rPr lang="en-US" sz="2400" i="0" dirty="0"/>
                        <a:t> route of administration</a:t>
                      </a:r>
                    </a:p>
                    <a:p>
                      <a:pPr marL="342900" indent="-342900">
                        <a:buFont typeface="Arial" panose="020B0604020202020204" pitchFamily="34" charset="0"/>
                        <a:buChar char="•"/>
                      </a:pPr>
                      <a:r>
                        <a:rPr lang="en-US" sz="2400" i="1" dirty="0"/>
                        <a:t>Chest pain </a:t>
                      </a:r>
                      <a:r>
                        <a:rPr lang="en-US" sz="2400" i="0" dirty="0"/>
                        <a:t>as indication</a:t>
                      </a:r>
                    </a:p>
                    <a:p>
                      <a:pPr marL="342900" indent="-342900">
                        <a:buFont typeface="Arial" panose="020B0604020202020204" pitchFamily="34" charset="0"/>
                        <a:buChar char="•"/>
                      </a:pPr>
                      <a:endParaRPr lang="en-US" sz="2400" i="0" dirty="0"/>
                    </a:p>
                  </a:txBody>
                  <a:tcPr/>
                </a:tc>
                <a:extLst>
                  <a:ext uri="{0D108BD9-81ED-4DB2-BD59-A6C34878D82A}">
                    <a16:rowId xmlns:a16="http://schemas.microsoft.com/office/drawing/2014/main" val="29175418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Presence of any order from a hospice/palliative order-set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a16="http://schemas.microsoft.com/office/drawing/2014/main" val="3702569229"/>
                  </a:ext>
                </a:extLst>
              </a:tr>
            </a:tbl>
          </a:graphicData>
        </a:graphic>
      </p:graphicFrame>
    </p:spTree>
    <p:extLst>
      <p:ext uri="{BB962C8B-B14F-4D97-AF65-F5344CB8AC3E}">
        <p14:creationId xmlns:p14="http://schemas.microsoft.com/office/powerpoint/2010/main" val="1358486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D8523-1698-72AF-505A-FDFA94FCD4FC}"/>
              </a:ext>
            </a:extLst>
          </p:cNvPr>
          <p:cNvSpPr>
            <a:spLocks noGrp="1"/>
          </p:cNvSpPr>
          <p:nvPr>
            <p:ph type="title"/>
          </p:nvPr>
        </p:nvSpPr>
        <p:spPr/>
        <p:txBody>
          <a:bodyPr>
            <a:normAutofit fontScale="90000"/>
          </a:bodyPr>
          <a:lstStyle/>
          <a:p>
            <a:r>
              <a:rPr lang="en-US" dirty="0"/>
              <a:t>OPA in Action</a:t>
            </a:r>
          </a:p>
        </p:txBody>
      </p:sp>
      <p:pic>
        <p:nvPicPr>
          <p:cNvPr id="6" name="Content Placeholder 5">
            <a:extLst>
              <a:ext uri="{FF2B5EF4-FFF2-40B4-BE49-F238E27FC236}">
                <a16:creationId xmlns:a16="http://schemas.microsoft.com/office/drawing/2014/main" id="{8F6D5D6E-5C23-71D1-4AC2-C968B3471609}"/>
              </a:ext>
            </a:extLst>
          </p:cNvPr>
          <p:cNvPicPr>
            <a:picLocks noGrp="1" noChangeAspect="1"/>
          </p:cNvPicPr>
          <p:nvPr>
            <p:ph idx="1"/>
          </p:nvPr>
        </p:nvPicPr>
        <p:blipFill>
          <a:blip r:embed="rId2"/>
          <a:stretch>
            <a:fillRect/>
          </a:stretch>
        </p:blipFill>
        <p:spPr>
          <a:xfrm>
            <a:off x="2645165" y="995387"/>
            <a:ext cx="6901670" cy="5601356"/>
          </a:xfrm>
          <a:prstGeom prst="rect">
            <a:avLst/>
          </a:prstGeom>
        </p:spPr>
      </p:pic>
      <p:sp>
        <p:nvSpPr>
          <p:cNvPr id="2" name="Rectangle 1">
            <a:extLst>
              <a:ext uri="{FF2B5EF4-FFF2-40B4-BE49-F238E27FC236}">
                <a16:creationId xmlns:a16="http://schemas.microsoft.com/office/drawing/2014/main" id="{72E9A046-E787-DF5D-72FE-74C82D996243}"/>
              </a:ext>
            </a:extLst>
          </p:cNvPr>
          <p:cNvSpPr/>
          <p:nvPr/>
        </p:nvSpPr>
        <p:spPr>
          <a:xfrm>
            <a:off x="3897087" y="2754086"/>
            <a:ext cx="957942" cy="130628"/>
          </a:xfrm>
          <a:prstGeom prst="rect">
            <a:avLst/>
          </a:prstGeom>
          <a:solidFill>
            <a:srgbClr val="FFFCF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a:ea typeface="+mn-ea"/>
              <a:cs typeface="+mn-cs"/>
            </a:endParaRPr>
          </a:p>
        </p:txBody>
      </p:sp>
    </p:spTree>
    <p:extLst>
      <p:ext uri="{BB962C8B-B14F-4D97-AF65-F5344CB8AC3E}">
        <p14:creationId xmlns:p14="http://schemas.microsoft.com/office/powerpoint/2010/main" val="509367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21451-F2BA-4604-A547-06356E7FFD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CE582D-ABB8-2584-8463-EF645E7081B8}"/>
              </a:ext>
            </a:extLst>
          </p:cNvPr>
          <p:cNvSpPr>
            <a:spLocks noGrp="1"/>
          </p:cNvSpPr>
          <p:nvPr>
            <p:ph type="title"/>
          </p:nvPr>
        </p:nvSpPr>
        <p:spPr/>
        <p:txBody>
          <a:bodyPr>
            <a:normAutofit fontScale="90000"/>
          </a:bodyPr>
          <a:lstStyle/>
          <a:p>
            <a:r>
              <a:rPr lang="en-US" dirty="0"/>
              <a:t>OPA in Action</a:t>
            </a:r>
          </a:p>
        </p:txBody>
      </p:sp>
      <p:sp>
        <p:nvSpPr>
          <p:cNvPr id="11" name="TextBox 10">
            <a:extLst>
              <a:ext uri="{FF2B5EF4-FFF2-40B4-BE49-F238E27FC236}">
                <a16:creationId xmlns:a16="http://schemas.microsoft.com/office/drawing/2014/main" id="{55C817C4-B3AE-D81E-3149-6E78B3C68E30}"/>
              </a:ext>
            </a:extLst>
          </p:cNvPr>
          <p:cNvSpPr txBox="1"/>
          <p:nvPr/>
        </p:nvSpPr>
        <p:spPr>
          <a:xfrm>
            <a:off x="1205533" y="5123790"/>
            <a:ext cx="3037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a:ea typeface="+mn-ea"/>
                <a:cs typeface="+mn-cs"/>
              </a:rPr>
              <a:t>Rationale</a:t>
            </a:r>
          </a:p>
        </p:txBody>
      </p:sp>
      <p:pic>
        <p:nvPicPr>
          <p:cNvPr id="6" name="Content Placeholder 5">
            <a:extLst>
              <a:ext uri="{FF2B5EF4-FFF2-40B4-BE49-F238E27FC236}">
                <a16:creationId xmlns:a16="http://schemas.microsoft.com/office/drawing/2014/main" id="{1C1554D2-29B6-356A-EFDB-176B71BC6A23}"/>
              </a:ext>
            </a:extLst>
          </p:cNvPr>
          <p:cNvPicPr>
            <a:picLocks noGrp="1" noChangeAspect="1"/>
          </p:cNvPicPr>
          <p:nvPr>
            <p:ph idx="1"/>
          </p:nvPr>
        </p:nvPicPr>
        <p:blipFill>
          <a:blip r:embed="rId2"/>
          <a:srcRect b="50000"/>
          <a:stretch>
            <a:fillRect/>
          </a:stretch>
        </p:blipFill>
        <p:spPr>
          <a:xfrm>
            <a:off x="1205533" y="977462"/>
            <a:ext cx="9780934" cy="3969075"/>
          </a:xfrm>
          <a:prstGeom prst="rect">
            <a:avLst/>
          </a:prstGeom>
        </p:spPr>
      </p:pic>
      <p:cxnSp>
        <p:nvCxnSpPr>
          <p:cNvPr id="13" name="Connector: Elbow 12">
            <a:extLst>
              <a:ext uri="{FF2B5EF4-FFF2-40B4-BE49-F238E27FC236}">
                <a16:creationId xmlns:a16="http://schemas.microsoft.com/office/drawing/2014/main" id="{6F0E3A65-B3D9-814A-53DE-C39586A81927}"/>
              </a:ext>
            </a:extLst>
          </p:cNvPr>
          <p:cNvCxnSpPr>
            <a:cxnSpLocks/>
            <a:stCxn id="11" idx="1"/>
          </p:cNvCxnSpPr>
          <p:nvPr/>
        </p:nvCxnSpPr>
        <p:spPr>
          <a:xfrm rot="10800000" flipH="1">
            <a:off x="1205532" y="2242457"/>
            <a:ext cx="917181" cy="3081388"/>
          </a:xfrm>
          <a:prstGeom prst="bentConnector4">
            <a:avLst>
              <a:gd name="adj1" fmla="val -60530"/>
              <a:gd name="adj2" fmla="val 99878"/>
            </a:avLst>
          </a:prstGeom>
          <a:ln w="57150">
            <a:tailEnd type="triangle"/>
          </a:ln>
        </p:spPr>
        <p:style>
          <a:lnRef idx="2">
            <a:schemeClr val="accent4"/>
          </a:lnRef>
          <a:fillRef idx="0">
            <a:schemeClr val="accent4"/>
          </a:fillRef>
          <a:effectRef idx="1">
            <a:schemeClr val="accent4"/>
          </a:effectRef>
          <a:fontRef idx="minor">
            <a:schemeClr val="tx1"/>
          </a:fontRef>
        </p:style>
      </p:cxnSp>
      <p:sp>
        <p:nvSpPr>
          <p:cNvPr id="24" name="TextBox 23">
            <a:extLst>
              <a:ext uri="{FF2B5EF4-FFF2-40B4-BE49-F238E27FC236}">
                <a16:creationId xmlns:a16="http://schemas.microsoft.com/office/drawing/2014/main" id="{F77FC2C0-00A1-CD68-8015-7C76C2A85367}"/>
              </a:ext>
            </a:extLst>
          </p:cNvPr>
          <p:cNvSpPr txBox="1"/>
          <p:nvPr/>
        </p:nvSpPr>
        <p:spPr>
          <a:xfrm>
            <a:off x="4970804" y="5123790"/>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a:ea typeface="+mn-ea"/>
                <a:cs typeface="+mn-cs"/>
              </a:rPr>
              <a:t>Encouragement to choose a safer opioid, discuss with a pharmacist, and provides easy access to Froedtert-specific resources</a:t>
            </a:r>
          </a:p>
        </p:txBody>
      </p:sp>
      <p:cxnSp>
        <p:nvCxnSpPr>
          <p:cNvPr id="15" name="Connector: Elbow 14">
            <a:extLst>
              <a:ext uri="{FF2B5EF4-FFF2-40B4-BE49-F238E27FC236}">
                <a16:creationId xmlns:a16="http://schemas.microsoft.com/office/drawing/2014/main" id="{6EBC09FA-8C95-B7BA-991D-D13A80DC15D2}"/>
              </a:ext>
            </a:extLst>
          </p:cNvPr>
          <p:cNvCxnSpPr>
            <a:cxnSpLocks/>
            <a:stCxn id="24" idx="3"/>
          </p:cNvCxnSpPr>
          <p:nvPr/>
        </p:nvCxnSpPr>
        <p:spPr>
          <a:xfrm flipH="1" flipV="1">
            <a:off x="10014857" y="2961999"/>
            <a:ext cx="1051947" cy="2669623"/>
          </a:xfrm>
          <a:prstGeom prst="bentConnector4">
            <a:avLst>
              <a:gd name="adj1" fmla="val -21731"/>
              <a:gd name="adj2" fmla="val 99879"/>
            </a:avLst>
          </a:prstGeom>
          <a:ln w="57150">
            <a:tailEnd type="triangle"/>
          </a:ln>
        </p:spPr>
        <p:style>
          <a:lnRef idx="2">
            <a:schemeClr val="accent4"/>
          </a:lnRef>
          <a:fillRef idx="0">
            <a:schemeClr val="accent4"/>
          </a:fillRef>
          <a:effectRef idx="1">
            <a:schemeClr val="accent4"/>
          </a:effectRef>
          <a:fontRef idx="minor">
            <a:schemeClr val="tx1"/>
          </a:fontRef>
        </p:style>
      </p:cxnSp>
      <p:sp>
        <p:nvSpPr>
          <p:cNvPr id="4" name="Rectangle 3">
            <a:extLst>
              <a:ext uri="{FF2B5EF4-FFF2-40B4-BE49-F238E27FC236}">
                <a16:creationId xmlns:a16="http://schemas.microsoft.com/office/drawing/2014/main" id="{FC4AC469-01BB-90FC-2CA1-8E3DBB692063}"/>
              </a:ext>
            </a:extLst>
          </p:cNvPr>
          <p:cNvSpPr/>
          <p:nvPr/>
        </p:nvSpPr>
        <p:spPr>
          <a:xfrm>
            <a:off x="3067787" y="3429000"/>
            <a:ext cx="1174860" cy="217714"/>
          </a:xfrm>
          <a:prstGeom prst="rect">
            <a:avLst/>
          </a:prstGeom>
          <a:solidFill>
            <a:srgbClr val="FFFCF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a:ea typeface="+mn-ea"/>
              <a:cs typeface="+mn-cs"/>
            </a:endParaRPr>
          </a:p>
        </p:txBody>
      </p:sp>
    </p:spTree>
    <p:extLst>
      <p:ext uri="{BB962C8B-B14F-4D97-AF65-F5344CB8AC3E}">
        <p14:creationId xmlns:p14="http://schemas.microsoft.com/office/powerpoint/2010/main" val="107660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283C-5954-3824-A254-E0FFB40609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5CF115-9EE8-34A6-7E74-EA15606DC457}"/>
              </a:ext>
            </a:extLst>
          </p:cNvPr>
          <p:cNvSpPr>
            <a:spLocks noGrp="1"/>
          </p:cNvSpPr>
          <p:nvPr>
            <p:ph type="title"/>
          </p:nvPr>
        </p:nvSpPr>
        <p:spPr/>
        <p:txBody>
          <a:bodyPr>
            <a:normAutofit fontScale="90000"/>
          </a:bodyPr>
          <a:lstStyle/>
          <a:p>
            <a:r>
              <a:rPr lang="en-US" dirty="0"/>
              <a:t>OPA in Action</a:t>
            </a:r>
          </a:p>
        </p:txBody>
      </p:sp>
      <p:sp>
        <p:nvSpPr>
          <p:cNvPr id="11" name="TextBox 10">
            <a:extLst>
              <a:ext uri="{FF2B5EF4-FFF2-40B4-BE49-F238E27FC236}">
                <a16:creationId xmlns:a16="http://schemas.microsoft.com/office/drawing/2014/main" id="{05246B0A-3CD4-6407-59D5-98BFE36A8547}"/>
              </a:ext>
            </a:extLst>
          </p:cNvPr>
          <p:cNvSpPr txBox="1"/>
          <p:nvPr/>
        </p:nvSpPr>
        <p:spPr>
          <a:xfrm>
            <a:off x="6559867" y="5104704"/>
            <a:ext cx="41210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Acknowledgement reasons for continuing with morphine (if choosing to do so)</a:t>
            </a:r>
          </a:p>
        </p:txBody>
      </p:sp>
      <p:pic>
        <p:nvPicPr>
          <p:cNvPr id="6" name="Content Placeholder 5">
            <a:extLst>
              <a:ext uri="{FF2B5EF4-FFF2-40B4-BE49-F238E27FC236}">
                <a16:creationId xmlns:a16="http://schemas.microsoft.com/office/drawing/2014/main" id="{E4248F0F-EAAC-CDAD-9882-DEA7643A367A}"/>
              </a:ext>
            </a:extLst>
          </p:cNvPr>
          <p:cNvPicPr>
            <a:picLocks noGrp="1" noChangeAspect="1"/>
          </p:cNvPicPr>
          <p:nvPr>
            <p:ph idx="1"/>
          </p:nvPr>
        </p:nvPicPr>
        <p:blipFill>
          <a:blip r:embed="rId2"/>
          <a:srcRect t="46676"/>
          <a:stretch>
            <a:fillRect/>
          </a:stretch>
        </p:blipFill>
        <p:spPr>
          <a:xfrm>
            <a:off x="1511086" y="1136208"/>
            <a:ext cx="9169827" cy="3968496"/>
          </a:xfrm>
          <a:prstGeom prst="rect">
            <a:avLst/>
          </a:prstGeom>
        </p:spPr>
      </p:pic>
      <p:sp>
        <p:nvSpPr>
          <p:cNvPr id="2" name="TextBox 1">
            <a:extLst>
              <a:ext uri="{FF2B5EF4-FFF2-40B4-BE49-F238E27FC236}">
                <a16:creationId xmlns:a16="http://schemas.microsoft.com/office/drawing/2014/main" id="{7E8EF7B4-09A7-C443-0A54-570E36201A13}"/>
              </a:ext>
            </a:extLst>
          </p:cNvPr>
          <p:cNvSpPr txBox="1"/>
          <p:nvPr/>
        </p:nvSpPr>
        <p:spPr>
          <a:xfrm>
            <a:off x="1511086" y="5104703"/>
            <a:ext cx="41210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Able to order alternatives within the OPA</a:t>
            </a:r>
          </a:p>
        </p:txBody>
      </p:sp>
      <p:cxnSp>
        <p:nvCxnSpPr>
          <p:cNvPr id="4" name="Connector: Elbow 3">
            <a:extLst>
              <a:ext uri="{FF2B5EF4-FFF2-40B4-BE49-F238E27FC236}">
                <a16:creationId xmlns:a16="http://schemas.microsoft.com/office/drawing/2014/main" id="{1EE8A647-4F4F-513C-6371-B28D17BE7D78}"/>
              </a:ext>
            </a:extLst>
          </p:cNvPr>
          <p:cNvCxnSpPr>
            <a:cxnSpLocks/>
          </p:cNvCxnSpPr>
          <p:nvPr/>
        </p:nvCxnSpPr>
        <p:spPr>
          <a:xfrm rot="10800000" flipH="1">
            <a:off x="1511086" y="2438813"/>
            <a:ext cx="917181" cy="3081388"/>
          </a:xfrm>
          <a:prstGeom prst="bentConnector4">
            <a:avLst>
              <a:gd name="adj1" fmla="val -60530"/>
              <a:gd name="adj2" fmla="val 99878"/>
            </a:avLst>
          </a:prstGeom>
          <a:ln w="57150">
            <a:tailEnd type="triangle"/>
          </a:ln>
        </p:spPr>
        <p:style>
          <a:lnRef idx="2">
            <a:schemeClr val="accent4"/>
          </a:lnRef>
          <a:fillRef idx="0">
            <a:schemeClr val="accent4"/>
          </a:fillRef>
          <a:effectRef idx="1">
            <a:schemeClr val="accent4"/>
          </a:effectRef>
          <a:fontRef idx="minor">
            <a:schemeClr val="tx1"/>
          </a:fontRef>
        </p:style>
      </p:cxnSp>
      <p:cxnSp>
        <p:nvCxnSpPr>
          <p:cNvPr id="5" name="Connector: Elbow 4">
            <a:extLst>
              <a:ext uri="{FF2B5EF4-FFF2-40B4-BE49-F238E27FC236}">
                <a16:creationId xmlns:a16="http://schemas.microsoft.com/office/drawing/2014/main" id="{B3F0AED0-535D-51E8-00F8-733E4EC24C37}"/>
              </a:ext>
            </a:extLst>
          </p:cNvPr>
          <p:cNvCxnSpPr>
            <a:cxnSpLocks/>
            <a:stCxn id="11" idx="3"/>
          </p:cNvCxnSpPr>
          <p:nvPr/>
        </p:nvCxnSpPr>
        <p:spPr>
          <a:xfrm flipH="1" flipV="1">
            <a:off x="10091057" y="3979507"/>
            <a:ext cx="589856" cy="1725362"/>
          </a:xfrm>
          <a:prstGeom prst="bentConnector4">
            <a:avLst>
              <a:gd name="adj1" fmla="val -38755"/>
              <a:gd name="adj2" fmla="val 99569"/>
            </a:avLst>
          </a:prstGeom>
          <a:ln w="57150">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28754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03434C-3F07-80F5-0806-7FC021D3E1F5}"/>
              </a:ext>
            </a:extLst>
          </p:cNvPr>
          <p:cNvSpPr>
            <a:spLocks noGrp="1"/>
          </p:cNvSpPr>
          <p:nvPr>
            <p:ph type="title"/>
          </p:nvPr>
        </p:nvSpPr>
        <p:spPr/>
        <p:txBody>
          <a:bodyPr>
            <a:normAutofit fontScale="90000"/>
          </a:bodyPr>
          <a:lstStyle/>
          <a:p>
            <a:r>
              <a:rPr lang="en-US" dirty="0"/>
              <a:t>Primary Outcome – Action Taken Percentage</a:t>
            </a:r>
          </a:p>
        </p:txBody>
      </p:sp>
      <p:graphicFrame>
        <p:nvGraphicFramePr>
          <p:cNvPr id="4" name="Content Placeholder 3">
            <a:extLst>
              <a:ext uri="{FF2B5EF4-FFF2-40B4-BE49-F238E27FC236}">
                <a16:creationId xmlns:a16="http://schemas.microsoft.com/office/drawing/2014/main" id="{170EDC50-3B25-585A-FD5C-CD4C10C5D304}"/>
              </a:ext>
            </a:extLst>
          </p:cNvPr>
          <p:cNvGraphicFramePr>
            <a:graphicFrameLocks noGrp="1"/>
          </p:cNvGraphicFramePr>
          <p:nvPr>
            <p:ph idx="1"/>
          </p:nvPr>
        </p:nvGraphicFramePr>
        <p:xfrm>
          <a:off x="838200" y="1228725"/>
          <a:ext cx="10228604" cy="4554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962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3683-A535-89DD-AA43-41F66428418B}"/>
              </a:ext>
            </a:extLst>
          </p:cNvPr>
          <p:cNvSpPr>
            <a:spLocks noGrp="1"/>
          </p:cNvSpPr>
          <p:nvPr>
            <p:ph type="title"/>
          </p:nvPr>
        </p:nvSpPr>
        <p:spPr/>
        <p:txBody>
          <a:bodyPr>
            <a:normAutofit fontScale="90000"/>
          </a:bodyPr>
          <a:lstStyle/>
          <a:p>
            <a:r>
              <a:rPr lang="en-US" dirty="0"/>
              <a:t>New Pharmacogenomics (PGx) Guidelines</a:t>
            </a:r>
          </a:p>
        </p:txBody>
      </p:sp>
      <p:pic>
        <p:nvPicPr>
          <p:cNvPr id="6" name="Picture 5">
            <a:extLst>
              <a:ext uri="{FF2B5EF4-FFF2-40B4-BE49-F238E27FC236}">
                <a16:creationId xmlns:a16="http://schemas.microsoft.com/office/drawing/2014/main" id="{0DBAAA68-46C3-8CEC-61C7-531BF992D7BC}"/>
              </a:ext>
            </a:extLst>
          </p:cNvPr>
          <p:cNvPicPr>
            <a:picLocks noChangeAspect="1"/>
          </p:cNvPicPr>
          <p:nvPr/>
        </p:nvPicPr>
        <p:blipFill>
          <a:blip r:embed="rId2"/>
          <a:stretch>
            <a:fillRect/>
          </a:stretch>
        </p:blipFill>
        <p:spPr>
          <a:xfrm>
            <a:off x="1229710" y="1448956"/>
            <a:ext cx="9459309" cy="3960087"/>
          </a:xfrm>
          <a:prstGeom prst="rect">
            <a:avLst/>
          </a:prstGeom>
        </p:spPr>
      </p:pic>
      <p:sp>
        <p:nvSpPr>
          <p:cNvPr id="8" name="Rectangle 7">
            <a:extLst>
              <a:ext uri="{FF2B5EF4-FFF2-40B4-BE49-F238E27FC236}">
                <a16:creationId xmlns:a16="http://schemas.microsoft.com/office/drawing/2014/main" id="{32257923-9EC0-FA0A-0CF2-F9E4F8F6AC4D}"/>
              </a:ext>
            </a:extLst>
          </p:cNvPr>
          <p:cNvSpPr/>
          <p:nvPr/>
        </p:nvSpPr>
        <p:spPr>
          <a:xfrm>
            <a:off x="838200" y="1292772"/>
            <a:ext cx="10124090" cy="4267200"/>
          </a:xfrm>
          <a:prstGeom prst="rect">
            <a:avLst/>
          </a:prstGeom>
          <a:noFill/>
          <a:ln w="38100">
            <a:solidFill>
              <a:srgbClr val="0949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82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D56848-5982-D294-DD27-7094EC0C1775}"/>
              </a:ext>
            </a:extLst>
          </p:cNvPr>
          <p:cNvSpPr>
            <a:spLocks noGrp="1"/>
          </p:cNvSpPr>
          <p:nvPr>
            <p:ph idx="1"/>
          </p:nvPr>
        </p:nvSpPr>
        <p:spPr>
          <a:xfrm>
            <a:off x="838200" y="1743264"/>
            <a:ext cx="10515600" cy="4554909"/>
          </a:xfrm>
        </p:spPr>
        <p:txBody>
          <a:bodyPr>
            <a:normAutofit/>
          </a:bodyPr>
          <a:lstStyle/>
          <a:p>
            <a:pPr marL="0" indent="0">
              <a:buNone/>
            </a:pPr>
            <a:r>
              <a:rPr lang="en-US" b="1" dirty="0"/>
              <a:t>PROBLEM:</a:t>
            </a:r>
            <a:r>
              <a:rPr lang="en-US" dirty="0"/>
              <a:t> This patient’s </a:t>
            </a:r>
            <a:r>
              <a:rPr lang="en-US" i="1" dirty="0"/>
              <a:t>CYP2D6</a:t>
            </a:r>
            <a:r>
              <a:rPr lang="en-US" dirty="0"/>
              <a:t> genotype is associated with decreased production of active forms of certain opioid analgesics. This patient may receive </a:t>
            </a:r>
            <a:r>
              <a:rPr lang="en-US" b="1" dirty="0"/>
              <a:t>LITTLE TO NO PAIN RELIEF</a:t>
            </a:r>
            <a:r>
              <a:rPr lang="en-US" dirty="0"/>
              <a:t> with CYP2D6-metabolized opioids such as codeine, hydrocodone, and tramadol.</a:t>
            </a:r>
          </a:p>
          <a:p>
            <a:pPr marL="0" indent="0">
              <a:buNone/>
            </a:pPr>
            <a:r>
              <a:rPr lang="en-US" b="1" dirty="0"/>
              <a:t> </a:t>
            </a:r>
            <a:endParaRPr lang="en-US" dirty="0"/>
          </a:p>
          <a:p>
            <a:pPr marL="0" indent="0">
              <a:buNone/>
            </a:pPr>
            <a:r>
              <a:rPr lang="en-US" b="1" dirty="0"/>
              <a:t>RECOMMENDATIONS:</a:t>
            </a:r>
            <a:r>
              <a:rPr lang="en-US" dirty="0"/>
              <a:t> </a:t>
            </a:r>
          </a:p>
          <a:p>
            <a:pPr marL="0" lvl="0" indent="0">
              <a:buNone/>
            </a:pPr>
            <a:r>
              <a:rPr lang="en-US" dirty="0"/>
              <a:t>Consider a </a:t>
            </a:r>
            <a:r>
              <a:rPr lang="en-US" b="1" dirty="0"/>
              <a:t>non-opioid</a:t>
            </a:r>
            <a:r>
              <a:rPr lang="en-US" dirty="0"/>
              <a:t> analgesic.</a:t>
            </a:r>
          </a:p>
          <a:p>
            <a:pPr marL="457200" lvl="1" indent="0">
              <a:buNone/>
            </a:pPr>
            <a:r>
              <a:rPr lang="en-US" b="1" i="1" dirty="0"/>
              <a:t>OR</a:t>
            </a:r>
            <a:endParaRPr lang="en-US" dirty="0"/>
          </a:p>
          <a:p>
            <a:pPr marL="0" lvl="0" indent="0">
              <a:buNone/>
            </a:pPr>
            <a:r>
              <a:rPr lang="en-US" dirty="0"/>
              <a:t>If an opioid analgesic is indicated, consider an alternative opioid that is not affected by CYP2D6 metabolism such as hydromorphone or oxycodone</a:t>
            </a:r>
          </a:p>
          <a:p>
            <a:pPr marL="0" indent="0">
              <a:buNone/>
            </a:pPr>
            <a:r>
              <a:rPr lang="en-US" dirty="0"/>
              <a:t> </a:t>
            </a:r>
          </a:p>
          <a:p>
            <a:pPr marL="0" indent="0">
              <a:buNone/>
            </a:pPr>
            <a:r>
              <a:rPr lang="en-US" dirty="0"/>
              <a:t>See CPIC clinical guidelines for more information or consult a clinical pharmacist.    </a:t>
            </a:r>
          </a:p>
          <a:p>
            <a:pPr marL="0" indent="0">
              <a:buNone/>
            </a:pPr>
            <a:r>
              <a:rPr lang="en-US" u="sng" dirty="0">
                <a:hlinkClick r:id="rId2"/>
              </a:rPr>
              <a:t>CPIC Guideline for CYP2D6 and Opioids</a:t>
            </a:r>
            <a:endParaRPr lang="en-US" dirty="0"/>
          </a:p>
          <a:p>
            <a:endParaRPr lang="en-US" dirty="0"/>
          </a:p>
        </p:txBody>
      </p:sp>
      <p:sp>
        <p:nvSpPr>
          <p:cNvPr id="3" name="Title 2">
            <a:extLst>
              <a:ext uri="{FF2B5EF4-FFF2-40B4-BE49-F238E27FC236}">
                <a16:creationId xmlns:a16="http://schemas.microsoft.com/office/drawing/2014/main" id="{0A60BD01-3E42-116A-79E3-5626B9F0F3E0}"/>
              </a:ext>
            </a:extLst>
          </p:cNvPr>
          <p:cNvSpPr>
            <a:spLocks noGrp="1"/>
          </p:cNvSpPr>
          <p:nvPr>
            <p:ph type="title"/>
          </p:nvPr>
        </p:nvSpPr>
        <p:spPr/>
        <p:txBody>
          <a:bodyPr>
            <a:normAutofit fontScale="90000"/>
          </a:bodyPr>
          <a:lstStyle/>
          <a:p>
            <a:r>
              <a:rPr lang="en-US" dirty="0"/>
              <a:t>Coming Soon - PGx OPA Focused on </a:t>
            </a:r>
            <a:r>
              <a:rPr lang="en-US" i="1" dirty="0"/>
              <a:t>CYP2D6</a:t>
            </a:r>
          </a:p>
        </p:txBody>
      </p:sp>
      <p:sp>
        <p:nvSpPr>
          <p:cNvPr id="6" name="TextBox 5">
            <a:extLst>
              <a:ext uri="{FF2B5EF4-FFF2-40B4-BE49-F238E27FC236}">
                <a16:creationId xmlns:a16="http://schemas.microsoft.com/office/drawing/2014/main" id="{19726C4D-E01E-677A-9E3A-2D3FA85E2F13}"/>
              </a:ext>
            </a:extLst>
          </p:cNvPr>
          <p:cNvSpPr txBox="1"/>
          <p:nvPr/>
        </p:nvSpPr>
        <p:spPr>
          <a:xfrm>
            <a:off x="546539" y="1160259"/>
            <a:ext cx="11403724" cy="378565"/>
          </a:xfrm>
          <a:prstGeom prst="rect">
            <a:avLst/>
          </a:prstGeom>
          <a:noFill/>
        </p:spPr>
        <p:txBody>
          <a:bodyPr wrap="square">
            <a:spAutoFit/>
          </a:bodyPr>
          <a:lstStyle/>
          <a:p>
            <a:pPr marL="0" marR="0">
              <a:lnSpc>
                <a:spcPct val="107000"/>
              </a:lnSpc>
              <a:spcAft>
                <a:spcPts val="800"/>
              </a:spcAft>
              <a:buNone/>
            </a:pPr>
            <a:r>
              <a:rPr lang="en-US" sz="1800" b="1" u="sng"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Intermediate</a:t>
            </a:r>
            <a:r>
              <a:rPr lang="en-US" sz="18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(AS=0.25-0.75) or </a:t>
            </a:r>
            <a:r>
              <a:rPr lang="en-US" sz="1800" b="1" u="sng"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Poor Metabolizer</a:t>
            </a:r>
            <a:r>
              <a:rPr lang="en-US" sz="18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(RX PGX OPIOIDS CYP2D6 IM (AS=0.25-0.75)/PM PROVIDER)</a:t>
            </a:r>
            <a:endParaRPr lang="en-US"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5FC1849-B8C0-90CE-5ECF-A94340769FBB}"/>
              </a:ext>
            </a:extLst>
          </p:cNvPr>
          <p:cNvSpPr/>
          <p:nvPr/>
        </p:nvSpPr>
        <p:spPr>
          <a:xfrm>
            <a:off x="515007" y="1124607"/>
            <a:ext cx="11445765" cy="43818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700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4E0B1-AB01-B130-A31A-25BD17BC7D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4B77DD-0F1E-C5D7-31F8-EC82FBFD15EE}"/>
              </a:ext>
            </a:extLst>
          </p:cNvPr>
          <p:cNvSpPr>
            <a:spLocks noGrp="1"/>
          </p:cNvSpPr>
          <p:nvPr>
            <p:ph idx="1"/>
          </p:nvPr>
        </p:nvSpPr>
        <p:spPr>
          <a:xfrm>
            <a:off x="838200" y="1743264"/>
            <a:ext cx="10515600" cy="4554909"/>
          </a:xfrm>
        </p:spPr>
        <p:txBody>
          <a:bodyPr>
            <a:normAutofit lnSpcReduction="10000"/>
          </a:bodyPr>
          <a:lstStyle/>
          <a:p>
            <a:pPr marL="0" indent="0">
              <a:buNone/>
            </a:pPr>
            <a:r>
              <a:rPr lang="en-US" b="1" dirty="0"/>
              <a:t>PROBLEM: </a:t>
            </a:r>
            <a:r>
              <a:rPr lang="en-US" dirty="0"/>
              <a:t>This patient’s </a:t>
            </a:r>
            <a:r>
              <a:rPr lang="en-US" i="1" dirty="0"/>
              <a:t>CYP2D6</a:t>
            </a:r>
            <a:r>
              <a:rPr lang="en-US" dirty="0"/>
              <a:t> genotype is associated with excess production of active forms of certain opioid analgesics. This patient is at risk for </a:t>
            </a:r>
            <a:r>
              <a:rPr lang="en-US" b="1" dirty="0"/>
              <a:t>ADVERSE EVENTS</a:t>
            </a:r>
            <a:r>
              <a:rPr lang="en-US" dirty="0"/>
              <a:t> such as </a:t>
            </a:r>
            <a:r>
              <a:rPr lang="en-US" b="1" dirty="0"/>
              <a:t>RESPIRATORY DEPRESSION OR DEATH</a:t>
            </a:r>
            <a:r>
              <a:rPr lang="en-US" dirty="0"/>
              <a:t> with CYP2D6-metabolized opioids such as codeine, hydrocodone, tramadol.</a:t>
            </a:r>
          </a:p>
          <a:p>
            <a:pPr marL="0" indent="0">
              <a:buNone/>
            </a:pPr>
            <a:r>
              <a:rPr lang="en-US" b="1" dirty="0"/>
              <a:t> </a:t>
            </a:r>
            <a:endParaRPr lang="en-US" dirty="0"/>
          </a:p>
          <a:p>
            <a:pPr marL="0" indent="0">
              <a:buNone/>
            </a:pPr>
            <a:r>
              <a:rPr lang="en-US" b="1" dirty="0"/>
              <a:t>RECOMMENDATIONS:</a:t>
            </a:r>
            <a:endParaRPr lang="en-US" dirty="0"/>
          </a:p>
          <a:p>
            <a:pPr marL="0" lvl="0" indent="0">
              <a:buNone/>
            </a:pPr>
            <a:r>
              <a:rPr lang="en-US" dirty="0"/>
              <a:t>Consider a </a:t>
            </a:r>
            <a:r>
              <a:rPr lang="en-US" b="1" dirty="0"/>
              <a:t>non-opioid</a:t>
            </a:r>
            <a:r>
              <a:rPr lang="en-US" dirty="0"/>
              <a:t> analgesic.</a:t>
            </a:r>
          </a:p>
          <a:p>
            <a:pPr marL="0" indent="0">
              <a:buNone/>
            </a:pPr>
            <a:r>
              <a:rPr lang="en-US" b="1" i="1" dirty="0"/>
              <a:t>	OR</a:t>
            </a:r>
            <a:endParaRPr lang="en-US" dirty="0"/>
          </a:p>
          <a:p>
            <a:pPr marL="0" lvl="0" indent="0">
              <a:buNone/>
            </a:pPr>
            <a:r>
              <a:rPr lang="en-US" dirty="0"/>
              <a:t>If an opioid analgesic is indicated, consider an alternative opioid that is not affected by CYP2D6 metabolism such as hydromorphone or oxycodone</a:t>
            </a:r>
          </a:p>
          <a:p>
            <a:pPr marL="0" indent="0">
              <a:buNone/>
            </a:pPr>
            <a:r>
              <a:rPr lang="en-US" dirty="0"/>
              <a:t> </a:t>
            </a:r>
          </a:p>
          <a:p>
            <a:pPr marL="0" indent="0">
              <a:buNone/>
            </a:pPr>
            <a:r>
              <a:rPr lang="en-US" dirty="0"/>
              <a:t>See CPIC clinical guidelines for more information or consult a clinical pharmacist.    </a:t>
            </a:r>
          </a:p>
          <a:p>
            <a:pPr marL="0" indent="0">
              <a:buNone/>
            </a:pPr>
            <a:r>
              <a:rPr lang="en-US" u="sng" dirty="0">
                <a:hlinkClick r:id="rId2"/>
              </a:rPr>
              <a:t>CPIC Guideline for CYP2D6 and Opioids</a:t>
            </a:r>
            <a:endParaRPr lang="en-US" dirty="0"/>
          </a:p>
          <a:p>
            <a:endParaRPr lang="en-US" dirty="0"/>
          </a:p>
        </p:txBody>
      </p:sp>
      <p:sp>
        <p:nvSpPr>
          <p:cNvPr id="3" name="Title 2">
            <a:extLst>
              <a:ext uri="{FF2B5EF4-FFF2-40B4-BE49-F238E27FC236}">
                <a16:creationId xmlns:a16="http://schemas.microsoft.com/office/drawing/2014/main" id="{4FBE57AF-E8FE-C19D-5D5A-5D597EEA4B15}"/>
              </a:ext>
            </a:extLst>
          </p:cNvPr>
          <p:cNvSpPr>
            <a:spLocks noGrp="1"/>
          </p:cNvSpPr>
          <p:nvPr>
            <p:ph type="title"/>
          </p:nvPr>
        </p:nvSpPr>
        <p:spPr/>
        <p:txBody>
          <a:bodyPr>
            <a:normAutofit fontScale="90000"/>
          </a:bodyPr>
          <a:lstStyle/>
          <a:p>
            <a:r>
              <a:rPr lang="en-US" dirty="0"/>
              <a:t>Coming Soon - PGx OPA Focused on </a:t>
            </a:r>
            <a:r>
              <a:rPr lang="en-US" i="1" dirty="0"/>
              <a:t>CYP2D6</a:t>
            </a:r>
          </a:p>
        </p:txBody>
      </p:sp>
      <p:sp>
        <p:nvSpPr>
          <p:cNvPr id="6" name="TextBox 5">
            <a:extLst>
              <a:ext uri="{FF2B5EF4-FFF2-40B4-BE49-F238E27FC236}">
                <a16:creationId xmlns:a16="http://schemas.microsoft.com/office/drawing/2014/main" id="{0E898FD7-B94B-4CE3-A810-FE966A867A76}"/>
              </a:ext>
            </a:extLst>
          </p:cNvPr>
          <p:cNvSpPr txBox="1"/>
          <p:nvPr/>
        </p:nvSpPr>
        <p:spPr>
          <a:xfrm>
            <a:off x="2301765" y="1160259"/>
            <a:ext cx="9648497" cy="378565"/>
          </a:xfrm>
          <a:prstGeom prst="rect">
            <a:avLst/>
          </a:prstGeom>
          <a:noFill/>
        </p:spPr>
        <p:txBody>
          <a:bodyPr wrap="square">
            <a:spAutoFit/>
          </a:bodyPr>
          <a:lstStyle/>
          <a:p>
            <a:pPr marL="0" marR="0">
              <a:lnSpc>
                <a:spcPct val="107000"/>
              </a:lnSpc>
              <a:spcAft>
                <a:spcPts val="800"/>
              </a:spcAft>
              <a:buNone/>
            </a:pPr>
            <a:r>
              <a:rPr lang="pt-BR" sz="1800" b="1" u="sng"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Ultrarapid Metabolizer (RX PGX OPIOIDS CYP2D6 UM PROVIDER)</a:t>
            </a:r>
            <a:endParaRPr lang="en-US"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C1FF9E1-3673-6643-9A90-07C95828EF87}"/>
              </a:ext>
            </a:extLst>
          </p:cNvPr>
          <p:cNvSpPr/>
          <p:nvPr/>
        </p:nvSpPr>
        <p:spPr>
          <a:xfrm>
            <a:off x="2165131" y="1124607"/>
            <a:ext cx="7031421" cy="43818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099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FD6A7-9BCC-4F8A-C6E8-7919FC0DCEF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859EEB-1EF1-38AE-DACE-01B73821CE9C}"/>
              </a:ext>
            </a:extLst>
          </p:cNvPr>
          <p:cNvSpPr>
            <a:spLocks noGrp="1"/>
          </p:cNvSpPr>
          <p:nvPr>
            <p:ph idx="1"/>
          </p:nvPr>
        </p:nvSpPr>
        <p:spPr>
          <a:xfrm>
            <a:off x="838200" y="3268717"/>
            <a:ext cx="10515600" cy="1250731"/>
          </a:xfrm>
        </p:spPr>
        <p:txBody>
          <a:bodyPr/>
          <a:lstStyle/>
          <a:p>
            <a:pPr marL="0" indent="0" algn="ctr">
              <a:buNone/>
            </a:pPr>
            <a:r>
              <a:rPr lang="en-US" sz="3200" dirty="0"/>
              <a:t>Identify practices to maintain good pain control and safety during transitions of care</a:t>
            </a:r>
          </a:p>
          <a:p>
            <a:endParaRPr lang="en-US" dirty="0"/>
          </a:p>
        </p:txBody>
      </p:sp>
      <p:sp>
        <p:nvSpPr>
          <p:cNvPr id="4" name="Title 3">
            <a:extLst>
              <a:ext uri="{FF2B5EF4-FFF2-40B4-BE49-F238E27FC236}">
                <a16:creationId xmlns:a16="http://schemas.microsoft.com/office/drawing/2014/main" id="{1D01163E-0E2B-CDEC-5405-011C822E0950}"/>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112875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7B9C-006E-7525-E45B-DA19AE65EAF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60ED63-A107-93E5-A335-3E0BE2165036}"/>
              </a:ext>
            </a:extLst>
          </p:cNvPr>
          <p:cNvSpPr>
            <a:spLocks noGrp="1"/>
          </p:cNvSpPr>
          <p:nvPr>
            <p:ph idx="1"/>
          </p:nvPr>
        </p:nvSpPr>
        <p:spPr/>
        <p:txBody>
          <a:bodyPr/>
          <a:lstStyle/>
          <a:p>
            <a:pPr marL="342900" indent="-342900">
              <a:buFont typeface="Arial" panose="020B0604020202020204" pitchFamily="34" charset="0"/>
              <a:buChar char="•"/>
            </a:pPr>
            <a:r>
              <a:rPr lang="en-US" sz="2400" dirty="0"/>
              <a:t>Review treatment strategies to treat acute pain in the setting of opioid use disorder (OUD)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Leverage clinical decision support (CDS) to promote evidence-based and safe prescribing for the management of pain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Identify practices to maintain good pain control and safety during transitions of care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Review new medication(s) to treat pain and identify patients that are potentially good candidates to receive this therapy</a:t>
            </a:r>
          </a:p>
        </p:txBody>
      </p:sp>
      <p:sp>
        <p:nvSpPr>
          <p:cNvPr id="2" name="Title 1">
            <a:extLst>
              <a:ext uri="{FF2B5EF4-FFF2-40B4-BE49-F238E27FC236}">
                <a16:creationId xmlns:a16="http://schemas.microsoft.com/office/drawing/2014/main" id="{4061B4DA-9C70-EEB0-991D-94C76DB9B3B3}"/>
              </a:ext>
            </a:extLst>
          </p:cNvPr>
          <p:cNvSpPr>
            <a:spLocks noGrp="1"/>
          </p:cNvSpPr>
          <p:nvPr>
            <p:ph type="title"/>
          </p:nvPr>
        </p:nvSpPr>
        <p:spPr/>
        <p:txBody>
          <a:bodyPr>
            <a:normAutofit fontScale="90000"/>
          </a:bodyPr>
          <a:lstStyle/>
          <a:p>
            <a:r>
              <a:rPr lang="en-US" dirty="0"/>
              <a:t>This Years Objectives - A More Granular Approach</a:t>
            </a:r>
          </a:p>
        </p:txBody>
      </p:sp>
    </p:spTree>
    <p:extLst>
      <p:ext uri="{BB962C8B-B14F-4D97-AF65-F5344CB8AC3E}">
        <p14:creationId xmlns:p14="http://schemas.microsoft.com/office/powerpoint/2010/main" val="628334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D90C69-025D-10CE-53A7-A30A818EDA57}"/>
              </a:ext>
            </a:extLst>
          </p:cNvPr>
          <p:cNvSpPr>
            <a:spLocks noGrp="1"/>
          </p:cNvSpPr>
          <p:nvPr>
            <p:ph type="title"/>
          </p:nvPr>
        </p:nvSpPr>
        <p:spPr/>
        <p:txBody>
          <a:bodyPr>
            <a:normAutofit fontScale="90000"/>
          </a:bodyPr>
          <a:lstStyle/>
          <a:p>
            <a:r>
              <a:rPr lang="en-US" dirty="0"/>
              <a:t>Word Choice Matters</a:t>
            </a:r>
          </a:p>
        </p:txBody>
      </p:sp>
      <p:pic>
        <p:nvPicPr>
          <p:cNvPr id="5" name="Picture 4">
            <a:extLst>
              <a:ext uri="{FF2B5EF4-FFF2-40B4-BE49-F238E27FC236}">
                <a16:creationId xmlns:a16="http://schemas.microsoft.com/office/drawing/2014/main" id="{E93926F5-8FC9-F8FB-3F28-D117EFD884F6}"/>
              </a:ext>
            </a:extLst>
          </p:cNvPr>
          <p:cNvPicPr>
            <a:picLocks noChangeAspect="1"/>
          </p:cNvPicPr>
          <p:nvPr/>
        </p:nvPicPr>
        <p:blipFill>
          <a:blip r:embed="rId3"/>
          <a:stretch>
            <a:fillRect/>
          </a:stretch>
        </p:blipFill>
        <p:spPr>
          <a:xfrm>
            <a:off x="363037" y="1074834"/>
            <a:ext cx="3915971" cy="5077258"/>
          </a:xfrm>
          <a:prstGeom prst="rect">
            <a:avLst/>
          </a:prstGeom>
        </p:spPr>
      </p:pic>
      <p:pic>
        <p:nvPicPr>
          <p:cNvPr id="11" name="Picture 10">
            <a:extLst>
              <a:ext uri="{FF2B5EF4-FFF2-40B4-BE49-F238E27FC236}">
                <a16:creationId xmlns:a16="http://schemas.microsoft.com/office/drawing/2014/main" id="{0640118A-0260-286A-CEAB-E256DE91A6DC}"/>
              </a:ext>
            </a:extLst>
          </p:cNvPr>
          <p:cNvPicPr>
            <a:picLocks noChangeAspect="1"/>
          </p:cNvPicPr>
          <p:nvPr/>
        </p:nvPicPr>
        <p:blipFill>
          <a:blip r:embed="rId4"/>
          <a:stretch>
            <a:fillRect/>
          </a:stretch>
        </p:blipFill>
        <p:spPr>
          <a:xfrm>
            <a:off x="8041330" y="1074834"/>
            <a:ext cx="3669407" cy="4977050"/>
          </a:xfrm>
          <a:prstGeom prst="rect">
            <a:avLst/>
          </a:prstGeom>
        </p:spPr>
      </p:pic>
      <p:sp>
        <p:nvSpPr>
          <p:cNvPr id="12" name="TextBox 11">
            <a:extLst>
              <a:ext uri="{FF2B5EF4-FFF2-40B4-BE49-F238E27FC236}">
                <a16:creationId xmlns:a16="http://schemas.microsoft.com/office/drawing/2014/main" id="{872F36FE-0B4A-C49C-26E6-A25132E089FC}"/>
              </a:ext>
            </a:extLst>
          </p:cNvPr>
          <p:cNvSpPr txBox="1"/>
          <p:nvPr/>
        </p:nvSpPr>
        <p:spPr>
          <a:xfrm>
            <a:off x="4523874" y="2090172"/>
            <a:ext cx="3389119" cy="2462213"/>
          </a:xfrm>
          <a:prstGeom prst="rect">
            <a:avLst/>
          </a:prstGeom>
          <a:noFill/>
        </p:spPr>
        <p:txBody>
          <a:bodyPr wrap="square" rtlCol="0">
            <a:spAutoFit/>
          </a:bodyPr>
          <a:lstStyle/>
          <a:p>
            <a:pPr algn="ctr"/>
            <a:r>
              <a:rPr lang="en-US" sz="2200" b="1" dirty="0"/>
              <a:t>Should you tell them</a:t>
            </a:r>
          </a:p>
          <a:p>
            <a:pPr algn="ctr"/>
            <a:endParaRPr lang="en-US" sz="2200" b="1" dirty="0"/>
          </a:p>
          <a:p>
            <a:pPr algn="ctr"/>
            <a:r>
              <a:rPr lang="en-US" sz="2200" b="1" dirty="0">
                <a:solidFill>
                  <a:srgbClr val="FF0000"/>
                </a:solidFill>
              </a:rPr>
              <a:t>“it’s </a:t>
            </a:r>
            <a:r>
              <a:rPr lang="en-US" sz="2200" b="1" dirty="0" err="1">
                <a:solidFill>
                  <a:srgbClr val="FF0000"/>
                </a:solidFill>
              </a:rPr>
              <a:t>gonna</a:t>
            </a:r>
            <a:r>
              <a:rPr lang="en-US" sz="2200" b="1" dirty="0">
                <a:solidFill>
                  <a:srgbClr val="FF0000"/>
                </a:solidFill>
              </a:rPr>
              <a:t> hurt…” </a:t>
            </a:r>
          </a:p>
          <a:p>
            <a:pPr algn="ctr"/>
            <a:endParaRPr lang="en-US" sz="2200" b="1" dirty="0"/>
          </a:p>
          <a:p>
            <a:pPr algn="ctr"/>
            <a:r>
              <a:rPr lang="en-US" sz="2200" b="1" dirty="0"/>
              <a:t>or</a:t>
            </a:r>
          </a:p>
          <a:p>
            <a:pPr algn="ctr"/>
            <a:endParaRPr lang="en-US" sz="2200" b="1" dirty="0"/>
          </a:p>
          <a:p>
            <a:pPr algn="ctr"/>
            <a:r>
              <a:rPr lang="en-US" sz="2200" b="1" dirty="0">
                <a:solidFill>
                  <a:srgbClr val="00B050"/>
                </a:solidFill>
              </a:rPr>
              <a:t>“it’s </a:t>
            </a:r>
            <a:r>
              <a:rPr lang="en-US" sz="2200" b="1" u="sng" dirty="0">
                <a:solidFill>
                  <a:srgbClr val="00B050"/>
                </a:solidFill>
              </a:rPr>
              <a:t>not</a:t>
            </a:r>
            <a:r>
              <a:rPr lang="en-US" sz="2200" b="1" dirty="0">
                <a:solidFill>
                  <a:srgbClr val="00B050"/>
                </a:solidFill>
              </a:rPr>
              <a:t> </a:t>
            </a:r>
            <a:r>
              <a:rPr lang="en-US" sz="2200" b="1" dirty="0" err="1">
                <a:solidFill>
                  <a:srgbClr val="00B050"/>
                </a:solidFill>
              </a:rPr>
              <a:t>gonna</a:t>
            </a:r>
            <a:r>
              <a:rPr lang="en-US" sz="2200" b="1" dirty="0">
                <a:solidFill>
                  <a:srgbClr val="00B050"/>
                </a:solidFill>
              </a:rPr>
              <a:t> hurt”…?</a:t>
            </a:r>
          </a:p>
        </p:txBody>
      </p:sp>
      <p:sp>
        <p:nvSpPr>
          <p:cNvPr id="13" name="Rectangle 12">
            <a:extLst>
              <a:ext uri="{FF2B5EF4-FFF2-40B4-BE49-F238E27FC236}">
                <a16:creationId xmlns:a16="http://schemas.microsoft.com/office/drawing/2014/main" id="{09C5C6B8-6993-0F0F-99C5-4016440CA18E}"/>
              </a:ext>
            </a:extLst>
          </p:cNvPr>
          <p:cNvSpPr/>
          <p:nvPr/>
        </p:nvSpPr>
        <p:spPr>
          <a:xfrm>
            <a:off x="4499811" y="2069432"/>
            <a:ext cx="3413183" cy="246647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3469BA8-5029-2AF1-A82D-6A3708CD742E}"/>
              </a:ext>
            </a:extLst>
          </p:cNvPr>
          <p:cNvSpPr txBox="1"/>
          <p:nvPr/>
        </p:nvSpPr>
        <p:spPr>
          <a:xfrm>
            <a:off x="2006" y="6581001"/>
            <a:ext cx="6093994" cy="276999"/>
          </a:xfrm>
          <a:prstGeom prst="rect">
            <a:avLst/>
          </a:prstGeom>
          <a:noFill/>
        </p:spPr>
        <p:txBody>
          <a:bodyPr wrap="square">
            <a:spAutoFit/>
          </a:bodyPr>
          <a:lstStyle/>
          <a:p>
            <a:r>
              <a:rPr lang="de-DE" sz="1200" b="0" i="0" u="none" strike="noStrike" baseline="0" dirty="0">
                <a:solidFill>
                  <a:srgbClr val="000000"/>
                </a:solidFill>
                <a:latin typeface="CIDFont+F4"/>
              </a:rPr>
              <a:t>Br J Anaesth </a:t>
            </a:r>
            <a:r>
              <a:rPr lang="de-DE" sz="1200" b="0" i="0" u="none" strike="noStrike" baseline="0" dirty="0">
                <a:solidFill>
                  <a:srgbClr val="FF0000"/>
                </a:solidFill>
                <a:latin typeface="CIDFont+F4"/>
              </a:rPr>
              <a:t>2007</a:t>
            </a:r>
            <a:r>
              <a:rPr lang="de-DE" sz="1200" b="0" i="0" u="none" strike="noStrike" baseline="0" dirty="0">
                <a:solidFill>
                  <a:srgbClr val="000000"/>
                </a:solidFill>
                <a:latin typeface="CIDFont+F4"/>
              </a:rPr>
              <a:t>; 99: 871–5. Anesth Analg 2010;110:868-70. </a:t>
            </a:r>
            <a:endParaRPr lang="en-US" sz="1200" dirty="0"/>
          </a:p>
        </p:txBody>
      </p:sp>
    </p:spTree>
    <p:extLst>
      <p:ext uri="{BB962C8B-B14F-4D97-AF65-F5344CB8AC3E}">
        <p14:creationId xmlns:p14="http://schemas.microsoft.com/office/powerpoint/2010/main" val="682008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7996E-EBCE-E077-039C-D1B661D270D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F460EC-A137-18CF-2715-AE028A89CDA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BAB6ACF-F8AB-EF54-EF95-4C07047CE0F3}"/>
              </a:ext>
            </a:extLst>
          </p:cNvPr>
          <p:cNvSpPr>
            <a:spLocks noGrp="1"/>
          </p:cNvSpPr>
          <p:nvPr>
            <p:ph type="title"/>
          </p:nvPr>
        </p:nvSpPr>
        <p:spPr/>
        <p:txBody>
          <a:bodyPr>
            <a:normAutofit fontScale="90000"/>
          </a:bodyPr>
          <a:lstStyle/>
          <a:p>
            <a:r>
              <a:rPr lang="en-US" dirty="0"/>
              <a:t>Non-pharmacologic Options</a:t>
            </a:r>
          </a:p>
        </p:txBody>
      </p:sp>
      <p:graphicFrame>
        <p:nvGraphicFramePr>
          <p:cNvPr id="5" name="Diagram 4">
            <a:extLst>
              <a:ext uri="{FF2B5EF4-FFF2-40B4-BE49-F238E27FC236}">
                <a16:creationId xmlns:a16="http://schemas.microsoft.com/office/drawing/2014/main" id="{535BF9D1-06E4-15E5-CAF6-4375334AA086}"/>
              </a:ext>
            </a:extLst>
          </p:cNvPr>
          <p:cNvGraphicFramePr/>
          <p:nvPr>
            <p:extLst>
              <p:ext uri="{D42A27DB-BD31-4B8C-83A1-F6EECF244321}">
                <p14:modId xmlns:p14="http://schemas.microsoft.com/office/powerpoint/2010/main" val="3136633637"/>
              </p:ext>
            </p:extLst>
          </p:nvPr>
        </p:nvGraphicFramePr>
        <p:xfrm>
          <a:off x="566776" y="958069"/>
          <a:ext cx="1105648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1356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40F5A-5DD4-B9A2-CB43-71807838F23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3EC549-A432-B033-EE39-3338E40BF7EE}"/>
              </a:ext>
            </a:extLst>
          </p:cNvPr>
          <p:cNvSpPr>
            <a:spLocks noGrp="1"/>
          </p:cNvSpPr>
          <p:nvPr>
            <p:ph idx="1"/>
          </p:nvPr>
        </p:nvSpPr>
        <p:spPr>
          <a:xfrm>
            <a:off x="838200" y="1228257"/>
            <a:ext cx="5257800" cy="4554909"/>
          </a:xfrm>
        </p:spPr>
        <p:txBody>
          <a:bodyPr>
            <a:normAutofit lnSpcReduction="10000"/>
          </a:bodyPr>
          <a:lstStyle/>
          <a:p>
            <a:pPr marL="342900" indent="-342900">
              <a:buFont typeface="Arial" panose="020B0604020202020204" pitchFamily="34" charset="0"/>
              <a:buChar char="•"/>
            </a:pPr>
            <a:r>
              <a:rPr lang="en-US" dirty="0"/>
              <a:t>Different drug classes work at different sites in the body</a:t>
            </a:r>
          </a:p>
          <a:p>
            <a:pPr marL="342900" indent="-342900">
              <a:buFont typeface="Arial" panose="020B0604020202020204" pitchFamily="34" charset="0"/>
              <a:buChar char="•"/>
            </a:pPr>
            <a:r>
              <a:rPr lang="en-US" dirty="0"/>
              <a:t>We often use more than one drug class to treat pain because the effects are additive and sometimes synergistic </a:t>
            </a:r>
          </a:p>
          <a:p>
            <a:pPr marL="342900" indent="-342900">
              <a:buFont typeface="Arial" panose="020B0604020202020204" pitchFamily="34" charset="0"/>
              <a:buChar char="•"/>
            </a:pPr>
            <a:r>
              <a:rPr lang="en-US" dirty="0"/>
              <a:t>Opioid-sparing effect</a:t>
            </a:r>
          </a:p>
          <a:p>
            <a:pPr marL="342900" indent="-342900">
              <a:buFont typeface="Arial" panose="020B0604020202020204" pitchFamily="34" charset="0"/>
              <a:buChar char="•"/>
            </a:pPr>
            <a:endParaRPr lang="en-US" dirty="0"/>
          </a:p>
          <a:p>
            <a:pPr marL="600152" lvl="1" indent="-342900">
              <a:buFont typeface="Arial" panose="020B0604020202020204" pitchFamily="34" charset="0"/>
              <a:buChar char="•"/>
            </a:pPr>
            <a:r>
              <a:rPr lang="en-US" sz="1800" dirty="0"/>
              <a:t>Acetaminophen</a:t>
            </a:r>
          </a:p>
          <a:p>
            <a:pPr marL="600152" lvl="1" indent="-342900">
              <a:buFont typeface="Arial" panose="020B0604020202020204" pitchFamily="34" charset="0"/>
              <a:buChar char="•"/>
            </a:pPr>
            <a:r>
              <a:rPr lang="en-US" sz="1800" dirty="0"/>
              <a:t>NSAID</a:t>
            </a:r>
          </a:p>
          <a:p>
            <a:pPr marL="600152" lvl="1" indent="-342900">
              <a:buFont typeface="Arial" panose="020B0604020202020204" pitchFamily="34" charset="0"/>
              <a:buChar char="•"/>
            </a:pPr>
            <a:r>
              <a:rPr lang="en-US" sz="1800" dirty="0"/>
              <a:t>Topical agents</a:t>
            </a:r>
          </a:p>
          <a:p>
            <a:pPr marL="600152" lvl="1" indent="-342900">
              <a:buFont typeface="Arial" panose="020B0604020202020204" pitchFamily="34" charset="0"/>
              <a:buChar char="•"/>
            </a:pPr>
            <a:r>
              <a:rPr lang="en-US" sz="1800" dirty="0"/>
              <a:t>Opioids… maybe </a:t>
            </a:r>
            <a:r>
              <a:rPr lang="en-US" sz="1800" b="1" u="sng" dirty="0"/>
              <a:t>NOT</a:t>
            </a:r>
            <a:r>
              <a:rPr lang="en-US" sz="1800" dirty="0"/>
              <a:t> tramadol</a:t>
            </a:r>
          </a:p>
          <a:p>
            <a:pPr marL="600152" lvl="1" indent="-342900">
              <a:buFont typeface="Arial" panose="020B0604020202020204" pitchFamily="34" charset="0"/>
              <a:buChar char="•"/>
            </a:pPr>
            <a:r>
              <a:rPr lang="en-US" sz="1800" dirty="0"/>
              <a:t>Anticonvulsants, antidepressants (chronic)</a:t>
            </a:r>
          </a:p>
          <a:p>
            <a:pPr marL="600152" lvl="1" indent="-342900">
              <a:buFont typeface="Arial" panose="020B0604020202020204" pitchFamily="34" charset="0"/>
              <a:buChar char="•"/>
            </a:pPr>
            <a:r>
              <a:rPr lang="en-US" sz="1800" dirty="0"/>
              <a:t>Regional anesthesia/analgesia (</a:t>
            </a:r>
            <a:r>
              <a:rPr lang="en-US" sz="1800" dirty="0" err="1"/>
              <a:t>inpt</a:t>
            </a:r>
            <a:r>
              <a:rPr lang="en-US" sz="1800" dirty="0"/>
              <a:t>)</a:t>
            </a:r>
          </a:p>
          <a:p>
            <a:pPr marL="600152" lvl="1" indent="-342900">
              <a:buFont typeface="Arial" panose="020B0604020202020204" pitchFamily="34" charset="0"/>
              <a:buChar char="•"/>
            </a:pPr>
            <a:r>
              <a:rPr lang="en-US" sz="1800" dirty="0"/>
              <a:t>Ketamine / lidocaine IV infusion (</a:t>
            </a:r>
            <a:r>
              <a:rPr lang="en-US" sz="1800" dirty="0" err="1"/>
              <a:t>inpt</a:t>
            </a:r>
            <a:r>
              <a:rPr lang="en-US" sz="1800" dirty="0"/>
              <a:t>)</a:t>
            </a:r>
          </a:p>
          <a:p>
            <a:endParaRPr lang="en-US" dirty="0"/>
          </a:p>
        </p:txBody>
      </p:sp>
      <p:sp>
        <p:nvSpPr>
          <p:cNvPr id="3" name="Title 2">
            <a:extLst>
              <a:ext uri="{FF2B5EF4-FFF2-40B4-BE49-F238E27FC236}">
                <a16:creationId xmlns:a16="http://schemas.microsoft.com/office/drawing/2014/main" id="{5E7BB70C-1456-698F-8CD1-89E6DAAB6FBE}"/>
              </a:ext>
            </a:extLst>
          </p:cNvPr>
          <p:cNvSpPr>
            <a:spLocks noGrp="1"/>
          </p:cNvSpPr>
          <p:nvPr>
            <p:ph type="title"/>
          </p:nvPr>
        </p:nvSpPr>
        <p:spPr/>
        <p:txBody>
          <a:bodyPr>
            <a:normAutofit fontScale="90000"/>
          </a:bodyPr>
          <a:lstStyle/>
          <a:p>
            <a:r>
              <a:rPr lang="en-US" dirty="0" err="1"/>
              <a:t>Multomodal</a:t>
            </a:r>
            <a:r>
              <a:rPr lang="en-US" dirty="0"/>
              <a:t> Pharmacologic Options</a:t>
            </a:r>
          </a:p>
        </p:txBody>
      </p:sp>
      <p:pic>
        <p:nvPicPr>
          <p:cNvPr id="7" name="Picture 6">
            <a:extLst>
              <a:ext uri="{FF2B5EF4-FFF2-40B4-BE49-F238E27FC236}">
                <a16:creationId xmlns:a16="http://schemas.microsoft.com/office/drawing/2014/main" id="{88F1A7C2-002E-8E19-0286-42B887CA3272}"/>
              </a:ext>
            </a:extLst>
          </p:cNvPr>
          <p:cNvPicPr>
            <a:picLocks noChangeAspect="1"/>
          </p:cNvPicPr>
          <p:nvPr/>
        </p:nvPicPr>
        <p:blipFill>
          <a:blip r:embed="rId2"/>
          <a:stretch>
            <a:fillRect/>
          </a:stretch>
        </p:blipFill>
        <p:spPr>
          <a:xfrm>
            <a:off x="6541666" y="1228257"/>
            <a:ext cx="4672284" cy="4731858"/>
          </a:xfrm>
          <a:prstGeom prst="rect">
            <a:avLst/>
          </a:prstGeom>
        </p:spPr>
      </p:pic>
    </p:spTree>
    <p:extLst>
      <p:ext uri="{BB962C8B-B14F-4D97-AF65-F5344CB8AC3E}">
        <p14:creationId xmlns:p14="http://schemas.microsoft.com/office/powerpoint/2010/main" val="3216781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4423EE-95AB-5454-6CFB-7D517D94314B}"/>
              </a:ext>
            </a:extLst>
          </p:cNvPr>
          <p:cNvPicPr>
            <a:picLocks noGrp="1" noChangeAspect="1"/>
          </p:cNvPicPr>
          <p:nvPr>
            <p:ph idx="1"/>
          </p:nvPr>
        </p:nvPicPr>
        <p:blipFill>
          <a:blip r:embed="rId2"/>
          <a:stretch>
            <a:fillRect/>
          </a:stretch>
        </p:blipFill>
        <p:spPr>
          <a:xfrm>
            <a:off x="3157343" y="1383632"/>
            <a:ext cx="5877313" cy="4379494"/>
          </a:xfrm>
          <a:prstGeom prst="rect">
            <a:avLst/>
          </a:prstGeom>
        </p:spPr>
      </p:pic>
      <p:sp>
        <p:nvSpPr>
          <p:cNvPr id="3" name="Title 2">
            <a:extLst>
              <a:ext uri="{FF2B5EF4-FFF2-40B4-BE49-F238E27FC236}">
                <a16:creationId xmlns:a16="http://schemas.microsoft.com/office/drawing/2014/main" id="{58C39714-66F2-DF4B-886C-F07B69F7690E}"/>
              </a:ext>
            </a:extLst>
          </p:cNvPr>
          <p:cNvSpPr>
            <a:spLocks noGrp="1"/>
          </p:cNvSpPr>
          <p:nvPr>
            <p:ph type="title"/>
          </p:nvPr>
        </p:nvSpPr>
        <p:spPr/>
        <p:txBody>
          <a:bodyPr>
            <a:normAutofit fontScale="90000"/>
          </a:bodyPr>
          <a:lstStyle/>
          <a:p>
            <a:r>
              <a:rPr lang="en-US" dirty="0"/>
              <a:t>Pain Stewardship “</a:t>
            </a:r>
            <a:r>
              <a:rPr lang="en-US" dirty="0">
                <a:solidFill>
                  <a:srgbClr val="00B050"/>
                </a:solidFill>
              </a:rPr>
              <a:t>Green Pocket Card</a:t>
            </a:r>
            <a:r>
              <a:rPr lang="en-US" dirty="0"/>
              <a:t>”</a:t>
            </a:r>
          </a:p>
        </p:txBody>
      </p:sp>
      <p:sp>
        <p:nvSpPr>
          <p:cNvPr id="6" name="TextBox 5">
            <a:extLst>
              <a:ext uri="{FF2B5EF4-FFF2-40B4-BE49-F238E27FC236}">
                <a16:creationId xmlns:a16="http://schemas.microsoft.com/office/drawing/2014/main" id="{BC929E8E-9750-5C1E-5515-E6B4EC0B76B6}"/>
              </a:ext>
            </a:extLst>
          </p:cNvPr>
          <p:cNvSpPr txBox="1"/>
          <p:nvPr/>
        </p:nvSpPr>
        <p:spPr>
          <a:xfrm>
            <a:off x="4800599" y="5763126"/>
            <a:ext cx="2066591" cy="338554"/>
          </a:xfrm>
          <a:prstGeom prst="rect">
            <a:avLst/>
          </a:prstGeom>
          <a:noFill/>
        </p:spPr>
        <p:txBody>
          <a:bodyPr wrap="none" rtlCol="0">
            <a:spAutoFit/>
          </a:bodyPr>
          <a:lstStyle/>
          <a:p>
            <a:pPr algn="l"/>
            <a:r>
              <a:rPr lang="en-US" sz="1600" b="1" dirty="0">
                <a:hlinkClick r:id="rId3"/>
              </a:rPr>
              <a:t>Link to pocket card</a:t>
            </a:r>
            <a:endParaRPr lang="en-US" sz="1600" b="1" dirty="0"/>
          </a:p>
        </p:txBody>
      </p:sp>
    </p:spTree>
    <p:extLst>
      <p:ext uri="{BB962C8B-B14F-4D97-AF65-F5344CB8AC3E}">
        <p14:creationId xmlns:p14="http://schemas.microsoft.com/office/powerpoint/2010/main" val="3116677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890F8-AD53-3207-C46D-62D8E83217A8}"/>
              </a:ext>
            </a:extLst>
          </p:cNvPr>
          <p:cNvSpPr>
            <a:spLocks noGrp="1"/>
          </p:cNvSpPr>
          <p:nvPr>
            <p:ph type="title"/>
          </p:nvPr>
        </p:nvSpPr>
        <p:spPr/>
        <p:txBody>
          <a:bodyPr>
            <a:normAutofit fontScale="90000"/>
          </a:bodyPr>
          <a:lstStyle/>
          <a:p>
            <a:r>
              <a:rPr lang="en-US" dirty="0"/>
              <a:t>Inpatient MME and Discharge MME Don’t Often Correlate</a:t>
            </a:r>
          </a:p>
        </p:txBody>
      </p:sp>
      <p:pic>
        <p:nvPicPr>
          <p:cNvPr id="1026" name="Picture 2">
            <a:extLst>
              <a:ext uri="{FF2B5EF4-FFF2-40B4-BE49-F238E27FC236}">
                <a16:creationId xmlns:a16="http://schemas.microsoft.com/office/drawing/2014/main" id="{5E9D8189-E209-D682-87BD-6E27E04D79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1266" y="1060365"/>
            <a:ext cx="7288790" cy="530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2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4958-39F4-A7D0-EEA2-0C7D8291A6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F98583-6F0A-6142-BC8C-F9F1430DC358}"/>
              </a:ext>
            </a:extLst>
          </p:cNvPr>
          <p:cNvSpPr>
            <a:spLocks noGrp="1"/>
          </p:cNvSpPr>
          <p:nvPr>
            <p:ph type="title"/>
          </p:nvPr>
        </p:nvSpPr>
        <p:spPr/>
        <p:txBody>
          <a:bodyPr>
            <a:normAutofit fontScale="90000"/>
          </a:bodyPr>
          <a:lstStyle/>
          <a:p>
            <a:r>
              <a:rPr lang="en-US" dirty="0"/>
              <a:t>The OPA: Alert Criteria and Content</a:t>
            </a:r>
          </a:p>
        </p:txBody>
      </p:sp>
      <p:sp>
        <p:nvSpPr>
          <p:cNvPr id="4" name="Content Placeholder 1">
            <a:extLst>
              <a:ext uri="{FF2B5EF4-FFF2-40B4-BE49-F238E27FC236}">
                <a16:creationId xmlns:a16="http://schemas.microsoft.com/office/drawing/2014/main" id="{237F03B3-6444-A456-87F7-950CC30E5F80}"/>
              </a:ext>
            </a:extLst>
          </p:cNvPr>
          <p:cNvSpPr>
            <a:spLocks noGrp="1"/>
          </p:cNvSpPr>
          <p:nvPr>
            <p:ph idx="1"/>
          </p:nvPr>
        </p:nvSpPr>
        <p:spPr>
          <a:xfrm>
            <a:off x="457200" y="1188720"/>
            <a:ext cx="4330700" cy="4554538"/>
          </a:xfrm>
        </p:spPr>
        <p:txBody>
          <a:bodyPr anchor="ctr">
            <a:noAutofit/>
          </a:bodyPr>
          <a:lstStyle/>
          <a:p>
            <a:pPr marL="0" indent="0">
              <a:buNone/>
            </a:pPr>
            <a:r>
              <a:rPr lang="en-US" sz="2400" b="1" dirty="0"/>
              <a:t>Criteria</a:t>
            </a:r>
          </a:p>
          <a:p>
            <a:pPr marL="301752" indent="-182880">
              <a:buClrTx/>
            </a:pPr>
            <a:r>
              <a:rPr lang="en-US" i="1" u="sng" dirty="0"/>
              <a:t>Oxycodone</a:t>
            </a:r>
            <a:r>
              <a:rPr lang="en-US" dirty="0"/>
              <a:t> discharge prescription</a:t>
            </a:r>
          </a:p>
          <a:p>
            <a:pPr marL="301752" indent="-182880">
              <a:buClrTx/>
            </a:pPr>
            <a:r>
              <a:rPr lang="en-US" dirty="0"/>
              <a:t>Post-surgical patient</a:t>
            </a:r>
          </a:p>
          <a:p>
            <a:pPr marL="301752" indent="-182880">
              <a:buClrTx/>
            </a:pPr>
            <a:r>
              <a:rPr lang="en-US" dirty="0"/>
              <a:t>No opioids on prior to admission medication list</a:t>
            </a:r>
          </a:p>
          <a:p>
            <a:pPr marL="301752" indent="-182880">
              <a:buClrTx/>
            </a:pPr>
            <a:r>
              <a:rPr lang="en-US" dirty="0"/>
              <a:t>No opioids administered during inpatient admission in the preceding 24 hours</a:t>
            </a:r>
          </a:p>
          <a:p>
            <a:pPr marL="0" indent="0">
              <a:buNone/>
            </a:pPr>
            <a:r>
              <a:rPr lang="en-US" sz="2400" b="1" dirty="0"/>
              <a:t>Options</a:t>
            </a:r>
          </a:p>
          <a:p>
            <a:pPr marL="301752" lvl="1" indent="-182880">
              <a:spcBef>
                <a:spcPts val="1000"/>
              </a:spcBef>
              <a:buClrTx/>
            </a:pPr>
            <a:r>
              <a:rPr lang="en-US" sz="2000" dirty="0"/>
              <a:t>Discontinue (default)</a:t>
            </a:r>
          </a:p>
          <a:p>
            <a:pPr marL="301752" lvl="1" indent="-182880">
              <a:spcBef>
                <a:spcPts val="1000"/>
              </a:spcBef>
              <a:buClrTx/>
            </a:pPr>
            <a:r>
              <a:rPr lang="en-US" sz="2000" dirty="0"/>
              <a:t>Decrease quantity</a:t>
            </a:r>
          </a:p>
          <a:p>
            <a:pPr marL="301752" lvl="1" indent="-182880">
              <a:spcBef>
                <a:spcPts val="1000"/>
              </a:spcBef>
              <a:buClrTx/>
            </a:pPr>
            <a:r>
              <a:rPr lang="en-US" sz="2000" dirty="0"/>
              <a:t>Continue as entered</a:t>
            </a:r>
          </a:p>
        </p:txBody>
      </p:sp>
      <p:pic>
        <p:nvPicPr>
          <p:cNvPr id="5" name="Picture 2">
            <a:extLst>
              <a:ext uri="{FF2B5EF4-FFF2-40B4-BE49-F238E27FC236}">
                <a16:creationId xmlns:a16="http://schemas.microsoft.com/office/drawing/2014/main" id="{974822BB-8CCA-B3EB-8FC9-41EA4FC14D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809282" y="962664"/>
            <a:ext cx="7202944" cy="504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4FBB548-F7B7-72DB-7E22-68388B7C6CA8}"/>
              </a:ext>
            </a:extLst>
          </p:cNvPr>
          <p:cNvSpPr txBox="1"/>
          <p:nvPr/>
        </p:nvSpPr>
        <p:spPr>
          <a:xfrm>
            <a:off x="4787900" y="5969891"/>
            <a:ext cx="37723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Aptos" panose="020B0004020202020204" pitchFamily="34" charset="0"/>
                <a:cs typeface="Times New Roman" panose="02020603050405020304" pitchFamily="18" charset="0"/>
              </a:rPr>
              <a:t>© 2025 Epic Systems Corporation.</a:t>
            </a: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 name="Group 1">
            <a:extLst>
              <a:ext uri="{FF2B5EF4-FFF2-40B4-BE49-F238E27FC236}">
                <a16:creationId xmlns:a16="http://schemas.microsoft.com/office/drawing/2014/main" id="{EE8EAB91-A8C7-40FF-5983-95F1798F6BDC}"/>
              </a:ext>
            </a:extLst>
          </p:cNvPr>
          <p:cNvGrpSpPr/>
          <p:nvPr/>
        </p:nvGrpSpPr>
        <p:grpSpPr>
          <a:xfrm>
            <a:off x="2948940" y="4442495"/>
            <a:ext cx="7856221" cy="708625"/>
            <a:chOff x="1803798" y="3158727"/>
            <a:chExt cx="7856221" cy="708625"/>
          </a:xfrm>
        </p:grpSpPr>
        <p:sp>
          <p:nvSpPr>
            <p:cNvPr id="7" name="Rectangle 6">
              <a:extLst>
                <a:ext uri="{FF2B5EF4-FFF2-40B4-BE49-F238E27FC236}">
                  <a16:creationId xmlns:a16="http://schemas.microsoft.com/office/drawing/2014/main" id="{7CC4A161-4032-65FC-26C3-E163ABE23760}"/>
                </a:ext>
              </a:extLst>
            </p:cNvPr>
            <p:cNvSpPr/>
            <p:nvPr/>
          </p:nvSpPr>
          <p:spPr>
            <a:xfrm>
              <a:off x="3899299" y="3158727"/>
              <a:ext cx="5760720" cy="581501"/>
            </a:xfrm>
            <a:prstGeom prst="rect">
              <a:avLst/>
            </a:prstGeom>
            <a:no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a:ea typeface="+mn-ea"/>
                <a:cs typeface="+mn-cs"/>
              </a:endParaRPr>
            </a:p>
          </p:txBody>
        </p:sp>
        <p:cxnSp>
          <p:nvCxnSpPr>
            <p:cNvPr id="8" name="Straight Connector 7">
              <a:extLst>
                <a:ext uri="{FF2B5EF4-FFF2-40B4-BE49-F238E27FC236}">
                  <a16:creationId xmlns:a16="http://schemas.microsoft.com/office/drawing/2014/main" id="{9E457FB3-C68D-A36E-F85B-8CC3F0BB3739}"/>
                </a:ext>
              </a:extLst>
            </p:cNvPr>
            <p:cNvCxnSpPr>
              <a:cxnSpLocks/>
              <a:stCxn id="7" idx="1"/>
            </p:cNvCxnSpPr>
            <p:nvPr/>
          </p:nvCxnSpPr>
          <p:spPr>
            <a:xfrm flipH="1">
              <a:off x="1803798" y="3449478"/>
              <a:ext cx="2095501" cy="417874"/>
            </a:xfrm>
            <a:prstGeom prst="line">
              <a:avLst/>
            </a:prstGeom>
            <a:ln w="38100">
              <a:solidFill>
                <a:schemeClr val="accent3"/>
              </a:solidFill>
            </a:ln>
          </p:spPr>
          <p:style>
            <a:lnRef idx="1">
              <a:schemeClr val="accent3"/>
            </a:lnRef>
            <a:fillRef idx="0">
              <a:schemeClr val="accent3"/>
            </a:fillRef>
            <a:effectRef idx="0">
              <a:schemeClr val="accent3"/>
            </a:effectRef>
            <a:fontRef idx="minor">
              <a:schemeClr val="tx1"/>
            </a:fontRef>
          </p:style>
        </p:cxnSp>
      </p:grpSp>
      <p:grpSp>
        <p:nvGrpSpPr>
          <p:cNvPr id="9" name="Group 8">
            <a:extLst>
              <a:ext uri="{FF2B5EF4-FFF2-40B4-BE49-F238E27FC236}">
                <a16:creationId xmlns:a16="http://schemas.microsoft.com/office/drawing/2014/main" id="{4801E964-DA43-8B9D-C8BD-291C0410BCF1}"/>
              </a:ext>
            </a:extLst>
          </p:cNvPr>
          <p:cNvGrpSpPr/>
          <p:nvPr/>
        </p:nvGrpSpPr>
        <p:grpSpPr>
          <a:xfrm>
            <a:off x="3225800" y="3938262"/>
            <a:ext cx="3111500" cy="794984"/>
            <a:chOff x="3223757" y="3647476"/>
            <a:chExt cx="3111500" cy="794984"/>
          </a:xfrm>
        </p:grpSpPr>
        <p:sp>
          <p:nvSpPr>
            <p:cNvPr id="10" name="Rectangle 9">
              <a:extLst>
                <a:ext uri="{FF2B5EF4-FFF2-40B4-BE49-F238E27FC236}">
                  <a16:creationId xmlns:a16="http://schemas.microsoft.com/office/drawing/2014/main" id="{2AA41AE9-32E0-EA8E-9966-1BBFAEB2AA5A}"/>
                </a:ext>
              </a:extLst>
            </p:cNvPr>
            <p:cNvSpPr/>
            <p:nvPr/>
          </p:nvSpPr>
          <p:spPr>
            <a:xfrm>
              <a:off x="5099050" y="3647476"/>
              <a:ext cx="1236207" cy="222877"/>
            </a:xfrm>
            <a:prstGeom prst="rect">
              <a:avLst/>
            </a:pr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a:ea typeface="+mn-ea"/>
                <a:cs typeface="+mn-cs"/>
              </a:endParaRPr>
            </a:p>
          </p:txBody>
        </p:sp>
        <p:cxnSp>
          <p:nvCxnSpPr>
            <p:cNvPr id="11" name="Straight Connector 10">
              <a:extLst>
                <a:ext uri="{FF2B5EF4-FFF2-40B4-BE49-F238E27FC236}">
                  <a16:creationId xmlns:a16="http://schemas.microsoft.com/office/drawing/2014/main" id="{6C554165-4E0B-9FB9-0213-2171BA3EAEBE}"/>
                </a:ext>
              </a:extLst>
            </p:cNvPr>
            <p:cNvCxnSpPr>
              <a:cxnSpLocks/>
              <a:stCxn id="10" idx="1"/>
            </p:cNvCxnSpPr>
            <p:nvPr/>
          </p:nvCxnSpPr>
          <p:spPr>
            <a:xfrm flipH="1">
              <a:off x="3223757" y="3758915"/>
              <a:ext cx="1875293" cy="683545"/>
            </a:xfrm>
            <a:prstGeom prst="line">
              <a:avLst/>
            </a:prstGeom>
            <a:ln w="38100">
              <a:solidFill>
                <a:schemeClr val="accent4"/>
              </a:solidFill>
            </a:ln>
          </p:spPr>
          <p:style>
            <a:lnRef idx="1">
              <a:schemeClr val="accent3"/>
            </a:lnRef>
            <a:fillRef idx="0">
              <a:schemeClr val="accent3"/>
            </a:fillRef>
            <a:effectRef idx="0">
              <a:schemeClr val="accent3"/>
            </a:effectRef>
            <a:fontRef idx="minor">
              <a:schemeClr val="tx1"/>
            </a:fontRef>
          </p:style>
        </p:cxnSp>
      </p:grpSp>
      <p:grpSp>
        <p:nvGrpSpPr>
          <p:cNvPr id="12" name="Group 11">
            <a:extLst>
              <a:ext uri="{FF2B5EF4-FFF2-40B4-BE49-F238E27FC236}">
                <a16:creationId xmlns:a16="http://schemas.microsoft.com/office/drawing/2014/main" id="{41EFF51B-D945-88FD-B865-843B2ABB317E}"/>
              </a:ext>
            </a:extLst>
          </p:cNvPr>
          <p:cNvGrpSpPr/>
          <p:nvPr/>
        </p:nvGrpSpPr>
        <p:grpSpPr>
          <a:xfrm>
            <a:off x="3171825" y="3937936"/>
            <a:ext cx="4401682" cy="1600852"/>
            <a:chOff x="2026683" y="2654168"/>
            <a:chExt cx="4401682" cy="1600852"/>
          </a:xfrm>
        </p:grpSpPr>
        <p:sp>
          <p:nvSpPr>
            <p:cNvPr id="13" name="Rectangle 12">
              <a:extLst>
                <a:ext uri="{FF2B5EF4-FFF2-40B4-BE49-F238E27FC236}">
                  <a16:creationId xmlns:a16="http://schemas.microsoft.com/office/drawing/2014/main" id="{4EACD087-5380-A365-51EC-481888D42F0D}"/>
                </a:ext>
              </a:extLst>
            </p:cNvPr>
            <p:cNvSpPr/>
            <p:nvPr/>
          </p:nvSpPr>
          <p:spPr>
            <a:xfrm>
              <a:off x="5192158" y="2654168"/>
              <a:ext cx="1236207" cy="223203"/>
            </a:xfrm>
            <a:prstGeom prst="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a:ea typeface="+mn-ea"/>
                <a:cs typeface="+mn-cs"/>
              </a:endParaRPr>
            </a:p>
          </p:txBody>
        </p:sp>
        <p:cxnSp>
          <p:nvCxnSpPr>
            <p:cNvPr id="14" name="Straight Connector 13">
              <a:extLst>
                <a:ext uri="{FF2B5EF4-FFF2-40B4-BE49-F238E27FC236}">
                  <a16:creationId xmlns:a16="http://schemas.microsoft.com/office/drawing/2014/main" id="{F0C4B3B0-EC92-5520-31B8-0502B790D850}"/>
                </a:ext>
              </a:extLst>
            </p:cNvPr>
            <p:cNvCxnSpPr>
              <a:cxnSpLocks/>
              <a:stCxn id="13" idx="1"/>
            </p:cNvCxnSpPr>
            <p:nvPr/>
          </p:nvCxnSpPr>
          <p:spPr>
            <a:xfrm flipH="1">
              <a:off x="2026683" y="2765770"/>
              <a:ext cx="3165475" cy="1489250"/>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127432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A8314-C63F-669C-F9B2-F8B67D023B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075F77-76DC-D4FD-2C10-477CE4ED088C}"/>
              </a:ext>
            </a:extLst>
          </p:cNvPr>
          <p:cNvSpPr>
            <a:spLocks noGrp="1"/>
          </p:cNvSpPr>
          <p:nvPr>
            <p:ph type="title"/>
          </p:nvPr>
        </p:nvSpPr>
        <p:spPr/>
        <p:txBody>
          <a:bodyPr>
            <a:normAutofit fontScale="90000"/>
          </a:bodyPr>
          <a:lstStyle/>
          <a:p>
            <a:r>
              <a:rPr lang="en-US" dirty="0"/>
              <a:t>OPA Opioid Prescribing Results</a:t>
            </a:r>
          </a:p>
        </p:txBody>
      </p:sp>
      <p:graphicFrame>
        <p:nvGraphicFramePr>
          <p:cNvPr id="4" name="Content Placeholder 4">
            <a:extLst>
              <a:ext uri="{FF2B5EF4-FFF2-40B4-BE49-F238E27FC236}">
                <a16:creationId xmlns:a16="http://schemas.microsoft.com/office/drawing/2014/main" id="{7A7EC76B-E52F-379F-D317-08826C441084}"/>
              </a:ext>
            </a:extLst>
          </p:cNvPr>
          <p:cNvGraphicFramePr>
            <a:graphicFrameLocks noGrp="1"/>
          </p:cNvGraphicFramePr>
          <p:nvPr>
            <p:ph idx="1"/>
          </p:nvPr>
        </p:nvGraphicFramePr>
        <p:xfrm>
          <a:off x="457200" y="1188720"/>
          <a:ext cx="11338560" cy="3901440"/>
        </p:xfrm>
        <a:graphic>
          <a:graphicData uri="http://schemas.openxmlformats.org/drawingml/2006/table">
            <a:tbl>
              <a:tblPr firstRow="1" bandRow="1">
                <a:tableStyleId>{F5AB1C69-6EDB-4FF4-983F-18BD219EF322}</a:tableStyleId>
              </a:tblPr>
              <a:tblGrid>
                <a:gridCol w="5852160">
                  <a:extLst>
                    <a:ext uri="{9D8B030D-6E8A-4147-A177-3AD203B41FA5}">
                      <a16:colId xmlns:a16="http://schemas.microsoft.com/office/drawing/2014/main" val="3317356245"/>
                    </a:ext>
                  </a:extLst>
                </a:gridCol>
                <a:gridCol w="1828800">
                  <a:extLst>
                    <a:ext uri="{9D8B030D-6E8A-4147-A177-3AD203B41FA5}">
                      <a16:colId xmlns:a16="http://schemas.microsoft.com/office/drawing/2014/main" val="3926608735"/>
                    </a:ext>
                  </a:extLst>
                </a:gridCol>
                <a:gridCol w="1828800">
                  <a:extLst>
                    <a:ext uri="{9D8B030D-6E8A-4147-A177-3AD203B41FA5}">
                      <a16:colId xmlns:a16="http://schemas.microsoft.com/office/drawing/2014/main" val="1569847417"/>
                    </a:ext>
                  </a:extLst>
                </a:gridCol>
                <a:gridCol w="1828800">
                  <a:extLst>
                    <a:ext uri="{9D8B030D-6E8A-4147-A177-3AD203B41FA5}">
                      <a16:colId xmlns:a16="http://schemas.microsoft.com/office/drawing/2014/main" val="268425210"/>
                    </a:ext>
                  </a:extLst>
                </a:gridCol>
              </a:tblGrid>
              <a:tr h="640080">
                <a:tc>
                  <a:txBody>
                    <a:bodyPr/>
                    <a:lstStyle/>
                    <a:p>
                      <a:pPr algn="l"/>
                      <a:endParaRPr lang="en-US" sz="2400" dirty="0"/>
                    </a:p>
                  </a:txBody>
                  <a:tcPr anchor="ctr"/>
                </a:tc>
                <a:tc>
                  <a:txBody>
                    <a:bodyPr/>
                    <a:lstStyle/>
                    <a:p>
                      <a:pPr algn="ctr"/>
                      <a:r>
                        <a:rPr lang="en-US" sz="2000" dirty="0"/>
                        <a:t>Pre </a:t>
                      </a:r>
                    </a:p>
                    <a:p>
                      <a:pPr algn="ctr"/>
                      <a:r>
                        <a:rPr lang="en-US" sz="2000" dirty="0"/>
                        <a:t>(n = 1,251)</a:t>
                      </a:r>
                    </a:p>
                  </a:txBody>
                  <a:tcPr anchor="ctr"/>
                </a:tc>
                <a:tc>
                  <a:txBody>
                    <a:bodyPr/>
                    <a:lstStyle/>
                    <a:p>
                      <a:pPr algn="ctr"/>
                      <a:r>
                        <a:rPr lang="en-US" sz="2000" dirty="0"/>
                        <a:t>Post</a:t>
                      </a:r>
                    </a:p>
                    <a:p>
                      <a:pPr algn="ctr"/>
                      <a:r>
                        <a:rPr lang="en-US" sz="2000" dirty="0"/>
                        <a:t>(n = 1,542)</a:t>
                      </a:r>
                    </a:p>
                  </a:txBody>
                  <a:tcPr anchor="ctr"/>
                </a:tc>
                <a:tc>
                  <a:txBody>
                    <a:bodyPr/>
                    <a:lstStyle/>
                    <a:p>
                      <a:pPr algn="ctr"/>
                      <a:r>
                        <a:rPr lang="en-US" sz="2000" dirty="0"/>
                        <a:t>P-value</a:t>
                      </a:r>
                    </a:p>
                  </a:txBody>
                  <a:tcPr anchor="ctr"/>
                </a:tc>
                <a:extLst>
                  <a:ext uri="{0D108BD9-81ED-4DB2-BD59-A6C34878D82A}">
                    <a16:rowId xmlns:a16="http://schemas.microsoft.com/office/drawing/2014/main" val="1226156270"/>
                  </a:ext>
                </a:extLst>
              </a:tr>
              <a:tr h="640080">
                <a:tc>
                  <a:txBody>
                    <a:bodyPr/>
                    <a:lstStyle/>
                    <a:p>
                      <a:pPr algn="l"/>
                      <a:r>
                        <a:rPr lang="en-US" sz="2000" b="1" dirty="0">
                          <a:solidFill>
                            <a:schemeClr val="tx1"/>
                          </a:solidFill>
                        </a:rPr>
                        <a:t>Rate of Opioid Prescription</a:t>
                      </a:r>
                    </a:p>
                  </a:txBody>
                  <a:tcPr anchor="ctr"/>
                </a:tc>
                <a:tc>
                  <a:txBody>
                    <a:bodyPr/>
                    <a:lstStyle/>
                    <a:p>
                      <a:pPr algn="ctr"/>
                      <a:r>
                        <a:rPr lang="en-US" sz="2000" dirty="0">
                          <a:solidFill>
                            <a:schemeClr val="tx1"/>
                          </a:solidFill>
                        </a:rPr>
                        <a:t>100%</a:t>
                      </a:r>
                    </a:p>
                  </a:txBody>
                  <a:tcPr anchor="ctr"/>
                </a:tc>
                <a:tc>
                  <a:txBody>
                    <a:bodyPr/>
                    <a:lstStyle/>
                    <a:p>
                      <a:pPr algn="ctr"/>
                      <a:r>
                        <a:rPr lang="en-US" sz="2000" dirty="0">
                          <a:solidFill>
                            <a:schemeClr val="tx1"/>
                          </a:solidFill>
                        </a:rPr>
                        <a:t>90%</a:t>
                      </a:r>
                    </a:p>
                  </a:txBody>
                  <a:tcPr anchor="ctr"/>
                </a:tc>
                <a:tc>
                  <a:txBody>
                    <a:bodyPr/>
                    <a:lstStyle/>
                    <a:p>
                      <a:pPr algn="ctr"/>
                      <a:r>
                        <a:rPr lang="en-US" sz="2000" dirty="0">
                          <a:solidFill>
                            <a:schemeClr val="tx1"/>
                          </a:solidFill>
                        </a:rPr>
                        <a:t>&lt; 0.001</a:t>
                      </a:r>
                    </a:p>
                  </a:txBody>
                  <a:tcPr anchor="ctr"/>
                </a:tc>
                <a:extLst>
                  <a:ext uri="{0D108BD9-81ED-4DB2-BD59-A6C34878D82A}">
                    <a16:rowId xmlns:a16="http://schemas.microsoft.com/office/drawing/2014/main" val="3055974902"/>
                  </a:ext>
                </a:extLst>
              </a:tr>
              <a:tr h="640080">
                <a:tc>
                  <a:txBody>
                    <a:bodyPr/>
                    <a:lstStyle/>
                    <a:p>
                      <a:pPr algn="l"/>
                      <a:r>
                        <a:rPr lang="en-US" sz="2000" b="1" dirty="0">
                          <a:solidFill>
                            <a:schemeClr val="tx1"/>
                          </a:solidFill>
                        </a:rPr>
                        <a:t>Quantity</a:t>
                      </a:r>
                      <a:r>
                        <a:rPr lang="en-US" sz="2000" dirty="0">
                          <a:solidFill>
                            <a:schemeClr val="tx1"/>
                          </a:solidFill>
                        </a:rPr>
                        <a:t>, mean (SD)</a:t>
                      </a:r>
                    </a:p>
                  </a:txBody>
                  <a:tcPr anchor="ctr"/>
                </a:tc>
                <a:tc>
                  <a:txBody>
                    <a:bodyPr/>
                    <a:lstStyle/>
                    <a:p>
                      <a:pPr algn="ctr"/>
                      <a:r>
                        <a:rPr lang="en-US" sz="2000" dirty="0">
                          <a:solidFill>
                            <a:schemeClr val="tx1"/>
                          </a:solidFill>
                        </a:rPr>
                        <a:t>15.7 (11.6)</a:t>
                      </a:r>
                    </a:p>
                  </a:txBody>
                  <a:tcPr anchor="ctr"/>
                </a:tc>
                <a:tc>
                  <a:txBody>
                    <a:bodyPr/>
                    <a:lstStyle/>
                    <a:p>
                      <a:pPr algn="ctr"/>
                      <a:r>
                        <a:rPr lang="en-US" sz="2000" dirty="0">
                          <a:solidFill>
                            <a:schemeClr val="tx1"/>
                          </a:solidFill>
                        </a:rPr>
                        <a:t>13.3 (10.9)</a:t>
                      </a:r>
                    </a:p>
                  </a:txBody>
                  <a:tcPr anchor="ctr"/>
                </a:tc>
                <a:tc>
                  <a:txBody>
                    <a:bodyPr/>
                    <a:lstStyle/>
                    <a:p>
                      <a:pPr algn="ctr"/>
                      <a:r>
                        <a:rPr lang="en-US" sz="2000" dirty="0">
                          <a:solidFill>
                            <a:schemeClr val="tx1"/>
                          </a:solidFill>
                        </a:rPr>
                        <a:t>&lt; 0.001</a:t>
                      </a:r>
                    </a:p>
                  </a:txBody>
                  <a:tcPr anchor="ctr"/>
                </a:tc>
                <a:extLst>
                  <a:ext uri="{0D108BD9-81ED-4DB2-BD59-A6C34878D82A}">
                    <a16:rowId xmlns:a16="http://schemas.microsoft.com/office/drawing/2014/main" val="1470373233"/>
                  </a:ext>
                </a:extLst>
              </a:tr>
              <a:tr h="640080">
                <a:tc>
                  <a:txBody>
                    <a:bodyPr/>
                    <a:lstStyle/>
                    <a:p>
                      <a:pPr algn="l"/>
                      <a:r>
                        <a:rPr lang="en-US" sz="2000" b="1" dirty="0">
                          <a:solidFill>
                            <a:schemeClr val="tx1"/>
                          </a:solidFill>
                        </a:rPr>
                        <a:t>Day Supply</a:t>
                      </a:r>
                      <a:r>
                        <a:rPr lang="en-US" sz="2000" dirty="0">
                          <a:solidFill>
                            <a:schemeClr val="tx1"/>
                          </a:solidFill>
                        </a:rPr>
                        <a:t>, mean (SD)</a:t>
                      </a:r>
                    </a:p>
                  </a:txBody>
                  <a:tcPr anchor="ctr"/>
                </a:tc>
                <a:tc>
                  <a:txBody>
                    <a:bodyPr/>
                    <a:lstStyle/>
                    <a:p>
                      <a:pPr algn="ctr"/>
                      <a:r>
                        <a:rPr lang="en-US" sz="2000" dirty="0">
                          <a:solidFill>
                            <a:schemeClr val="tx1"/>
                          </a:solidFill>
                        </a:rPr>
                        <a:t>3.04 (2.02)</a:t>
                      </a:r>
                    </a:p>
                  </a:txBody>
                  <a:tcPr anchor="ctr"/>
                </a:tc>
                <a:tc>
                  <a:txBody>
                    <a:bodyPr/>
                    <a:lstStyle/>
                    <a:p>
                      <a:pPr algn="ctr"/>
                      <a:r>
                        <a:rPr lang="en-US" sz="2000" dirty="0">
                          <a:solidFill>
                            <a:schemeClr val="tx1"/>
                          </a:solidFill>
                        </a:rPr>
                        <a:t>2.56 (2.02)</a:t>
                      </a:r>
                    </a:p>
                  </a:txBody>
                  <a:tcPr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solidFill>
                            <a:schemeClr val="tx1"/>
                          </a:solidFill>
                        </a:rPr>
                        <a:t>&lt; 0.001</a:t>
                      </a:r>
                    </a:p>
                  </a:txBody>
                  <a:tcPr anchor="ctr"/>
                </a:tc>
                <a:extLst>
                  <a:ext uri="{0D108BD9-81ED-4DB2-BD59-A6C34878D82A}">
                    <a16:rowId xmlns:a16="http://schemas.microsoft.com/office/drawing/2014/main" val="1766237298"/>
                  </a:ext>
                </a:extLst>
              </a:tr>
              <a:tr h="640080">
                <a:tc>
                  <a:txBody>
                    <a:bodyPr/>
                    <a:lstStyle/>
                    <a:p>
                      <a:pPr algn="l"/>
                      <a:r>
                        <a:rPr lang="en-US" sz="2000" b="1" dirty="0">
                          <a:solidFill>
                            <a:schemeClr val="tx1"/>
                          </a:solidFill>
                        </a:rPr>
                        <a:t>Total MME</a:t>
                      </a:r>
                      <a:r>
                        <a:rPr lang="en-US" sz="2000" dirty="0">
                          <a:solidFill>
                            <a:schemeClr val="tx1"/>
                          </a:solidFill>
                        </a:rPr>
                        <a:t>, mean (SD)</a:t>
                      </a:r>
                    </a:p>
                  </a:txBody>
                  <a:tcPr anchor="ctr"/>
                </a:tc>
                <a:tc>
                  <a:txBody>
                    <a:bodyPr/>
                    <a:lstStyle/>
                    <a:p>
                      <a:pPr algn="ctr"/>
                      <a:r>
                        <a:rPr lang="en-US" sz="2000" dirty="0">
                          <a:solidFill>
                            <a:schemeClr val="tx1"/>
                          </a:solidFill>
                        </a:rPr>
                        <a:t>120.6 (90.4)</a:t>
                      </a:r>
                    </a:p>
                  </a:txBody>
                  <a:tcPr anchor="ctr"/>
                </a:tc>
                <a:tc>
                  <a:txBody>
                    <a:bodyPr/>
                    <a:lstStyle/>
                    <a:p>
                      <a:pPr algn="ctr"/>
                      <a:r>
                        <a:rPr lang="en-US" sz="2000" dirty="0">
                          <a:solidFill>
                            <a:schemeClr val="tx1"/>
                          </a:solidFill>
                        </a:rPr>
                        <a:t>104.0 (95.4)</a:t>
                      </a:r>
                    </a:p>
                  </a:txBody>
                  <a:tcPr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solidFill>
                            <a:schemeClr val="tx1"/>
                          </a:solidFill>
                        </a:rPr>
                        <a:t>&lt; 0.001</a:t>
                      </a:r>
                    </a:p>
                  </a:txBody>
                  <a:tcPr anchor="ctr"/>
                </a:tc>
                <a:extLst>
                  <a:ext uri="{0D108BD9-81ED-4DB2-BD59-A6C34878D82A}">
                    <a16:rowId xmlns:a16="http://schemas.microsoft.com/office/drawing/2014/main" val="3037752591"/>
                  </a:ext>
                </a:extLst>
              </a:tr>
              <a:tr h="640080">
                <a:tc>
                  <a:txBody>
                    <a:bodyPr/>
                    <a:lstStyle/>
                    <a:p>
                      <a:r>
                        <a:rPr lang="en-US" sz="2000" b="1" dirty="0">
                          <a:solidFill>
                            <a:schemeClr val="tx1"/>
                          </a:solidFill>
                        </a:rPr>
                        <a:t>7 Day Post-Discharge Opioid Rate</a:t>
                      </a:r>
                      <a:r>
                        <a:rPr lang="en-US" sz="2000" b="0" dirty="0">
                          <a:solidFill>
                            <a:schemeClr val="tx1"/>
                          </a:solidFill>
                        </a:rPr>
                        <a:t>, percent (n)</a:t>
                      </a:r>
                    </a:p>
                  </a:txBody>
                  <a:tcPr anchor="ctr"/>
                </a:tc>
                <a:tc>
                  <a:txBody>
                    <a:bodyPr/>
                    <a:lstStyle/>
                    <a:p>
                      <a:pPr algn="ctr"/>
                      <a:r>
                        <a:rPr lang="en-US" sz="2000" dirty="0">
                          <a:solidFill>
                            <a:schemeClr val="tx1"/>
                          </a:solidFill>
                        </a:rPr>
                        <a:t>4.2%</a:t>
                      </a:r>
                    </a:p>
                  </a:txBody>
                  <a:tcPr anchor="ctr"/>
                </a:tc>
                <a:tc>
                  <a:txBody>
                    <a:bodyPr/>
                    <a:lstStyle/>
                    <a:p>
                      <a:pPr algn="ctr"/>
                      <a:r>
                        <a:rPr lang="en-US" sz="2000" dirty="0">
                          <a:solidFill>
                            <a:schemeClr val="tx1"/>
                          </a:solidFill>
                        </a:rPr>
                        <a:t>4.4%</a:t>
                      </a:r>
                    </a:p>
                  </a:txBody>
                  <a:tcPr anchor="ctr"/>
                </a:tc>
                <a:tc>
                  <a:txBody>
                    <a:bodyPr/>
                    <a:lstStyle/>
                    <a:p>
                      <a:pPr algn="ctr"/>
                      <a:r>
                        <a:rPr lang="en-US" sz="2000" dirty="0">
                          <a:solidFill>
                            <a:schemeClr val="tx1"/>
                          </a:solidFill>
                        </a:rPr>
                        <a:t>0.852</a:t>
                      </a:r>
                    </a:p>
                  </a:txBody>
                  <a:tcPr anchor="ctr"/>
                </a:tc>
                <a:extLst>
                  <a:ext uri="{0D108BD9-81ED-4DB2-BD59-A6C34878D82A}">
                    <a16:rowId xmlns:a16="http://schemas.microsoft.com/office/drawing/2014/main" val="754286639"/>
                  </a:ext>
                </a:extLst>
              </a:tr>
            </a:tbl>
          </a:graphicData>
        </a:graphic>
      </p:graphicFrame>
      <p:sp>
        <p:nvSpPr>
          <p:cNvPr id="5" name="TextBox 4">
            <a:extLst>
              <a:ext uri="{FF2B5EF4-FFF2-40B4-BE49-F238E27FC236}">
                <a16:creationId xmlns:a16="http://schemas.microsoft.com/office/drawing/2014/main" id="{A9412992-605C-3A2E-35BB-E435D099A5AA}"/>
              </a:ext>
            </a:extLst>
          </p:cNvPr>
          <p:cNvSpPr txBox="1"/>
          <p:nvPr/>
        </p:nvSpPr>
        <p:spPr>
          <a:xfrm>
            <a:off x="457200" y="5090160"/>
            <a:ext cx="4721352" cy="5170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Helvetica"/>
                <a:ea typeface="+mn-ea"/>
                <a:cs typeface="+mn-cs"/>
              </a:rPr>
              <a:t>MME</a:t>
            </a:r>
            <a:r>
              <a:rPr kumimoji="0" lang="en-US" sz="1200" b="0" i="0" u="none" strike="noStrike" kern="1200" cap="none" spc="0" normalizeH="0" baseline="0" noProof="0" dirty="0">
                <a:ln>
                  <a:noFill/>
                </a:ln>
                <a:solidFill>
                  <a:srgbClr val="000000"/>
                </a:solidFill>
                <a:effectLst/>
                <a:uLnTx/>
                <a:uFillTx/>
                <a:latin typeface="Helvetica"/>
                <a:ea typeface="+mn-ea"/>
                <a:cs typeface="+mn-cs"/>
              </a:rPr>
              <a:t>: Morphine Milligram Equivalents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Helvetica"/>
                <a:ea typeface="+mn-ea"/>
                <a:cs typeface="+mn-cs"/>
              </a:rPr>
              <a:t>Total MME</a:t>
            </a:r>
            <a:r>
              <a:rPr kumimoji="0" lang="en-US" sz="1200" b="0" i="0" u="none" strike="noStrike" kern="1200" cap="none" spc="0" normalizeH="0" baseline="0" noProof="0" dirty="0">
                <a:ln>
                  <a:noFill/>
                </a:ln>
                <a:solidFill>
                  <a:srgbClr val="000000"/>
                </a:solidFill>
                <a:effectLst/>
                <a:uLnTx/>
                <a:uFillTx/>
                <a:latin typeface="Helvetica"/>
                <a:ea typeface="+mn-ea"/>
                <a:cs typeface="+mn-cs"/>
              </a:rPr>
              <a:t>: MEDD multiplied by day supply</a:t>
            </a:r>
          </a:p>
        </p:txBody>
      </p:sp>
      <p:sp>
        <p:nvSpPr>
          <p:cNvPr id="6" name="TextBox 5">
            <a:extLst>
              <a:ext uri="{FF2B5EF4-FFF2-40B4-BE49-F238E27FC236}">
                <a16:creationId xmlns:a16="http://schemas.microsoft.com/office/drawing/2014/main" id="{9AD128AA-BBA9-7355-B7D2-F7A0D4988CB4}"/>
              </a:ext>
            </a:extLst>
          </p:cNvPr>
          <p:cNvSpPr txBox="1"/>
          <p:nvPr/>
        </p:nvSpPr>
        <p:spPr>
          <a:xfrm>
            <a:off x="7223760" y="5090160"/>
            <a:ext cx="4572000" cy="381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lvetica"/>
                <a:ea typeface="+mn-ea"/>
                <a:cs typeface="+mn-cs"/>
              </a:rPr>
              <a:t>Permission granted by Froedtert &amp; the Medical College of Wisconsin to use data</a:t>
            </a:r>
          </a:p>
        </p:txBody>
      </p:sp>
    </p:spTree>
    <p:extLst>
      <p:ext uri="{BB962C8B-B14F-4D97-AF65-F5344CB8AC3E}">
        <p14:creationId xmlns:p14="http://schemas.microsoft.com/office/powerpoint/2010/main" val="510401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CDFC7-B71D-7313-8C8A-0C8C84F785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996E15-BC6D-72BB-7AA2-A2F497C3960C}"/>
              </a:ext>
            </a:extLst>
          </p:cNvPr>
          <p:cNvSpPr>
            <a:spLocks noGrp="1"/>
          </p:cNvSpPr>
          <p:nvPr>
            <p:ph type="title"/>
          </p:nvPr>
        </p:nvSpPr>
        <p:spPr>
          <a:xfrm>
            <a:off x="838200" y="362029"/>
            <a:ext cx="11049000" cy="438180"/>
          </a:xfrm>
        </p:spPr>
        <p:txBody>
          <a:bodyPr>
            <a:normAutofit fontScale="90000"/>
          </a:bodyPr>
          <a:lstStyle/>
          <a:p>
            <a:r>
              <a:rPr lang="en-US" dirty="0"/>
              <a:t>OPA Opioid Prescribing Results</a:t>
            </a:r>
          </a:p>
        </p:txBody>
      </p:sp>
      <p:graphicFrame>
        <p:nvGraphicFramePr>
          <p:cNvPr id="4" name="Content Placeholder 4">
            <a:extLst>
              <a:ext uri="{FF2B5EF4-FFF2-40B4-BE49-F238E27FC236}">
                <a16:creationId xmlns:a16="http://schemas.microsoft.com/office/drawing/2014/main" id="{435A3884-2B0D-F485-91A7-2031965CD28F}"/>
              </a:ext>
            </a:extLst>
          </p:cNvPr>
          <p:cNvGraphicFramePr>
            <a:graphicFrameLocks noGrp="1"/>
          </p:cNvGraphicFramePr>
          <p:nvPr>
            <p:ph idx="1"/>
          </p:nvPr>
        </p:nvGraphicFramePr>
        <p:xfrm>
          <a:off x="457200" y="1188720"/>
          <a:ext cx="11338560" cy="3261360"/>
        </p:xfrm>
        <a:graphic>
          <a:graphicData uri="http://schemas.openxmlformats.org/drawingml/2006/table">
            <a:tbl>
              <a:tblPr firstRow="1" bandRow="1">
                <a:tableStyleId>{F5AB1C69-6EDB-4FF4-983F-18BD219EF322}</a:tableStyleId>
              </a:tblPr>
              <a:tblGrid>
                <a:gridCol w="5852160">
                  <a:extLst>
                    <a:ext uri="{9D8B030D-6E8A-4147-A177-3AD203B41FA5}">
                      <a16:colId xmlns:a16="http://schemas.microsoft.com/office/drawing/2014/main" val="3317356245"/>
                    </a:ext>
                  </a:extLst>
                </a:gridCol>
                <a:gridCol w="1828800">
                  <a:extLst>
                    <a:ext uri="{9D8B030D-6E8A-4147-A177-3AD203B41FA5}">
                      <a16:colId xmlns:a16="http://schemas.microsoft.com/office/drawing/2014/main" val="3926608735"/>
                    </a:ext>
                  </a:extLst>
                </a:gridCol>
                <a:gridCol w="1828800">
                  <a:extLst>
                    <a:ext uri="{9D8B030D-6E8A-4147-A177-3AD203B41FA5}">
                      <a16:colId xmlns:a16="http://schemas.microsoft.com/office/drawing/2014/main" val="1569847417"/>
                    </a:ext>
                  </a:extLst>
                </a:gridCol>
                <a:gridCol w="1828800">
                  <a:extLst>
                    <a:ext uri="{9D8B030D-6E8A-4147-A177-3AD203B41FA5}">
                      <a16:colId xmlns:a16="http://schemas.microsoft.com/office/drawing/2014/main" val="268425210"/>
                    </a:ext>
                  </a:extLst>
                </a:gridCol>
              </a:tblGrid>
              <a:tr h="640080">
                <a:tc>
                  <a:txBody>
                    <a:bodyPr/>
                    <a:lstStyle/>
                    <a:p>
                      <a:pPr algn="l"/>
                      <a:endParaRPr lang="en-US" sz="2400" dirty="0"/>
                    </a:p>
                  </a:txBody>
                  <a:tcPr anchor="ctr"/>
                </a:tc>
                <a:tc>
                  <a:txBody>
                    <a:bodyPr/>
                    <a:lstStyle/>
                    <a:p>
                      <a:pPr algn="ctr"/>
                      <a:r>
                        <a:rPr lang="en-US" sz="2000" dirty="0"/>
                        <a:t>Declined </a:t>
                      </a:r>
                    </a:p>
                    <a:p>
                      <a:pPr algn="ctr"/>
                      <a:r>
                        <a:rPr lang="en-US" sz="2000" dirty="0"/>
                        <a:t>(n = 635)</a:t>
                      </a:r>
                    </a:p>
                  </a:txBody>
                  <a:tcPr anchor="ctr"/>
                </a:tc>
                <a:tc>
                  <a:txBody>
                    <a:bodyPr/>
                    <a:lstStyle/>
                    <a:p>
                      <a:pPr algn="ctr"/>
                      <a:r>
                        <a:rPr lang="en-US" sz="2000" dirty="0"/>
                        <a:t>Accepted</a:t>
                      </a:r>
                    </a:p>
                    <a:p>
                      <a:pPr algn="ctr"/>
                      <a:r>
                        <a:rPr lang="en-US" sz="2000" dirty="0"/>
                        <a:t>(n = 145)</a:t>
                      </a:r>
                    </a:p>
                  </a:txBody>
                  <a:tcPr anchor="ctr"/>
                </a:tc>
                <a:tc>
                  <a:txBody>
                    <a:bodyPr/>
                    <a:lstStyle/>
                    <a:p>
                      <a:pPr algn="ctr"/>
                      <a:r>
                        <a:rPr lang="en-US" sz="2000" dirty="0"/>
                        <a:t>P-value</a:t>
                      </a:r>
                    </a:p>
                  </a:txBody>
                  <a:tcPr anchor="ctr"/>
                </a:tc>
                <a:extLst>
                  <a:ext uri="{0D108BD9-81ED-4DB2-BD59-A6C34878D82A}">
                    <a16:rowId xmlns:a16="http://schemas.microsoft.com/office/drawing/2014/main" val="1226156270"/>
                  </a:ext>
                </a:extLst>
              </a:tr>
              <a:tr h="640080">
                <a:tc>
                  <a:txBody>
                    <a:bodyPr/>
                    <a:lstStyle/>
                    <a:p>
                      <a:pPr algn="l"/>
                      <a:r>
                        <a:rPr lang="en-US" sz="2000" b="1" dirty="0">
                          <a:solidFill>
                            <a:schemeClr val="tx1"/>
                          </a:solidFill>
                        </a:rPr>
                        <a:t>Quantity</a:t>
                      </a:r>
                      <a:r>
                        <a:rPr lang="en-US" sz="2000" dirty="0">
                          <a:solidFill>
                            <a:schemeClr val="tx1"/>
                          </a:solidFill>
                        </a:rPr>
                        <a:t>, mean (SD)</a:t>
                      </a:r>
                    </a:p>
                  </a:txBody>
                  <a:tcPr anchor="ctr"/>
                </a:tc>
                <a:tc>
                  <a:txBody>
                    <a:bodyPr/>
                    <a:lstStyle/>
                    <a:p>
                      <a:pPr algn="ctr"/>
                      <a:r>
                        <a:rPr lang="en-US" sz="2000" dirty="0">
                          <a:solidFill>
                            <a:schemeClr val="tx1"/>
                          </a:solidFill>
                        </a:rPr>
                        <a:t>15.2 (11.0)</a:t>
                      </a:r>
                    </a:p>
                  </a:txBody>
                  <a:tcPr anchor="ctr"/>
                </a:tc>
                <a:tc>
                  <a:txBody>
                    <a:bodyPr/>
                    <a:lstStyle/>
                    <a:p>
                      <a:pPr algn="ctr"/>
                      <a:r>
                        <a:rPr lang="en-US" sz="2000" dirty="0">
                          <a:solidFill>
                            <a:schemeClr val="tx1"/>
                          </a:solidFill>
                        </a:rPr>
                        <a:t>7.2 (10.2)</a:t>
                      </a:r>
                    </a:p>
                  </a:txBody>
                  <a:tcPr anchor="ctr"/>
                </a:tc>
                <a:tc>
                  <a:txBody>
                    <a:bodyPr/>
                    <a:lstStyle/>
                    <a:p>
                      <a:pPr algn="ctr"/>
                      <a:r>
                        <a:rPr lang="en-US" sz="2000" dirty="0">
                          <a:solidFill>
                            <a:schemeClr val="tx1"/>
                          </a:solidFill>
                        </a:rPr>
                        <a:t>&lt; 0.001</a:t>
                      </a:r>
                    </a:p>
                  </a:txBody>
                  <a:tcPr anchor="ctr"/>
                </a:tc>
                <a:extLst>
                  <a:ext uri="{0D108BD9-81ED-4DB2-BD59-A6C34878D82A}">
                    <a16:rowId xmlns:a16="http://schemas.microsoft.com/office/drawing/2014/main" val="1470373233"/>
                  </a:ext>
                </a:extLst>
              </a:tr>
              <a:tr h="640080">
                <a:tc>
                  <a:txBody>
                    <a:bodyPr/>
                    <a:lstStyle/>
                    <a:p>
                      <a:pPr algn="l"/>
                      <a:r>
                        <a:rPr lang="en-US" sz="2000" b="1" dirty="0">
                          <a:solidFill>
                            <a:schemeClr val="tx1"/>
                          </a:solidFill>
                        </a:rPr>
                        <a:t>Day Supply</a:t>
                      </a:r>
                      <a:r>
                        <a:rPr lang="en-US" sz="2000" dirty="0">
                          <a:solidFill>
                            <a:schemeClr val="tx1"/>
                          </a:solidFill>
                        </a:rPr>
                        <a:t>, mean (SD)</a:t>
                      </a:r>
                    </a:p>
                  </a:txBody>
                  <a:tcPr anchor="ctr"/>
                </a:tc>
                <a:tc>
                  <a:txBody>
                    <a:bodyPr/>
                    <a:lstStyle/>
                    <a:p>
                      <a:pPr algn="ctr"/>
                      <a:r>
                        <a:rPr lang="en-US" sz="2000" dirty="0">
                          <a:solidFill>
                            <a:schemeClr val="tx1"/>
                          </a:solidFill>
                        </a:rPr>
                        <a:t>2.95 (2.02)</a:t>
                      </a:r>
                    </a:p>
                  </a:txBody>
                  <a:tcPr anchor="ctr"/>
                </a:tc>
                <a:tc>
                  <a:txBody>
                    <a:bodyPr/>
                    <a:lstStyle/>
                    <a:p>
                      <a:pPr algn="ctr"/>
                      <a:r>
                        <a:rPr lang="en-US" sz="2000" dirty="0">
                          <a:solidFill>
                            <a:schemeClr val="tx1"/>
                          </a:solidFill>
                        </a:rPr>
                        <a:t>1.33 (1.50)</a:t>
                      </a:r>
                    </a:p>
                  </a:txBody>
                  <a:tcPr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solidFill>
                            <a:schemeClr val="tx1"/>
                          </a:solidFill>
                        </a:rPr>
                        <a:t>&lt; 0.001</a:t>
                      </a:r>
                    </a:p>
                  </a:txBody>
                  <a:tcPr anchor="ctr"/>
                </a:tc>
                <a:extLst>
                  <a:ext uri="{0D108BD9-81ED-4DB2-BD59-A6C34878D82A}">
                    <a16:rowId xmlns:a16="http://schemas.microsoft.com/office/drawing/2014/main" val="1766237298"/>
                  </a:ext>
                </a:extLst>
              </a:tr>
              <a:tr h="640080">
                <a:tc>
                  <a:txBody>
                    <a:bodyPr/>
                    <a:lstStyle/>
                    <a:p>
                      <a:pPr algn="l"/>
                      <a:r>
                        <a:rPr lang="en-US" sz="2000" b="1" dirty="0">
                          <a:solidFill>
                            <a:schemeClr val="tx1"/>
                          </a:solidFill>
                        </a:rPr>
                        <a:t>Total MME</a:t>
                      </a:r>
                      <a:r>
                        <a:rPr lang="en-US" sz="2000" dirty="0">
                          <a:solidFill>
                            <a:schemeClr val="tx1"/>
                          </a:solidFill>
                        </a:rPr>
                        <a:t>, mean (SD)</a:t>
                      </a:r>
                    </a:p>
                  </a:txBody>
                  <a:tcPr anchor="ctr"/>
                </a:tc>
                <a:tc>
                  <a:txBody>
                    <a:bodyPr/>
                    <a:lstStyle/>
                    <a:p>
                      <a:pPr algn="ctr"/>
                      <a:r>
                        <a:rPr lang="en-US" sz="2000" dirty="0">
                          <a:solidFill>
                            <a:schemeClr val="tx1"/>
                          </a:solidFill>
                        </a:rPr>
                        <a:t>116.0 (88.3)</a:t>
                      </a:r>
                    </a:p>
                  </a:txBody>
                  <a:tcPr anchor="ctr"/>
                </a:tc>
                <a:tc>
                  <a:txBody>
                    <a:bodyPr/>
                    <a:lstStyle/>
                    <a:p>
                      <a:pPr algn="ctr"/>
                      <a:r>
                        <a:rPr lang="en-US" sz="2000" dirty="0">
                          <a:solidFill>
                            <a:schemeClr val="tx1"/>
                          </a:solidFill>
                        </a:rPr>
                        <a:t>56.8 (87.6)</a:t>
                      </a:r>
                    </a:p>
                  </a:txBody>
                  <a:tcPr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solidFill>
                            <a:schemeClr val="tx1"/>
                          </a:solidFill>
                        </a:rPr>
                        <a:t>&lt; 0.001</a:t>
                      </a:r>
                    </a:p>
                  </a:txBody>
                  <a:tcPr anchor="ctr"/>
                </a:tc>
                <a:extLst>
                  <a:ext uri="{0D108BD9-81ED-4DB2-BD59-A6C34878D82A}">
                    <a16:rowId xmlns:a16="http://schemas.microsoft.com/office/drawing/2014/main" val="3037752591"/>
                  </a:ext>
                </a:extLst>
              </a:tr>
              <a:tr h="640080">
                <a:tc>
                  <a:txBody>
                    <a:bodyPr/>
                    <a:lstStyle/>
                    <a:p>
                      <a:r>
                        <a:rPr lang="en-US" sz="2000" b="1" dirty="0">
                          <a:solidFill>
                            <a:schemeClr val="tx1"/>
                          </a:solidFill>
                        </a:rPr>
                        <a:t>7 Day Post-Discharge Opioid Rate</a:t>
                      </a:r>
                      <a:r>
                        <a:rPr lang="en-US" sz="2000" b="0" dirty="0">
                          <a:solidFill>
                            <a:schemeClr val="tx1"/>
                          </a:solidFill>
                        </a:rPr>
                        <a:t>, percent (n)</a:t>
                      </a:r>
                    </a:p>
                  </a:txBody>
                  <a:tcPr anchor="ctr"/>
                </a:tc>
                <a:tc>
                  <a:txBody>
                    <a:bodyPr/>
                    <a:lstStyle/>
                    <a:p>
                      <a:pPr algn="ctr"/>
                      <a:r>
                        <a:rPr lang="en-US" sz="2000" dirty="0">
                          <a:solidFill>
                            <a:schemeClr val="tx1"/>
                          </a:solidFill>
                        </a:rPr>
                        <a:t>3.6% (23)</a:t>
                      </a:r>
                    </a:p>
                  </a:txBody>
                  <a:tcPr anchor="ctr"/>
                </a:tc>
                <a:tc>
                  <a:txBody>
                    <a:bodyPr/>
                    <a:lstStyle/>
                    <a:p>
                      <a:pPr algn="ctr"/>
                      <a:r>
                        <a:rPr lang="en-US" sz="2000" dirty="0">
                          <a:solidFill>
                            <a:schemeClr val="tx1"/>
                          </a:solidFill>
                        </a:rPr>
                        <a:t>5.5% (8)</a:t>
                      </a:r>
                    </a:p>
                  </a:txBody>
                  <a:tcPr anchor="ctr"/>
                </a:tc>
                <a:tc>
                  <a:txBody>
                    <a:bodyPr/>
                    <a:lstStyle/>
                    <a:p>
                      <a:pPr algn="ctr"/>
                      <a:r>
                        <a:rPr lang="en-US" sz="2000" dirty="0">
                          <a:solidFill>
                            <a:schemeClr val="tx1"/>
                          </a:solidFill>
                        </a:rPr>
                        <a:t>0.343</a:t>
                      </a:r>
                    </a:p>
                  </a:txBody>
                  <a:tcPr anchor="ctr"/>
                </a:tc>
                <a:extLst>
                  <a:ext uri="{0D108BD9-81ED-4DB2-BD59-A6C34878D82A}">
                    <a16:rowId xmlns:a16="http://schemas.microsoft.com/office/drawing/2014/main" val="2382043008"/>
                  </a:ext>
                </a:extLst>
              </a:tr>
            </a:tbl>
          </a:graphicData>
        </a:graphic>
      </p:graphicFrame>
      <p:sp>
        <p:nvSpPr>
          <p:cNvPr id="5" name="TextBox 4">
            <a:extLst>
              <a:ext uri="{FF2B5EF4-FFF2-40B4-BE49-F238E27FC236}">
                <a16:creationId xmlns:a16="http://schemas.microsoft.com/office/drawing/2014/main" id="{8282501B-35C2-5C8E-4D31-67A9CC67D7C3}"/>
              </a:ext>
            </a:extLst>
          </p:cNvPr>
          <p:cNvSpPr txBox="1"/>
          <p:nvPr/>
        </p:nvSpPr>
        <p:spPr>
          <a:xfrm>
            <a:off x="457200" y="4450080"/>
            <a:ext cx="4721352" cy="5170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00000"/>
                </a:solidFill>
                <a:effectLst/>
                <a:uLnTx/>
                <a:uFillTx/>
                <a:latin typeface="Helvetica"/>
                <a:ea typeface="+mn-ea"/>
                <a:cs typeface="+mn-cs"/>
              </a:rPr>
              <a:t>MME</a:t>
            </a:r>
            <a:r>
              <a:rPr kumimoji="0" lang="en-US" sz="1200" b="0" i="0" u="none" strike="noStrike" kern="1200" cap="none" spc="0" normalizeH="0" baseline="0" noProof="0" dirty="0">
                <a:ln>
                  <a:noFill/>
                </a:ln>
                <a:solidFill>
                  <a:srgbClr val="000000"/>
                </a:solidFill>
                <a:effectLst/>
                <a:uLnTx/>
                <a:uFillTx/>
                <a:latin typeface="Helvetica"/>
                <a:ea typeface="+mn-ea"/>
                <a:cs typeface="+mn-cs"/>
              </a:rPr>
              <a:t>: Morphine Milligram Equivalents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Helvetica"/>
                <a:ea typeface="+mn-ea"/>
                <a:cs typeface="+mn-cs"/>
              </a:rPr>
              <a:t>Total MME</a:t>
            </a:r>
            <a:r>
              <a:rPr kumimoji="0" lang="en-US" sz="1200" b="0" i="0" u="none" strike="noStrike" kern="1200" cap="none" spc="0" normalizeH="0" baseline="0" noProof="0" dirty="0">
                <a:ln>
                  <a:noFill/>
                </a:ln>
                <a:solidFill>
                  <a:srgbClr val="000000"/>
                </a:solidFill>
                <a:effectLst/>
                <a:uLnTx/>
                <a:uFillTx/>
                <a:latin typeface="Helvetica"/>
                <a:ea typeface="+mn-ea"/>
                <a:cs typeface="+mn-cs"/>
              </a:rPr>
              <a:t>: MEDD multiplied by day supply</a:t>
            </a:r>
          </a:p>
        </p:txBody>
      </p:sp>
      <p:sp>
        <p:nvSpPr>
          <p:cNvPr id="6" name="TextBox 5">
            <a:extLst>
              <a:ext uri="{FF2B5EF4-FFF2-40B4-BE49-F238E27FC236}">
                <a16:creationId xmlns:a16="http://schemas.microsoft.com/office/drawing/2014/main" id="{47202576-0EE8-7001-93D5-9F166B31CDDF}"/>
              </a:ext>
            </a:extLst>
          </p:cNvPr>
          <p:cNvSpPr txBox="1"/>
          <p:nvPr/>
        </p:nvSpPr>
        <p:spPr>
          <a:xfrm>
            <a:off x="7223760" y="4450080"/>
            <a:ext cx="4572000" cy="381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lvetica"/>
                <a:ea typeface="+mn-ea"/>
                <a:cs typeface="+mn-cs"/>
              </a:rPr>
              <a:t>Permission granted by Froedtert &amp; the Medical College of Wisconsin to use data</a:t>
            </a:r>
          </a:p>
        </p:txBody>
      </p:sp>
    </p:spTree>
    <p:extLst>
      <p:ext uri="{BB962C8B-B14F-4D97-AF65-F5344CB8AC3E}">
        <p14:creationId xmlns:p14="http://schemas.microsoft.com/office/powerpoint/2010/main" val="939891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Linear regression ,slicer ,slicer ,pivotTable ,Opioid-related ED visits per 1000 opioid Rx patients ,textbox ,slicer ,pivotTable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OREDV Trending</a:t>
            </a:r>
          </a:p>
        </p:txBody>
      </p:sp>
    </p:spTree>
    <p:extLst>
      <p:ext uri="{BB962C8B-B14F-4D97-AF65-F5344CB8AC3E}">
        <p14:creationId xmlns:p14="http://schemas.microsoft.com/office/powerpoint/2010/main" val="408541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lineChart ,slicer ,slicer ,bookmarkNavigator ,slicer ,slicer ,tableEx ,slicer ,slicer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OREDV Explorer</a:t>
            </a:r>
          </a:p>
        </p:txBody>
      </p:sp>
    </p:spTree>
    <p:extLst>
      <p:ext uri="{BB962C8B-B14F-4D97-AF65-F5344CB8AC3E}">
        <p14:creationId xmlns:p14="http://schemas.microsoft.com/office/powerpoint/2010/main" val="265873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3C7497-2BC5-176E-FBBD-334F0E0B78B6}"/>
              </a:ext>
            </a:extLst>
          </p:cNvPr>
          <p:cNvSpPr>
            <a:spLocks noGrp="1"/>
          </p:cNvSpPr>
          <p:nvPr>
            <p:ph idx="1"/>
          </p:nvPr>
        </p:nvSpPr>
        <p:spPr/>
        <p:txBody>
          <a:bodyPr/>
          <a:lstStyle/>
          <a:p>
            <a:r>
              <a:rPr lang="en-US" dirty="0"/>
              <a:t>CDS: Clinical Decision Support</a:t>
            </a:r>
          </a:p>
          <a:p>
            <a:r>
              <a:rPr lang="en-US" dirty="0"/>
              <a:t>OUD: Opioid Use Disorder</a:t>
            </a:r>
          </a:p>
          <a:p>
            <a:r>
              <a:rPr lang="en-US" dirty="0"/>
              <a:t>OPA: Our Practice Advisory (formerly BPA, Best Practice Advisory)</a:t>
            </a:r>
          </a:p>
          <a:p>
            <a:r>
              <a:rPr lang="en-US" dirty="0"/>
              <a:t>PGx: Pharmacogenomics</a:t>
            </a:r>
          </a:p>
        </p:txBody>
      </p:sp>
      <p:sp>
        <p:nvSpPr>
          <p:cNvPr id="5" name="Title 4">
            <a:extLst>
              <a:ext uri="{FF2B5EF4-FFF2-40B4-BE49-F238E27FC236}">
                <a16:creationId xmlns:a16="http://schemas.microsoft.com/office/drawing/2014/main" id="{C09CC4C1-5B85-5D4A-049D-6DF2D0F7F0FF}"/>
              </a:ext>
            </a:extLst>
          </p:cNvPr>
          <p:cNvSpPr>
            <a:spLocks noGrp="1"/>
          </p:cNvSpPr>
          <p:nvPr>
            <p:ph type="title"/>
          </p:nvPr>
        </p:nvSpPr>
        <p:spPr/>
        <p:txBody>
          <a:bodyPr>
            <a:normAutofit fontScale="90000"/>
          </a:bodyPr>
          <a:lstStyle/>
          <a:p>
            <a:r>
              <a:rPr lang="en-US" dirty="0"/>
              <a:t>Abbreviations</a:t>
            </a:r>
          </a:p>
        </p:txBody>
      </p:sp>
    </p:spTree>
    <p:extLst>
      <p:ext uri="{BB962C8B-B14F-4D97-AF65-F5344CB8AC3E}">
        <p14:creationId xmlns:p14="http://schemas.microsoft.com/office/powerpoint/2010/main" val="2189742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7B628-4DED-133B-A1CF-4784AC6C887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05F49B1-4B21-B3EC-5E18-DE8656FC964F}"/>
              </a:ext>
            </a:extLst>
          </p:cNvPr>
          <p:cNvSpPr>
            <a:spLocks noGrp="1"/>
          </p:cNvSpPr>
          <p:nvPr>
            <p:ph idx="1"/>
          </p:nvPr>
        </p:nvSpPr>
        <p:spPr>
          <a:xfrm>
            <a:off x="838200" y="3268717"/>
            <a:ext cx="10515600" cy="1250731"/>
          </a:xfrm>
        </p:spPr>
        <p:txBody>
          <a:bodyPr>
            <a:normAutofit fontScale="92500"/>
          </a:bodyPr>
          <a:lstStyle/>
          <a:p>
            <a:pPr marL="0" indent="0" algn="ctr">
              <a:buNone/>
            </a:pPr>
            <a:r>
              <a:rPr lang="en-US" sz="3200" dirty="0"/>
              <a:t>Review new medication(s) to treat pain and identify patients that are potentially good candidates to receive this therapy</a:t>
            </a:r>
          </a:p>
          <a:p>
            <a:endParaRPr lang="en-US" dirty="0"/>
          </a:p>
        </p:txBody>
      </p:sp>
      <p:sp>
        <p:nvSpPr>
          <p:cNvPr id="4" name="Title 3">
            <a:extLst>
              <a:ext uri="{FF2B5EF4-FFF2-40B4-BE49-F238E27FC236}">
                <a16:creationId xmlns:a16="http://schemas.microsoft.com/office/drawing/2014/main" id="{654C325A-E949-F9A0-9633-2D0569D6BD9B}"/>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640902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838200" y="1228257"/>
            <a:ext cx="6080511" cy="4554909"/>
          </a:xfrm>
        </p:spPr>
        <p:txBody>
          <a:bodyPr/>
          <a:lstStyle/>
          <a:p>
            <a:pPr marL="342900" indent="-342900">
              <a:buFont typeface="Arial" panose="020B0604020202020204" pitchFamily="34" charset="0"/>
              <a:buChar char="•"/>
            </a:pPr>
            <a:r>
              <a:rPr lang="en-US" dirty="0"/>
              <a:t>The Na</a:t>
            </a:r>
            <a:r>
              <a:rPr lang="en-US" baseline="-25000" dirty="0"/>
              <a:t>V</a:t>
            </a:r>
            <a:r>
              <a:rPr lang="en-US" dirty="0"/>
              <a:t>1.8 voltage-gated sodium channel, expressed in peripheral nociceptive neurons, plays a role in transmitting nociceptive signals.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effect of VX-548 (</a:t>
            </a:r>
            <a:r>
              <a:rPr lang="en-US" dirty="0" err="1"/>
              <a:t>suzetrigine</a:t>
            </a:r>
            <a:r>
              <a:rPr lang="en-US" dirty="0"/>
              <a:t>), an oral, highly selective inhibitor of Na</a:t>
            </a:r>
            <a:r>
              <a:rPr lang="en-US" baseline="-25000" dirty="0"/>
              <a:t>V</a:t>
            </a:r>
            <a:r>
              <a:rPr lang="en-US" dirty="0"/>
              <a:t>1.8, on control of acute pain is being studied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Preliminary findings are encouraging</a:t>
            </a:r>
          </a:p>
        </p:txBody>
      </p:sp>
      <p:sp>
        <p:nvSpPr>
          <p:cNvPr id="3" name="Title 2"/>
          <p:cNvSpPr>
            <a:spLocks noGrp="1"/>
          </p:cNvSpPr>
          <p:nvPr>
            <p:ph type="title"/>
          </p:nvPr>
        </p:nvSpPr>
        <p:spPr/>
        <p:txBody>
          <a:bodyPr>
            <a:normAutofit fontScale="90000"/>
          </a:bodyPr>
          <a:lstStyle/>
          <a:p>
            <a:r>
              <a:rPr lang="en-US" dirty="0"/>
              <a:t>Recently Approved - Suzetrigine</a:t>
            </a:r>
          </a:p>
        </p:txBody>
      </p:sp>
      <p:pic>
        <p:nvPicPr>
          <p:cNvPr id="5" name="Picture 4"/>
          <p:cNvPicPr>
            <a:picLocks noChangeAspect="1"/>
          </p:cNvPicPr>
          <p:nvPr/>
        </p:nvPicPr>
        <p:blipFill>
          <a:blip r:embed="rId2"/>
          <a:stretch>
            <a:fillRect/>
          </a:stretch>
        </p:blipFill>
        <p:spPr>
          <a:xfrm>
            <a:off x="7260609" y="189681"/>
            <a:ext cx="4773833" cy="6494898"/>
          </a:xfrm>
          <a:prstGeom prst="rect">
            <a:avLst/>
          </a:prstGeom>
        </p:spPr>
      </p:pic>
      <p:sp>
        <p:nvSpPr>
          <p:cNvPr id="8" name="Rectangle 7"/>
          <p:cNvSpPr/>
          <p:nvPr/>
        </p:nvSpPr>
        <p:spPr>
          <a:xfrm>
            <a:off x="1009149" y="6495971"/>
            <a:ext cx="60805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797"/>
                </a:solidFill>
                <a:effectLst/>
                <a:uLnTx/>
                <a:uFillTx/>
                <a:latin typeface="Arial" panose="020B0604020202020204"/>
                <a:ea typeface="+mn-ea"/>
                <a:cs typeface="+mn-cs"/>
              </a:rPr>
              <a:t>Jones J et al. Selective Inhibition of Nav1.8 with VX-548 for Acute Pain. N Eng J Med 2023;389:393-405.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797"/>
                </a:solidFill>
                <a:effectLst/>
                <a:uLnTx/>
                <a:uFillTx/>
                <a:latin typeface="Arial" panose="020B0604020202020204"/>
                <a:ea typeface="+mn-ea"/>
                <a:cs typeface="+mn-cs"/>
              </a:rPr>
              <a:t>Waxman SG. Targeting a Peripheral Sodium Channel to Treat Pain. N Eng J Med 2023;389:466-469.</a:t>
            </a:r>
          </a:p>
        </p:txBody>
      </p:sp>
      <p:sp>
        <p:nvSpPr>
          <p:cNvPr id="6" name="Rectangle 5">
            <a:extLst>
              <a:ext uri="{FF2B5EF4-FFF2-40B4-BE49-F238E27FC236}">
                <a16:creationId xmlns:a16="http://schemas.microsoft.com/office/drawing/2014/main" id="{A832733D-A544-1EC8-DBBB-B09985AF021E}"/>
              </a:ext>
            </a:extLst>
          </p:cNvPr>
          <p:cNvSpPr/>
          <p:nvPr/>
        </p:nvSpPr>
        <p:spPr>
          <a:xfrm>
            <a:off x="7260609" y="69197"/>
            <a:ext cx="4773833" cy="6719606"/>
          </a:xfrm>
          <a:prstGeom prst="rect">
            <a:avLst/>
          </a:prstGeom>
          <a:noFill/>
          <a:ln w="38100">
            <a:solidFill>
              <a:srgbClr val="0949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785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B4E188-279F-09EF-21DA-04C3420A633B}"/>
              </a:ext>
            </a:extLst>
          </p:cNvPr>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Suzetrigine</a:t>
            </a:r>
          </a:p>
        </p:txBody>
      </p:sp>
      <p:sp>
        <p:nvSpPr>
          <p:cNvPr id="8" name="Rectangle 7"/>
          <p:cNvSpPr/>
          <p:nvPr/>
        </p:nvSpPr>
        <p:spPr>
          <a:xfrm>
            <a:off x="2188924" y="6143317"/>
            <a:ext cx="60805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797"/>
                </a:solidFill>
                <a:effectLst/>
                <a:uLnTx/>
                <a:uFillTx/>
                <a:latin typeface="Arial" panose="020B0604020202020204"/>
                <a:ea typeface="+mn-ea"/>
                <a:cs typeface="+mn-cs"/>
              </a:rPr>
              <a:t>Jones J et al. Selective Inhibition of Nav1.8 with VX-548 for Acute Pain. N Eng J Med 2023;389:393-405.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797"/>
                </a:solidFill>
                <a:effectLst/>
                <a:uLnTx/>
                <a:uFillTx/>
                <a:latin typeface="Arial" panose="020B0604020202020204"/>
                <a:ea typeface="+mn-ea"/>
                <a:cs typeface="+mn-cs"/>
              </a:rPr>
              <a:t>Waxman SG. Targeting a Peripheral Sodium Channel to Treat Pain. N Eng J Med 2023;389:466-469.</a:t>
            </a:r>
          </a:p>
        </p:txBody>
      </p:sp>
      <p:pic>
        <p:nvPicPr>
          <p:cNvPr id="7" name="Picture 6">
            <a:extLst>
              <a:ext uri="{FF2B5EF4-FFF2-40B4-BE49-F238E27FC236}">
                <a16:creationId xmlns:a16="http://schemas.microsoft.com/office/drawing/2014/main" id="{CDE88449-AECF-FDB2-90DB-2D7FAE316B9F}"/>
              </a:ext>
            </a:extLst>
          </p:cNvPr>
          <p:cNvPicPr>
            <a:picLocks noChangeAspect="1"/>
          </p:cNvPicPr>
          <p:nvPr/>
        </p:nvPicPr>
        <p:blipFill>
          <a:blip r:embed="rId2"/>
          <a:stretch>
            <a:fillRect/>
          </a:stretch>
        </p:blipFill>
        <p:spPr>
          <a:xfrm>
            <a:off x="566776" y="982090"/>
            <a:ext cx="11131238" cy="5161227"/>
          </a:xfrm>
          <a:prstGeom prst="rect">
            <a:avLst/>
          </a:prstGeom>
        </p:spPr>
      </p:pic>
    </p:spTree>
    <p:extLst>
      <p:ext uri="{BB962C8B-B14F-4D97-AF65-F5344CB8AC3E}">
        <p14:creationId xmlns:p14="http://schemas.microsoft.com/office/powerpoint/2010/main" val="3148820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78B092E-0FDE-1ADF-F6D3-DF52B5EC1513}"/>
              </a:ext>
            </a:extLst>
          </p:cNvPr>
          <p:cNvSpPr>
            <a:spLocks noGrp="1"/>
          </p:cNvSpPr>
          <p:nvPr>
            <p:ph idx="1"/>
          </p:nvPr>
        </p:nvSpPr>
        <p:spPr/>
        <p:txBody>
          <a:bodyPr/>
          <a:lstStyle/>
          <a:p>
            <a:pPr marL="0" indent="0">
              <a:buNone/>
            </a:pPr>
            <a:r>
              <a:rPr lang="en-US" sz="2400" dirty="0"/>
              <a:t>Safety profile based on pooled data from double-blind, placebo- and active-controlled trials (n=874) and one single-arm, open-label study (n=25)</a:t>
            </a:r>
          </a:p>
          <a:p>
            <a:endParaRPr lang="en-US" dirty="0"/>
          </a:p>
        </p:txBody>
      </p:sp>
      <p:sp>
        <p:nvSpPr>
          <p:cNvPr id="6" name="Title 5">
            <a:extLst>
              <a:ext uri="{FF2B5EF4-FFF2-40B4-BE49-F238E27FC236}">
                <a16:creationId xmlns:a16="http://schemas.microsoft.com/office/drawing/2014/main" id="{2C9373B8-596E-F811-C03C-D1DBDD1FE64A}"/>
              </a:ext>
            </a:extLst>
          </p:cNvPr>
          <p:cNvSpPr>
            <a:spLocks noGrp="1"/>
          </p:cNvSpPr>
          <p:nvPr>
            <p:ph type="title"/>
          </p:nvPr>
        </p:nvSpPr>
        <p:spPr/>
        <p:txBody>
          <a:bodyPr>
            <a:normAutofit fontScale="90000"/>
          </a:bodyPr>
          <a:lstStyle/>
          <a:p>
            <a:r>
              <a:rPr lang="en-US" altLang="en-US" dirty="0"/>
              <a:t>Suzetrigine (Journavx™)</a:t>
            </a:r>
            <a:endParaRPr lang="en-US" dirty="0"/>
          </a:p>
        </p:txBody>
      </p:sp>
      <p:sp>
        <p:nvSpPr>
          <p:cNvPr id="8" name="Text Placeholder 7">
            <a:extLst>
              <a:ext uri="{FF2B5EF4-FFF2-40B4-BE49-F238E27FC236}">
                <a16:creationId xmlns:a16="http://schemas.microsoft.com/office/drawing/2014/main" id="{B384B559-575A-CF4E-B3AE-2F5C32D3390C}"/>
              </a:ext>
            </a:extLst>
          </p:cNvPr>
          <p:cNvSpPr>
            <a:spLocks noGrp="1"/>
          </p:cNvSpPr>
          <p:nvPr>
            <p:ph type="body" sz="quarter" idx="4294967295"/>
          </p:nvPr>
        </p:nvSpPr>
        <p:spPr>
          <a:xfrm>
            <a:off x="0" y="927100"/>
            <a:ext cx="10999788" cy="260350"/>
          </a:xfrm>
        </p:spPr>
        <p:txBody>
          <a:bodyPr>
            <a:normAutofit fontScale="55000" lnSpcReduction="20000"/>
          </a:bodyPr>
          <a:lstStyle/>
          <a:p>
            <a:pPr marL="0" indent="0">
              <a:buNone/>
            </a:pPr>
            <a:endParaRPr lang="en-US" b="1" dirty="0"/>
          </a:p>
        </p:txBody>
      </p:sp>
      <p:graphicFrame>
        <p:nvGraphicFramePr>
          <p:cNvPr id="11" name="Table 10">
            <a:extLst>
              <a:ext uri="{FF2B5EF4-FFF2-40B4-BE49-F238E27FC236}">
                <a16:creationId xmlns:a16="http://schemas.microsoft.com/office/drawing/2014/main" id="{BDE2BA13-A32B-6F8A-E9CF-7E32D5A5E189}"/>
              </a:ext>
            </a:extLst>
          </p:cNvPr>
          <p:cNvGraphicFramePr>
            <a:graphicFrameLocks noGrp="1"/>
          </p:cNvGraphicFramePr>
          <p:nvPr/>
        </p:nvGraphicFramePr>
        <p:xfrm>
          <a:off x="2737316" y="2877901"/>
          <a:ext cx="6894093" cy="2172161"/>
        </p:xfrm>
        <a:graphic>
          <a:graphicData uri="http://schemas.openxmlformats.org/drawingml/2006/table">
            <a:tbl>
              <a:tblPr>
                <a:tableStyleId>{073A0DAA-6AF3-43AB-8588-CEC1D06C72B9}</a:tableStyleId>
              </a:tblPr>
              <a:tblGrid>
                <a:gridCol w="2518126">
                  <a:extLst>
                    <a:ext uri="{9D8B030D-6E8A-4147-A177-3AD203B41FA5}">
                      <a16:colId xmlns:a16="http://schemas.microsoft.com/office/drawing/2014/main" val="3299408129"/>
                    </a:ext>
                  </a:extLst>
                </a:gridCol>
                <a:gridCol w="1222158">
                  <a:extLst>
                    <a:ext uri="{9D8B030D-6E8A-4147-A177-3AD203B41FA5}">
                      <a16:colId xmlns:a16="http://schemas.microsoft.com/office/drawing/2014/main" val="298190551"/>
                    </a:ext>
                  </a:extLst>
                </a:gridCol>
                <a:gridCol w="1728530">
                  <a:extLst>
                    <a:ext uri="{9D8B030D-6E8A-4147-A177-3AD203B41FA5}">
                      <a16:colId xmlns:a16="http://schemas.microsoft.com/office/drawing/2014/main" val="2481671835"/>
                    </a:ext>
                  </a:extLst>
                </a:gridCol>
                <a:gridCol w="1425279">
                  <a:extLst>
                    <a:ext uri="{9D8B030D-6E8A-4147-A177-3AD203B41FA5}">
                      <a16:colId xmlns:a16="http://schemas.microsoft.com/office/drawing/2014/main" val="3112429164"/>
                    </a:ext>
                  </a:extLst>
                </a:gridCol>
              </a:tblGrid>
              <a:tr h="739601">
                <a:tc>
                  <a:txBody>
                    <a:bodyPr/>
                    <a:lstStyle/>
                    <a:p>
                      <a:pPr algn="l" fontAlgn="b">
                        <a:buNone/>
                      </a:pPr>
                      <a:r>
                        <a:rPr lang="en-US" sz="1400" b="1" u="none" strike="noStrike" dirty="0">
                          <a:effectLst/>
                        </a:rPr>
                        <a:t>Adverse Reactions</a:t>
                      </a:r>
                      <a:endParaRPr lang="en-US" sz="1400" b="1" i="0" u="none" strike="noStrike" dirty="0">
                        <a:solidFill>
                          <a:srgbClr val="000000"/>
                        </a:solidFill>
                        <a:effectLst/>
                        <a:latin typeface="Aptos Narrow" panose="020B0004020202020204" pitchFamily="34" charset="0"/>
                      </a:endParaRPr>
                    </a:p>
                  </a:txBody>
                  <a:tcPr marL="45720" marR="45720" anchor="ctr">
                    <a:lnB w="19050" cap="flat" cmpd="sng" algn="ctr">
                      <a:solidFill>
                        <a:schemeClr val="tx1"/>
                      </a:solidFill>
                      <a:prstDash val="solid"/>
                      <a:round/>
                      <a:headEnd type="none" w="med" len="med"/>
                      <a:tailEnd type="none" w="med" len="med"/>
                    </a:lnB>
                  </a:tcPr>
                </a:tc>
                <a:tc>
                  <a:txBody>
                    <a:bodyPr/>
                    <a:lstStyle/>
                    <a:p>
                      <a:pPr algn="ctr" fontAlgn="b">
                        <a:buNone/>
                      </a:pPr>
                      <a:r>
                        <a:rPr lang="en-US" sz="1400" b="1" u="none" strike="noStrike" dirty="0">
                          <a:effectLst/>
                        </a:rPr>
                        <a:t>Placebo</a:t>
                      </a:r>
                      <a:br>
                        <a:rPr lang="en-US" sz="1400" b="1" u="none" strike="noStrike" dirty="0">
                          <a:effectLst/>
                        </a:rPr>
                      </a:br>
                      <a:r>
                        <a:rPr lang="en-US" sz="1400" b="1" u="none" strike="noStrike" dirty="0">
                          <a:effectLst/>
                        </a:rPr>
                        <a:t>(N = 438)</a:t>
                      </a:r>
                      <a:br>
                        <a:rPr lang="en-US" sz="1400" b="1" u="none" strike="noStrike" dirty="0">
                          <a:effectLst/>
                        </a:rPr>
                      </a:br>
                      <a:r>
                        <a:rPr lang="en-US" sz="1400" b="1" u="none" strike="noStrike" dirty="0">
                          <a:effectLst/>
                        </a:rPr>
                        <a:t>n (%)</a:t>
                      </a:r>
                      <a:endParaRPr lang="en-US" sz="1400" b="1" i="0" u="none" strike="noStrike" dirty="0">
                        <a:solidFill>
                          <a:srgbClr val="000000"/>
                        </a:solidFill>
                        <a:effectLst/>
                        <a:latin typeface="Aptos Narrow" panose="020B0004020202020204" pitchFamily="34" charset="0"/>
                      </a:endParaRPr>
                    </a:p>
                  </a:txBody>
                  <a:tcPr marL="45720" marR="45720" anchor="ctr">
                    <a:lnB w="19050" cap="flat" cmpd="sng" algn="ctr">
                      <a:solidFill>
                        <a:schemeClr val="tx1"/>
                      </a:solidFill>
                      <a:prstDash val="solid"/>
                      <a:round/>
                      <a:headEnd type="none" w="med" len="med"/>
                      <a:tailEnd type="none" w="med" len="med"/>
                    </a:lnB>
                  </a:tcPr>
                </a:tc>
                <a:tc>
                  <a:txBody>
                    <a:bodyPr/>
                    <a:lstStyle/>
                    <a:p>
                      <a:pPr algn="ctr" fontAlgn="b">
                        <a:buNone/>
                      </a:pPr>
                      <a:r>
                        <a:rPr lang="en-US" sz="1400" b="1" u="none" strike="noStrike" dirty="0">
                          <a:effectLst/>
                        </a:rPr>
                        <a:t>Suzetrigine</a:t>
                      </a:r>
                      <a:br>
                        <a:rPr lang="en-US" sz="1400" b="1" u="none" strike="noStrike" dirty="0">
                          <a:effectLst/>
                        </a:rPr>
                      </a:br>
                      <a:r>
                        <a:rPr lang="en-US" sz="1400" b="1" u="none" strike="noStrike" dirty="0">
                          <a:effectLst/>
                        </a:rPr>
                        <a:t>(N = 874)</a:t>
                      </a:r>
                      <a:br>
                        <a:rPr lang="en-US" sz="1400" b="1" u="none" strike="noStrike" dirty="0">
                          <a:effectLst/>
                        </a:rPr>
                      </a:br>
                      <a:r>
                        <a:rPr lang="en-US" sz="1400" b="1" u="none" strike="noStrike" dirty="0">
                          <a:effectLst/>
                        </a:rPr>
                        <a:t>n (%)</a:t>
                      </a:r>
                      <a:endParaRPr lang="en-US" sz="1400" b="1" i="0" u="none" strike="noStrike" dirty="0">
                        <a:solidFill>
                          <a:srgbClr val="000000"/>
                        </a:solidFill>
                        <a:effectLst/>
                        <a:latin typeface="Aptos Narrow" panose="020B0004020202020204" pitchFamily="34" charset="0"/>
                      </a:endParaRPr>
                    </a:p>
                  </a:txBody>
                  <a:tcPr marL="45720" marR="45720" anchor="ctr">
                    <a:lnB w="19050" cap="flat" cmpd="sng" algn="ctr">
                      <a:solidFill>
                        <a:schemeClr val="tx1"/>
                      </a:solidFill>
                      <a:prstDash val="solid"/>
                      <a:round/>
                      <a:headEnd type="none" w="med" len="med"/>
                      <a:tailEnd type="none" w="med" len="med"/>
                    </a:lnB>
                  </a:tcPr>
                </a:tc>
                <a:tc>
                  <a:txBody>
                    <a:bodyPr/>
                    <a:lstStyle/>
                    <a:p>
                      <a:pPr algn="ctr" fontAlgn="b">
                        <a:buNone/>
                      </a:pPr>
                      <a:r>
                        <a:rPr lang="en-US" sz="1400" b="1" u="none" strike="noStrike" dirty="0">
                          <a:effectLst/>
                        </a:rPr>
                        <a:t>HB/APAP</a:t>
                      </a:r>
                      <a:br>
                        <a:rPr lang="en-US" sz="1400" b="1" u="none" strike="noStrike" dirty="0">
                          <a:effectLst/>
                        </a:rPr>
                      </a:br>
                      <a:r>
                        <a:rPr lang="en-US" sz="1400" b="1" u="none" strike="noStrike" dirty="0">
                          <a:effectLst/>
                        </a:rPr>
                        <a:t>(N = 879)</a:t>
                      </a:r>
                      <a:br>
                        <a:rPr lang="en-US" sz="1400" b="1" u="none" strike="noStrike" dirty="0">
                          <a:effectLst/>
                        </a:rPr>
                      </a:br>
                      <a:r>
                        <a:rPr lang="en-US" sz="1400" b="1" u="none" strike="noStrike" dirty="0">
                          <a:effectLst/>
                        </a:rPr>
                        <a:t>n (%)</a:t>
                      </a:r>
                      <a:endParaRPr lang="en-US" sz="1400" b="1" i="0" u="none" strike="noStrike" dirty="0">
                        <a:solidFill>
                          <a:srgbClr val="000000"/>
                        </a:solidFill>
                        <a:effectLst/>
                        <a:latin typeface="Aptos Narrow" panose="020B0004020202020204" pitchFamily="34" charset="0"/>
                      </a:endParaRPr>
                    </a:p>
                  </a:txBody>
                  <a:tcPr marL="45720" marR="4572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2268540"/>
                  </a:ext>
                </a:extLst>
              </a:tr>
              <a:tr h="457200">
                <a:tc>
                  <a:txBody>
                    <a:bodyPr/>
                    <a:lstStyle/>
                    <a:p>
                      <a:pPr algn="l" fontAlgn="b">
                        <a:buNone/>
                      </a:pPr>
                      <a:r>
                        <a:rPr lang="en-US" sz="1400" b="1" u="none" strike="noStrike" dirty="0">
                          <a:effectLst/>
                        </a:rPr>
                        <a:t>Pruritus</a:t>
                      </a:r>
                      <a:endParaRPr lang="en-US" sz="1400" b="1" i="0" u="none" strike="noStrike" dirty="0">
                        <a:solidFill>
                          <a:srgbClr val="222222"/>
                        </a:solidFill>
                        <a:effectLst/>
                        <a:latin typeface="Arial" panose="020B0604020202020204" pitchFamily="34" charset="0"/>
                      </a:endParaRPr>
                    </a:p>
                  </a:txBody>
                  <a:tcPr marL="45720" marR="45720" anchor="ctr">
                    <a:lnT w="19050" cap="flat" cmpd="sng" algn="ctr">
                      <a:solidFill>
                        <a:schemeClr val="tx1"/>
                      </a:solidFill>
                      <a:prstDash val="solid"/>
                      <a:round/>
                      <a:headEnd type="none" w="med" len="med"/>
                      <a:tailEnd type="none" w="med" len="med"/>
                    </a:lnT>
                  </a:tcPr>
                </a:tc>
                <a:tc>
                  <a:txBody>
                    <a:bodyPr/>
                    <a:lstStyle/>
                    <a:p>
                      <a:pPr algn="ctr" fontAlgn="b">
                        <a:buNone/>
                      </a:pPr>
                      <a:r>
                        <a:rPr lang="en-US" sz="1400" u="none" strike="noStrike" dirty="0">
                          <a:effectLst/>
                        </a:rPr>
                        <a:t>7 (1.6)</a:t>
                      </a:r>
                      <a:endParaRPr lang="en-US" sz="1400" b="0" i="0" u="none" strike="noStrike" dirty="0">
                        <a:solidFill>
                          <a:srgbClr val="222222"/>
                        </a:solidFill>
                        <a:effectLst/>
                        <a:latin typeface="Arial" panose="020B0604020202020204" pitchFamily="34" charset="0"/>
                      </a:endParaRPr>
                    </a:p>
                  </a:txBody>
                  <a:tcPr marL="45720" marR="45720" anchor="ctr">
                    <a:lnT w="19050" cap="flat" cmpd="sng" algn="ctr">
                      <a:solidFill>
                        <a:schemeClr val="tx1"/>
                      </a:solidFill>
                      <a:prstDash val="solid"/>
                      <a:round/>
                      <a:headEnd type="none" w="med" len="med"/>
                      <a:tailEnd type="none" w="med" len="med"/>
                    </a:lnT>
                    <a:solidFill>
                      <a:srgbClr val="FFFD78"/>
                    </a:solidFill>
                  </a:tcPr>
                </a:tc>
                <a:tc>
                  <a:txBody>
                    <a:bodyPr/>
                    <a:lstStyle/>
                    <a:p>
                      <a:pPr algn="ctr" fontAlgn="b">
                        <a:buNone/>
                      </a:pPr>
                      <a:r>
                        <a:rPr lang="en-US" sz="1400" u="none" strike="noStrike" dirty="0">
                          <a:effectLst/>
                        </a:rPr>
                        <a:t>18 (2.1)</a:t>
                      </a:r>
                      <a:endParaRPr lang="en-US" sz="1400" b="0" i="0" u="none" strike="noStrike" dirty="0">
                        <a:solidFill>
                          <a:srgbClr val="222222"/>
                        </a:solidFill>
                        <a:effectLst/>
                        <a:latin typeface="Arial" panose="020B0604020202020204" pitchFamily="34" charset="0"/>
                      </a:endParaRPr>
                    </a:p>
                  </a:txBody>
                  <a:tcPr marL="45720" marR="45720" anchor="ctr">
                    <a:lnT w="19050" cap="flat" cmpd="sng" algn="ctr">
                      <a:solidFill>
                        <a:schemeClr val="tx1"/>
                      </a:solidFill>
                      <a:prstDash val="solid"/>
                      <a:round/>
                      <a:headEnd type="none" w="med" len="med"/>
                      <a:tailEnd type="none" w="med" len="med"/>
                    </a:lnT>
                    <a:solidFill>
                      <a:srgbClr val="FFD579"/>
                    </a:solidFill>
                  </a:tcPr>
                </a:tc>
                <a:tc>
                  <a:txBody>
                    <a:bodyPr/>
                    <a:lstStyle/>
                    <a:p>
                      <a:pPr algn="ctr" fontAlgn="b">
                        <a:buNone/>
                      </a:pPr>
                      <a:r>
                        <a:rPr lang="en-US" sz="1400" u="none" strike="noStrike" dirty="0">
                          <a:effectLst/>
                        </a:rPr>
                        <a:t>30 (3.4)</a:t>
                      </a:r>
                      <a:endParaRPr lang="en-US" sz="1400" b="0" i="0" u="none" strike="noStrike" dirty="0">
                        <a:solidFill>
                          <a:srgbClr val="222222"/>
                        </a:solidFill>
                        <a:effectLst/>
                        <a:latin typeface="Arial" panose="020B0604020202020204" pitchFamily="34" charset="0"/>
                      </a:endParaRPr>
                    </a:p>
                  </a:txBody>
                  <a:tcPr marL="45720" marR="45720" anchor="ctr">
                    <a:lnT w="19050" cap="flat" cmpd="sng" algn="ctr">
                      <a:solidFill>
                        <a:schemeClr val="tx1"/>
                      </a:solidFill>
                      <a:prstDash val="solid"/>
                      <a:round/>
                      <a:headEnd type="none" w="med" len="med"/>
                      <a:tailEnd type="none" w="med" len="med"/>
                    </a:lnT>
                    <a:solidFill>
                      <a:srgbClr val="FF7E79"/>
                    </a:solidFill>
                  </a:tcPr>
                </a:tc>
                <a:extLst>
                  <a:ext uri="{0D108BD9-81ED-4DB2-BD59-A6C34878D82A}">
                    <a16:rowId xmlns:a16="http://schemas.microsoft.com/office/drawing/2014/main" val="1661394703"/>
                  </a:ext>
                </a:extLst>
              </a:tr>
              <a:tr h="457200">
                <a:tc>
                  <a:txBody>
                    <a:bodyPr/>
                    <a:lstStyle/>
                    <a:p>
                      <a:pPr algn="l" fontAlgn="b">
                        <a:buNone/>
                      </a:pPr>
                      <a:r>
                        <a:rPr lang="en-US" sz="1400" b="1" u="none" strike="noStrike" dirty="0">
                          <a:effectLst/>
                        </a:rPr>
                        <a:t>Muscle spasms</a:t>
                      </a:r>
                      <a:endParaRPr lang="en-US" sz="1400" b="1" i="0" u="none" strike="noStrike" dirty="0">
                        <a:solidFill>
                          <a:srgbClr val="222222"/>
                        </a:solidFill>
                        <a:effectLst/>
                        <a:latin typeface="Arial" panose="020B0604020202020204" pitchFamily="34" charset="0"/>
                      </a:endParaRPr>
                    </a:p>
                  </a:txBody>
                  <a:tcPr marL="45720" marR="45720" anchor="ctr"/>
                </a:tc>
                <a:tc>
                  <a:txBody>
                    <a:bodyPr/>
                    <a:lstStyle/>
                    <a:p>
                      <a:pPr algn="ctr" fontAlgn="b">
                        <a:buNone/>
                      </a:pPr>
                      <a:r>
                        <a:rPr lang="en-US" sz="1400" u="none" strike="noStrike" dirty="0">
                          <a:effectLst/>
                        </a:rPr>
                        <a:t>2 (0.5)</a:t>
                      </a:r>
                      <a:endParaRPr lang="en-US" sz="1400" b="0" i="0" u="none" strike="noStrike" dirty="0">
                        <a:solidFill>
                          <a:srgbClr val="222222"/>
                        </a:solidFill>
                        <a:effectLst/>
                        <a:latin typeface="Arial" panose="020B0604020202020204" pitchFamily="34" charset="0"/>
                      </a:endParaRPr>
                    </a:p>
                  </a:txBody>
                  <a:tcPr marL="45720" marR="45720" anchor="ctr">
                    <a:solidFill>
                      <a:srgbClr val="FFFD78"/>
                    </a:solidFill>
                  </a:tcPr>
                </a:tc>
                <a:tc>
                  <a:txBody>
                    <a:bodyPr/>
                    <a:lstStyle/>
                    <a:p>
                      <a:pPr algn="ctr" fontAlgn="b">
                        <a:buNone/>
                      </a:pPr>
                      <a:r>
                        <a:rPr lang="en-US" sz="1400" u="none" strike="noStrike" dirty="0">
                          <a:effectLst/>
                        </a:rPr>
                        <a:t>11 (1.3)</a:t>
                      </a:r>
                      <a:endParaRPr lang="en-US" sz="1400" b="0" i="0" u="none" strike="noStrike" dirty="0">
                        <a:solidFill>
                          <a:srgbClr val="222222"/>
                        </a:solidFill>
                        <a:effectLst/>
                        <a:latin typeface="Arial" panose="020B0604020202020204" pitchFamily="34" charset="0"/>
                      </a:endParaRPr>
                    </a:p>
                  </a:txBody>
                  <a:tcPr marL="45720" marR="45720" anchor="ctr">
                    <a:solidFill>
                      <a:srgbClr val="FFD579"/>
                    </a:solidFill>
                  </a:tcPr>
                </a:tc>
                <a:tc>
                  <a:txBody>
                    <a:bodyPr/>
                    <a:lstStyle/>
                    <a:p>
                      <a:pPr algn="ctr" fontAlgn="b">
                        <a:buNone/>
                      </a:pPr>
                      <a:r>
                        <a:rPr lang="en-US" sz="1400" u="none" strike="noStrike" dirty="0">
                          <a:effectLst/>
                        </a:rPr>
                        <a:t>6 (0.7)</a:t>
                      </a:r>
                      <a:endParaRPr lang="en-US" sz="1400" b="0" i="0" u="none" strike="noStrike" dirty="0">
                        <a:solidFill>
                          <a:srgbClr val="222222"/>
                        </a:solidFill>
                        <a:effectLst/>
                        <a:latin typeface="Arial" panose="020B0604020202020204" pitchFamily="34" charset="0"/>
                      </a:endParaRPr>
                    </a:p>
                  </a:txBody>
                  <a:tcPr marL="45720" marR="45720" anchor="ctr">
                    <a:solidFill>
                      <a:srgbClr val="FF7E79"/>
                    </a:solidFill>
                  </a:tcPr>
                </a:tc>
                <a:extLst>
                  <a:ext uri="{0D108BD9-81ED-4DB2-BD59-A6C34878D82A}">
                    <a16:rowId xmlns:a16="http://schemas.microsoft.com/office/drawing/2014/main" val="3025516288"/>
                  </a:ext>
                </a:extLst>
              </a:tr>
              <a:tr h="457200">
                <a:tc>
                  <a:txBody>
                    <a:bodyPr/>
                    <a:lstStyle/>
                    <a:p>
                      <a:pPr algn="l" fontAlgn="b">
                        <a:buNone/>
                      </a:pPr>
                      <a:r>
                        <a:rPr lang="en-US" sz="1400" b="1" u="none" strike="noStrike" dirty="0">
                          <a:effectLst/>
                        </a:rPr>
                        <a:t>Increased blood creatine phosphokinase</a:t>
                      </a:r>
                      <a:endParaRPr lang="en-US" sz="1400" b="1" i="0" u="none" strike="noStrike" dirty="0">
                        <a:solidFill>
                          <a:srgbClr val="222222"/>
                        </a:solidFill>
                        <a:effectLst/>
                        <a:latin typeface="Arial" panose="020B0604020202020204" pitchFamily="34" charset="0"/>
                      </a:endParaRPr>
                    </a:p>
                  </a:txBody>
                  <a:tcPr marL="45720" marR="45720" anchor="ctr"/>
                </a:tc>
                <a:tc>
                  <a:txBody>
                    <a:bodyPr/>
                    <a:lstStyle/>
                    <a:p>
                      <a:pPr algn="ctr" fontAlgn="b">
                        <a:buNone/>
                      </a:pPr>
                      <a:r>
                        <a:rPr lang="en-US" sz="1400" u="none" strike="noStrike" dirty="0">
                          <a:effectLst/>
                        </a:rPr>
                        <a:t>2 (0.5)</a:t>
                      </a:r>
                      <a:endParaRPr lang="en-US" sz="1400" b="0" i="0" u="none" strike="noStrike" dirty="0">
                        <a:solidFill>
                          <a:srgbClr val="222222"/>
                        </a:solidFill>
                        <a:effectLst/>
                        <a:latin typeface="Arial" panose="020B0604020202020204" pitchFamily="34" charset="0"/>
                      </a:endParaRPr>
                    </a:p>
                  </a:txBody>
                  <a:tcPr marL="45720" marR="45720" anchor="ctr">
                    <a:solidFill>
                      <a:srgbClr val="FFFD78"/>
                    </a:solidFill>
                  </a:tcPr>
                </a:tc>
                <a:tc>
                  <a:txBody>
                    <a:bodyPr/>
                    <a:lstStyle/>
                    <a:p>
                      <a:pPr algn="ctr" fontAlgn="b">
                        <a:buNone/>
                      </a:pPr>
                      <a:r>
                        <a:rPr lang="en-US" sz="1400" u="none" strike="noStrike" dirty="0">
                          <a:effectLst/>
                        </a:rPr>
                        <a:t>10 (1.1)</a:t>
                      </a:r>
                      <a:endParaRPr lang="en-US" sz="1400" b="0" i="0" u="none" strike="noStrike" dirty="0">
                        <a:solidFill>
                          <a:srgbClr val="222222"/>
                        </a:solidFill>
                        <a:effectLst/>
                        <a:latin typeface="Arial" panose="020B0604020202020204" pitchFamily="34" charset="0"/>
                      </a:endParaRPr>
                    </a:p>
                  </a:txBody>
                  <a:tcPr marL="45720" marR="45720" anchor="ctr">
                    <a:solidFill>
                      <a:srgbClr val="FFD579"/>
                    </a:solidFill>
                  </a:tcPr>
                </a:tc>
                <a:tc>
                  <a:txBody>
                    <a:bodyPr/>
                    <a:lstStyle/>
                    <a:p>
                      <a:pPr algn="ctr" fontAlgn="b">
                        <a:buNone/>
                      </a:pPr>
                      <a:r>
                        <a:rPr lang="en-US" sz="1400" u="none" strike="noStrike" dirty="0">
                          <a:effectLst/>
                        </a:rPr>
                        <a:t>7 (0.8)</a:t>
                      </a:r>
                      <a:endParaRPr lang="en-US" sz="1400" b="0" i="0" u="none" strike="noStrike" dirty="0">
                        <a:solidFill>
                          <a:srgbClr val="222222"/>
                        </a:solidFill>
                        <a:effectLst/>
                        <a:latin typeface="Arial" panose="020B0604020202020204" pitchFamily="34" charset="0"/>
                      </a:endParaRPr>
                    </a:p>
                  </a:txBody>
                  <a:tcPr marL="45720" marR="45720" anchor="ctr">
                    <a:solidFill>
                      <a:srgbClr val="FF7E79"/>
                    </a:solidFill>
                  </a:tcPr>
                </a:tc>
                <a:extLst>
                  <a:ext uri="{0D108BD9-81ED-4DB2-BD59-A6C34878D82A}">
                    <a16:rowId xmlns:a16="http://schemas.microsoft.com/office/drawing/2014/main" val="123423169"/>
                  </a:ext>
                </a:extLst>
              </a:tr>
            </a:tbl>
          </a:graphicData>
        </a:graphic>
      </p:graphicFrame>
      <p:sp>
        <p:nvSpPr>
          <p:cNvPr id="15" name="TextBox 14">
            <a:extLst>
              <a:ext uri="{FF2B5EF4-FFF2-40B4-BE49-F238E27FC236}">
                <a16:creationId xmlns:a16="http://schemas.microsoft.com/office/drawing/2014/main" id="{5A140FB9-6ED7-E7D0-F50C-6D90B4A2FFB4}"/>
              </a:ext>
            </a:extLst>
          </p:cNvPr>
          <p:cNvSpPr txBox="1"/>
          <p:nvPr/>
        </p:nvSpPr>
        <p:spPr>
          <a:xfrm>
            <a:off x="2737315" y="2457618"/>
            <a:ext cx="689409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737A"/>
                </a:solidFill>
                <a:effectLst/>
                <a:uLnTx/>
                <a:uFillTx/>
                <a:latin typeface="pt_sansbold"/>
                <a:ea typeface="+mn-ea"/>
                <a:cs typeface="+mn-cs"/>
              </a:rPr>
              <a:t>Adverse Reactions Reported in ≥1% of Suzetrigine-Treated Patients</a:t>
            </a:r>
            <a:endParaRPr kumimoji="0" lang="en-US" sz="1600" b="1" i="0" u="none" strike="noStrike" kern="1200" cap="none" spc="0" normalizeH="0" baseline="0" noProof="0" dirty="0">
              <a:ln>
                <a:noFill/>
              </a:ln>
              <a:solidFill>
                <a:srgbClr val="68737A"/>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0679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74A82-6E39-7120-DA0D-98C95B2FB578}"/>
              </a:ext>
            </a:extLst>
          </p:cNvPr>
          <p:cNvSpPr>
            <a:spLocks noGrp="1"/>
          </p:cNvSpPr>
          <p:nvPr>
            <p:ph type="title"/>
          </p:nvPr>
        </p:nvSpPr>
        <p:spPr/>
        <p:txBody>
          <a:bodyPr>
            <a:normAutofit fontScale="90000"/>
          </a:bodyPr>
          <a:lstStyle/>
          <a:p>
            <a:r>
              <a:rPr lang="en-US" dirty="0"/>
              <a:t>Suzetrigine Use at F&amp;MCW</a:t>
            </a:r>
          </a:p>
        </p:txBody>
      </p:sp>
      <p:pic>
        <p:nvPicPr>
          <p:cNvPr id="8" name="Picture 7">
            <a:extLst>
              <a:ext uri="{FF2B5EF4-FFF2-40B4-BE49-F238E27FC236}">
                <a16:creationId xmlns:a16="http://schemas.microsoft.com/office/drawing/2014/main" id="{DA807061-9F7A-A4CF-38EC-8A5648C0C894}"/>
              </a:ext>
            </a:extLst>
          </p:cNvPr>
          <p:cNvPicPr>
            <a:picLocks noChangeAspect="1"/>
          </p:cNvPicPr>
          <p:nvPr/>
        </p:nvPicPr>
        <p:blipFill>
          <a:blip r:embed="rId2"/>
          <a:stretch>
            <a:fillRect/>
          </a:stretch>
        </p:blipFill>
        <p:spPr>
          <a:xfrm>
            <a:off x="275014" y="2417379"/>
            <a:ext cx="5328142" cy="2352172"/>
          </a:xfrm>
          <a:prstGeom prst="rect">
            <a:avLst/>
          </a:prstGeom>
        </p:spPr>
      </p:pic>
      <p:pic>
        <p:nvPicPr>
          <p:cNvPr id="9" name="Picture 8">
            <a:extLst>
              <a:ext uri="{FF2B5EF4-FFF2-40B4-BE49-F238E27FC236}">
                <a16:creationId xmlns:a16="http://schemas.microsoft.com/office/drawing/2014/main" id="{9619AEF4-FBF6-B3F9-1EF3-C66BAB5F609E}"/>
              </a:ext>
            </a:extLst>
          </p:cNvPr>
          <p:cNvPicPr>
            <a:picLocks noChangeAspect="1"/>
          </p:cNvPicPr>
          <p:nvPr/>
        </p:nvPicPr>
        <p:blipFill>
          <a:blip r:embed="rId3"/>
          <a:stretch>
            <a:fillRect/>
          </a:stretch>
        </p:blipFill>
        <p:spPr>
          <a:xfrm>
            <a:off x="5869414" y="2316563"/>
            <a:ext cx="5576351" cy="2640585"/>
          </a:xfrm>
          <a:prstGeom prst="rect">
            <a:avLst/>
          </a:prstGeom>
        </p:spPr>
      </p:pic>
      <p:sp>
        <p:nvSpPr>
          <p:cNvPr id="10" name="TextBox 9">
            <a:extLst>
              <a:ext uri="{FF2B5EF4-FFF2-40B4-BE49-F238E27FC236}">
                <a16:creationId xmlns:a16="http://schemas.microsoft.com/office/drawing/2014/main" id="{7A4AAC3D-D1BE-E123-C672-22889FD2DF4F}"/>
              </a:ext>
            </a:extLst>
          </p:cNvPr>
          <p:cNvSpPr txBox="1"/>
          <p:nvPr/>
        </p:nvSpPr>
        <p:spPr>
          <a:xfrm>
            <a:off x="1975945" y="1650124"/>
            <a:ext cx="2116285" cy="461665"/>
          </a:xfrm>
          <a:prstGeom prst="rect">
            <a:avLst/>
          </a:prstGeom>
          <a:noFill/>
        </p:spPr>
        <p:txBody>
          <a:bodyPr wrap="none" rtlCol="0">
            <a:spAutoFit/>
          </a:bodyPr>
          <a:lstStyle/>
          <a:p>
            <a:pPr algn="l"/>
            <a:r>
              <a:rPr lang="en-US" sz="2400" b="1" dirty="0"/>
              <a:t>Inpatient Use</a:t>
            </a:r>
          </a:p>
        </p:txBody>
      </p:sp>
      <p:sp>
        <p:nvSpPr>
          <p:cNvPr id="11" name="TextBox 10">
            <a:extLst>
              <a:ext uri="{FF2B5EF4-FFF2-40B4-BE49-F238E27FC236}">
                <a16:creationId xmlns:a16="http://schemas.microsoft.com/office/drawing/2014/main" id="{522C7509-1189-D4B0-DF40-F83CCC6B9D44}"/>
              </a:ext>
            </a:extLst>
          </p:cNvPr>
          <p:cNvSpPr txBox="1"/>
          <p:nvPr/>
        </p:nvSpPr>
        <p:spPr>
          <a:xfrm>
            <a:off x="7599446" y="1650123"/>
            <a:ext cx="2545890" cy="461665"/>
          </a:xfrm>
          <a:prstGeom prst="rect">
            <a:avLst/>
          </a:prstGeom>
          <a:noFill/>
        </p:spPr>
        <p:txBody>
          <a:bodyPr wrap="none" rtlCol="0">
            <a:spAutoFit/>
          </a:bodyPr>
          <a:lstStyle/>
          <a:p>
            <a:pPr algn="l"/>
            <a:r>
              <a:rPr lang="en-US" sz="2400" b="1" dirty="0"/>
              <a:t>Ambulatory Use</a:t>
            </a:r>
          </a:p>
        </p:txBody>
      </p:sp>
    </p:spTree>
    <p:extLst>
      <p:ext uri="{BB962C8B-B14F-4D97-AF65-F5344CB8AC3E}">
        <p14:creationId xmlns:p14="http://schemas.microsoft.com/office/powerpoint/2010/main" val="2952549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F7386E-4E8E-A75E-1933-CCED4A08F3BF}"/>
              </a:ext>
            </a:extLst>
          </p:cNvPr>
          <p:cNvSpPr>
            <a:spLocks noGrp="1"/>
          </p:cNvSpPr>
          <p:nvPr>
            <p:ph type="title"/>
          </p:nvPr>
        </p:nvSpPr>
        <p:spPr/>
        <p:txBody>
          <a:bodyPr>
            <a:normAutofit fontScale="90000"/>
          </a:bodyPr>
          <a:lstStyle/>
          <a:p>
            <a:r>
              <a:rPr lang="en-US" dirty="0"/>
              <a:t>Suzetrigine Prescription by Specialty</a:t>
            </a:r>
          </a:p>
        </p:txBody>
      </p:sp>
      <p:graphicFrame>
        <p:nvGraphicFramePr>
          <p:cNvPr id="4" name="Content Placeholder 3">
            <a:extLst>
              <a:ext uri="{FF2B5EF4-FFF2-40B4-BE49-F238E27FC236}">
                <a16:creationId xmlns:a16="http://schemas.microsoft.com/office/drawing/2014/main" id="{1BC3CEC9-0A93-D559-4E4C-C5D42DDEB972}"/>
              </a:ext>
            </a:extLst>
          </p:cNvPr>
          <p:cNvGraphicFramePr>
            <a:graphicFrameLocks noGrp="1"/>
          </p:cNvGraphicFramePr>
          <p:nvPr>
            <p:ph idx="1"/>
            <p:extLst>
              <p:ext uri="{D42A27DB-BD31-4B8C-83A1-F6EECF244321}">
                <p14:modId xmlns:p14="http://schemas.microsoft.com/office/powerpoint/2010/main" val="2618729413"/>
              </p:ext>
            </p:extLst>
          </p:nvPr>
        </p:nvGraphicFramePr>
        <p:xfrm>
          <a:off x="838200" y="1228725"/>
          <a:ext cx="10515600" cy="45545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8749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152C0-6104-FFDB-B306-DE6E945875D0}"/>
              </a:ext>
            </a:extLst>
          </p:cNvPr>
          <p:cNvSpPr>
            <a:spLocks noGrp="1"/>
          </p:cNvSpPr>
          <p:nvPr>
            <p:ph type="title"/>
          </p:nvPr>
        </p:nvSpPr>
        <p:spPr/>
        <p:txBody>
          <a:bodyPr>
            <a:normAutofit fontScale="90000"/>
          </a:bodyPr>
          <a:lstStyle/>
          <a:p>
            <a:r>
              <a:rPr lang="en-US" dirty="0"/>
              <a:t>TKA Evaluation: CONSORT Diagram</a:t>
            </a:r>
          </a:p>
        </p:txBody>
      </p:sp>
      <p:sp>
        <p:nvSpPr>
          <p:cNvPr id="4" name="Rectangle 3">
            <a:extLst>
              <a:ext uri="{FF2B5EF4-FFF2-40B4-BE49-F238E27FC236}">
                <a16:creationId xmlns:a16="http://schemas.microsoft.com/office/drawing/2014/main" id="{D267AAC2-43B9-F44D-9037-4CCED8AB93D6}"/>
              </a:ext>
            </a:extLst>
          </p:cNvPr>
          <p:cNvSpPr/>
          <p:nvPr/>
        </p:nvSpPr>
        <p:spPr>
          <a:xfrm>
            <a:off x="7191877" y="1687286"/>
            <a:ext cx="1992086" cy="1186543"/>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53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identified</a:t>
            </a:r>
          </a:p>
        </p:txBody>
      </p:sp>
      <p:sp>
        <p:nvSpPr>
          <p:cNvPr id="5" name="Rectangle 4">
            <a:extLst>
              <a:ext uri="{FF2B5EF4-FFF2-40B4-BE49-F238E27FC236}">
                <a16:creationId xmlns:a16="http://schemas.microsoft.com/office/drawing/2014/main" id="{09016765-EC7A-BEBB-15AA-283E3621EF45}"/>
              </a:ext>
            </a:extLst>
          </p:cNvPr>
          <p:cNvSpPr/>
          <p:nvPr/>
        </p:nvSpPr>
        <p:spPr>
          <a:xfrm>
            <a:off x="9378042" y="3429000"/>
            <a:ext cx="2498271" cy="135548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a:ea typeface="+mn-ea"/>
                <a:cs typeface="+mn-cs"/>
              </a:rPr>
              <a:t>5 patients excluded: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a:ea typeface="+mn-ea"/>
                <a:cs typeface="+mn-cs"/>
              </a:rPr>
              <a:t>Cancelled or rescheduled operation</a:t>
            </a:r>
          </a:p>
        </p:txBody>
      </p:sp>
      <p:sp>
        <p:nvSpPr>
          <p:cNvPr id="9" name="Rectangle 8">
            <a:extLst>
              <a:ext uri="{FF2B5EF4-FFF2-40B4-BE49-F238E27FC236}">
                <a16:creationId xmlns:a16="http://schemas.microsoft.com/office/drawing/2014/main" id="{521F9BD7-D52E-02E8-25D8-F88B3DAC6F3C}"/>
              </a:ext>
            </a:extLst>
          </p:cNvPr>
          <p:cNvSpPr/>
          <p:nvPr/>
        </p:nvSpPr>
        <p:spPr>
          <a:xfrm>
            <a:off x="5284893" y="2873828"/>
            <a:ext cx="1634841" cy="1110343"/>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262626"/>
                </a:solidFill>
                <a:effectLst/>
                <a:uLnTx/>
                <a:uFillTx/>
                <a:latin typeface="Helvetica"/>
                <a:ea typeface="+mn-ea"/>
                <a:cs typeface="+mn-cs"/>
              </a:rPr>
              <a:t>4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626"/>
                </a:solidFill>
                <a:effectLst/>
                <a:uLnTx/>
                <a:uFillTx/>
                <a:latin typeface="Helvetica"/>
                <a:ea typeface="+mn-ea"/>
                <a:cs typeface="+mn-cs"/>
              </a:rPr>
              <a:t>Suzetrigine prescribed</a:t>
            </a:r>
          </a:p>
        </p:txBody>
      </p:sp>
      <p:sp>
        <p:nvSpPr>
          <p:cNvPr id="10" name="TextBox 9">
            <a:extLst>
              <a:ext uri="{FF2B5EF4-FFF2-40B4-BE49-F238E27FC236}">
                <a16:creationId xmlns:a16="http://schemas.microsoft.com/office/drawing/2014/main" id="{609E7EFD-9CB6-8565-3C21-FAB1337CD4F0}"/>
              </a:ext>
            </a:extLst>
          </p:cNvPr>
          <p:cNvSpPr txBox="1"/>
          <p:nvPr/>
        </p:nvSpPr>
        <p:spPr>
          <a:xfrm>
            <a:off x="7044786" y="1223168"/>
            <a:ext cx="228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Suzetrigine</a:t>
            </a:r>
          </a:p>
        </p:txBody>
      </p:sp>
      <p:sp>
        <p:nvSpPr>
          <p:cNvPr id="11" name="TextBox 10">
            <a:extLst>
              <a:ext uri="{FF2B5EF4-FFF2-40B4-BE49-F238E27FC236}">
                <a16:creationId xmlns:a16="http://schemas.microsoft.com/office/drawing/2014/main" id="{A929975E-D47B-A88B-D126-0229F7E1B359}"/>
              </a:ext>
            </a:extLst>
          </p:cNvPr>
          <p:cNvSpPr txBox="1"/>
          <p:nvPr/>
        </p:nvSpPr>
        <p:spPr>
          <a:xfrm>
            <a:off x="2861213" y="1223168"/>
            <a:ext cx="228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Historic Control</a:t>
            </a:r>
          </a:p>
        </p:txBody>
      </p:sp>
      <p:sp>
        <p:nvSpPr>
          <p:cNvPr id="12" name="Rectangle 11">
            <a:extLst>
              <a:ext uri="{FF2B5EF4-FFF2-40B4-BE49-F238E27FC236}">
                <a16:creationId xmlns:a16="http://schemas.microsoft.com/office/drawing/2014/main" id="{7EE1B960-ABB8-10B2-B014-2307030F2E08}"/>
              </a:ext>
            </a:extLst>
          </p:cNvPr>
          <p:cNvSpPr/>
          <p:nvPr/>
        </p:nvSpPr>
        <p:spPr>
          <a:xfrm>
            <a:off x="3008170" y="1687286"/>
            <a:ext cx="1992086" cy="11865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107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identified</a:t>
            </a:r>
          </a:p>
        </p:txBody>
      </p:sp>
      <p:cxnSp>
        <p:nvCxnSpPr>
          <p:cNvPr id="14" name="Connector: Elbow 13">
            <a:extLst>
              <a:ext uri="{FF2B5EF4-FFF2-40B4-BE49-F238E27FC236}">
                <a16:creationId xmlns:a16="http://schemas.microsoft.com/office/drawing/2014/main" id="{7090A7BC-EC62-2A44-041F-983D0B460A3F}"/>
              </a:ext>
            </a:extLst>
          </p:cNvPr>
          <p:cNvCxnSpPr>
            <a:cxnSpLocks/>
            <a:stCxn id="12" idx="2"/>
            <a:endCxn id="9" idx="1"/>
          </p:cNvCxnSpPr>
          <p:nvPr/>
        </p:nvCxnSpPr>
        <p:spPr>
          <a:xfrm rot="16200000" flipH="1">
            <a:off x="4366968" y="2511074"/>
            <a:ext cx="555171" cy="1280680"/>
          </a:xfrm>
          <a:prstGeom prst="bentConnector2">
            <a:avLst/>
          </a:prstGeom>
          <a:ln w="190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B5E0C5F6-3E81-8577-EDBA-14CB0605A966}"/>
              </a:ext>
            </a:extLst>
          </p:cNvPr>
          <p:cNvCxnSpPr>
            <a:cxnSpLocks/>
            <a:stCxn id="4" idx="2"/>
            <a:endCxn id="5" idx="1"/>
          </p:cNvCxnSpPr>
          <p:nvPr/>
        </p:nvCxnSpPr>
        <p:spPr>
          <a:xfrm rot="16200000" flipH="1">
            <a:off x="8166524" y="2895225"/>
            <a:ext cx="1232915" cy="1190122"/>
          </a:xfrm>
          <a:prstGeom prst="bentConnector2">
            <a:avLst/>
          </a:prstGeom>
          <a:ln w="190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AE4D1EC8-E2FD-DE01-0E76-FD5A98ADCD67}"/>
              </a:ext>
            </a:extLst>
          </p:cNvPr>
          <p:cNvSpPr/>
          <p:nvPr/>
        </p:nvSpPr>
        <p:spPr>
          <a:xfrm>
            <a:off x="7191877" y="4917294"/>
            <a:ext cx="1992086" cy="1186543"/>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52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included</a:t>
            </a:r>
          </a:p>
        </p:txBody>
      </p:sp>
      <p:sp>
        <p:nvSpPr>
          <p:cNvPr id="33" name="Rectangle 32">
            <a:extLst>
              <a:ext uri="{FF2B5EF4-FFF2-40B4-BE49-F238E27FC236}">
                <a16:creationId xmlns:a16="http://schemas.microsoft.com/office/drawing/2014/main" id="{D9E7C349-FE98-B953-C507-ADD8F3C8CA75}"/>
              </a:ext>
            </a:extLst>
          </p:cNvPr>
          <p:cNvSpPr/>
          <p:nvPr/>
        </p:nvSpPr>
        <p:spPr>
          <a:xfrm>
            <a:off x="3008170" y="4917294"/>
            <a:ext cx="1992086" cy="118654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52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Helvetica"/>
                <a:ea typeface="+mn-ea"/>
                <a:cs typeface="+mn-cs"/>
              </a:rPr>
              <a:t>included</a:t>
            </a:r>
          </a:p>
        </p:txBody>
      </p:sp>
      <p:cxnSp>
        <p:nvCxnSpPr>
          <p:cNvPr id="40" name="Straight Connector 39">
            <a:extLst>
              <a:ext uri="{FF2B5EF4-FFF2-40B4-BE49-F238E27FC236}">
                <a16:creationId xmlns:a16="http://schemas.microsoft.com/office/drawing/2014/main" id="{CEBAA2FF-D8C8-60A5-7445-DCE97ED3C3D3}"/>
              </a:ext>
            </a:extLst>
          </p:cNvPr>
          <p:cNvCxnSpPr>
            <a:cxnSpLocks/>
            <a:stCxn id="12" idx="2"/>
            <a:endCxn id="33" idx="0"/>
          </p:cNvCxnSpPr>
          <p:nvPr/>
        </p:nvCxnSpPr>
        <p:spPr>
          <a:xfrm>
            <a:off x="4004213" y="2873829"/>
            <a:ext cx="0" cy="2043465"/>
          </a:xfrm>
          <a:prstGeom prst="line">
            <a:avLst/>
          </a:prstGeom>
          <a:ln w="381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F99CDAC-5382-0BF7-DCA7-D03F407E78E3}"/>
              </a:ext>
            </a:extLst>
          </p:cNvPr>
          <p:cNvCxnSpPr>
            <a:cxnSpLocks/>
            <a:stCxn id="4" idx="2"/>
            <a:endCxn id="21" idx="0"/>
          </p:cNvCxnSpPr>
          <p:nvPr/>
        </p:nvCxnSpPr>
        <p:spPr>
          <a:xfrm>
            <a:off x="8187920" y="2873829"/>
            <a:ext cx="0" cy="2043465"/>
          </a:xfrm>
          <a:prstGeom prst="line">
            <a:avLst/>
          </a:prstGeom>
          <a:ln w="381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2105DDBA-FEEC-46D2-0D4B-1FC270CBD7C6}"/>
              </a:ext>
            </a:extLst>
          </p:cNvPr>
          <p:cNvCxnSpPr>
            <a:cxnSpLocks/>
            <a:stCxn id="9" idx="3"/>
            <a:endCxn id="21" idx="0"/>
          </p:cNvCxnSpPr>
          <p:nvPr/>
        </p:nvCxnSpPr>
        <p:spPr>
          <a:xfrm>
            <a:off x="6919734" y="3429000"/>
            <a:ext cx="1268186" cy="1488294"/>
          </a:xfrm>
          <a:prstGeom prst="bentConnector2">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528D72FD-FCEE-4B05-FA42-F9E86CDFA39C}"/>
              </a:ext>
            </a:extLst>
          </p:cNvPr>
          <p:cNvSpPr/>
          <p:nvPr/>
        </p:nvSpPr>
        <p:spPr>
          <a:xfrm>
            <a:off x="315687" y="3429000"/>
            <a:ext cx="2498271" cy="135548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a:ea typeface="+mn-ea"/>
                <a:cs typeface="+mn-cs"/>
              </a:rPr>
              <a:t>51 patients excluded: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a:ea typeface="+mn-ea"/>
                <a:cs typeface="+mn-cs"/>
              </a:rPr>
              <a:t>Already matched suzetrigine sample size</a:t>
            </a:r>
          </a:p>
        </p:txBody>
      </p:sp>
      <p:cxnSp>
        <p:nvCxnSpPr>
          <p:cNvPr id="83" name="Connector: Elbow 82">
            <a:extLst>
              <a:ext uri="{FF2B5EF4-FFF2-40B4-BE49-F238E27FC236}">
                <a16:creationId xmlns:a16="http://schemas.microsoft.com/office/drawing/2014/main" id="{F5209DAD-00A3-0017-74FF-68F95035A3A0}"/>
              </a:ext>
            </a:extLst>
          </p:cNvPr>
          <p:cNvCxnSpPr>
            <a:stCxn id="12" idx="2"/>
            <a:endCxn id="61" idx="3"/>
          </p:cNvCxnSpPr>
          <p:nvPr/>
        </p:nvCxnSpPr>
        <p:spPr>
          <a:xfrm rot="5400000">
            <a:off x="2792629" y="2895159"/>
            <a:ext cx="1232915" cy="1190255"/>
          </a:xfrm>
          <a:prstGeom prst="bentConnector2">
            <a:avLst/>
          </a:prstGeom>
          <a:ln w="1905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5AB762D-0F6A-A2D7-BFBD-0E3B43BCA2B2}"/>
              </a:ext>
            </a:extLst>
          </p:cNvPr>
          <p:cNvCxnSpPr>
            <a:stCxn id="9" idx="3"/>
          </p:cNvCxnSpPr>
          <p:nvPr/>
        </p:nvCxnSpPr>
        <p:spPr>
          <a:xfrm>
            <a:off x="6919734" y="3429000"/>
            <a:ext cx="126818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6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par>
                                <p:cTn id="40" presetID="22" presetClass="entr" presetSubtype="1"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up)">
                                      <p:cBhvr>
                                        <p:cTn id="42" dur="500"/>
                                        <p:tgtEl>
                                          <p:spTgt spid="44"/>
                                        </p:tgtEl>
                                      </p:cBhvr>
                                    </p:animEffect>
                                  </p:childTnLst>
                                </p:cTn>
                              </p:par>
                              <p:par>
                                <p:cTn id="43" presetID="22" presetClass="entr" presetSubtype="8"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right)">
                                      <p:cBhvr>
                                        <p:cTn id="63" dur="500"/>
                                        <p:tgtEl>
                                          <p:spTgt spid="83"/>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p:bldP spid="11" grpId="0"/>
      <p:bldP spid="12" grpId="0" animBg="1"/>
      <p:bldP spid="21" grpId="0" animBg="1"/>
      <p:bldP spid="33" grpId="0" animBg="1"/>
      <p:bldP spid="6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E8E7B0-F1F7-2A44-BA8F-3DF70B99A11F}"/>
              </a:ext>
            </a:extLst>
          </p:cNvPr>
          <p:cNvSpPr>
            <a:spLocks noGrp="1"/>
          </p:cNvSpPr>
          <p:nvPr>
            <p:ph type="title"/>
          </p:nvPr>
        </p:nvSpPr>
        <p:spPr/>
        <p:txBody>
          <a:bodyPr>
            <a:normAutofit fontScale="90000"/>
          </a:bodyPr>
          <a:lstStyle/>
          <a:p>
            <a:r>
              <a:rPr lang="en-US" dirty="0"/>
              <a:t>Results: Pain/Opioids</a:t>
            </a:r>
          </a:p>
        </p:txBody>
      </p:sp>
      <p:cxnSp>
        <p:nvCxnSpPr>
          <p:cNvPr id="15" name="Straight Connector 14">
            <a:extLst>
              <a:ext uri="{FF2B5EF4-FFF2-40B4-BE49-F238E27FC236}">
                <a16:creationId xmlns:a16="http://schemas.microsoft.com/office/drawing/2014/main" id="{EC2A4E9D-3F87-4BC6-215A-D59DCCEF8EDB}"/>
              </a:ext>
            </a:extLst>
          </p:cNvPr>
          <p:cNvCxnSpPr>
            <a:cxnSpLocks/>
          </p:cNvCxnSpPr>
          <p:nvPr/>
        </p:nvCxnSpPr>
        <p:spPr>
          <a:xfrm>
            <a:off x="6096000" y="952500"/>
            <a:ext cx="0" cy="502920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2" name="Content Placeholder 5">
            <a:extLst>
              <a:ext uri="{FF2B5EF4-FFF2-40B4-BE49-F238E27FC236}">
                <a16:creationId xmlns:a16="http://schemas.microsoft.com/office/drawing/2014/main" id="{EE092650-7E81-8ABA-A678-18318D7D8306}"/>
              </a:ext>
            </a:extLst>
          </p:cNvPr>
          <p:cNvGraphicFramePr>
            <a:graphicFrameLocks/>
          </p:cNvGraphicFramePr>
          <p:nvPr/>
        </p:nvGraphicFramePr>
        <p:xfrm>
          <a:off x="0" y="1858980"/>
          <a:ext cx="3076574" cy="35909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ontent Placeholder 5">
            <a:extLst>
              <a:ext uri="{FF2B5EF4-FFF2-40B4-BE49-F238E27FC236}">
                <a16:creationId xmlns:a16="http://schemas.microsoft.com/office/drawing/2014/main" id="{10FDC0B9-50B3-73B4-C543-FD13F0D517FC}"/>
              </a:ext>
            </a:extLst>
          </p:cNvPr>
          <p:cNvGraphicFramePr>
            <a:graphicFrameLocks/>
          </p:cNvGraphicFramePr>
          <p:nvPr/>
        </p:nvGraphicFramePr>
        <p:xfrm>
          <a:off x="2875928" y="1858979"/>
          <a:ext cx="3076574" cy="35909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ontent Placeholder 5">
            <a:extLst>
              <a:ext uri="{FF2B5EF4-FFF2-40B4-BE49-F238E27FC236}">
                <a16:creationId xmlns:a16="http://schemas.microsoft.com/office/drawing/2014/main" id="{DDBDE157-1FDA-BF7F-458C-3AD0D4385A79}"/>
              </a:ext>
            </a:extLst>
          </p:cNvPr>
          <p:cNvGraphicFramePr>
            <a:graphicFrameLocks/>
          </p:cNvGraphicFramePr>
          <p:nvPr/>
        </p:nvGraphicFramePr>
        <p:xfrm>
          <a:off x="9114180" y="1858978"/>
          <a:ext cx="3076574" cy="35909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ontent Placeholder 5">
            <a:extLst>
              <a:ext uri="{FF2B5EF4-FFF2-40B4-BE49-F238E27FC236}">
                <a16:creationId xmlns:a16="http://schemas.microsoft.com/office/drawing/2014/main" id="{057BD73D-E816-C16C-E27A-E332B320AD51}"/>
              </a:ext>
            </a:extLst>
          </p:cNvPr>
          <p:cNvGraphicFramePr>
            <a:graphicFrameLocks/>
          </p:cNvGraphicFramePr>
          <p:nvPr/>
        </p:nvGraphicFramePr>
        <p:xfrm>
          <a:off x="6239498" y="1858978"/>
          <a:ext cx="3076574" cy="3590925"/>
        </p:xfrm>
        <a:graphic>
          <a:graphicData uri="http://schemas.openxmlformats.org/drawingml/2006/chart">
            <c:chart xmlns:c="http://schemas.openxmlformats.org/drawingml/2006/chart" xmlns:r="http://schemas.openxmlformats.org/officeDocument/2006/relationships" r:id="rId6"/>
          </a:graphicData>
        </a:graphic>
      </p:graphicFrame>
      <p:grpSp>
        <p:nvGrpSpPr>
          <p:cNvPr id="30" name="Group 29">
            <a:extLst>
              <a:ext uri="{FF2B5EF4-FFF2-40B4-BE49-F238E27FC236}">
                <a16:creationId xmlns:a16="http://schemas.microsoft.com/office/drawing/2014/main" id="{1D65344D-B356-F3EC-ED41-9D1AFA9AD889}"/>
              </a:ext>
            </a:extLst>
          </p:cNvPr>
          <p:cNvGrpSpPr/>
          <p:nvPr/>
        </p:nvGrpSpPr>
        <p:grpSpPr>
          <a:xfrm rot="10800000">
            <a:off x="425753" y="5307030"/>
            <a:ext cx="2930195" cy="439931"/>
            <a:chOff x="1553845" y="3456429"/>
            <a:chExt cx="2930195" cy="439931"/>
          </a:xfrm>
        </p:grpSpPr>
        <p:sp>
          <p:nvSpPr>
            <p:cNvPr id="31" name="TextBox 1">
              <a:extLst>
                <a:ext uri="{FF2B5EF4-FFF2-40B4-BE49-F238E27FC236}">
                  <a16:creationId xmlns:a16="http://schemas.microsoft.com/office/drawing/2014/main" id="{3F9C38DF-EEEF-7B8F-8D2E-0200A9572372}"/>
                </a:ext>
              </a:extLst>
            </p:cNvPr>
            <p:cNvSpPr txBox="1"/>
            <p:nvPr/>
          </p:nvSpPr>
          <p:spPr>
            <a:xfrm rot="10800000">
              <a:off x="1557960" y="3456429"/>
              <a:ext cx="2926080" cy="27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p = 0.013</a:t>
              </a:r>
            </a:p>
          </p:txBody>
        </p:sp>
        <p:cxnSp>
          <p:nvCxnSpPr>
            <p:cNvPr id="32" name="Straight Connector 31">
              <a:extLst>
                <a:ext uri="{FF2B5EF4-FFF2-40B4-BE49-F238E27FC236}">
                  <a16:creationId xmlns:a16="http://schemas.microsoft.com/office/drawing/2014/main" id="{1CFF047E-15F1-3A33-9715-388F322327CE}"/>
                </a:ext>
              </a:extLst>
            </p:cNvPr>
            <p:cNvCxnSpPr>
              <a:cxnSpLocks/>
            </p:cNvCxnSpPr>
            <p:nvPr/>
          </p:nvCxnSpPr>
          <p:spPr>
            <a:xfrm rot="10800000">
              <a:off x="1557960" y="3731260"/>
              <a:ext cx="0" cy="1651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C18488D-36C1-714F-484F-6AFBC0D98A1F}"/>
                </a:ext>
              </a:extLst>
            </p:cNvPr>
            <p:cNvCxnSpPr>
              <a:cxnSpLocks/>
            </p:cNvCxnSpPr>
            <p:nvPr/>
          </p:nvCxnSpPr>
          <p:spPr>
            <a:xfrm rot="10800000">
              <a:off x="4479925" y="3731260"/>
              <a:ext cx="0" cy="1651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63E44D8-FA5F-7520-105A-FF05CC4B8729}"/>
                </a:ext>
              </a:extLst>
            </p:cNvPr>
            <p:cNvCxnSpPr>
              <a:cxnSpLocks/>
            </p:cNvCxnSpPr>
            <p:nvPr/>
          </p:nvCxnSpPr>
          <p:spPr>
            <a:xfrm rot="10800000" flipH="1">
              <a:off x="1553845" y="3745865"/>
              <a:ext cx="292608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50A654F1-5BD7-8F3C-68CA-CF05A7D5E12F}"/>
              </a:ext>
            </a:extLst>
          </p:cNvPr>
          <p:cNvGrpSpPr/>
          <p:nvPr/>
        </p:nvGrpSpPr>
        <p:grpSpPr>
          <a:xfrm rot="10800000">
            <a:off x="6699759" y="5307030"/>
            <a:ext cx="2921482" cy="442098"/>
            <a:chOff x="1558443" y="3454262"/>
            <a:chExt cx="2921482" cy="442098"/>
          </a:xfrm>
        </p:grpSpPr>
        <p:sp>
          <p:nvSpPr>
            <p:cNvPr id="46" name="TextBox 1">
              <a:extLst>
                <a:ext uri="{FF2B5EF4-FFF2-40B4-BE49-F238E27FC236}">
                  <a16:creationId xmlns:a16="http://schemas.microsoft.com/office/drawing/2014/main" id="{F0FBFE3C-C458-DC68-205E-D521CE3C630F}"/>
                </a:ext>
              </a:extLst>
            </p:cNvPr>
            <p:cNvSpPr txBox="1"/>
            <p:nvPr/>
          </p:nvSpPr>
          <p:spPr>
            <a:xfrm rot="10800000">
              <a:off x="1558443" y="3454262"/>
              <a:ext cx="2909748"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p = 0.097</a:t>
              </a:r>
            </a:p>
          </p:txBody>
        </p:sp>
        <p:cxnSp>
          <p:nvCxnSpPr>
            <p:cNvPr id="47" name="Straight Connector 46">
              <a:extLst>
                <a:ext uri="{FF2B5EF4-FFF2-40B4-BE49-F238E27FC236}">
                  <a16:creationId xmlns:a16="http://schemas.microsoft.com/office/drawing/2014/main" id="{FEAC6BA2-A455-DF0F-02CD-39F5DC9C24A3}"/>
                </a:ext>
              </a:extLst>
            </p:cNvPr>
            <p:cNvCxnSpPr>
              <a:cxnSpLocks/>
            </p:cNvCxnSpPr>
            <p:nvPr/>
          </p:nvCxnSpPr>
          <p:spPr>
            <a:xfrm rot="10800000">
              <a:off x="1564310" y="3717925"/>
              <a:ext cx="0" cy="1651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3CAA0C7-B7C1-D7D9-93DA-8F23E6BBF28C}"/>
                </a:ext>
              </a:extLst>
            </p:cNvPr>
            <p:cNvCxnSpPr>
              <a:cxnSpLocks/>
            </p:cNvCxnSpPr>
            <p:nvPr/>
          </p:nvCxnSpPr>
          <p:spPr>
            <a:xfrm rot="10800000">
              <a:off x="4479925" y="3731260"/>
              <a:ext cx="0" cy="1651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F96DAC8-23F8-8604-BCC3-621EDF97E3A7}"/>
                </a:ext>
              </a:extLst>
            </p:cNvPr>
            <p:cNvCxnSpPr>
              <a:cxnSpLocks/>
            </p:cNvCxnSpPr>
            <p:nvPr/>
          </p:nvCxnSpPr>
          <p:spPr>
            <a:xfrm rot="10800000" flipH="1" flipV="1">
              <a:off x="1570177" y="3731260"/>
              <a:ext cx="2909748" cy="1460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4" name="TextBox 53">
            <a:extLst>
              <a:ext uri="{FF2B5EF4-FFF2-40B4-BE49-F238E27FC236}">
                <a16:creationId xmlns:a16="http://schemas.microsoft.com/office/drawing/2014/main" id="{1F385D3E-8A5C-FC96-4337-B31DEF5BCEF0}"/>
              </a:ext>
            </a:extLst>
          </p:cNvPr>
          <p:cNvSpPr txBox="1"/>
          <p:nvPr/>
        </p:nvSpPr>
        <p:spPr>
          <a:xfrm>
            <a:off x="6629401" y="1111041"/>
            <a:ext cx="5143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Opioid Free at 6-week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Opioid Naïve Patients Only</a:t>
            </a:r>
          </a:p>
        </p:txBody>
      </p:sp>
      <p:sp>
        <p:nvSpPr>
          <p:cNvPr id="55" name="TextBox 54">
            <a:extLst>
              <a:ext uri="{FF2B5EF4-FFF2-40B4-BE49-F238E27FC236}">
                <a16:creationId xmlns:a16="http://schemas.microsoft.com/office/drawing/2014/main" id="{AF55B364-5FCA-9356-8DB7-D003F55D10BB}"/>
              </a:ext>
            </a:extLst>
          </p:cNvPr>
          <p:cNvSpPr txBox="1"/>
          <p:nvPr/>
        </p:nvSpPr>
        <p:spPr>
          <a:xfrm>
            <a:off x="417853" y="1111040"/>
            <a:ext cx="5143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Opioid Free at 6-week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mn-cs"/>
              </a:rPr>
              <a:t>All Patients</a:t>
            </a:r>
          </a:p>
        </p:txBody>
      </p:sp>
      <p:sp>
        <p:nvSpPr>
          <p:cNvPr id="2" name="TextBox 1">
            <a:extLst>
              <a:ext uri="{FF2B5EF4-FFF2-40B4-BE49-F238E27FC236}">
                <a16:creationId xmlns:a16="http://schemas.microsoft.com/office/drawing/2014/main" id="{0D48E2AB-9F5B-544F-78A8-1CF44EF246F7}"/>
              </a:ext>
            </a:extLst>
          </p:cNvPr>
          <p:cNvSpPr txBox="1"/>
          <p:nvPr/>
        </p:nvSpPr>
        <p:spPr>
          <a:xfrm>
            <a:off x="2057400" y="6283893"/>
            <a:ext cx="7552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a:ea typeface="+mn-ea"/>
                <a:cs typeface="+mn-cs"/>
              </a:rPr>
              <a:t>*This value does not factor in missing data points pending completion of 6-week follow-up appointment for 6 patients</a:t>
            </a:r>
          </a:p>
        </p:txBody>
      </p:sp>
    </p:spTree>
    <p:extLst>
      <p:ext uri="{BB962C8B-B14F-4D97-AF65-F5344CB8AC3E}">
        <p14:creationId xmlns:p14="http://schemas.microsoft.com/office/powerpoint/2010/main" val="231730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8" grpId="0">
        <p:bldAsOne/>
      </p:bldGraphic>
      <p:bldP spid="5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6436-4FFB-4731-AC7C-D4FA21C369B9}"/>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403041A-1A7A-3FDC-A5C1-052083B289B3}"/>
              </a:ext>
            </a:extLst>
          </p:cNvPr>
          <p:cNvGraphicFramePr>
            <a:graphicFrameLocks noGrp="1"/>
          </p:cNvGraphicFramePr>
          <p:nvPr>
            <p:ph idx="1"/>
          </p:nvPr>
        </p:nvGraphicFramePr>
        <p:xfrm>
          <a:off x="457200" y="1188720"/>
          <a:ext cx="11239500" cy="479298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F3335DE6-CC9A-ACCA-71A9-F7E688C450CD}"/>
              </a:ext>
            </a:extLst>
          </p:cNvPr>
          <p:cNvSpPr>
            <a:spLocks noGrp="1"/>
          </p:cNvSpPr>
          <p:nvPr>
            <p:ph type="title"/>
          </p:nvPr>
        </p:nvSpPr>
        <p:spPr/>
        <p:txBody>
          <a:bodyPr>
            <a:normAutofit fontScale="90000"/>
          </a:bodyPr>
          <a:lstStyle/>
          <a:p>
            <a:r>
              <a:rPr lang="en-US" dirty="0"/>
              <a:t>Results: Pain/Opioids</a:t>
            </a:r>
          </a:p>
        </p:txBody>
      </p:sp>
      <p:grpSp>
        <p:nvGrpSpPr>
          <p:cNvPr id="47" name="Group 46">
            <a:extLst>
              <a:ext uri="{FF2B5EF4-FFF2-40B4-BE49-F238E27FC236}">
                <a16:creationId xmlns:a16="http://schemas.microsoft.com/office/drawing/2014/main" id="{165FC0FC-5E54-66BD-0A52-9C9E393EA616}"/>
              </a:ext>
            </a:extLst>
          </p:cNvPr>
          <p:cNvGrpSpPr/>
          <p:nvPr/>
        </p:nvGrpSpPr>
        <p:grpSpPr>
          <a:xfrm>
            <a:off x="3024983" y="2301380"/>
            <a:ext cx="1492250" cy="860920"/>
            <a:chOff x="3073400" y="2178050"/>
            <a:chExt cx="1492250" cy="860920"/>
          </a:xfrm>
        </p:grpSpPr>
        <p:sp>
          <p:nvSpPr>
            <p:cNvPr id="44" name="TextBox 1">
              <a:extLst>
                <a:ext uri="{FF2B5EF4-FFF2-40B4-BE49-F238E27FC236}">
                  <a16:creationId xmlns:a16="http://schemas.microsoft.com/office/drawing/2014/main" id="{7130A53A-C1B5-78C2-2B17-49C8EA172771}"/>
                </a:ext>
              </a:extLst>
            </p:cNvPr>
            <p:cNvSpPr txBox="1"/>
            <p:nvPr/>
          </p:nvSpPr>
          <p:spPr>
            <a:xfrm>
              <a:off x="3265487" y="2195831"/>
              <a:ext cx="1108075"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p = 0.014</a:t>
              </a:r>
            </a:p>
          </p:txBody>
        </p:sp>
        <p:cxnSp>
          <p:nvCxnSpPr>
            <p:cNvPr id="14" name="Straight Connector 13">
              <a:extLst>
                <a:ext uri="{FF2B5EF4-FFF2-40B4-BE49-F238E27FC236}">
                  <a16:creationId xmlns:a16="http://schemas.microsoft.com/office/drawing/2014/main" id="{8EDBB748-F333-714D-0463-98697E334188}"/>
                </a:ext>
              </a:extLst>
            </p:cNvPr>
            <p:cNvCxnSpPr>
              <a:cxnSpLocks/>
            </p:cNvCxnSpPr>
            <p:nvPr/>
          </p:nvCxnSpPr>
          <p:spPr>
            <a:xfrm flipV="1">
              <a:off x="3073400" y="2178050"/>
              <a:ext cx="0" cy="2667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D514FED-81FA-310E-9DFC-CED265A1AF15}"/>
                </a:ext>
              </a:extLst>
            </p:cNvPr>
            <p:cNvCxnSpPr>
              <a:cxnSpLocks/>
            </p:cNvCxnSpPr>
            <p:nvPr/>
          </p:nvCxnSpPr>
          <p:spPr>
            <a:xfrm flipV="1">
              <a:off x="4565650" y="2178050"/>
              <a:ext cx="0" cy="8609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1D2665A-90C0-04D0-5FED-81EF6CC1DEAC}"/>
                </a:ext>
              </a:extLst>
            </p:cNvPr>
            <p:cNvCxnSpPr>
              <a:cxnSpLocks/>
            </p:cNvCxnSpPr>
            <p:nvPr/>
          </p:nvCxnSpPr>
          <p:spPr>
            <a:xfrm>
              <a:off x="3073400" y="2185035"/>
              <a:ext cx="149225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057DD44B-1FD5-32FC-9775-6B068F73A76C}"/>
              </a:ext>
            </a:extLst>
          </p:cNvPr>
          <p:cNvGrpSpPr/>
          <p:nvPr/>
        </p:nvGrpSpPr>
        <p:grpSpPr>
          <a:xfrm>
            <a:off x="8231190" y="2301380"/>
            <a:ext cx="1492250" cy="860920"/>
            <a:chOff x="8231190" y="2644775"/>
            <a:chExt cx="1492250" cy="860920"/>
          </a:xfrm>
        </p:grpSpPr>
        <p:cxnSp>
          <p:nvCxnSpPr>
            <p:cNvPr id="40" name="Straight Connector 39">
              <a:extLst>
                <a:ext uri="{FF2B5EF4-FFF2-40B4-BE49-F238E27FC236}">
                  <a16:creationId xmlns:a16="http://schemas.microsoft.com/office/drawing/2014/main" id="{FA86ED71-0EBC-7C40-66F1-5FA332E04C60}"/>
                </a:ext>
              </a:extLst>
            </p:cNvPr>
            <p:cNvCxnSpPr>
              <a:cxnSpLocks/>
            </p:cNvCxnSpPr>
            <p:nvPr/>
          </p:nvCxnSpPr>
          <p:spPr>
            <a:xfrm flipV="1">
              <a:off x="8231190" y="2644775"/>
              <a:ext cx="0" cy="2667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D7F1AC9-37D7-2777-563F-94D708094643}"/>
                </a:ext>
              </a:extLst>
            </p:cNvPr>
            <p:cNvCxnSpPr>
              <a:cxnSpLocks/>
            </p:cNvCxnSpPr>
            <p:nvPr/>
          </p:nvCxnSpPr>
          <p:spPr>
            <a:xfrm flipV="1">
              <a:off x="9723440" y="2644775"/>
              <a:ext cx="0" cy="8609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DB030EE-B8DA-1979-DABC-BC7E3D993316}"/>
                </a:ext>
              </a:extLst>
            </p:cNvPr>
            <p:cNvCxnSpPr>
              <a:cxnSpLocks/>
            </p:cNvCxnSpPr>
            <p:nvPr/>
          </p:nvCxnSpPr>
          <p:spPr>
            <a:xfrm>
              <a:off x="8231190" y="2651760"/>
              <a:ext cx="149225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1">
              <a:extLst>
                <a:ext uri="{FF2B5EF4-FFF2-40B4-BE49-F238E27FC236}">
                  <a16:creationId xmlns:a16="http://schemas.microsoft.com/office/drawing/2014/main" id="{53BFC876-D542-CEF7-AC05-A944DFD3F216}"/>
                </a:ext>
              </a:extLst>
            </p:cNvPr>
            <p:cNvSpPr txBox="1"/>
            <p:nvPr/>
          </p:nvSpPr>
          <p:spPr>
            <a:xfrm>
              <a:off x="8423278" y="2672081"/>
              <a:ext cx="1108075"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mn-cs"/>
                </a:rPr>
                <a:t>p = 0.002</a:t>
              </a:r>
            </a:p>
          </p:txBody>
        </p:sp>
      </p:grpSp>
    </p:spTree>
    <p:extLst>
      <p:ext uri="{BB962C8B-B14F-4D97-AF65-F5344CB8AC3E}">
        <p14:creationId xmlns:p14="http://schemas.microsoft.com/office/powerpoint/2010/main" val="22735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10A82C-2DFD-6286-972B-D35FA6217A11}"/>
              </a:ext>
            </a:extLst>
          </p:cNvPr>
          <p:cNvSpPr>
            <a:spLocks noGrp="1"/>
          </p:cNvSpPr>
          <p:nvPr>
            <p:ph idx="1"/>
          </p:nvPr>
        </p:nvSpPr>
        <p:spPr>
          <a:xfrm>
            <a:off x="352097" y="1343870"/>
            <a:ext cx="5394434" cy="4554909"/>
          </a:xfrm>
        </p:spPr>
        <p:txBody>
          <a:bodyPr numCol="1">
            <a:noAutofit/>
          </a:bodyPr>
          <a:lstStyle/>
          <a:p>
            <a:pPr marL="0" indent="0">
              <a:buNone/>
            </a:pPr>
            <a:r>
              <a:rPr lang="en-US" sz="2400" b="1" dirty="0">
                <a:solidFill>
                  <a:schemeClr val="accent4"/>
                </a:solidFill>
              </a:rPr>
              <a:t>Conclusions</a:t>
            </a:r>
          </a:p>
          <a:p>
            <a:pPr marL="0" indent="0">
              <a:buNone/>
            </a:pPr>
            <a:r>
              <a:rPr lang="en-US" sz="1800" dirty="0" err="1"/>
              <a:t>Suzetrigine</a:t>
            </a:r>
            <a:r>
              <a:rPr lang="en-US" sz="1800" dirty="0"/>
              <a:t> prescribed for knee arthroplasty compared with an unmatched historic cohort led to statistically significant decreases in:</a:t>
            </a:r>
          </a:p>
          <a:p>
            <a:pPr>
              <a:tabLst>
                <a:tab pos="914400" algn="l"/>
              </a:tabLst>
            </a:pPr>
            <a:r>
              <a:rPr lang="en-US" sz="1600" dirty="0">
                <a:effectLst/>
                <a:latin typeface="Arial" panose="020B0604020202020204" pitchFamily="34" charset="0"/>
                <a:ea typeface="Aptos" panose="020B0004020202020204" pitchFamily="34" charset="0"/>
                <a:cs typeface="Times New Roman" panose="02020603050405020304" pitchFamily="18" charset="0"/>
              </a:rPr>
              <a:t>Total MME prescribed at discharge</a:t>
            </a:r>
          </a:p>
          <a:p>
            <a:pPr>
              <a:tabLst>
                <a:tab pos="914400" algn="l"/>
              </a:tabLst>
            </a:pPr>
            <a:r>
              <a:rPr lang="en-US" sz="1600" dirty="0">
                <a:effectLst/>
                <a:latin typeface="Arial" panose="020B0604020202020204" pitchFamily="34" charset="0"/>
                <a:ea typeface="Aptos" panose="020B0004020202020204" pitchFamily="34" charset="0"/>
                <a:cs typeface="Times New Roman" panose="02020603050405020304" pitchFamily="18" charset="0"/>
              </a:rPr>
              <a:t>Proportion of patients receiving an opioid at or before 2-week follow-up appointment</a:t>
            </a:r>
          </a:p>
          <a:p>
            <a:pPr>
              <a:tabLst>
                <a:tab pos="914400" algn="l"/>
              </a:tabLst>
            </a:pPr>
            <a:r>
              <a:rPr lang="en-US" sz="1600" dirty="0">
                <a:effectLst/>
                <a:latin typeface="Arial" panose="020B0604020202020204" pitchFamily="34" charset="0"/>
                <a:ea typeface="Aptos" panose="020B0004020202020204" pitchFamily="34" charset="0"/>
                <a:cs typeface="Times New Roman" panose="02020603050405020304" pitchFamily="18" charset="0"/>
              </a:rPr>
              <a:t>MEDD prescribed at or before 2-week follow-up appointment</a:t>
            </a:r>
          </a:p>
          <a:p>
            <a:pPr>
              <a:tabLst>
                <a:tab pos="914400" algn="l"/>
              </a:tabLst>
            </a:pPr>
            <a:r>
              <a:rPr lang="en-US" sz="1600" dirty="0">
                <a:effectLst/>
                <a:latin typeface="Arial" panose="020B0604020202020204" pitchFamily="34" charset="0"/>
                <a:ea typeface="Aptos" panose="020B0004020202020204" pitchFamily="34" charset="0"/>
                <a:cs typeface="Times New Roman" panose="02020603050405020304" pitchFamily="18" charset="0"/>
              </a:rPr>
              <a:t>Total MME prescribed at or before 2-week follow-up appointment</a:t>
            </a:r>
          </a:p>
          <a:p>
            <a:pPr marL="0" indent="0">
              <a:buNone/>
              <a:tabLst>
                <a:tab pos="914400" algn="l"/>
              </a:tabLst>
            </a:pPr>
            <a:r>
              <a:rPr lang="en-US" sz="1800" dirty="0">
                <a:effectLst/>
                <a:latin typeface="Arial" panose="020B0604020202020204" pitchFamily="34" charset="0"/>
                <a:ea typeface="Aptos" panose="020B0004020202020204" pitchFamily="34" charset="0"/>
                <a:cs typeface="Times New Roman" panose="02020603050405020304" pitchFamily="18" charset="0"/>
              </a:rPr>
              <a:t>Unable to confirm suzetrigine impact on patient outcomes (eg, patients opioid-free, pain scores, range of motion) despite a change in prescribing practices</a:t>
            </a:r>
          </a:p>
        </p:txBody>
      </p:sp>
      <p:sp>
        <p:nvSpPr>
          <p:cNvPr id="3" name="Title 2">
            <a:extLst>
              <a:ext uri="{FF2B5EF4-FFF2-40B4-BE49-F238E27FC236}">
                <a16:creationId xmlns:a16="http://schemas.microsoft.com/office/drawing/2014/main" id="{B7C221BE-0C9A-ECA8-B40C-30427A74A69F}"/>
              </a:ext>
            </a:extLst>
          </p:cNvPr>
          <p:cNvSpPr>
            <a:spLocks noGrp="1"/>
          </p:cNvSpPr>
          <p:nvPr>
            <p:ph type="title"/>
          </p:nvPr>
        </p:nvSpPr>
        <p:spPr>
          <a:xfrm>
            <a:off x="838200" y="362029"/>
            <a:ext cx="10386848" cy="438180"/>
          </a:xfrm>
        </p:spPr>
        <p:txBody>
          <a:bodyPr>
            <a:normAutofit fontScale="90000"/>
          </a:bodyPr>
          <a:lstStyle/>
          <a:p>
            <a:r>
              <a:rPr lang="en-US" dirty="0" err="1"/>
              <a:t>Suzetrigine</a:t>
            </a:r>
            <a:r>
              <a:rPr lang="en-US" dirty="0"/>
              <a:t> Postop Patient Outcomes (Knee Arthroplasty)</a:t>
            </a:r>
          </a:p>
        </p:txBody>
      </p:sp>
      <p:sp>
        <p:nvSpPr>
          <p:cNvPr id="6" name="Content Placeholder 1">
            <a:extLst>
              <a:ext uri="{FF2B5EF4-FFF2-40B4-BE49-F238E27FC236}">
                <a16:creationId xmlns:a16="http://schemas.microsoft.com/office/drawing/2014/main" id="{479430A8-4FBE-34F5-659C-8AC3A18360F1}"/>
              </a:ext>
            </a:extLst>
          </p:cNvPr>
          <p:cNvSpPr txBox="1">
            <a:spLocks/>
          </p:cNvSpPr>
          <p:nvPr/>
        </p:nvSpPr>
        <p:spPr>
          <a:xfrm>
            <a:off x="6445471" y="1343870"/>
            <a:ext cx="5394960" cy="4554909"/>
          </a:xfrm>
          <a:prstGeom prst="rect">
            <a:avLst/>
          </a:prstGeom>
        </p:spPr>
        <p:txBody>
          <a:bodyPr vert="horz" lIns="91440" tIns="45720" rIns="91440" bIns="45720" numCol="1" rtlCol="0">
            <a:noAutofit/>
          </a:bodyPr>
          <a:lstStyle>
            <a:lvl1pPr marL="457200" indent="-457200" algn="l" defTabSz="914400" rtl="0" eaLnBrk="1" latinLnBrk="0" hangingPunct="1">
              <a:lnSpc>
                <a:spcPct val="90000"/>
              </a:lnSpc>
              <a:spcBef>
                <a:spcPts val="1000"/>
              </a:spcBef>
              <a:buClr>
                <a:schemeClr val="accent4"/>
              </a:buClr>
              <a:buFont typeface="Arial" panose="020B0604020202020204" pitchFamily="34" charset="0"/>
              <a:buChar char="•"/>
              <a:defRPr sz="2000" kern="1200">
                <a:solidFill>
                  <a:schemeClr val="tx1"/>
                </a:solidFill>
                <a:latin typeface="HelveticaNeueLT Std" panose="020B0604020202020204" pitchFamily="34" charset="0"/>
                <a:ea typeface="+mn-ea"/>
                <a:cs typeface="+mn-cs"/>
              </a:defRPr>
            </a:lvl1pPr>
            <a:lvl2pPr marL="800100" indent="-3429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HelveticaNeueLT Std" panose="020B0604020202020204" pitchFamily="34" charset="0"/>
                <a:ea typeface="+mn-ea"/>
                <a:cs typeface="+mn-cs"/>
              </a:defRPr>
            </a:lvl2pPr>
            <a:lvl3pPr marL="1257300" indent="-342900" algn="l" defTabSz="914400" rtl="0" eaLnBrk="1" latinLnBrk="0" hangingPunct="1">
              <a:lnSpc>
                <a:spcPct val="90000"/>
              </a:lnSpc>
              <a:spcBef>
                <a:spcPts val="500"/>
              </a:spcBef>
              <a:buClr>
                <a:schemeClr val="accent4"/>
              </a:buClr>
              <a:buFont typeface="Wingdings" panose="05000000000000000000" pitchFamily="2" charset="2"/>
              <a:buChar char="§"/>
              <a:defRPr sz="1600" kern="1200">
                <a:solidFill>
                  <a:schemeClr val="tx1"/>
                </a:solidFill>
                <a:latin typeface="HelveticaNeueLT Std" panose="020B0604020202020204" pitchFamily="34" charset="0"/>
                <a:ea typeface="+mn-ea"/>
                <a:cs typeface="+mn-cs"/>
              </a:defRPr>
            </a:lvl3pPr>
            <a:lvl4pPr marL="1657350" indent="-285750" algn="l" defTabSz="914400" rtl="0" eaLnBrk="1" latinLnBrk="0" hangingPunct="1">
              <a:lnSpc>
                <a:spcPct val="90000"/>
              </a:lnSpc>
              <a:spcBef>
                <a:spcPts val="500"/>
              </a:spcBef>
              <a:buClr>
                <a:schemeClr val="accent4"/>
              </a:buClr>
              <a:buFont typeface="Wingdings" panose="05000000000000000000" pitchFamily="2" charset="2"/>
              <a:buChar char="§"/>
              <a:defRPr sz="1400" kern="1200">
                <a:solidFill>
                  <a:schemeClr val="tx1"/>
                </a:solidFill>
                <a:latin typeface="HelveticaNeueLT Std" panose="020B0604020202020204" pitchFamily="34" charset="0"/>
                <a:ea typeface="+mn-ea"/>
                <a:cs typeface="+mn-cs"/>
              </a:defRPr>
            </a:lvl4pPr>
            <a:lvl5pPr marL="2114550" indent="-285750" algn="l" defTabSz="914400" rtl="0" eaLnBrk="1" latinLnBrk="0" hangingPunct="1">
              <a:lnSpc>
                <a:spcPct val="90000"/>
              </a:lnSpc>
              <a:spcBef>
                <a:spcPts val="500"/>
              </a:spcBef>
              <a:buClr>
                <a:schemeClr val="accent4"/>
              </a:buClr>
              <a:buFont typeface="Wingdings" panose="05000000000000000000" pitchFamily="2" charset="2"/>
              <a:buChar char="§"/>
              <a:defRPr sz="1200" kern="1200">
                <a:solidFill>
                  <a:schemeClr val="tx1"/>
                </a:solidFill>
                <a:latin typeface="HelveticaNeueLT Std"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ABF69"/>
              </a:buClr>
              <a:buSzTx/>
              <a:buFont typeface="Arial" panose="020B0604020202020204" pitchFamily="34" charset="0"/>
              <a:buNone/>
              <a:tabLst/>
              <a:defRPr/>
            </a:pPr>
            <a:r>
              <a:rPr kumimoji="0" lang="en-US" sz="2400" b="1" i="0" u="none" strike="noStrike" kern="1200" cap="none" spc="0" normalizeH="0" baseline="0" noProof="0" dirty="0">
                <a:ln>
                  <a:noFill/>
                </a:ln>
                <a:solidFill>
                  <a:srgbClr val="6ABF69"/>
                </a:solidFill>
                <a:effectLst/>
                <a:uLnTx/>
                <a:uFillTx/>
                <a:latin typeface="HelveticaNeueLT Std" panose="020B0604020202020204" pitchFamily="34" charset="0"/>
                <a:ea typeface="+mn-ea"/>
                <a:cs typeface="+mn-cs"/>
              </a:rPr>
              <a:t>Data Limitations</a:t>
            </a:r>
          </a:p>
          <a:p>
            <a:pPr marL="457200" marR="0" lvl="0" indent="-457200" algn="l" defTabSz="914400" rtl="0" eaLnBrk="1" fontAlgn="auto" latinLnBrk="0" hangingPunct="1">
              <a:lnSpc>
                <a:spcPct val="90000"/>
              </a:lnSpc>
              <a:spcBef>
                <a:spcPts val="1000"/>
              </a:spcBef>
              <a:spcAft>
                <a:spcPts val="0"/>
              </a:spcAft>
              <a:buClr>
                <a:srgbClr val="6ABF6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Retrospective design</a:t>
            </a:r>
          </a:p>
          <a:p>
            <a:pPr marL="457200" marR="0" lvl="0" indent="-457200" algn="l" defTabSz="914400" rtl="0" eaLnBrk="1" fontAlgn="auto" latinLnBrk="0" hangingPunct="1">
              <a:lnSpc>
                <a:spcPct val="90000"/>
              </a:lnSpc>
              <a:spcBef>
                <a:spcPts val="1000"/>
              </a:spcBef>
              <a:spcAft>
                <a:spcPts val="0"/>
              </a:spcAft>
              <a:buClr>
                <a:srgbClr val="6ABF6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Selection and observer biases</a:t>
            </a:r>
          </a:p>
          <a:p>
            <a:pPr marL="800100" marR="0" lvl="1" indent="-342900" algn="l" defTabSz="914400" rtl="0" eaLnBrk="1" fontAlgn="auto" latinLnBrk="0" hangingPunct="1">
              <a:lnSpc>
                <a:spcPct val="90000"/>
              </a:lnSpc>
              <a:spcBef>
                <a:spcPts val="500"/>
              </a:spcBef>
              <a:spcAft>
                <a:spcPts val="0"/>
              </a:spcAft>
              <a:buClr>
                <a:srgbClr val="6ABF6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Small patient samples </a:t>
            </a:r>
          </a:p>
          <a:p>
            <a:pPr marL="800100" marR="0" lvl="1" indent="-342900" algn="l" defTabSz="914400" rtl="0" eaLnBrk="1" fontAlgn="auto" latinLnBrk="0" hangingPunct="1">
              <a:lnSpc>
                <a:spcPct val="90000"/>
              </a:lnSpc>
              <a:spcBef>
                <a:spcPts val="500"/>
              </a:spcBef>
              <a:spcAft>
                <a:spcPts val="0"/>
              </a:spcAft>
              <a:buClr>
                <a:srgbClr val="6ABF6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Only 2 surgeons</a:t>
            </a:r>
          </a:p>
          <a:p>
            <a:pPr marL="800100" marR="0" lvl="1" indent="-342900" algn="l" defTabSz="914400" rtl="0" eaLnBrk="1" fontAlgn="auto" latinLnBrk="0" hangingPunct="1">
              <a:lnSpc>
                <a:spcPct val="90000"/>
              </a:lnSpc>
              <a:spcBef>
                <a:spcPts val="500"/>
              </a:spcBef>
              <a:spcAft>
                <a:spcPts val="0"/>
              </a:spcAft>
              <a:buClr>
                <a:srgbClr val="6ABF6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Unmatched cohorts</a:t>
            </a:r>
          </a:p>
          <a:p>
            <a:pPr marL="457200" marR="0" lvl="0" indent="-457200" algn="l" defTabSz="914400" rtl="0" eaLnBrk="1" fontAlgn="auto" latinLnBrk="0" hangingPunct="1">
              <a:lnSpc>
                <a:spcPct val="90000"/>
              </a:lnSpc>
              <a:spcBef>
                <a:spcPts val="1000"/>
              </a:spcBef>
              <a:spcAft>
                <a:spcPts val="0"/>
              </a:spcAft>
              <a:buClr>
                <a:srgbClr val="6ABF6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Usage of automated reports – not all data points manually verified</a:t>
            </a:r>
          </a:p>
          <a:p>
            <a:pPr marL="457200" marR="0" lvl="0" indent="-457200" algn="l" defTabSz="914400" rtl="0" eaLnBrk="1" fontAlgn="auto" latinLnBrk="0" hangingPunct="1">
              <a:lnSpc>
                <a:spcPct val="90000"/>
              </a:lnSpc>
              <a:spcBef>
                <a:spcPts val="1000"/>
              </a:spcBef>
              <a:spcAft>
                <a:spcPts val="0"/>
              </a:spcAft>
              <a:buClr>
                <a:srgbClr val="6ABF6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Opioid free at 6 weeks data point relied on manual chart review</a:t>
            </a:r>
          </a:p>
          <a:p>
            <a:pPr marL="457200" marR="0" lvl="0" indent="-457200" algn="l" defTabSz="914400" rtl="0" eaLnBrk="1" fontAlgn="auto" latinLnBrk="0" hangingPunct="1">
              <a:lnSpc>
                <a:spcPct val="90000"/>
              </a:lnSpc>
              <a:spcBef>
                <a:spcPts val="1000"/>
              </a:spcBef>
              <a:spcAft>
                <a:spcPts val="0"/>
              </a:spcAft>
              <a:buClr>
                <a:srgbClr val="6ABF69"/>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HelveticaNeueLT Std" panose="020B0604020202020204" pitchFamily="34" charset="0"/>
                <a:ea typeface="+mn-ea"/>
                <a:cs typeface="+mn-cs"/>
              </a:rPr>
              <a:t>“Standard” discharge and refill opioid prescriptions still utilized</a:t>
            </a:r>
          </a:p>
        </p:txBody>
      </p:sp>
    </p:spTree>
    <p:extLst>
      <p:ext uri="{BB962C8B-B14F-4D97-AF65-F5344CB8AC3E}">
        <p14:creationId xmlns:p14="http://schemas.microsoft.com/office/powerpoint/2010/main" val="393525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E80B2AA-9EAB-6768-8A14-ECD947997480}"/>
              </a:ext>
            </a:extLst>
          </p:cNvPr>
          <p:cNvGraphicFramePr>
            <a:graphicFrameLocks noGrp="1"/>
          </p:cNvGraphicFramePr>
          <p:nvPr>
            <p:ph idx="1"/>
            <p:extLst>
              <p:ext uri="{D42A27DB-BD31-4B8C-83A1-F6EECF244321}">
                <p14:modId xmlns:p14="http://schemas.microsoft.com/office/powerpoint/2010/main" val="1946617943"/>
              </p:ext>
            </p:extLst>
          </p:nvPr>
        </p:nvGraphicFramePr>
        <p:xfrm>
          <a:off x="838200" y="1228725"/>
          <a:ext cx="10515600" cy="4554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fontScale="90000"/>
          </a:bodyPr>
          <a:lstStyle/>
          <a:p>
            <a:r>
              <a:rPr lang="en-US" dirty="0"/>
              <a:t>Updated Guidelines</a:t>
            </a:r>
          </a:p>
        </p:txBody>
      </p:sp>
      <p:sp>
        <p:nvSpPr>
          <p:cNvPr id="6" name="TextBox 5"/>
          <p:cNvSpPr txBox="1"/>
          <p:nvPr/>
        </p:nvSpPr>
        <p:spPr>
          <a:xfrm>
            <a:off x="6458077" y="1579009"/>
            <a:ext cx="4221019" cy="1532151"/>
          </a:xfrm>
          <a:prstGeom prst="rect">
            <a:avLst/>
          </a:prstGeom>
        </p:spPr>
        <p:txBody>
          <a:bodyPr vert="horz" wrap="square" lIns="0" tIns="0" rIns="0" bIns="0" rtlCol="0">
            <a:spAutoFit/>
          </a:bodyPr>
          <a:lstStyle/>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2000" b="1" i="0" u="sng" strike="noStrike" kern="1200" cap="none" spc="0" normalizeH="0" baseline="0" noProof="0" dirty="0">
                <a:ln>
                  <a:noFill/>
                </a:ln>
                <a:solidFill>
                  <a:srgbClr val="FF0000"/>
                </a:solidFill>
                <a:effectLst/>
                <a:uLnTx/>
                <a:uFillTx/>
                <a:latin typeface="Arial" panose="020B0604020202020204"/>
                <a:ea typeface="+mn-ea"/>
                <a:cs typeface="+mn-cs"/>
              </a:rPr>
              <a:t>Criticism</a:t>
            </a:r>
          </a:p>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Failure to implement patient-centric care</a:t>
            </a:r>
          </a:p>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One-size-fits-all</a:t>
            </a:r>
          </a:p>
          <a:p>
            <a:pPr marL="0" marR="0" lvl="0" indent="0" algn="l" defTabSz="914400" rtl="0" eaLnBrk="1" fontAlgn="auto" latinLnBrk="0" hangingPunct="1">
              <a:lnSpc>
                <a:spcPct val="94000"/>
              </a:lnSpc>
              <a:spcBef>
                <a:spcPts val="800"/>
              </a:spcBef>
              <a:spcAft>
                <a:spcPts val="400"/>
              </a:spcAft>
              <a:buClr>
                <a:srgbClr val="326F65"/>
              </a:buClr>
              <a:buSzPct val="100000"/>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Rapid tapering led to patient harm</a:t>
            </a:r>
          </a:p>
        </p:txBody>
      </p:sp>
      <p:sp>
        <p:nvSpPr>
          <p:cNvPr id="7" name="Rectangle 6"/>
          <p:cNvSpPr/>
          <p:nvPr/>
        </p:nvSpPr>
        <p:spPr>
          <a:xfrm>
            <a:off x="6318602" y="1489729"/>
            <a:ext cx="4499971" cy="17107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8" name="Rectangle 7"/>
          <p:cNvSpPr/>
          <p:nvPr/>
        </p:nvSpPr>
        <p:spPr>
          <a:xfrm>
            <a:off x="2003210" y="6243677"/>
            <a:ext cx="8909733"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Dowell D,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Haegerich</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TM, Chou R. CDC guideline for prescribing opioids for chronic pain – United States, 2016. </a:t>
            </a:r>
            <a:r>
              <a:rPr kumimoji="0" lang="en-US" sz="600" b="0" i="1" u="none" strike="noStrike" kern="1200" cap="none" spc="0" normalizeH="0" baseline="0" noProof="0" dirty="0">
                <a:ln>
                  <a:noFill/>
                </a:ln>
                <a:solidFill>
                  <a:srgbClr val="004797"/>
                </a:solidFill>
                <a:effectLst/>
                <a:uLnTx/>
                <a:uFillTx/>
                <a:latin typeface="Arial" panose="020B0604020202020204"/>
                <a:ea typeface="+mn-ea"/>
                <a:cs typeface="+mn-cs"/>
              </a:rPr>
              <a:t>MMWR </a:t>
            </a:r>
            <a:r>
              <a:rPr kumimoji="0" lang="en-US" sz="600" b="0" i="1" u="none" strike="noStrike" kern="1200" cap="none" spc="0" normalizeH="0" baseline="0" noProof="0" dirty="0" err="1">
                <a:ln>
                  <a:noFill/>
                </a:ln>
                <a:solidFill>
                  <a:srgbClr val="004797"/>
                </a:solidFill>
                <a:effectLst/>
                <a:uLnTx/>
                <a:uFillTx/>
                <a:latin typeface="Arial" panose="020B0604020202020204"/>
                <a:ea typeface="+mn-ea"/>
                <a:cs typeface="+mn-cs"/>
              </a:rPr>
              <a:t>Recomm</a:t>
            </a:r>
            <a:r>
              <a:rPr kumimoji="0" lang="en-US" sz="600" b="0" i="1" u="none" strike="noStrike" kern="1200" cap="none" spc="0" normalizeH="0" baseline="0" noProof="0" dirty="0">
                <a:ln>
                  <a:noFill/>
                </a:ln>
                <a:solidFill>
                  <a:srgbClr val="004797"/>
                </a:solidFill>
                <a:effectLst/>
                <a:uLnTx/>
                <a:uFillTx/>
                <a:latin typeface="Arial" panose="020B0604020202020204"/>
                <a:ea typeface="+mn-ea"/>
                <a:cs typeface="+mn-cs"/>
              </a:rPr>
              <a:t> Rep. </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2016; 65: 1-49.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Dowell D, Ragan KR, Jones CM, Baldwin GT, Chou R. CDC clinical practice guideline for prescribing opioids for pain – United States, 2022. </a:t>
            </a:r>
            <a:r>
              <a:rPr kumimoji="0" lang="en-US" sz="600" b="0" i="1" u="none" strike="noStrike" kern="1200" cap="none" spc="0" normalizeH="0" baseline="0" noProof="0" dirty="0">
                <a:ln>
                  <a:noFill/>
                </a:ln>
                <a:solidFill>
                  <a:srgbClr val="004797"/>
                </a:solidFill>
                <a:effectLst/>
                <a:uLnTx/>
                <a:uFillTx/>
                <a:latin typeface="Arial" panose="020B0604020202020204"/>
                <a:ea typeface="+mn-ea"/>
                <a:cs typeface="+mn-cs"/>
              </a:rPr>
              <a:t>MMWR </a:t>
            </a:r>
            <a:r>
              <a:rPr kumimoji="0" lang="en-US" sz="600" b="0" i="1" u="none" strike="noStrike" kern="1200" cap="none" spc="0" normalizeH="0" baseline="0" noProof="0" dirty="0" err="1">
                <a:ln>
                  <a:noFill/>
                </a:ln>
                <a:solidFill>
                  <a:srgbClr val="004797"/>
                </a:solidFill>
                <a:effectLst/>
                <a:uLnTx/>
                <a:uFillTx/>
                <a:latin typeface="Arial" panose="020B0604020202020204"/>
                <a:ea typeface="+mn-ea"/>
                <a:cs typeface="+mn-cs"/>
              </a:rPr>
              <a:t>Recomm</a:t>
            </a:r>
            <a:r>
              <a:rPr kumimoji="0" lang="en-US" sz="600" b="0" i="1" u="none" strike="noStrike" kern="1200" cap="none" spc="0" normalizeH="0" baseline="0" noProof="0" dirty="0">
                <a:ln>
                  <a:noFill/>
                </a:ln>
                <a:solidFill>
                  <a:srgbClr val="004797"/>
                </a:solidFill>
                <a:effectLst/>
                <a:uLnTx/>
                <a:uFillTx/>
                <a:latin typeface="Arial" panose="020B0604020202020204"/>
                <a:ea typeface="+mn-ea"/>
                <a:cs typeface="+mn-cs"/>
              </a:rPr>
              <a:t> Rep. </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2022; 71: 1-95.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Kroenke K, Alford DP, </a:t>
            </a:r>
            <a:r>
              <a:rPr kumimoji="0" lang="en-US" sz="600" b="0" i="0" u="none" strike="noStrike" kern="1200" cap="none" spc="0" normalizeH="0" baseline="0" noProof="0" dirty="0" err="1">
                <a:ln>
                  <a:noFill/>
                </a:ln>
                <a:solidFill>
                  <a:srgbClr val="004797"/>
                </a:solidFill>
                <a:effectLst/>
                <a:uLnTx/>
                <a:uFillTx/>
                <a:latin typeface="Arial" panose="020B0604020202020204"/>
                <a:ea typeface="+mn-ea"/>
                <a:cs typeface="+mn-cs"/>
              </a:rPr>
              <a:t>Argoff</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 C. Challenges with implementing the CDC opioid guideline: a consensus panel report. </a:t>
            </a:r>
            <a:r>
              <a:rPr kumimoji="0" lang="en-US" sz="600" b="0" i="1" u="none" strike="noStrike" kern="1200" cap="none" spc="0" normalizeH="0" baseline="0" noProof="0" dirty="0">
                <a:ln>
                  <a:noFill/>
                </a:ln>
                <a:solidFill>
                  <a:srgbClr val="004797"/>
                </a:solidFill>
                <a:effectLst/>
                <a:uLnTx/>
                <a:uFillTx/>
                <a:latin typeface="Arial" panose="020B0604020202020204"/>
                <a:ea typeface="+mn-ea"/>
                <a:cs typeface="+mn-cs"/>
              </a:rPr>
              <a:t>Pain Med. </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2019; 20(4): 724-735.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rPr>
              <a:t>FDA. FDA identifies harm reported from sudden discontinuation of opioid pain medicines and requires label changes to guide prescribers on gradual, individualized tapering. Silver Spring, MD: US DHHS; 2019. </a:t>
            </a:r>
            <a:r>
              <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hlinkClick r:id="rId7"/>
              </a:rPr>
              <a:t>https://www.fda.gov/drugs/drug-safety-and-availability/fda-identifies-harm-reported-sudden-discontinuation-opioid-pain-medicines-and-requires-label-changes</a:t>
            </a:r>
            <a:endParaRPr kumimoji="0" lang="en-US" sz="600" b="0" i="0" u="none" strike="noStrike" kern="1200" cap="none" spc="0" normalizeH="0" baseline="0" noProof="0" dirty="0">
              <a:ln>
                <a:noFill/>
              </a:ln>
              <a:solidFill>
                <a:srgbClr val="00479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88218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DC47BC8-8C1D-221E-A66A-F08A2960FC39}"/>
              </a:ext>
            </a:extLst>
          </p:cNvPr>
          <p:cNvSpPr>
            <a:spLocks noGrp="1"/>
          </p:cNvSpPr>
          <p:nvPr>
            <p:ph idx="1"/>
          </p:nvPr>
        </p:nvSpPr>
        <p:spPr>
          <a:xfrm>
            <a:off x="336331" y="1072055"/>
            <a:ext cx="11655972" cy="4711111"/>
          </a:xfrm>
        </p:spPr>
        <p:txBody>
          <a:bodyPr/>
          <a:lstStyle/>
          <a:p>
            <a:pPr marL="0" indent="0">
              <a:buNone/>
            </a:pPr>
            <a:r>
              <a:rPr lang="en-US" dirty="0"/>
              <a:t>Value-based formulary decision making does not mean the lowest price, it is a multifactorial decision</a:t>
            </a:r>
          </a:p>
        </p:txBody>
      </p:sp>
      <p:sp>
        <p:nvSpPr>
          <p:cNvPr id="6" name="Title 5">
            <a:extLst>
              <a:ext uri="{FF2B5EF4-FFF2-40B4-BE49-F238E27FC236}">
                <a16:creationId xmlns:a16="http://schemas.microsoft.com/office/drawing/2014/main" id="{D9B28538-DAD2-E997-D8F4-ACA3F89C527E}"/>
              </a:ext>
            </a:extLst>
          </p:cNvPr>
          <p:cNvSpPr>
            <a:spLocks noGrp="1"/>
          </p:cNvSpPr>
          <p:nvPr>
            <p:ph type="title"/>
          </p:nvPr>
        </p:nvSpPr>
        <p:spPr/>
        <p:txBody>
          <a:bodyPr>
            <a:normAutofit fontScale="90000"/>
          </a:bodyPr>
          <a:lstStyle/>
          <a:p>
            <a:r>
              <a:rPr lang="en-US" dirty="0"/>
              <a:t>Formulary Considerations:</a:t>
            </a:r>
            <a:br>
              <a:rPr lang="en-US" dirty="0"/>
            </a:br>
            <a:r>
              <a:rPr lang="en-US" dirty="0"/>
              <a:t>How does </a:t>
            </a:r>
            <a:r>
              <a:rPr lang="en-US" i="1" u="sng" dirty="0"/>
              <a:t>your</a:t>
            </a:r>
            <a:r>
              <a:rPr lang="en-US" dirty="0"/>
              <a:t> organization define value?</a:t>
            </a:r>
          </a:p>
        </p:txBody>
      </p:sp>
      <p:sp>
        <p:nvSpPr>
          <p:cNvPr id="12" name="TextBox 11">
            <a:extLst>
              <a:ext uri="{FF2B5EF4-FFF2-40B4-BE49-F238E27FC236}">
                <a16:creationId xmlns:a16="http://schemas.microsoft.com/office/drawing/2014/main" id="{C62394D2-AA70-7EA1-051D-8E215706DA3C}"/>
              </a:ext>
            </a:extLst>
          </p:cNvPr>
          <p:cNvSpPr txBox="1"/>
          <p:nvPr/>
        </p:nvSpPr>
        <p:spPr>
          <a:xfrm>
            <a:off x="4563916" y="2877640"/>
            <a:ext cx="2776786"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797"/>
                </a:solidFill>
                <a:effectLst/>
                <a:uLnTx/>
                <a:uFillTx/>
                <a:latin typeface="Arial" panose="020B0604020202020204"/>
                <a:ea typeface="+mn-ea"/>
                <a:cs typeface="+mn-cs"/>
              </a:rPr>
              <a:t>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797"/>
                </a:solidFill>
                <a:effectLst/>
                <a:uLnTx/>
                <a:uFillTx/>
                <a:latin typeface="Arial" panose="020B0604020202020204"/>
                <a:ea typeface="+mn-ea"/>
                <a:cs typeface="+mn-cs"/>
              </a:rPr>
              <a:t>Cost</a:t>
            </a:r>
          </a:p>
        </p:txBody>
      </p:sp>
      <p:sp>
        <p:nvSpPr>
          <p:cNvPr id="13" name="TextBox 12">
            <a:extLst>
              <a:ext uri="{FF2B5EF4-FFF2-40B4-BE49-F238E27FC236}">
                <a16:creationId xmlns:a16="http://schemas.microsoft.com/office/drawing/2014/main" id="{E445E4E3-A339-3003-B382-339BB51E5120}"/>
              </a:ext>
            </a:extLst>
          </p:cNvPr>
          <p:cNvSpPr txBox="1"/>
          <p:nvPr/>
        </p:nvSpPr>
        <p:spPr>
          <a:xfrm>
            <a:off x="1968122" y="3335183"/>
            <a:ext cx="219451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797"/>
                </a:solidFill>
                <a:effectLst/>
                <a:uLnTx/>
                <a:uFillTx/>
                <a:latin typeface="Arial" panose="020B0604020202020204"/>
                <a:ea typeface="+mn-ea"/>
                <a:cs typeface="+mn-cs"/>
              </a:rPr>
              <a:t>Value = </a:t>
            </a:r>
          </a:p>
        </p:txBody>
      </p:sp>
      <p:cxnSp>
        <p:nvCxnSpPr>
          <p:cNvPr id="14" name="Straight Connector 13">
            <a:extLst>
              <a:ext uri="{FF2B5EF4-FFF2-40B4-BE49-F238E27FC236}">
                <a16:creationId xmlns:a16="http://schemas.microsoft.com/office/drawing/2014/main" id="{B965FF3B-7EE7-F5CD-3E95-EECBCFDA79A7}"/>
              </a:ext>
            </a:extLst>
          </p:cNvPr>
          <p:cNvCxnSpPr/>
          <p:nvPr/>
        </p:nvCxnSpPr>
        <p:spPr>
          <a:xfrm>
            <a:off x="4626261" y="3712008"/>
            <a:ext cx="26520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BC7595-417D-3C37-FF40-B5122089C36D}"/>
              </a:ext>
            </a:extLst>
          </p:cNvPr>
          <p:cNvSpPr txBox="1"/>
          <p:nvPr/>
        </p:nvSpPr>
        <p:spPr>
          <a:xfrm>
            <a:off x="529978" y="1919823"/>
            <a:ext cx="210871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Satisfaction</a:t>
            </a:r>
          </a:p>
        </p:txBody>
      </p:sp>
      <p:sp>
        <p:nvSpPr>
          <p:cNvPr id="16" name="TextBox 15">
            <a:extLst>
              <a:ext uri="{FF2B5EF4-FFF2-40B4-BE49-F238E27FC236}">
                <a16:creationId xmlns:a16="http://schemas.microsoft.com/office/drawing/2014/main" id="{D459AA82-0DF4-D2A8-8CB1-BD88EB79C84C}"/>
              </a:ext>
            </a:extLst>
          </p:cNvPr>
          <p:cNvSpPr txBox="1"/>
          <p:nvPr/>
        </p:nvSpPr>
        <p:spPr>
          <a:xfrm>
            <a:off x="3329431" y="1831407"/>
            <a:ext cx="13869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Quality</a:t>
            </a:r>
          </a:p>
        </p:txBody>
      </p:sp>
      <p:sp>
        <p:nvSpPr>
          <p:cNvPr id="17" name="TextBox 16">
            <a:extLst>
              <a:ext uri="{FF2B5EF4-FFF2-40B4-BE49-F238E27FC236}">
                <a16:creationId xmlns:a16="http://schemas.microsoft.com/office/drawing/2014/main" id="{C9978366-E83D-D88E-779E-5B86101C4C68}"/>
              </a:ext>
            </a:extLst>
          </p:cNvPr>
          <p:cNvSpPr txBox="1"/>
          <p:nvPr/>
        </p:nvSpPr>
        <p:spPr>
          <a:xfrm>
            <a:off x="5232912" y="1404238"/>
            <a:ext cx="14387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Efficacy</a:t>
            </a:r>
          </a:p>
        </p:txBody>
      </p:sp>
      <p:sp>
        <p:nvSpPr>
          <p:cNvPr id="18" name="TextBox 17">
            <a:extLst>
              <a:ext uri="{FF2B5EF4-FFF2-40B4-BE49-F238E27FC236}">
                <a16:creationId xmlns:a16="http://schemas.microsoft.com/office/drawing/2014/main" id="{539BD580-A6B6-13F7-7808-B39C7213BA60}"/>
              </a:ext>
            </a:extLst>
          </p:cNvPr>
          <p:cNvSpPr txBox="1"/>
          <p:nvPr/>
        </p:nvSpPr>
        <p:spPr>
          <a:xfrm>
            <a:off x="7655309" y="1831406"/>
            <a:ext cx="12086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Safety</a:t>
            </a:r>
          </a:p>
        </p:txBody>
      </p:sp>
      <p:sp>
        <p:nvSpPr>
          <p:cNvPr id="19" name="TextBox 18">
            <a:extLst>
              <a:ext uri="{FF2B5EF4-FFF2-40B4-BE49-F238E27FC236}">
                <a16:creationId xmlns:a16="http://schemas.microsoft.com/office/drawing/2014/main" id="{B45515C4-1612-1838-D6C4-51CBD29B52EF}"/>
              </a:ext>
            </a:extLst>
          </p:cNvPr>
          <p:cNvSpPr txBox="1"/>
          <p:nvPr/>
        </p:nvSpPr>
        <p:spPr>
          <a:xfrm>
            <a:off x="9457363" y="1919823"/>
            <a:ext cx="210871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Satisfaction</a:t>
            </a:r>
          </a:p>
        </p:txBody>
      </p:sp>
      <p:sp>
        <p:nvSpPr>
          <p:cNvPr id="20" name="TextBox 19">
            <a:extLst>
              <a:ext uri="{FF2B5EF4-FFF2-40B4-BE49-F238E27FC236}">
                <a16:creationId xmlns:a16="http://schemas.microsoft.com/office/drawing/2014/main" id="{E1C33652-9C27-7738-B2D1-6E165655D79A}"/>
              </a:ext>
            </a:extLst>
          </p:cNvPr>
          <p:cNvSpPr txBox="1"/>
          <p:nvPr/>
        </p:nvSpPr>
        <p:spPr>
          <a:xfrm>
            <a:off x="804822" y="4931847"/>
            <a:ext cx="398859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Drug acquisition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4797"/>
                </a:solidFill>
                <a:effectLst/>
                <a:uLnTx/>
                <a:uFillTx/>
                <a:latin typeface="Arial" panose="020B0604020202020204"/>
                <a:ea typeface="+mn-ea"/>
                <a:cs typeface="+mn-cs"/>
              </a:rPr>
              <a:t>(varies by environment)</a:t>
            </a:r>
          </a:p>
        </p:txBody>
      </p:sp>
      <p:sp>
        <p:nvSpPr>
          <p:cNvPr id="21" name="TextBox 20">
            <a:extLst>
              <a:ext uri="{FF2B5EF4-FFF2-40B4-BE49-F238E27FC236}">
                <a16:creationId xmlns:a16="http://schemas.microsoft.com/office/drawing/2014/main" id="{CBE228F4-89B9-6E94-B059-9CF51855091E}"/>
              </a:ext>
            </a:extLst>
          </p:cNvPr>
          <p:cNvSpPr txBox="1"/>
          <p:nvPr/>
        </p:nvSpPr>
        <p:spPr>
          <a:xfrm>
            <a:off x="6968152" y="4930449"/>
            <a:ext cx="435087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797"/>
                </a:solidFill>
                <a:effectLst/>
                <a:uLnTx/>
                <a:uFillTx/>
                <a:latin typeface="Arial" panose="020B0604020202020204"/>
                <a:ea typeface="+mn-ea"/>
                <a:cs typeface="+mn-cs"/>
              </a:rPr>
              <a:t>Non-drug expenditures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4797"/>
                </a:solidFill>
                <a:effectLst/>
                <a:uLnTx/>
                <a:uFillTx/>
                <a:latin typeface="Arial" panose="020B0604020202020204"/>
                <a:ea typeface="+mn-ea"/>
                <a:cs typeface="+mn-cs"/>
              </a:rPr>
              <a:t>(time, supplies, readmits, etc.)</a:t>
            </a:r>
          </a:p>
        </p:txBody>
      </p:sp>
      <p:cxnSp>
        <p:nvCxnSpPr>
          <p:cNvPr id="22" name="Straight Arrow Connector 21">
            <a:extLst>
              <a:ext uri="{FF2B5EF4-FFF2-40B4-BE49-F238E27FC236}">
                <a16:creationId xmlns:a16="http://schemas.microsoft.com/office/drawing/2014/main" id="{A88A8722-704F-6F71-1EF6-571AD6BFE7E6}"/>
              </a:ext>
            </a:extLst>
          </p:cNvPr>
          <p:cNvCxnSpPr/>
          <p:nvPr/>
        </p:nvCxnSpPr>
        <p:spPr>
          <a:xfrm flipV="1">
            <a:off x="3382737" y="4123351"/>
            <a:ext cx="1597194" cy="8460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25209BB-1EDC-988D-9206-829BCE34CEF3}"/>
              </a:ext>
            </a:extLst>
          </p:cNvPr>
          <p:cNvCxnSpPr/>
          <p:nvPr/>
        </p:nvCxnSpPr>
        <p:spPr>
          <a:xfrm flipH="1" flipV="1">
            <a:off x="6836385" y="4123351"/>
            <a:ext cx="1637848" cy="7135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F19C87-D554-8AB5-4B17-AE4157AF068D}"/>
              </a:ext>
            </a:extLst>
          </p:cNvPr>
          <p:cNvCxnSpPr/>
          <p:nvPr/>
        </p:nvCxnSpPr>
        <p:spPr>
          <a:xfrm>
            <a:off x="4325568" y="2446767"/>
            <a:ext cx="1411786" cy="5160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741339-FF8B-0988-E4CD-3FE3BC588A5B}"/>
              </a:ext>
            </a:extLst>
          </p:cNvPr>
          <p:cNvCxnSpPr>
            <a:cxnSpLocks/>
          </p:cNvCxnSpPr>
          <p:nvPr/>
        </p:nvCxnSpPr>
        <p:spPr>
          <a:xfrm>
            <a:off x="2768123" y="2728201"/>
            <a:ext cx="1671128" cy="3255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4F92CFB-A462-4307-9F63-67DADFA64A79}"/>
              </a:ext>
            </a:extLst>
          </p:cNvPr>
          <p:cNvCxnSpPr>
            <a:cxnSpLocks/>
          </p:cNvCxnSpPr>
          <p:nvPr/>
        </p:nvCxnSpPr>
        <p:spPr>
          <a:xfrm>
            <a:off x="6066429" y="1989013"/>
            <a:ext cx="0" cy="9737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704D5EF-A04F-A076-E8CE-F5B3C90E7E63}"/>
              </a:ext>
            </a:extLst>
          </p:cNvPr>
          <p:cNvCxnSpPr>
            <a:cxnSpLocks/>
          </p:cNvCxnSpPr>
          <p:nvPr/>
        </p:nvCxnSpPr>
        <p:spPr>
          <a:xfrm flipH="1">
            <a:off x="6492097" y="2396380"/>
            <a:ext cx="1244310" cy="6006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78611A0-3162-ABE2-5ED2-2483F5661A9B}"/>
              </a:ext>
            </a:extLst>
          </p:cNvPr>
          <p:cNvCxnSpPr>
            <a:cxnSpLocks/>
          </p:cNvCxnSpPr>
          <p:nvPr/>
        </p:nvCxnSpPr>
        <p:spPr>
          <a:xfrm flipH="1">
            <a:off x="7465367" y="2696710"/>
            <a:ext cx="1807704" cy="3570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471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C893F4-9C63-610B-E455-D28E57B67890}"/>
              </a:ext>
            </a:extLst>
          </p:cNvPr>
          <p:cNvSpPr>
            <a:spLocks noGrp="1"/>
          </p:cNvSpPr>
          <p:nvPr>
            <p:ph idx="1"/>
          </p:nvPr>
        </p:nvSpPr>
        <p:spPr/>
        <p:txBody>
          <a:bodyPr>
            <a:normAutofit/>
          </a:bodyPr>
          <a:lstStyle/>
          <a:p>
            <a:r>
              <a:rPr lang="en-US" sz="2400" dirty="0"/>
              <a:t>Mechanism of action:  First-in-class p75 </a:t>
            </a:r>
            <a:r>
              <a:rPr lang="en-US" sz="2400" dirty="0" err="1"/>
              <a:t>neurotrophin</a:t>
            </a:r>
            <a:r>
              <a:rPr lang="en-US" sz="2400" dirty="0"/>
              <a:t> receptor (p75NTR) fusion protein that inhibits neurotrophin-3 (NT-3), a protein involved in transmitting pain signals</a:t>
            </a:r>
          </a:p>
          <a:p>
            <a:r>
              <a:rPr lang="en-US" sz="2400" dirty="0"/>
              <a:t>Targets chronic musculoskeletal pain</a:t>
            </a:r>
          </a:p>
          <a:p>
            <a:r>
              <a:rPr lang="en-US" sz="2400" dirty="0"/>
              <a:t>Phase 2, randomized, double-blind, placebo-controlled trial (NCT05618782) enrolled 518 patients with moderate-to-severe knee OA</a:t>
            </a:r>
          </a:p>
          <a:p>
            <a:pPr lvl="1"/>
            <a:r>
              <a:rPr lang="en-US" sz="2200" dirty="0"/>
              <a:t>Monthly IV infusion was well tolerated and showed significant improvements in pain and function through 17 weeks compared to placebo</a:t>
            </a:r>
          </a:p>
          <a:p>
            <a:r>
              <a:rPr lang="en-US" sz="2400" dirty="0"/>
              <a:t>Possible phase 3 trial - may explore SUBQ administration </a:t>
            </a:r>
          </a:p>
        </p:txBody>
      </p:sp>
      <p:sp>
        <p:nvSpPr>
          <p:cNvPr id="3" name="Title 2">
            <a:extLst>
              <a:ext uri="{FF2B5EF4-FFF2-40B4-BE49-F238E27FC236}">
                <a16:creationId xmlns:a16="http://schemas.microsoft.com/office/drawing/2014/main" id="{3F199E0F-67AF-CE25-3651-AFD28EA7423F}"/>
              </a:ext>
            </a:extLst>
          </p:cNvPr>
          <p:cNvSpPr>
            <a:spLocks noGrp="1"/>
          </p:cNvSpPr>
          <p:nvPr>
            <p:ph type="title"/>
          </p:nvPr>
        </p:nvSpPr>
        <p:spPr/>
        <p:txBody>
          <a:bodyPr>
            <a:normAutofit fontScale="90000"/>
          </a:bodyPr>
          <a:lstStyle/>
          <a:p>
            <a:r>
              <a:rPr lang="en-US" dirty="0"/>
              <a:t>Drug Pipeline: LEVI-04 (non-opioid)</a:t>
            </a:r>
          </a:p>
        </p:txBody>
      </p:sp>
      <p:sp>
        <p:nvSpPr>
          <p:cNvPr id="5" name="TextBox 4">
            <a:extLst>
              <a:ext uri="{FF2B5EF4-FFF2-40B4-BE49-F238E27FC236}">
                <a16:creationId xmlns:a16="http://schemas.microsoft.com/office/drawing/2014/main" id="{FD428D07-D2B4-D5EE-BB1C-E873E6C56A0A}"/>
              </a:ext>
            </a:extLst>
          </p:cNvPr>
          <p:cNvSpPr txBox="1"/>
          <p:nvPr/>
        </p:nvSpPr>
        <p:spPr>
          <a:xfrm>
            <a:off x="0" y="6495971"/>
            <a:ext cx="8788066" cy="338554"/>
          </a:xfrm>
          <a:prstGeom prst="rect">
            <a:avLst/>
          </a:prstGeom>
          <a:noFill/>
        </p:spPr>
        <p:txBody>
          <a:bodyPr wrap="square">
            <a:spAutoFit/>
          </a:bodyPr>
          <a:lstStyle/>
          <a:p>
            <a:r>
              <a:rPr lang="en-US" sz="800" b="0" i="0" dirty="0">
                <a:solidFill>
                  <a:srgbClr val="212121"/>
                </a:solidFill>
                <a:effectLst/>
                <a:latin typeface="BlinkMacSystemFont"/>
              </a:rPr>
              <a:t>Conaghan PG, Katz N, Bihlet AR, </a:t>
            </a:r>
            <a:r>
              <a:rPr lang="en-US" sz="800" b="0" i="0" dirty="0" err="1">
                <a:solidFill>
                  <a:srgbClr val="212121"/>
                </a:solidFill>
                <a:effectLst/>
                <a:latin typeface="BlinkMacSystemFont"/>
              </a:rPr>
              <a:t>Guermazi</a:t>
            </a:r>
            <a:r>
              <a:rPr lang="en-US" sz="800" b="0" i="0" dirty="0">
                <a:solidFill>
                  <a:srgbClr val="212121"/>
                </a:solidFill>
                <a:effectLst/>
                <a:latin typeface="BlinkMacSystemFont"/>
              </a:rPr>
              <a:t> A, Rom D, Perkins MC, Hughes B, Herholdt C, </a:t>
            </a:r>
            <a:r>
              <a:rPr lang="en-US" sz="800" b="0" i="0" dirty="0" err="1">
                <a:solidFill>
                  <a:srgbClr val="212121"/>
                </a:solidFill>
                <a:effectLst/>
                <a:latin typeface="BlinkMacSystemFont"/>
              </a:rPr>
              <a:t>Bombelka</a:t>
            </a:r>
            <a:r>
              <a:rPr lang="en-US" sz="800" b="0" i="0" dirty="0">
                <a:solidFill>
                  <a:srgbClr val="212121"/>
                </a:solidFill>
                <a:effectLst/>
                <a:latin typeface="BlinkMacSystemFont"/>
              </a:rPr>
              <a:t> I, Westbrook S. Efficacy and safety of LEVI-04 in patients with osteoarthritis of the knee: a </a:t>
            </a:r>
            <a:r>
              <a:rPr lang="en-US" sz="800" b="0" i="0" dirty="0" err="1">
                <a:solidFill>
                  <a:srgbClr val="212121"/>
                </a:solidFill>
                <a:effectLst/>
                <a:latin typeface="BlinkMacSystemFont"/>
              </a:rPr>
              <a:t>randomised</a:t>
            </a:r>
            <a:r>
              <a:rPr lang="en-US" sz="800" b="0" i="0" dirty="0">
                <a:solidFill>
                  <a:srgbClr val="212121"/>
                </a:solidFill>
                <a:effectLst/>
                <a:latin typeface="BlinkMacSystemFont"/>
              </a:rPr>
              <a:t>, double-blind, placebo-controlled, phase 2 trial. Lancet. 2026 Mar 28;407(10535):1237-1248. </a:t>
            </a:r>
            <a:r>
              <a:rPr lang="en-US" sz="800" b="0" i="0" dirty="0" err="1">
                <a:solidFill>
                  <a:srgbClr val="212121"/>
                </a:solidFill>
                <a:effectLst/>
                <a:latin typeface="BlinkMacSystemFont"/>
              </a:rPr>
              <a:t>doi</a:t>
            </a:r>
            <a:r>
              <a:rPr lang="en-US" sz="800" b="0" i="0" dirty="0">
                <a:solidFill>
                  <a:srgbClr val="212121"/>
                </a:solidFill>
                <a:effectLst/>
                <a:latin typeface="BlinkMacSystemFont"/>
              </a:rPr>
              <a:t>: 10.1016/S0140-6736(26)00131-5. PMID: 41905364.</a:t>
            </a:r>
            <a:endParaRPr lang="en-US" sz="800" dirty="0"/>
          </a:p>
        </p:txBody>
      </p:sp>
    </p:spTree>
    <p:extLst>
      <p:ext uri="{BB962C8B-B14F-4D97-AF65-F5344CB8AC3E}">
        <p14:creationId xmlns:p14="http://schemas.microsoft.com/office/powerpoint/2010/main" val="3788995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76607FA-71D1-6207-C498-E01B2296137E}"/>
              </a:ext>
            </a:extLst>
          </p:cNvPr>
          <p:cNvSpPr>
            <a:spLocks noGrp="1"/>
          </p:cNvSpPr>
          <p:nvPr>
            <p:ph idx="1"/>
          </p:nvPr>
        </p:nvSpPr>
        <p:spPr/>
        <p:txBody>
          <a:bodyPr>
            <a:normAutofit/>
          </a:bodyPr>
          <a:lstStyle/>
          <a:p>
            <a:r>
              <a:rPr lang="en-US" sz="2400" dirty="0"/>
              <a:t>Mechanism of Action: Activates GABA A signaling, which helps counteract excessive neuronal activation in neuropathic pain pathways</a:t>
            </a:r>
          </a:p>
          <a:p>
            <a:r>
              <a:rPr lang="en-US" sz="2400" dirty="0"/>
              <a:t>Targets chronic neuropathic pain</a:t>
            </a:r>
          </a:p>
          <a:p>
            <a:r>
              <a:rPr lang="en-US" sz="2400" dirty="0"/>
              <a:t>Phase 2a randomized, double-blinded, placebo-controlled trial took place at multiple study sites across Europe </a:t>
            </a:r>
            <a:r>
              <a:rPr lang="en-US" sz="2400" dirty="0">
                <a:sym typeface="Wingdings" panose="05000000000000000000" pitchFamily="2" charset="2"/>
              </a:rPr>
              <a:t> </a:t>
            </a:r>
            <a:r>
              <a:rPr lang="en-US" sz="2400" dirty="0"/>
              <a:t>results released in February 2025 are “encouraging”</a:t>
            </a:r>
          </a:p>
        </p:txBody>
      </p:sp>
      <p:sp>
        <p:nvSpPr>
          <p:cNvPr id="3" name="Title 2">
            <a:extLst>
              <a:ext uri="{FF2B5EF4-FFF2-40B4-BE49-F238E27FC236}">
                <a16:creationId xmlns:a16="http://schemas.microsoft.com/office/drawing/2014/main" id="{52F51EE1-4957-EAAB-A23E-E8401E9A0A16}"/>
              </a:ext>
            </a:extLst>
          </p:cNvPr>
          <p:cNvSpPr>
            <a:spLocks noGrp="1"/>
          </p:cNvSpPr>
          <p:nvPr>
            <p:ph type="title"/>
          </p:nvPr>
        </p:nvSpPr>
        <p:spPr/>
        <p:txBody>
          <a:bodyPr>
            <a:normAutofit fontScale="90000"/>
          </a:bodyPr>
          <a:lstStyle/>
          <a:p>
            <a:r>
              <a:rPr lang="en-US" dirty="0"/>
              <a:t>Drug Pipeline: AP-325 (non-opioid)</a:t>
            </a:r>
          </a:p>
        </p:txBody>
      </p:sp>
    </p:spTree>
    <p:extLst>
      <p:ext uri="{BB962C8B-B14F-4D97-AF65-F5344CB8AC3E}">
        <p14:creationId xmlns:p14="http://schemas.microsoft.com/office/powerpoint/2010/main" val="2734272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67F38D-65A6-87AC-B39B-40FA31B09CC3}"/>
              </a:ext>
            </a:extLst>
          </p:cNvPr>
          <p:cNvSpPr>
            <a:spLocks noGrp="1"/>
          </p:cNvSpPr>
          <p:nvPr>
            <p:ph idx="1"/>
          </p:nvPr>
        </p:nvSpPr>
        <p:spPr/>
        <p:txBody>
          <a:bodyPr/>
          <a:lstStyle/>
          <a:p>
            <a:pPr marL="0" indent="0">
              <a:buNone/>
            </a:pPr>
            <a:r>
              <a:rPr lang="en-US" sz="2400" dirty="0"/>
              <a:t>Olanzapine/samidorphan (</a:t>
            </a:r>
            <a:r>
              <a:rPr lang="en-US" sz="2400" dirty="0" err="1"/>
              <a:t>Lybalv</a:t>
            </a:r>
            <a:r>
              <a:rPr lang="en-US" sz="2400" dirty="0"/>
              <a:t>): schizophrenia and bipolar disorder</a:t>
            </a:r>
          </a:p>
          <a:p>
            <a:r>
              <a:rPr lang="en-US" sz="2200" dirty="0"/>
              <a:t>Olanzapine: dopamine D2 receptors antagonist</a:t>
            </a:r>
          </a:p>
          <a:p>
            <a:r>
              <a:rPr lang="en-US" sz="2200" dirty="0"/>
              <a:t>Samidorphan: opioid antagonist (similar to naloxone), helps mitigate weight gain associated with olanzapine use; Samidorphan is not commercially available by itself</a:t>
            </a:r>
          </a:p>
          <a:p>
            <a:pPr marL="0" indent="0">
              <a:buNone/>
            </a:pPr>
            <a:endParaRPr lang="en-US" sz="2200" dirty="0"/>
          </a:p>
          <a:p>
            <a:pPr marL="0" indent="0">
              <a:buNone/>
            </a:pPr>
            <a:r>
              <a:rPr lang="en-US" sz="2200" dirty="0"/>
              <a:t>Serious Side Effects / Warnings</a:t>
            </a:r>
          </a:p>
          <a:p>
            <a:r>
              <a:rPr lang="en-US" sz="2200" b="1" dirty="0"/>
              <a:t>Opioid withdrawal: </a:t>
            </a:r>
            <a:r>
              <a:rPr lang="en-US" sz="2200" dirty="0"/>
              <a:t>Do not take olanzapine/samidorphan for at least 7 days after discontinuation of short-acting opioids / 14 days for long-acting opioids</a:t>
            </a:r>
          </a:p>
          <a:p>
            <a:r>
              <a:rPr lang="en-US" sz="2200" b="1" dirty="0"/>
              <a:t>Life-threatening opioid overdose: </a:t>
            </a:r>
            <a:r>
              <a:rPr lang="en-US" sz="2200" dirty="0"/>
              <a:t>Do not start taking opioids for at least 5 days after discontinuation of olanzapine/samidorphan</a:t>
            </a:r>
          </a:p>
          <a:p>
            <a:pPr lvl="1"/>
            <a:endParaRPr lang="en-US" dirty="0"/>
          </a:p>
        </p:txBody>
      </p:sp>
      <p:sp>
        <p:nvSpPr>
          <p:cNvPr id="3" name="Title 2">
            <a:extLst>
              <a:ext uri="{FF2B5EF4-FFF2-40B4-BE49-F238E27FC236}">
                <a16:creationId xmlns:a16="http://schemas.microsoft.com/office/drawing/2014/main" id="{821F55EF-9D2C-25B5-1B4C-EF03A60814B2}"/>
              </a:ext>
            </a:extLst>
          </p:cNvPr>
          <p:cNvSpPr>
            <a:spLocks noGrp="1"/>
          </p:cNvSpPr>
          <p:nvPr>
            <p:ph type="title"/>
          </p:nvPr>
        </p:nvSpPr>
        <p:spPr/>
        <p:txBody>
          <a:bodyPr>
            <a:normAutofit fontScale="90000"/>
          </a:bodyPr>
          <a:lstStyle/>
          <a:p>
            <a:r>
              <a:rPr lang="en-US" dirty="0"/>
              <a:t>Non-pain Medication Relevant to Pain Management</a:t>
            </a:r>
          </a:p>
        </p:txBody>
      </p:sp>
    </p:spTree>
    <p:extLst>
      <p:ext uri="{BB962C8B-B14F-4D97-AF65-F5344CB8AC3E}">
        <p14:creationId xmlns:p14="http://schemas.microsoft.com/office/powerpoint/2010/main" val="3187432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0668428-D9F4-B1B3-D985-026250767550}"/>
              </a:ext>
            </a:extLst>
          </p:cNvPr>
          <p:cNvSpPr>
            <a:spLocks noGrp="1"/>
          </p:cNvSpPr>
          <p:nvPr>
            <p:ph idx="1"/>
          </p:nvPr>
        </p:nvSpPr>
        <p:spPr/>
        <p:txBody>
          <a:bodyPr/>
          <a:lstStyle/>
          <a:p>
            <a:r>
              <a:rPr lang="en-US" sz="2400" dirty="0"/>
              <a:t>Opioids, as part of a multimodal regimen, may be used to treat acute pain in patients with OUD</a:t>
            </a:r>
          </a:p>
          <a:p>
            <a:endParaRPr lang="en-US" sz="2400" dirty="0"/>
          </a:p>
          <a:p>
            <a:r>
              <a:rPr lang="en-US" sz="2400" dirty="0"/>
              <a:t>CDS can be leveraged to steer safe and effective prescribing</a:t>
            </a:r>
          </a:p>
          <a:p>
            <a:endParaRPr lang="en-US" sz="2400" dirty="0"/>
          </a:p>
          <a:p>
            <a:r>
              <a:rPr lang="en-US" sz="2400" dirty="0"/>
              <a:t>A patient-centric approach should be used at transitions of care</a:t>
            </a:r>
          </a:p>
          <a:p>
            <a:endParaRPr lang="en-US" sz="2400" dirty="0"/>
          </a:p>
          <a:p>
            <a:r>
              <a:rPr lang="en-US" sz="2400" dirty="0"/>
              <a:t>Some promising non-opioid pain medications have recently been approved or are in development </a:t>
            </a:r>
          </a:p>
          <a:p>
            <a:endParaRPr lang="en-US" dirty="0"/>
          </a:p>
        </p:txBody>
      </p:sp>
      <p:sp>
        <p:nvSpPr>
          <p:cNvPr id="5" name="Title 4">
            <a:extLst>
              <a:ext uri="{FF2B5EF4-FFF2-40B4-BE49-F238E27FC236}">
                <a16:creationId xmlns:a16="http://schemas.microsoft.com/office/drawing/2014/main" id="{A8BBBBB6-D8F3-ED99-5D37-879CCBCF31C6}"/>
              </a:ext>
            </a:extLst>
          </p:cNvPr>
          <p:cNvSpPr>
            <a:spLocks noGrp="1"/>
          </p:cNvSpPr>
          <p:nvPr>
            <p:ph type="title"/>
          </p:nvPr>
        </p:nvSpPr>
        <p:spPr/>
        <p:txBody>
          <a:bodyPr>
            <a:normAutofit fontScale="90000"/>
          </a:bodyPr>
          <a:lstStyle/>
          <a:p>
            <a:r>
              <a:rPr lang="en-US" dirty="0"/>
              <a:t>Conclusions</a:t>
            </a:r>
          </a:p>
        </p:txBody>
      </p:sp>
    </p:spTree>
    <p:extLst>
      <p:ext uri="{BB962C8B-B14F-4D97-AF65-F5344CB8AC3E}">
        <p14:creationId xmlns:p14="http://schemas.microsoft.com/office/powerpoint/2010/main" val="2132572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464C4-835A-634C-E041-7CDF1F71F979}"/>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hlinkClick r:id="rId3"/>
              </a:rPr>
              <a:t>CME Resources - Froedtert Hospital - Froedtert Health</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600152" lvl="1" indent="-342900">
              <a:buFont typeface="Arial" panose="020B0604020202020204" pitchFamily="34" charset="0"/>
              <a:buChar char="•"/>
            </a:pPr>
            <a:endParaRPr lang="en-US" sz="1299" dirty="0">
              <a:latin typeface="+mj-lt"/>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6AC1DE71-2FE5-77A3-EC13-1BAF4DE2E98F}"/>
              </a:ext>
            </a:extLst>
          </p:cNvPr>
          <p:cNvSpPr>
            <a:spLocks noGrp="1"/>
          </p:cNvSpPr>
          <p:nvPr>
            <p:ph type="title"/>
          </p:nvPr>
        </p:nvSpPr>
        <p:spPr/>
        <p:txBody>
          <a:bodyPr>
            <a:normAutofit fontScale="90000"/>
          </a:bodyPr>
          <a:lstStyle/>
          <a:p>
            <a:r>
              <a:rPr lang="en-US" dirty="0"/>
              <a:t>CME Resources</a:t>
            </a:r>
          </a:p>
        </p:txBody>
      </p:sp>
      <p:sp>
        <p:nvSpPr>
          <p:cNvPr id="4" name="Text Placeholder 3">
            <a:extLst>
              <a:ext uri="{FF2B5EF4-FFF2-40B4-BE49-F238E27FC236}">
                <a16:creationId xmlns:a16="http://schemas.microsoft.com/office/drawing/2014/main" id="{6FA8623D-50C8-CE0F-F77F-7AB94EA27D36}"/>
              </a:ext>
            </a:extLst>
          </p:cNvPr>
          <p:cNvSpPr>
            <a:spLocks noGrp="1"/>
          </p:cNvSpPr>
          <p:nvPr>
            <p:ph type="body" sz="quarter" idx="14"/>
          </p:nvPr>
        </p:nvSpPr>
        <p:spPr/>
        <p:txBody>
          <a:bodyPr/>
          <a:lstStyle/>
          <a:p>
            <a:endParaRPr lang="en-US"/>
          </a:p>
        </p:txBody>
      </p:sp>
      <p:pic>
        <p:nvPicPr>
          <p:cNvPr id="10" name="Picture 9">
            <a:extLst>
              <a:ext uri="{FF2B5EF4-FFF2-40B4-BE49-F238E27FC236}">
                <a16:creationId xmlns:a16="http://schemas.microsoft.com/office/drawing/2014/main" id="{E937D60F-3BB9-C908-72D9-3277208B86A4}"/>
              </a:ext>
            </a:extLst>
          </p:cNvPr>
          <p:cNvPicPr>
            <a:picLocks noChangeAspect="1"/>
          </p:cNvPicPr>
          <p:nvPr/>
        </p:nvPicPr>
        <p:blipFill>
          <a:blip r:embed="rId4"/>
          <a:stretch>
            <a:fillRect/>
          </a:stretch>
        </p:blipFill>
        <p:spPr>
          <a:xfrm>
            <a:off x="1239314" y="2137519"/>
            <a:ext cx="4248743" cy="4239217"/>
          </a:xfrm>
          <a:prstGeom prst="rect">
            <a:avLst/>
          </a:prstGeom>
        </p:spPr>
      </p:pic>
      <p:pic>
        <p:nvPicPr>
          <p:cNvPr id="12" name="Picture 11">
            <a:extLst>
              <a:ext uri="{FF2B5EF4-FFF2-40B4-BE49-F238E27FC236}">
                <a16:creationId xmlns:a16="http://schemas.microsoft.com/office/drawing/2014/main" id="{4DCC6CA6-20A2-7FC5-82E6-DABAA5BF0B79}"/>
              </a:ext>
            </a:extLst>
          </p:cNvPr>
          <p:cNvPicPr>
            <a:picLocks noChangeAspect="1"/>
          </p:cNvPicPr>
          <p:nvPr/>
        </p:nvPicPr>
        <p:blipFill>
          <a:blip r:embed="rId5"/>
          <a:stretch>
            <a:fillRect/>
          </a:stretch>
        </p:blipFill>
        <p:spPr>
          <a:xfrm>
            <a:off x="5789542" y="3013942"/>
            <a:ext cx="4248743" cy="3362794"/>
          </a:xfrm>
          <a:prstGeom prst="rect">
            <a:avLst/>
          </a:prstGeom>
        </p:spPr>
      </p:pic>
    </p:spTree>
    <p:extLst>
      <p:ext uri="{BB962C8B-B14F-4D97-AF65-F5344CB8AC3E}">
        <p14:creationId xmlns:p14="http://schemas.microsoft.com/office/powerpoint/2010/main" val="277304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49E9-3B28-61FD-C9BA-87E701891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84DBB-DFE6-F9C4-50CB-1FC6DF5DAC0A}"/>
              </a:ext>
            </a:extLst>
          </p:cNvPr>
          <p:cNvSpPr>
            <a:spLocks noGrp="1"/>
          </p:cNvSpPr>
          <p:nvPr>
            <p:ph type="ctrTitle"/>
          </p:nvPr>
        </p:nvSpPr>
        <p:spPr>
          <a:xfrm>
            <a:off x="690706" y="2782595"/>
            <a:ext cx="7197149" cy="1669332"/>
          </a:xfrm>
        </p:spPr>
        <p:txBody>
          <a:bodyPr/>
          <a:lstStyle/>
          <a:p>
            <a:r>
              <a:rPr lang="en-US" dirty="0"/>
              <a:t>Multimodal Pain Management</a:t>
            </a:r>
          </a:p>
        </p:txBody>
      </p:sp>
      <p:sp>
        <p:nvSpPr>
          <p:cNvPr id="5" name="Text Placeholder 4">
            <a:extLst>
              <a:ext uri="{FF2B5EF4-FFF2-40B4-BE49-F238E27FC236}">
                <a16:creationId xmlns:a16="http://schemas.microsoft.com/office/drawing/2014/main" id="{8D137CDD-74D9-EA0E-4E78-FB0434914CB9}"/>
              </a:ext>
            </a:extLst>
          </p:cNvPr>
          <p:cNvSpPr>
            <a:spLocks noGrp="1"/>
          </p:cNvSpPr>
          <p:nvPr>
            <p:ph type="body" sz="quarter" idx="16"/>
          </p:nvPr>
        </p:nvSpPr>
        <p:spPr>
          <a:xfrm>
            <a:off x="690706" y="3919429"/>
            <a:ext cx="10348769" cy="2683705"/>
          </a:xfrm>
        </p:spPr>
        <p:txBody>
          <a:bodyPr/>
          <a:lstStyle/>
          <a:p>
            <a:r>
              <a:rPr lang="en-US" sz="1400" dirty="0"/>
              <a:t>APP Grand rounds</a:t>
            </a:r>
          </a:p>
          <a:p>
            <a:r>
              <a:rPr lang="en-US" sz="1400" dirty="0"/>
              <a:t>May 13</a:t>
            </a:r>
            <a:r>
              <a:rPr lang="en-US" sz="1400" baseline="30000" dirty="0"/>
              <a:t>th</a:t>
            </a:r>
            <a:r>
              <a:rPr lang="en-US" sz="1400" dirty="0"/>
              <a:t>, 2026</a:t>
            </a:r>
          </a:p>
          <a:p>
            <a:endParaRPr lang="en-US" sz="1400" dirty="0"/>
          </a:p>
          <a:p>
            <a:endParaRPr lang="en-US" sz="1400" dirty="0"/>
          </a:p>
          <a:p>
            <a:endParaRPr lang="en-US" sz="1400" dirty="0"/>
          </a:p>
          <a:p>
            <a:r>
              <a:rPr lang="en-US" sz="1400" dirty="0"/>
              <a:t>William Peppard, </a:t>
            </a:r>
            <a:r>
              <a:rPr lang="en-US" sz="1400" dirty="0" err="1"/>
              <a:t>pharmd</a:t>
            </a:r>
            <a:r>
              <a:rPr lang="en-US" sz="1400" dirty="0"/>
              <a:t>, </a:t>
            </a:r>
            <a:r>
              <a:rPr lang="en-US" sz="1400" dirty="0" err="1"/>
              <a:t>bcps</a:t>
            </a:r>
            <a:r>
              <a:rPr lang="en-US" sz="1400" dirty="0"/>
              <a:t>, </a:t>
            </a:r>
            <a:r>
              <a:rPr lang="en-US" sz="1400" dirty="0" err="1"/>
              <a:t>fccm</a:t>
            </a:r>
            <a:endParaRPr lang="en-US" sz="1400" dirty="0"/>
          </a:p>
          <a:p>
            <a:r>
              <a:rPr lang="en-US" sz="1200" dirty="0"/>
              <a:t>Pain stewardship coordinator, pharmacy</a:t>
            </a:r>
          </a:p>
          <a:p>
            <a:r>
              <a:rPr lang="en-US" sz="1200" dirty="0"/>
              <a:t>Research and scholarship coordinator, pharmacy</a:t>
            </a:r>
          </a:p>
          <a:p>
            <a:r>
              <a:rPr lang="en-US" sz="1200" dirty="0"/>
              <a:t>Assistant professor, surgery - division of trauma &amp; acute care surgery</a:t>
            </a:r>
          </a:p>
        </p:txBody>
      </p:sp>
    </p:spTree>
    <p:extLst>
      <p:ext uri="{BB962C8B-B14F-4D97-AF65-F5344CB8AC3E}">
        <p14:creationId xmlns:p14="http://schemas.microsoft.com/office/powerpoint/2010/main" val="402695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37952-8E97-2E4D-86ED-336680DA4ED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6E69D-7D3B-0BC5-6A16-7D4726C94FC6}"/>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14D6ADE5-B861-BCF5-8637-C7D9394857FA}"/>
              </a:ext>
            </a:extLst>
          </p:cNvPr>
          <p:cNvSpPr>
            <a:spLocks noGrp="1"/>
          </p:cNvSpPr>
          <p:nvPr>
            <p:ph type="title"/>
          </p:nvPr>
        </p:nvSpPr>
        <p:spPr/>
        <p:txBody>
          <a:bodyPr>
            <a:normAutofit fontScale="90000"/>
          </a:bodyPr>
          <a:lstStyle/>
          <a:p>
            <a:r>
              <a:rPr lang="en-US" dirty="0"/>
              <a:t>Keeping Things In Perspective…</a:t>
            </a:r>
          </a:p>
        </p:txBody>
      </p:sp>
      <p:pic>
        <p:nvPicPr>
          <p:cNvPr id="6" name="Picture 5">
            <a:extLst>
              <a:ext uri="{FF2B5EF4-FFF2-40B4-BE49-F238E27FC236}">
                <a16:creationId xmlns:a16="http://schemas.microsoft.com/office/drawing/2014/main" id="{5B00D527-D2AC-AA79-0469-FF64C2828E6C}"/>
              </a:ext>
            </a:extLst>
          </p:cNvPr>
          <p:cNvPicPr>
            <a:picLocks noChangeAspect="1"/>
          </p:cNvPicPr>
          <p:nvPr/>
        </p:nvPicPr>
        <p:blipFill>
          <a:blip r:embed="rId2"/>
          <a:stretch>
            <a:fillRect/>
          </a:stretch>
        </p:blipFill>
        <p:spPr>
          <a:xfrm>
            <a:off x="1606605" y="1991139"/>
            <a:ext cx="8691794" cy="3001004"/>
          </a:xfrm>
          <a:prstGeom prst="rect">
            <a:avLst/>
          </a:prstGeom>
        </p:spPr>
      </p:pic>
      <p:sp>
        <p:nvSpPr>
          <p:cNvPr id="9" name="Rectangle 8">
            <a:extLst>
              <a:ext uri="{FF2B5EF4-FFF2-40B4-BE49-F238E27FC236}">
                <a16:creationId xmlns:a16="http://schemas.microsoft.com/office/drawing/2014/main" id="{7A922445-8CD0-29D2-FFA5-FE4EAC900B29}"/>
              </a:ext>
            </a:extLst>
          </p:cNvPr>
          <p:cNvSpPr/>
          <p:nvPr/>
        </p:nvSpPr>
        <p:spPr>
          <a:xfrm>
            <a:off x="1440205" y="1893727"/>
            <a:ext cx="9024594" cy="322396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dirty="0" err="1"/>
          </a:p>
        </p:txBody>
      </p:sp>
      <p:sp>
        <p:nvSpPr>
          <p:cNvPr id="11" name="TextBox 10">
            <a:extLst>
              <a:ext uri="{FF2B5EF4-FFF2-40B4-BE49-F238E27FC236}">
                <a16:creationId xmlns:a16="http://schemas.microsoft.com/office/drawing/2014/main" id="{7539539E-38B6-98DB-255F-5D682A54C5C7}"/>
              </a:ext>
            </a:extLst>
          </p:cNvPr>
          <p:cNvSpPr txBox="1"/>
          <p:nvPr/>
        </p:nvSpPr>
        <p:spPr>
          <a:xfrm>
            <a:off x="0" y="6611779"/>
            <a:ext cx="9113363" cy="246221"/>
          </a:xfrm>
          <a:prstGeom prst="rect">
            <a:avLst/>
          </a:prstGeom>
          <a:noFill/>
        </p:spPr>
        <p:txBody>
          <a:bodyPr wrap="square">
            <a:spAutoFit/>
          </a:bodyPr>
          <a:lstStyle/>
          <a:p>
            <a:r>
              <a:rPr lang="en-US" sz="1000" dirty="0" err="1"/>
              <a:t>Bettinger</a:t>
            </a:r>
            <a:r>
              <a:rPr lang="en-US" sz="1000" dirty="0"/>
              <a:t> et al. Misinterpretation of the "Overdose Crisis" Continues to Fuel Misunderstanding of the Role of Prescription Opioids. J Pain Res. 2022;15:949-958. </a:t>
            </a:r>
          </a:p>
        </p:txBody>
      </p:sp>
    </p:spTree>
    <p:extLst>
      <p:ext uri="{BB962C8B-B14F-4D97-AF65-F5344CB8AC3E}">
        <p14:creationId xmlns:p14="http://schemas.microsoft.com/office/powerpoint/2010/main" val="220001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76D18B-F2DB-940B-8CFE-881DE6D97F5F}"/>
              </a:ext>
            </a:extLst>
          </p:cNvPr>
          <p:cNvSpPr>
            <a:spLocks noGrp="1"/>
          </p:cNvSpPr>
          <p:nvPr>
            <p:ph idx="1"/>
          </p:nvPr>
        </p:nvSpPr>
        <p:spPr/>
        <p:txBody>
          <a:bodyPr/>
          <a:lstStyle/>
          <a:p>
            <a:endParaRPr lang="en-US"/>
          </a:p>
        </p:txBody>
      </p:sp>
      <p:sp>
        <p:nvSpPr>
          <p:cNvPr id="6" name="Title 5">
            <a:extLst>
              <a:ext uri="{FF2B5EF4-FFF2-40B4-BE49-F238E27FC236}">
                <a16:creationId xmlns:a16="http://schemas.microsoft.com/office/drawing/2014/main" id="{615E1E6E-5C9A-DCE6-3AF5-335D7291114B}"/>
              </a:ext>
            </a:extLst>
          </p:cNvPr>
          <p:cNvSpPr>
            <a:spLocks noGrp="1"/>
          </p:cNvSpPr>
          <p:nvPr>
            <p:ph type="title"/>
          </p:nvPr>
        </p:nvSpPr>
        <p:spPr/>
        <p:txBody>
          <a:bodyPr>
            <a:normAutofit fontScale="90000"/>
          </a:bodyPr>
          <a:lstStyle/>
          <a:p>
            <a:r>
              <a:rPr lang="en-US" dirty="0"/>
              <a:t>Dose of Reality: WI DHS Opioid Hospital Visit Dashboard</a:t>
            </a:r>
          </a:p>
        </p:txBody>
      </p:sp>
      <p:sp>
        <p:nvSpPr>
          <p:cNvPr id="17" name="TextBox 16">
            <a:extLst>
              <a:ext uri="{FF2B5EF4-FFF2-40B4-BE49-F238E27FC236}">
                <a16:creationId xmlns:a16="http://schemas.microsoft.com/office/drawing/2014/main" id="{6968CDD0-4AA0-6288-1D00-274C56BE400B}"/>
              </a:ext>
            </a:extLst>
          </p:cNvPr>
          <p:cNvSpPr txBox="1"/>
          <p:nvPr/>
        </p:nvSpPr>
        <p:spPr>
          <a:xfrm>
            <a:off x="160097" y="6504532"/>
            <a:ext cx="7087589" cy="246221"/>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326F65"/>
              </a:buClr>
              <a:buSzPct val="100000"/>
              <a:buFontTx/>
              <a:buNone/>
              <a:tabLst/>
              <a:defRPr/>
            </a:pP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Prevention &amp; Healthy Living. Does of Reality: Opioids. Wisconsin Department of Health Services. Updated </a:t>
            </a:r>
            <a:r>
              <a:rPr lang="en-US" sz="800" dirty="0" err="1">
                <a:solidFill>
                  <a:srgbClr val="004797"/>
                </a:solidFill>
                <a:latin typeface="Arial" panose="020B0604020202020204"/>
              </a:rPr>
              <a:t>Apri</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15, 202</a:t>
            </a:r>
            <a:r>
              <a:rPr lang="en-US" sz="800" dirty="0">
                <a:solidFill>
                  <a:srgbClr val="004797"/>
                </a:solidFill>
                <a:latin typeface="Arial" panose="020B0604020202020204"/>
              </a:rPr>
              <a:t>6</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Accessed </a:t>
            </a:r>
            <a:r>
              <a:rPr lang="en-US" sz="800" dirty="0">
                <a:solidFill>
                  <a:srgbClr val="004797"/>
                </a:solidFill>
                <a:latin typeface="Arial" panose="020B0604020202020204"/>
              </a:rPr>
              <a:t>May</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13, 2026. </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hlinkClick r:id="rId2"/>
              </a:rPr>
              <a:t>Dose of Reality: Opioid Hospital Visit Dashboard | Wisconsin Department of Health Services</a:t>
            </a:r>
            <a:r>
              <a:rPr kumimoji="0" lang="en-US" sz="800" b="0" i="0" u="none" strike="noStrike" kern="1200" cap="none" spc="0" normalizeH="0" baseline="0" noProof="0" dirty="0">
                <a:ln>
                  <a:noFill/>
                </a:ln>
                <a:solidFill>
                  <a:srgbClr val="004797"/>
                </a:solidFill>
                <a:effectLst/>
                <a:uLnTx/>
                <a:uFillTx/>
                <a:latin typeface="Arial" panose="020B0604020202020204"/>
                <a:ea typeface="+mn-ea"/>
                <a:cs typeface="+mn-cs"/>
              </a:rPr>
              <a:t>.   </a:t>
            </a:r>
          </a:p>
        </p:txBody>
      </p:sp>
      <p:pic>
        <p:nvPicPr>
          <p:cNvPr id="5" name="Picture 4">
            <a:extLst>
              <a:ext uri="{FF2B5EF4-FFF2-40B4-BE49-F238E27FC236}">
                <a16:creationId xmlns:a16="http://schemas.microsoft.com/office/drawing/2014/main" id="{B80A8AE9-43CA-9A97-21FF-FDC8D12FC668}"/>
              </a:ext>
            </a:extLst>
          </p:cNvPr>
          <p:cNvPicPr>
            <a:picLocks noChangeAspect="1"/>
          </p:cNvPicPr>
          <p:nvPr/>
        </p:nvPicPr>
        <p:blipFill>
          <a:blip r:embed="rId3"/>
          <a:stretch>
            <a:fillRect/>
          </a:stretch>
        </p:blipFill>
        <p:spPr>
          <a:xfrm>
            <a:off x="565484" y="1672389"/>
            <a:ext cx="10984832" cy="3549316"/>
          </a:xfrm>
          <a:prstGeom prst="rect">
            <a:avLst/>
          </a:prstGeom>
        </p:spPr>
      </p:pic>
    </p:spTree>
    <p:extLst>
      <p:ext uri="{BB962C8B-B14F-4D97-AF65-F5344CB8AC3E}">
        <p14:creationId xmlns:p14="http://schemas.microsoft.com/office/powerpoint/2010/main" val="166789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F3317-7D15-AA6E-6247-2A71746DBC3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39440A-16D9-A5E7-F35B-761D5A7AEF95}"/>
              </a:ext>
            </a:extLst>
          </p:cNvPr>
          <p:cNvSpPr>
            <a:spLocks noGrp="1"/>
          </p:cNvSpPr>
          <p:nvPr>
            <p:ph idx="1"/>
          </p:nvPr>
        </p:nvSpPr>
        <p:spPr>
          <a:xfrm>
            <a:off x="838200" y="3268717"/>
            <a:ext cx="10515600" cy="1250731"/>
          </a:xfrm>
        </p:spPr>
        <p:txBody>
          <a:bodyPr/>
          <a:lstStyle/>
          <a:p>
            <a:pPr marL="0" indent="0" algn="ctr">
              <a:buNone/>
            </a:pPr>
            <a:r>
              <a:rPr lang="en-US" sz="3200" dirty="0"/>
              <a:t>Review treatment strategies to treat acute pain in the setting of opioid use disorder (OUD)</a:t>
            </a:r>
          </a:p>
          <a:p>
            <a:endParaRPr lang="en-US" dirty="0"/>
          </a:p>
        </p:txBody>
      </p:sp>
      <p:sp>
        <p:nvSpPr>
          <p:cNvPr id="4" name="Title 3">
            <a:extLst>
              <a:ext uri="{FF2B5EF4-FFF2-40B4-BE49-F238E27FC236}">
                <a16:creationId xmlns:a16="http://schemas.microsoft.com/office/drawing/2014/main" id="{CF34337E-B08E-E1EB-ACF6-1C4402DA5B88}"/>
              </a:ext>
            </a:extLst>
          </p:cNvPr>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1579840764"/>
      </p:ext>
    </p:extLst>
  </p:cSld>
  <p:clrMapOvr>
    <a:masterClrMapping/>
  </p:clrMapOvr>
</p:sld>
</file>

<file path=ppt/theme/theme1.xml><?xml version="1.0" encoding="utf-8"?>
<a:theme xmlns:a="http://schemas.openxmlformats.org/drawingml/2006/main" name="Froedtert Brand Presentation">
  <a:themeElements>
    <a:clrScheme name="Custom 2">
      <a:dk1>
        <a:srgbClr val="004797"/>
      </a:dk1>
      <a:lt1>
        <a:srgbClr val="FFFFFF"/>
      </a:lt1>
      <a:dk2>
        <a:srgbClr val="17325A"/>
      </a:dk2>
      <a:lt2>
        <a:srgbClr val="E7E6E6"/>
      </a:lt2>
      <a:accent1>
        <a:srgbClr val="004797"/>
      </a:accent1>
      <a:accent2>
        <a:srgbClr val="326F65"/>
      </a:accent2>
      <a:accent3>
        <a:srgbClr val="326F65"/>
      </a:accent3>
      <a:accent4>
        <a:srgbClr val="326F65"/>
      </a:accent4>
      <a:accent5>
        <a:srgbClr val="326F65"/>
      </a:accent5>
      <a:accent6>
        <a:srgbClr val="326F65"/>
      </a:accent6>
      <a:hlink>
        <a:srgbClr val="004797"/>
      </a:hlink>
      <a:folHlink>
        <a:srgbClr val="0047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267B2"/>
        </a:solidFill>
        <a:ln>
          <a:noFill/>
        </a:ln>
      </a:spPr>
      <a:bodyPr rtlCol="0" anchor="ct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7F7F7F"/>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marL="342900" indent="-342900">
          <a:lnSpc>
            <a:spcPct val="94000"/>
          </a:lnSpc>
          <a:spcBef>
            <a:spcPts val="800"/>
          </a:spcBef>
          <a:spcAft>
            <a:spcPts val="400"/>
          </a:spcAft>
          <a:buClr>
            <a:schemeClr val="accent2"/>
          </a:buClr>
          <a:buSzPct val="100000"/>
          <a:buFont typeface="Arial" charset="0"/>
          <a:buChar char="•"/>
          <a:defRPr sz="2000" dirty="0">
            <a:solidFill>
              <a:schemeClr val="bg1">
                <a:lumMod val="50000"/>
              </a:schemeClr>
            </a:solidFill>
          </a:defRPr>
        </a:defPPr>
      </a:lstStyle>
    </a:txDef>
  </a:objectDefaults>
  <a:extraClrSchemeLst/>
  <a:extLst>
    <a:ext uri="{05A4C25C-085E-4340-85A3-A5531E510DB2}">
      <thm15:themeFamily xmlns:thm15="http://schemas.microsoft.com/office/thememl/2012/main" name="Workplace_Template.potx" id="{D9B7AFB3-B69F-4F75-8626-CD846FBFCD3F}" vid="{75AF1F2A-7639-45BE-A911-D7160C166917}"/>
    </a:ext>
  </a:extLst>
</a:theme>
</file>

<file path=ppt/theme/theme2.xml><?xml version="1.0" encoding="utf-8"?>
<a:theme xmlns:a="http://schemas.openxmlformats.org/drawingml/2006/main" name="1_Froedtert Brand Presentation">
  <a:themeElements>
    <a:clrScheme name="Custom 2">
      <a:dk1>
        <a:srgbClr val="004797"/>
      </a:dk1>
      <a:lt1>
        <a:srgbClr val="FFFFFF"/>
      </a:lt1>
      <a:dk2>
        <a:srgbClr val="17325A"/>
      </a:dk2>
      <a:lt2>
        <a:srgbClr val="E7E6E6"/>
      </a:lt2>
      <a:accent1>
        <a:srgbClr val="004797"/>
      </a:accent1>
      <a:accent2>
        <a:srgbClr val="326F65"/>
      </a:accent2>
      <a:accent3>
        <a:srgbClr val="326F65"/>
      </a:accent3>
      <a:accent4>
        <a:srgbClr val="326F65"/>
      </a:accent4>
      <a:accent5>
        <a:srgbClr val="326F65"/>
      </a:accent5>
      <a:accent6>
        <a:srgbClr val="326F65"/>
      </a:accent6>
      <a:hlink>
        <a:srgbClr val="004797"/>
      </a:hlink>
      <a:folHlink>
        <a:srgbClr val="0047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267B2"/>
        </a:solidFill>
        <a:ln>
          <a:noFill/>
        </a:ln>
      </a:spPr>
      <a:bodyPr rtlCol="0" anchor="ctr"/>
      <a:lstStyle>
        <a:defPPr algn="ctr">
          <a:lnSpc>
            <a:spcPct val="95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7F7F7F"/>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marL="342900" indent="-342900">
          <a:lnSpc>
            <a:spcPct val="94000"/>
          </a:lnSpc>
          <a:spcBef>
            <a:spcPts val="800"/>
          </a:spcBef>
          <a:spcAft>
            <a:spcPts val="400"/>
          </a:spcAft>
          <a:buClr>
            <a:schemeClr val="accent2"/>
          </a:buClr>
          <a:buSzPct val="100000"/>
          <a:buFont typeface="Arial" charset="0"/>
          <a:buChar char="•"/>
          <a:defRPr sz="2000" dirty="0">
            <a:solidFill>
              <a:schemeClr val="bg1">
                <a:lumMod val="50000"/>
              </a:schemeClr>
            </a:solidFill>
          </a:defRPr>
        </a:defPPr>
      </a:lstStyle>
    </a:txDef>
  </a:objectDefaults>
  <a:extraClrSchemeLst/>
  <a:extLst>
    <a:ext uri="{05A4C25C-085E-4340-85A3-A5531E510DB2}">
      <thm15:themeFamily xmlns:thm15="http://schemas.microsoft.com/office/thememl/2012/main" name="Workplace_Template.potx" id="{D9B7AFB3-B69F-4F75-8626-CD846FBFCD3F}" vid="{75AF1F2A-7639-45BE-A911-D7160C166917}"/>
    </a:ext>
  </a:extLst>
</a:theme>
</file>

<file path=ppt/theme/theme3.xml><?xml version="1.0" encoding="utf-8"?>
<a:theme xmlns:a="http://schemas.openxmlformats.org/drawingml/2006/main" name="FMCW + TC Theme">
  <a:themeElements>
    <a:clrScheme name="FTCH Brand Theme">
      <a:dk1>
        <a:srgbClr val="000000"/>
      </a:dk1>
      <a:lt1>
        <a:sysClr val="window" lastClr="FFFFFF"/>
      </a:lt1>
      <a:dk2>
        <a:srgbClr val="262626"/>
      </a:dk2>
      <a:lt2>
        <a:srgbClr val="F3F3F3"/>
      </a:lt2>
      <a:accent1>
        <a:srgbClr val="FCC528"/>
      </a:accent1>
      <a:accent2>
        <a:srgbClr val="194E84"/>
      </a:accent2>
      <a:accent3>
        <a:srgbClr val="68B5E4"/>
      </a:accent3>
      <a:accent4>
        <a:srgbClr val="6ABF69"/>
      </a:accent4>
      <a:accent5>
        <a:srgbClr val="F3F3F3"/>
      </a:accent5>
      <a:accent6>
        <a:srgbClr val="7F7F7F"/>
      </a:accent6>
      <a:hlink>
        <a:srgbClr val="64B4DC"/>
      </a:hlink>
      <a:folHlink>
        <a:srgbClr val="BF4183"/>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FMCW + TC Theme">
  <a:themeElements>
    <a:clrScheme name="FTCH Brand Theme">
      <a:dk1>
        <a:srgbClr val="000000"/>
      </a:dk1>
      <a:lt1>
        <a:sysClr val="window" lastClr="FFFFFF"/>
      </a:lt1>
      <a:dk2>
        <a:srgbClr val="262626"/>
      </a:dk2>
      <a:lt2>
        <a:srgbClr val="F3F3F3"/>
      </a:lt2>
      <a:accent1>
        <a:srgbClr val="FCC528"/>
      </a:accent1>
      <a:accent2>
        <a:srgbClr val="194E84"/>
      </a:accent2>
      <a:accent3>
        <a:srgbClr val="68B5E4"/>
      </a:accent3>
      <a:accent4>
        <a:srgbClr val="6ABF69"/>
      </a:accent4>
      <a:accent5>
        <a:srgbClr val="F3F3F3"/>
      </a:accent5>
      <a:accent6>
        <a:srgbClr val="7F7F7F"/>
      </a:accent6>
      <a:hlink>
        <a:srgbClr val="64B4DC"/>
      </a:hlink>
      <a:folHlink>
        <a:srgbClr val="BF4183"/>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Facebook_For_Business_2016">
      <a:dk1>
        <a:sysClr val="windowText" lastClr="000000"/>
      </a:dk1>
      <a:lt1>
        <a:sysClr val="window" lastClr="FFFFFF"/>
      </a:lt1>
      <a:dk2>
        <a:srgbClr val="4267B2"/>
      </a:dk2>
      <a:lt2>
        <a:srgbClr val="F0546A"/>
      </a:lt2>
      <a:accent1>
        <a:srgbClr val="4080FF"/>
      </a:accent1>
      <a:accent2>
        <a:srgbClr val="71C8B8"/>
      </a:accent2>
      <a:accent3>
        <a:srgbClr val="8972B3"/>
      </a:accent3>
      <a:accent4>
        <a:srgbClr val="F3724D"/>
      </a:accent4>
      <a:accent5>
        <a:srgbClr val="B0387B"/>
      </a:accent5>
      <a:accent6>
        <a:srgbClr val="FCD872"/>
      </a:accent6>
      <a:hlink>
        <a:srgbClr val="3D6AD6"/>
      </a:hlink>
      <a:folHlink>
        <a:srgbClr val="504D4C"/>
      </a:folHlink>
    </a:clrScheme>
    <a:fontScheme name="Facebook for Business">
      <a:majorFont>
        <a:latin typeface="FreightSansLFPro Lig"/>
        <a:ea typeface=""/>
        <a:cs typeface=""/>
      </a:majorFont>
      <a:minorFont>
        <a:latin typeface="FreightSansLF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Facebook_For_Business_2016">
      <a:dk1>
        <a:sysClr val="windowText" lastClr="000000"/>
      </a:dk1>
      <a:lt1>
        <a:sysClr val="window" lastClr="FFFFFF"/>
      </a:lt1>
      <a:dk2>
        <a:srgbClr val="4267B2"/>
      </a:dk2>
      <a:lt2>
        <a:srgbClr val="F0546A"/>
      </a:lt2>
      <a:accent1>
        <a:srgbClr val="4080FF"/>
      </a:accent1>
      <a:accent2>
        <a:srgbClr val="71C8B8"/>
      </a:accent2>
      <a:accent3>
        <a:srgbClr val="8972B3"/>
      </a:accent3>
      <a:accent4>
        <a:srgbClr val="F3724D"/>
      </a:accent4>
      <a:accent5>
        <a:srgbClr val="B0387B"/>
      </a:accent5>
      <a:accent6>
        <a:srgbClr val="FCD872"/>
      </a:accent6>
      <a:hlink>
        <a:srgbClr val="3D6AD6"/>
      </a:hlink>
      <a:folHlink>
        <a:srgbClr val="504D4C"/>
      </a:folHlink>
    </a:clrScheme>
    <a:fontScheme name="Facebook for Business">
      <a:majorFont>
        <a:latin typeface="FreightSansLFPro Lig"/>
        <a:ea typeface=""/>
        <a:cs typeface=""/>
      </a:majorFont>
      <a:minorFont>
        <a:latin typeface="FreightSansLF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33304</TotalTime>
  <Words>6058</Words>
  <Application>Microsoft Office PowerPoint</Application>
  <PresentationFormat>Widescreen</PresentationFormat>
  <Paragraphs>763</Paragraphs>
  <Slides>66</Slides>
  <Notes>20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66</vt:i4>
      </vt:variant>
    </vt:vector>
  </HeadingPairs>
  <TitlesOfParts>
    <vt:vector size="83" baseType="lpstr">
      <vt:lpstr>Aptos</vt:lpstr>
      <vt:lpstr>Aptos Narrow</vt:lpstr>
      <vt:lpstr>Arial</vt:lpstr>
      <vt:lpstr>BlinkMacSystemFont</vt:lpstr>
      <vt:lpstr>Calibri</vt:lpstr>
      <vt:lpstr>Calibri Light</vt:lpstr>
      <vt:lpstr>CIDFont+F4</vt:lpstr>
      <vt:lpstr>Helvetica</vt:lpstr>
      <vt:lpstr>HelveticaNeueLT Std</vt:lpstr>
      <vt:lpstr>pt_sansbold</vt:lpstr>
      <vt:lpstr>Symbol</vt:lpstr>
      <vt:lpstr>Wingdings</vt:lpstr>
      <vt:lpstr>Froedtert Brand Presentation</vt:lpstr>
      <vt:lpstr>1_Froedtert Brand Presentation</vt:lpstr>
      <vt:lpstr>FMCW + TC Theme</vt:lpstr>
      <vt:lpstr>1_FMCW + TC Theme</vt:lpstr>
      <vt:lpstr>Custom Design</vt:lpstr>
      <vt:lpstr>Multimodal Pain Management</vt:lpstr>
      <vt:lpstr>Conflict of Interest</vt:lpstr>
      <vt:lpstr>Previous Years Grand Rounds Objectives </vt:lpstr>
      <vt:lpstr>This Years Objectives - A More Granular Approach</vt:lpstr>
      <vt:lpstr>Abbreviations</vt:lpstr>
      <vt:lpstr>Updated Guidelines</vt:lpstr>
      <vt:lpstr>Keeping Things In Perspective…</vt:lpstr>
      <vt:lpstr>Dose of Reality: WI DHS Opioid Hospital Visit Dashboard</vt:lpstr>
      <vt:lpstr>PowerPoint Presentation</vt:lpstr>
      <vt:lpstr>Patient Case #1</vt:lpstr>
      <vt:lpstr>Receptor Review</vt:lpstr>
      <vt:lpstr>Rationale for Partial Agonist – Safety due to “Ceiling Effect”</vt:lpstr>
      <vt:lpstr>Buprenorphine History</vt:lpstr>
      <vt:lpstr>Buprenorphine Formulations &amp; Indications </vt:lpstr>
      <vt:lpstr>Managing the Intersection of Pain &amp; OUD – Walking a Tightrope</vt:lpstr>
      <vt:lpstr>OUD Myths </vt:lpstr>
      <vt:lpstr>Development of Multidisciplinary Recommendations</vt:lpstr>
      <vt:lpstr>Mu Receptor Binding Affinity of Common Opioids</vt:lpstr>
      <vt:lpstr>Receptor Binding Occupancy at Various Buprenorphine Doses</vt:lpstr>
      <vt:lpstr>General Treatment Considerations</vt:lpstr>
      <vt:lpstr>Acute Pain Management Patients Receiving BUP for Chronic Pain</vt:lpstr>
      <vt:lpstr>Pre-op Pain Management Planning for Patients Receiving BUP for OUD</vt:lpstr>
      <vt:lpstr>Discontinue vs. Continue Chronic BUP During Acute Pain Management</vt:lpstr>
      <vt:lpstr>Post-operative Pain Management for Patients Receiving BUP for OUD</vt:lpstr>
      <vt:lpstr>Discharge Planning</vt:lpstr>
      <vt:lpstr>PowerPoint Presentation</vt:lpstr>
      <vt:lpstr>Clinical Decision Support (CDS)</vt:lpstr>
      <vt:lpstr>The Five Rights of CDS</vt:lpstr>
      <vt:lpstr>Goal of CDS</vt:lpstr>
      <vt:lpstr>Identify Patients at High Risk of ORAE</vt:lpstr>
      <vt:lpstr>Morphine OPA Inclusion &amp; Exclusion Criteria</vt:lpstr>
      <vt:lpstr>OPA in Action</vt:lpstr>
      <vt:lpstr>OPA in Action</vt:lpstr>
      <vt:lpstr>OPA in Action</vt:lpstr>
      <vt:lpstr>Primary Outcome – Action Taken Percentage</vt:lpstr>
      <vt:lpstr>New Pharmacogenomics (PGx) Guidelines</vt:lpstr>
      <vt:lpstr>Coming Soon - PGx OPA Focused on CYP2D6</vt:lpstr>
      <vt:lpstr>Coming Soon - PGx OPA Focused on CYP2D6</vt:lpstr>
      <vt:lpstr>PowerPoint Presentation</vt:lpstr>
      <vt:lpstr>Word Choice Matters</vt:lpstr>
      <vt:lpstr>Non-pharmacologic Options</vt:lpstr>
      <vt:lpstr>Multomodal Pharmacologic Options</vt:lpstr>
      <vt:lpstr>Pain Stewardship “Green Pocket Card”</vt:lpstr>
      <vt:lpstr>Inpatient MME and Discharge MME Don’t Often Correlate</vt:lpstr>
      <vt:lpstr>The OPA: Alert Criteria and Content</vt:lpstr>
      <vt:lpstr>OPA Opioid Prescribing Results</vt:lpstr>
      <vt:lpstr>OPA Opioid Prescribing Results</vt:lpstr>
      <vt:lpstr>OREDV Trending</vt:lpstr>
      <vt:lpstr>OREDV Explorer</vt:lpstr>
      <vt:lpstr>PowerPoint Presentation</vt:lpstr>
      <vt:lpstr>Recently Approved - Suzetrigine</vt:lpstr>
      <vt:lpstr>Suzetrigine</vt:lpstr>
      <vt:lpstr>Suzetrigine (Journavx™)</vt:lpstr>
      <vt:lpstr>Suzetrigine Use at F&amp;MCW</vt:lpstr>
      <vt:lpstr>Suzetrigine Prescription by Specialty</vt:lpstr>
      <vt:lpstr>TKA Evaluation: CONSORT Diagram</vt:lpstr>
      <vt:lpstr>Results: Pain/Opioids</vt:lpstr>
      <vt:lpstr>Results: Pain/Opioids</vt:lpstr>
      <vt:lpstr>Suzetrigine Postop Patient Outcomes (Knee Arthroplasty)</vt:lpstr>
      <vt:lpstr>Formulary Considerations: How does your organization define value?</vt:lpstr>
      <vt:lpstr>Drug Pipeline: LEVI-04 (non-opioid)</vt:lpstr>
      <vt:lpstr>Drug Pipeline: AP-325 (non-opioid)</vt:lpstr>
      <vt:lpstr>Non-pain Medication Relevant to Pain Management</vt:lpstr>
      <vt:lpstr>Conclusions</vt:lpstr>
      <vt:lpstr>CME Resources</vt:lpstr>
      <vt:lpstr>Multimodal Pain Management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your title copy here.</dc:title>
  <dc:creator>Nicola Brassington</dc:creator>
  <cp:lastModifiedBy>PEPPARD, WILLIAM</cp:lastModifiedBy>
  <cp:revision>472</cp:revision>
  <cp:lastPrinted>2020-04-17T16:55:01Z</cp:lastPrinted>
  <dcterms:created xsi:type="dcterms:W3CDTF">2017-05-18T12:05:46Z</dcterms:created>
  <dcterms:modified xsi:type="dcterms:W3CDTF">2026-05-13T18:41:07Z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20926239</vt:lpwstr>
  </property>
  <property fmtid="{D5CDD505-2E9C-101B-9397-08002B2CF9AE}" pid="3" name="NXPowerLiteSettings">
    <vt:lpwstr>F98007B004F000</vt:lpwstr>
  </property>
  <property fmtid="{D5CDD505-2E9C-101B-9397-08002B2CF9AE}" pid="4" name="NXPowerLiteVersion">
    <vt:lpwstr>D6.2.10</vt:lpwstr>
  </property>
</Properties>
</file>